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32"/>
  </p:notesMasterIdLst>
  <p:handoutMasterIdLst>
    <p:handoutMasterId r:id="rId33"/>
  </p:handoutMasterIdLst>
  <p:sldIdLst>
    <p:sldId id="267" r:id="rId2"/>
    <p:sldId id="507" r:id="rId3"/>
    <p:sldId id="508" r:id="rId4"/>
    <p:sldId id="509" r:id="rId5"/>
    <p:sldId id="527" r:id="rId6"/>
    <p:sldId id="510" r:id="rId7"/>
    <p:sldId id="511" r:id="rId8"/>
    <p:sldId id="512" r:id="rId9"/>
    <p:sldId id="513" r:id="rId10"/>
    <p:sldId id="529" r:id="rId11"/>
    <p:sldId id="534" r:id="rId12"/>
    <p:sldId id="514" r:id="rId13"/>
    <p:sldId id="516" r:id="rId14"/>
    <p:sldId id="517" r:id="rId15"/>
    <p:sldId id="530" r:id="rId16"/>
    <p:sldId id="531" r:id="rId17"/>
    <p:sldId id="532" r:id="rId18"/>
    <p:sldId id="518" r:id="rId19"/>
    <p:sldId id="519" r:id="rId20"/>
    <p:sldId id="520" r:id="rId21"/>
    <p:sldId id="521" r:id="rId22"/>
    <p:sldId id="522" r:id="rId23"/>
    <p:sldId id="523" r:id="rId24"/>
    <p:sldId id="524" r:id="rId25"/>
    <p:sldId id="525" r:id="rId26"/>
    <p:sldId id="526" r:id="rId27"/>
    <p:sldId id="515" r:id="rId28"/>
    <p:sldId id="533" r:id="rId29"/>
    <p:sldId id="262" r:id="rId30"/>
    <p:sldId id="343" r:id="rId31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92">
          <p15:clr>
            <a:srgbClr val="A4A3A4"/>
          </p15:clr>
        </p15:guide>
        <p15:guide id="2" orient="horz" pos="842">
          <p15:clr>
            <a:srgbClr val="A4A3A4"/>
          </p15:clr>
        </p15:guide>
        <p15:guide id="3" orient="horz" pos="540">
          <p15:clr>
            <a:srgbClr val="A4A3A4"/>
          </p15:clr>
        </p15:guide>
        <p15:guide id="4" orient="horz" pos="2281">
          <p15:clr>
            <a:srgbClr val="A4A3A4"/>
          </p15:clr>
        </p15:guide>
        <p15:guide id="5" orient="horz" pos="2776">
          <p15:clr>
            <a:srgbClr val="A4A3A4"/>
          </p15:clr>
        </p15:guide>
        <p15:guide id="6" orient="horz" pos="648">
          <p15:clr>
            <a:srgbClr val="A4A3A4"/>
          </p15:clr>
        </p15:guide>
        <p15:guide id="7" orient="horz" pos="1739">
          <p15:clr>
            <a:srgbClr val="A4A3A4"/>
          </p15:clr>
        </p15:guide>
        <p15:guide id="8" pos="2880">
          <p15:clr>
            <a:srgbClr val="A4A3A4"/>
          </p15:clr>
        </p15:guide>
        <p15:guide id="9" pos="5619">
          <p15:clr>
            <a:srgbClr val="A4A3A4"/>
          </p15:clr>
        </p15:guide>
        <p15:guide id="10" pos="3091">
          <p15:clr>
            <a:srgbClr val="A4A3A4"/>
          </p15:clr>
        </p15:guide>
        <p15:guide id="11" pos="291">
          <p15:clr>
            <a:srgbClr val="A4A3A4"/>
          </p15:clr>
        </p15:guide>
        <p15:guide id="12" pos="23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FFB500"/>
    <a:srgbClr val="7A7A7A"/>
    <a:srgbClr val="B3B3B3"/>
    <a:srgbClr val="F3F3F3"/>
    <a:srgbClr val="FF1414"/>
    <a:srgbClr val="8BAAC3"/>
    <a:srgbClr val="FF0000"/>
    <a:srgbClr val="DC0000"/>
    <a:srgbClr val="8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5" autoAdjust="0"/>
    <p:restoredTop sz="96074" autoAdjust="0"/>
  </p:normalViewPr>
  <p:slideViewPr>
    <p:cSldViewPr snapToGrid="0">
      <p:cViewPr varScale="1">
        <p:scale>
          <a:sx n="91" d="100"/>
          <a:sy n="91" d="100"/>
        </p:scale>
        <p:origin x="918" y="84"/>
      </p:cViewPr>
      <p:guideLst>
        <p:guide orient="horz" pos="1492"/>
        <p:guide orient="horz" pos="842"/>
        <p:guide orient="horz" pos="540"/>
        <p:guide orient="horz" pos="2281"/>
        <p:guide orient="horz" pos="2776"/>
        <p:guide orient="horz" pos="648"/>
        <p:guide orient="horz" pos="1739"/>
        <p:guide pos="2880"/>
        <p:guide pos="5619"/>
        <p:guide pos="3091"/>
        <p:guide pos="291"/>
        <p:guide pos="23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1" d="100"/>
        <a:sy n="201" d="100"/>
      </p:scale>
      <p:origin x="0" y="1808"/>
    </p:cViewPr>
  </p:sorterViewPr>
  <p:notesViewPr>
    <p:cSldViewPr snapToGrid="0" snapToObjects="1">
      <p:cViewPr varScale="1">
        <p:scale>
          <a:sx n="95" d="100"/>
          <a:sy n="95" d="100"/>
        </p:scale>
        <p:origin x="-2724" y="-9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333BE-0D34-4F62-BD6E-2C3B14663373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ABB6E-EB62-4D88-B3E7-408903A4E4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73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D1F94-724F-43BD-B41B-43157E9B4550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82501-53DA-4152-84B0-51135B15E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524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89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41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1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07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68803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1029231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5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716438"/>
            <a:ext cx="4284133" cy="242047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524" y="1156648"/>
            <a:ext cx="4291076" cy="55132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 anchor="ctr"/>
          <a:lstStyle/>
          <a:p>
            <a:pPr marL="119063" indent="-119063" algn="ctr">
              <a:defRPr/>
            </a:pPr>
            <a:endParaRPr lang="en-US" sz="4000" b="1" dirty="0">
              <a:solidFill>
                <a:srgbClr val="FFFFFF"/>
              </a:solidFill>
              <a:latin typeface="Arial" pitchFamily="-106" charset="0"/>
              <a:ea typeface="ＭＳ Ｐゴシック" pitchFamily="34" charset="-128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4318000" y="1156648"/>
            <a:ext cx="4825998" cy="2971800"/>
          </a:xfrm>
          <a:effectLst>
            <a:reflection blurRad="63500" stA="50000" endPos="7000" dir="5400000" sy="-100000" algn="bl" rotWithShape="0"/>
          </a:effectLst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753544" y="1859644"/>
            <a:ext cx="3131820" cy="213741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804346" y="1163620"/>
            <a:ext cx="3412068" cy="544351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0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Master Text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04346" y="245538"/>
            <a:ext cx="8221121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1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1159938"/>
            <a:ext cx="9144000" cy="2971799"/>
          </a:xfrm>
          <a:prstGeom prst="rect">
            <a:avLst/>
          </a:prstGeom>
          <a:gradFill flip="none" rotWithShape="1">
            <a:gsLst>
              <a:gs pos="0">
                <a:srgbClr val="AA0000"/>
              </a:gs>
              <a:gs pos="10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97999" y="1422404"/>
            <a:ext cx="7617881" cy="1354667"/>
          </a:xfrm>
        </p:spPr>
        <p:txBody>
          <a:bodyPr lIns="0" tIns="0" rIns="0" bIns="0" anchor="t" anchorCtr="0">
            <a:normAutofit/>
          </a:bodyPr>
          <a:lstStyle>
            <a:lvl1pPr marL="114300" indent="-11430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  <a:defRPr sz="2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899602" y="2844803"/>
            <a:ext cx="3994149" cy="443953"/>
          </a:xfrm>
          <a:noFill/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2000" b="1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name</a:t>
            </a: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899602" y="3343623"/>
            <a:ext cx="3994149" cy="703448"/>
          </a:xfrm>
          <a:noFill/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1600" b="0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title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9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1517907"/>
            <a:ext cx="2607406" cy="2488686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sz="18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7" hasCustomPrompt="1"/>
          </p:nvPr>
        </p:nvSpPr>
        <p:spPr>
          <a:xfrm>
            <a:off x="3482976" y="1123950"/>
            <a:ext cx="5236560" cy="3284538"/>
          </a:xfrm>
        </p:spPr>
        <p:txBody>
          <a:bodyPr anchor="ctr" anchorCtr="1"/>
          <a:lstStyle>
            <a:lvl1pPr marL="60325" indent="0" algn="ctr">
              <a:buNone/>
              <a:defRPr/>
            </a:lvl1pPr>
          </a:lstStyle>
          <a:p>
            <a:r>
              <a:rPr lang="en-US" dirty="0" smtClean="0"/>
              <a:t>Insert Chart Here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26"/>
          <p:cNvSpPr>
            <a:spLocks noChangeArrowheads="1"/>
          </p:cNvSpPr>
          <p:nvPr userDrawn="1"/>
        </p:nvSpPr>
        <p:spPr bwMode="auto">
          <a:xfrm flipH="1">
            <a:off x="3171825" y="1118350"/>
            <a:ext cx="27432" cy="315515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34281" tIns="17140" rIns="34281" bIns="17140" anchor="ctr"/>
          <a:lstStyle/>
          <a:p>
            <a:pPr lvl="0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5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emplate_Corp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 userDrawn="1"/>
        </p:nvGrpSpPr>
        <p:grpSpPr>
          <a:xfrm>
            <a:off x="2103807" y="1774228"/>
            <a:ext cx="4936386" cy="1595045"/>
            <a:chOff x="2113332" y="1464413"/>
            <a:chExt cx="4936386" cy="1595045"/>
          </a:xfrm>
        </p:grpSpPr>
        <p:pic>
          <p:nvPicPr>
            <p:cNvPr id="6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3332" y="1464413"/>
              <a:ext cx="4936386" cy="1595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034" descr="HSET_clr_rgb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1263" y="1700213"/>
              <a:ext cx="4179887" cy="1198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4562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emplate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O_signature_clr_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33" y="1329097"/>
            <a:ext cx="7315200" cy="224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 NOT USE_Instructio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0" y="1571843"/>
            <a:ext cx="5030787" cy="1100723"/>
          </a:xfrm>
        </p:spPr>
        <p:txBody>
          <a:bodyPr anchor="t" anchorCtr="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" y="4530749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8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4530749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65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488414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406396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149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4347" y="245538"/>
            <a:ext cx="8229586" cy="406395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0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943598" y="0"/>
            <a:ext cx="3200402" cy="5143500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8" name="Picture 7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2" y="253995"/>
            <a:ext cx="2148840" cy="662559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4" y="1583267"/>
            <a:ext cx="5026449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1048124"/>
          </a:xfrm>
        </p:spPr>
        <p:txBody>
          <a:bodyPr lIns="0" tIns="0"/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0"/>
            <a:ext cx="3200400" cy="5143500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anchor="ctr" anchorCtr="1"/>
          <a:lstStyle>
            <a:lvl1pPr marL="60325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13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-24964"/>
            <a:ext cx="9144000" cy="51684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-24964"/>
            <a:ext cx="9144000" cy="4157107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2" y="253995"/>
            <a:ext cx="2148840" cy="66255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943598" y="-24964"/>
            <a:ext cx="3200402" cy="4157107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5" y="1583267"/>
            <a:ext cx="5026448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1048124"/>
          </a:xfrm>
        </p:spPr>
        <p:txBody>
          <a:bodyPr lIns="0" tIns="0"/>
          <a:lstStyle>
            <a:lvl1pPr marL="0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-25400"/>
            <a:ext cx="3200400" cy="4157663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lIns="0" tIns="0" rIns="0" bIns="0" rtlCol="0" anchor="ctr" anchorCtr="1">
            <a:noAutofit/>
          </a:bodyPr>
          <a:lstStyle>
            <a:lvl1pPr>
              <a:buFontTx/>
              <a:buNone/>
              <a:defRPr lang="en-US" baseline="0">
                <a:solidFill>
                  <a:schemeClr val="bg1"/>
                </a:solidFill>
              </a:defRPr>
            </a:lvl1pPr>
          </a:lstStyle>
          <a:p>
            <a:pPr marL="60325" lvl="0" indent="0">
              <a:buFontTx/>
              <a:buNone/>
            </a:pPr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58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Program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1159938"/>
            <a:ext cx="9143998" cy="2980266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 userDrawn="1">
            <p:ph type="title"/>
          </p:nvPr>
        </p:nvSpPr>
        <p:spPr>
          <a:xfrm>
            <a:off x="804981" y="245538"/>
            <a:ext cx="7771752" cy="761995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13"/>
          </p:nvPr>
        </p:nvSpPr>
        <p:spPr>
          <a:xfrm>
            <a:off x="804981" y="1363132"/>
            <a:ext cx="7771752" cy="2616201"/>
          </a:xfrm>
        </p:spPr>
        <p:txBody>
          <a:bodyPr lIns="0" tIns="0"/>
          <a:lstStyle>
            <a:lvl1pPr marL="342900" indent="-342900">
              <a:lnSpc>
                <a:spcPct val="120000"/>
              </a:lnSpc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1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2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12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14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Graphic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53" cy="1100723"/>
          </a:xfrm>
        </p:spPr>
        <p:txBody>
          <a:bodyPr anchor="t" anchorCtr="0"/>
          <a:lstStyle>
            <a:lvl1pPr>
              <a:defRPr sz="2800" b="1">
                <a:ln w="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715000" y="0"/>
            <a:ext cx="3429000" cy="4631267"/>
          </a:xfrm>
          <a:prstGeom prst="rect">
            <a:avLst/>
          </a:prstGeom>
          <a:gradFill flip="none" rotWithShape="1">
            <a:gsLst>
              <a:gs pos="100000">
                <a:srgbClr val="FF1414"/>
              </a:gs>
              <a:gs pos="0">
                <a:srgbClr val="AA0000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5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Imag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40" cy="1100723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715000" y="-2117"/>
            <a:ext cx="3429000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Rectangle 15"/>
          <p:cNvSpPr/>
          <p:nvPr userDrawn="1"/>
        </p:nvSpPr>
        <p:spPr>
          <a:xfrm>
            <a:off x="5715000" y="0"/>
            <a:ext cx="3429000" cy="4631267"/>
          </a:xfrm>
          <a:prstGeom prst="rect">
            <a:avLst/>
          </a:prstGeom>
          <a:gradFill flip="none" rotWithShape="1">
            <a:gsLst>
              <a:gs pos="100000">
                <a:srgbClr val="F3F3F3"/>
              </a:gs>
              <a:gs pos="0">
                <a:srgbClr val="B3B3B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97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2" y="1159938"/>
            <a:ext cx="9144000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04347" y="1459241"/>
            <a:ext cx="5029186" cy="2410019"/>
          </a:xfrm>
        </p:spPr>
        <p:txBody>
          <a:bodyPr anchor="t" anchorCtr="0">
            <a:noAutofit/>
          </a:bodyPr>
          <a:lstStyle>
            <a:lvl1pPr marL="0" marR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 sz="4400" b="1" cap="all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</a:t>
            </a:r>
          </a:p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endParaRPr lang="en-US" dirty="0" smtClean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941222" y="0"/>
            <a:ext cx="3064933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1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3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Rectangle 13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9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 Key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990088" y="1159938"/>
            <a:ext cx="6153912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36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443821" y="1430281"/>
            <a:ext cx="5369979" cy="2523657"/>
          </a:xfrm>
        </p:spPr>
        <p:txBody>
          <a:bodyPr anchor="t" anchorCtr="0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6351" y="1159936"/>
            <a:ext cx="2944368" cy="2971800"/>
          </a:xfrm>
          <a:ln>
            <a:noFill/>
          </a:ln>
          <a:effectLst>
            <a:reflection stA="30000" endPos="4000" dir="5400000" sy="-100000" algn="bl" rotWithShape="0"/>
          </a:effectLst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3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90" cy="4063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347" y="1523585"/>
            <a:ext cx="8229600" cy="29298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3" name="Picture 20" descr="Oracle WHITE"/>
          <p:cNvPicPr>
            <a:picLocks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015479" y="4668926"/>
            <a:ext cx="704056" cy="8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9" name="Picture 25" descr="Red Bar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8" name="Picture 20" descr="Oracle WHITE"/>
            <p:cNvPicPr>
              <a:picLocks noChangeArrowheads="1"/>
            </p:cNvPicPr>
            <p:nvPr userDrawn="1"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597807" y="4913973"/>
            <a:ext cx="2539093" cy="218542"/>
            <a:chOff x="597807" y="4913973"/>
            <a:chExt cx="2539093" cy="218542"/>
          </a:xfrm>
        </p:grpSpPr>
        <p:sp>
          <p:nvSpPr>
            <p:cNvPr id="15" name="Text Box 14"/>
            <p:cNvSpPr txBox="1">
              <a:spLocks noChangeArrowheads="1"/>
            </p:cNvSpPr>
            <p:nvPr userDrawn="1"/>
          </p:nvSpPr>
          <p:spPr bwMode="auto">
            <a:xfrm>
              <a:off x="631886" y="4913973"/>
              <a:ext cx="2505014" cy="218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marL="0" marR="0" indent="0" algn="l" defTabSz="342851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r>
                <a:rPr lang="en-US" sz="600" dirty="0" smtClean="0">
                  <a:solidFill>
                    <a:schemeClr val="tx1"/>
                  </a:solidFill>
                </a:rPr>
                <a:t>Copyright</a:t>
              </a:r>
              <a:r>
                <a:rPr lang="en-US" sz="600" baseline="0" dirty="0" smtClean="0">
                  <a:solidFill>
                    <a:schemeClr val="tx1"/>
                  </a:solidFill>
                </a:rPr>
                <a:t> </a:t>
              </a:r>
              <a:r>
                <a:rPr lang="en-US" sz="600" dirty="0" smtClean="0">
                  <a:solidFill>
                    <a:schemeClr val="tx1"/>
                  </a:solidFill>
                </a:rPr>
                <a:t>©</a:t>
              </a:r>
              <a:r>
                <a:rPr lang="en-US" sz="600" baseline="0" dirty="0" smtClean="0">
                  <a:solidFill>
                    <a:schemeClr val="tx1"/>
                  </a:solidFill>
                </a:rPr>
                <a:t> 2016, Oracle and/or its affiliates. All rights reserved.</a:t>
              </a:r>
              <a:endParaRPr lang="en-US" sz="6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Connector 15"/>
            <p:cNvCxnSpPr/>
            <p:nvPr userDrawn="1"/>
          </p:nvCxnSpPr>
          <p:spPr>
            <a:xfrm flipH="1">
              <a:off x="597807" y="4935973"/>
              <a:ext cx="1092" cy="9662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2893332" y="4935973"/>
              <a:ext cx="1092" cy="9662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 userDrawn="1"/>
        </p:nvSpPr>
        <p:spPr>
          <a:xfrm>
            <a:off x="356299" y="4883819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6A5A4AC0-1BEC-FE47-8A68-418BE237F8CE}" type="slidenum">
              <a:rPr lang="en-US" sz="600" smtClean="0">
                <a:solidFill>
                  <a:schemeClr val="tx1"/>
                </a:solidFill>
              </a:rPr>
              <a:pPr algn="r"/>
              <a:t>‹#›</a:t>
            </a:fld>
            <a:endParaRPr lang="en-US" sz="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8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48" r:id="rId2"/>
    <p:sldLayoutId id="2147483740" r:id="rId3"/>
    <p:sldLayoutId id="2147483741" r:id="rId4"/>
    <p:sldLayoutId id="2147483747" r:id="rId5"/>
    <p:sldLayoutId id="2147483733" r:id="rId6"/>
    <p:sldLayoutId id="2147483744" r:id="rId7"/>
    <p:sldLayoutId id="2147483694" r:id="rId8"/>
    <p:sldLayoutId id="2147483695" r:id="rId9"/>
    <p:sldLayoutId id="2147483701" r:id="rId10"/>
    <p:sldLayoutId id="2147483719" r:id="rId11"/>
    <p:sldLayoutId id="2147483700" r:id="rId12"/>
    <p:sldLayoutId id="2147483707" r:id="rId13"/>
    <p:sldLayoutId id="2147483746" r:id="rId14"/>
    <p:sldLayoutId id="2147483745" r:id="rId15"/>
    <p:sldLayoutId id="2147483685" r:id="rId16"/>
    <p:sldLayoutId id="214748368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28600" indent="-16827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18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74725" indent="-17462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4319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828800" indent="-168275" algn="l" defTabSz="9144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Font typeface="Arial" pitchFamily="34" charset="0"/>
        <a:buChar char="»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38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5801" y="781403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Features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</a:t>
            </a:r>
            <a:r>
              <a:rPr lang="en-US" sz="2800" b="1" dirty="0" smtClean="0">
                <a:ln w="0">
                  <a:noFill/>
                </a:ln>
                <a:latin typeface="Arial" pitchFamily="34" charset="0"/>
                <a:ea typeface="+mj-ea"/>
                <a:cs typeface="Arial" pitchFamily="34" charset="0"/>
              </a:rPr>
              <a:t>IB</a:t>
            </a:r>
            <a:endParaRPr kumimoji="0" lang="en-US" sz="2800" b="1" i="0" u="none" strike="noStrike" kern="1200" cap="none" spc="0" normalizeH="0" baseline="0" noProof="0" dirty="0" smtClean="0">
              <a:ln w="0"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718889" y="1052082"/>
            <a:ext cx="8091825" cy="3101175"/>
          </a:xfrm>
          <a:prstGeom prst="rect">
            <a:avLst/>
          </a:prstGeom>
        </p:spPr>
        <p:txBody>
          <a:bodyPr/>
          <a:lstStyle/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Part Purchase of Bill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Capturing details of various invoices for the Bill.</a:t>
            </a:r>
          </a:p>
          <a:p>
            <a:pPr marL="228600" lvl="2" indent="-168275" defTabSz="228600">
              <a:lnSpc>
                <a:spcPct val="150000"/>
              </a:lnSpc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defRPr/>
            </a:pPr>
            <a:r>
              <a:rPr lang="en-US" sz="2000" dirty="0" smtClean="0"/>
              <a:t>Tiered profit for Bills</a:t>
            </a:r>
          </a:p>
          <a:p>
            <a:pPr marL="228600" lvl="2" indent="-168275" defTabSz="228600">
              <a:lnSpc>
                <a:spcPct val="150000"/>
              </a:lnSpc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defRPr/>
            </a:pPr>
            <a:r>
              <a:rPr lang="en-US" sz="2000" dirty="0" smtClean="0"/>
              <a:t>Automatic/Manual provisioning for Bill contracts which fall under NPA category.</a:t>
            </a:r>
          </a:p>
          <a:p>
            <a:pPr marL="228600" lvl="2" indent="-168275" defTabSz="228600">
              <a:lnSpc>
                <a:spcPct val="150000"/>
              </a:lnSpc>
              <a:spcAft>
                <a:spcPts val="600"/>
              </a:spcAft>
              <a:buClr>
                <a:srgbClr val="FF0000"/>
              </a:buClr>
              <a:buSzPct val="85000"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Accelerator Pack - IB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20634" y="713678"/>
            <a:ext cx="8024264" cy="3861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 w="0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Operations Supported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1454211" y="1347387"/>
          <a:ext cx="5869536" cy="34382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Worksheet" r:id="rId3" imgW="3533792" imgH="4048149" progId="Excel.Sheet.8">
                  <p:embed/>
                </p:oleObj>
              </mc:Choice>
              <mc:Fallback>
                <p:oleObj name="Worksheet" r:id="rId3" imgW="3533792" imgH="4048149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4211" y="1347387"/>
                        <a:ext cx="5869536" cy="34382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7255" y="755765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Common Events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IB</a:t>
            </a:r>
          </a:p>
        </p:txBody>
      </p:sp>
      <p:graphicFrame>
        <p:nvGraphicFramePr>
          <p:cNvPr id="7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92209" y="1217881"/>
          <a:ext cx="7191186" cy="2763609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14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6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Events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ACCR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Accrual of Interest is done in this event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MACR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Memo accrual of Interest is done in this event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ADIS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the event which fires when a bills contract with discrepancies is unlocked and the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discrepancies are resolved</a:t>
                      </a:r>
                    </a:p>
                    <a:p>
                      <a:pPr marL="0" algn="l" defTabSz="914400" rtl="0" eaLnBrk="1" fontAlgn="b" latinLnBrk="0" hangingPunct="1"/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171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AMND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latin typeface="+mn-lt"/>
                        </a:rPr>
                        <a:t>Amendment of a bills contract. This event is fired when there is a change to the bills contract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latin typeface="+mn-lt"/>
                        </a:rPr>
                        <a:t>other than changing the stage, or discrepancies etc which fire other specific events. This is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latin typeface="+mn-lt"/>
                        </a:rPr>
                        <a:t>basically for things like a change in the documents or some description or parties etc.</a:t>
                      </a:r>
                    </a:p>
                    <a:p>
                      <a:pPr marL="0" algn="l" defTabSz="914400" rtl="0" eaLnBrk="1" fontAlgn="b" latinLnBrk="0" hangingPunct="1"/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BOOK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latin typeface="+mn-lt"/>
                        </a:rPr>
                        <a:t>This event is fired whenever a bill other than a collection is stored in the initial stage</a:t>
                      </a:r>
                      <a:endParaRPr lang="en-US" sz="1200" b="0" i="0" u="none" strike="noStrike" dirty="0">
                        <a:latin typeface="+mn-lt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5801" y="738674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Common Events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IB</a:t>
            </a:r>
          </a:p>
        </p:txBody>
      </p:sp>
      <p:graphicFrame>
        <p:nvGraphicFramePr>
          <p:cNvPr id="6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92209" y="1217881"/>
          <a:ext cx="7191186" cy="2600826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14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6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Events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INIT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the event fired whenever a bill is saved in the final stage or when a bill is moved from 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initial stage to the final stage after unlock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CLOS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fired whenever a bills contract is closed i.e. a contract is not liquidated but just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closed.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REGN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event is for collections when a collection is registered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171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REVR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Reversal of a Bills contract fires this event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STCH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event is fired when the status of an overdue bill is changed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804944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Common Events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IB</a:t>
            </a:r>
          </a:p>
        </p:txBody>
      </p:sp>
      <p:graphicFrame>
        <p:nvGraphicFramePr>
          <p:cNvPr id="5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92209" y="1217881"/>
          <a:ext cx="7191186" cy="2600826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14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6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Events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LADV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Liquidation of a bill changed from acceptance to advance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BDIS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Change of operation from acceptance to discount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LDIS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Liquidation of a bill changed from acceptance to discount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171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LIQD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Liquidation of a bill which has had no change in operation I.e. liquidation of a bill which 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hasn’t been changed from acceptance to advance etc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algn="l" defTabSz="914400" rtl="0" eaLnBrk="1" fontAlgn="b" latinLnBrk="0" hangingPunct="1"/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BADV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Change of operation from acceptance to advance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796318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Common Events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IB</a:t>
            </a:r>
          </a:p>
        </p:txBody>
      </p:sp>
      <p:graphicFrame>
        <p:nvGraphicFramePr>
          <p:cNvPr id="6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92209" y="1278086"/>
          <a:ext cx="7191186" cy="2178809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14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6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12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Events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23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AFAT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when an advice of acceptance fate is generated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23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PFAT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when an advice of payment fate is generated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23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PRNA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when you protest the non acceptance of a bill by the other party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23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BPUR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Change of a contract from collection to purchase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23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LPUR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Liquidation of contract changed from collection to purchase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192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BACP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DRAWEE too is supposed to accept it. When the DRAWEE accepts the bill then put the 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acceptance date on the exceptions screen after unlock and save it and this event is fired.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830823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Common Events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IB</a:t>
            </a:r>
          </a:p>
        </p:txBody>
      </p:sp>
      <p:graphicFrame>
        <p:nvGraphicFramePr>
          <p:cNvPr id="5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40935" y="1414434"/>
          <a:ext cx="7191186" cy="2424609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14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6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31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Events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PRNP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when you protest the non payment of a bill by the other party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REFA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when the other party refuses to accept the bill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REFP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when the other party refuses to pay the bill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TACP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when the tracer for an acceptance is generated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5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TAFT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when the payment fate tracer for an acceptance is generated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5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TDIS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the approval of discrepancies tracer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891209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Common Events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IB</a:t>
            </a:r>
          </a:p>
        </p:txBody>
      </p:sp>
      <p:graphicFrame>
        <p:nvGraphicFramePr>
          <p:cNvPr id="6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795726" y="1511179"/>
          <a:ext cx="7191186" cy="1703454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14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6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31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Events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TPAY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the principal fate follow up tracer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TPFT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the principal fate tracer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TRES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the release of reserve tracer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RRES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the release from reserve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69841" y="873955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Standard advices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IB</a:t>
            </a:r>
          </a:p>
        </p:txBody>
      </p:sp>
      <p:graphicFrame>
        <p:nvGraphicFramePr>
          <p:cNvPr id="5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92209" y="1217881"/>
          <a:ext cx="7981772" cy="267403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0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5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ACCEPTANCE_ADV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Acceptance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412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ACCEPTANCE_FATE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Advice of Fate - Bill Acceptance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422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ACCEPTANCE_TRCR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Acceptance Follow up Tracer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ACCEPT_ADV_FFT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Acceptance Free Format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499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ACCEPT_REFUSAL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Acceptance Refusal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734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882582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Standard advices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IB</a:t>
            </a:r>
          </a:p>
        </p:txBody>
      </p:sp>
      <p:graphicFrame>
        <p:nvGraphicFramePr>
          <p:cNvPr id="5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726715" y="1364530"/>
          <a:ext cx="7981772" cy="267403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0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5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ACCPT_FATE_TRCR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Acceptance Fate Tracer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ACKNOWLEDGEMENT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Acknowledgement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410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ADVANCE_ADVICE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Amount Advanced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ADV_PMT_ACPT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Advice of Payment by Negotiation or Acceptance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754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AMNDMNT_OF_INS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Amendment of Instructions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430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APACK 12.3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Islamic Bills and Collections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8972550" y="2567355"/>
            <a:ext cx="273054" cy="0"/>
          </a:xfrm>
          <a:prstGeom prst="line">
            <a:avLst/>
          </a:prstGeom>
          <a:grpFill/>
          <a:ln w="19050">
            <a:solidFill>
              <a:srgbClr val="00B050"/>
            </a:solidFill>
            <a:round/>
            <a:headEnd/>
            <a:tailEnd type="triangle" w="med" len="med"/>
          </a:ln>
        </p:spPr>
      </p:cxnSp>
      <p:pic>
        <p:nvPicPr>
          <p:cNvPr id="13" name="Picture Placeholder 11" descr="ph-ind-buslife-017-cropped.bmp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r="26667"/>
          <a:stretch/>
        </p:blipFill>
        <p:spPr>
          <a:xfrm>
            <a:off x="5943600" y="0"/>
            <a:ext cx="3200400" cy="5143500"/>
          </a:xfrm>
          <a:blipFill>
            <a:blip r:embed="rId4" cstate="print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383648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7094" y="787691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Standard advices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IB</a:t>
            </a:r>
          </a:p>
        </p:txBody>
      </p:sp>
      <p:graphicFrame>
        <p:nvGraphicFramePr>
          <p:cNvPr id="5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92209" y="1217881"/>
          <a:ext cx="7981772" cy="267403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0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5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CLOSURE_ADVICE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Closure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COLL_PAY_ADV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Advice of Payment - Collection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DELINQYADV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Delinquency Notice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DISCAPPRVL_TRCR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Discrepancies Approval Tracer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DISCOUNT_ADVICE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Discounted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761812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Standard advices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IB</a:t>
            </a:r>
          </a:p>
        </p:txBody>
      </p:sp>
      <p:graphicFrame>
        <p:nvGraphicFramePr>
          <p:cNvPr id="5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92209" y="1217881"/>
          <a:ext cx="7981772" cy="267403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0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5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DISCREPANCY_AUT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AUTH. to Pay or Accept or Negotiate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752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DISCREPANCY_FAX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Discrepancy Fax Request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DISCREPANCY_REQ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Discrepancy Request Letter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DOC_ARVL_NOTICE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Documents Arrival Notice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FORFAITING_ADV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Forfeiting 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787692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Standard advices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IB</a:t>
            </a:r>
          </a:p>
        </p:txBody>
      </p:sp>
      <p:graphicFrame>
        <p:nvGraphicFramePr>
          <p:cNvPr id="5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92209" y="1217881"/>
          <a:ext cx="7981772" cy="267403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0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5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LC_AUTH_REIMB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Authorization to reimburse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740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NONPAY_NONACCP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Non-Payment/Non-Acceptance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416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PAYMENT_ADVICE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Payment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PAYMENT_DUE_ADV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Billing Notice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PAYMENT_REFUSAL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Payment Refusal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734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744560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Standard advices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IB</a:t>
            </a:r>
          </a:p>
        </p:txBody>
      </p:sp>
      <p:graphicFrame>
        <p:nvGraphicFramePr>
          <p:cNvPr id="5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92209" y="1217881"/>
          <a:ext cx="7981772" cy="267403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0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5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PAYMENT_TRCR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Principal Payment Tracer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PAYMNTFATE_TRCR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Principal Payment Fate Tracer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PDO1_ADV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Past Due Obligation Advice 1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PRINCIPAL_FATE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Advice of Fate - Principal Payment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422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PROTEST_NONACPT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Non-Acceptance Protest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416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5720" y="787692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Standard advices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02406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IB</a:t>
            </a:r>
          </a:p>
        </p:txBody>
      </p:sp>
      <p:graphicFrame>
        <p:nvGraphicFramePr>
          <p:cNvPr id="5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700836" y="1407662"/>
          <a:ext cx="7981772" cy="267403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0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5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PROTEST_NONPAY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Non-Payment Protest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416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PURCHASD_ADVICE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Purchased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REIMBRSMNT_CLM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Reimbursement Claim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742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REIM_PAY_ADV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Advice of Payment - LC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756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REL_OF_RES_TRCR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Release of Reserve Tracer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Standard advices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IB</a:t>
            </a:r>
          </a:p>
        </p:txBody>
      </p:sp>
      <p:graphicFrame>
        <p:nvGraphicFramePr>
          <p:cNvPr id="5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92209" y="1502552"/>
          <a:ext cx="7981772" cy="1363444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0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5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REMITTANCE_LTR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Documents Remittance Letter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RESERVE_RELEASE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Reserve of Release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732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7094" y="830824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Standard Reports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IB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599248" y="1231543"/>
            <a:ext cx="8091825" cy="2793525"/>
          </a:xfrm>
          <a:prstGeom prst="rect">
            <a:avLst/>
          </a:prstGeom>
        </p:spPr>
        <p:txBody>
          <a:bodyPr/>
          <a:lstStyle/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List of Bills in a User Defined Status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Bills and Collections Daily Activity Report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List of Overdue Items- Payment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List of Overdue Items- Acceptances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List of Overdue Items- Finalization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BC Automatic Processing Exceptions Report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BC Contracts Overrides Report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0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891208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Standard Reports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IB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624805" y="1387222"/>
            <a:ext cx="8091825" cy="2793525"/>
          </a:xfrm>
          <a:prstGeom prst="rect">
            <a:avLst/>
          </a:prstGeom>
        </p:spPr>
        <p:txBody>
          <a:bodyPr/>
          <a:lstStyle/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List of Outstanding Discrepancies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List of Bills with Pending Documents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List of Bills Under Protest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List of Bills To Be Protested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List of Maturing Bills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Bills Static Maintenance Reports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0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804863" y="246063"/>
            <a:ext cx="7772400" cy="762000"/>
          </a:xfrm>
          <a:prstGeom prst="rect">
            <a:avLst/>
          </a:prstGeom>
        </p:spPr>
        <p:txBody>
          <a:bodyPr lIns="0" tIns="0" rIns="0" bIns="0"/>
          <a:lstStyle/>
          <a:p>
            <a:pPr algn="l" fontAlgn="auto">
              <a:spcBef>
                <a:spcPct val="0"/>
              </a:spcBef>
              <a:spcAft>
                <a:spcPts val="0"/>
              </a:spcAft>
              <a:buClrTx/>
              <a:defRPr/>
            </a:pPr>
            <a:endParaRPr lang="en-US" sz="2800" dirty="0">
              <a:ln w="0">
                <a:noFill/>
              </a:ln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Title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algn="l" fontAlgn="auto">
              <a:spcBef>
                <a:spcPct val="0"/>
              </a:spcBef>
              <a:spcAft>
                <a:spcPts val="0"/>
              </a:spcAft>
              <a:buClrTx/>
              <a:defRPr/>
            </a:pPr>
            <a:r>
              <a:rPr lang="en-US" sz="2800" dirty="0">
                <a:ln w="0">
                  <a:noFill/>
                </a:ln>
                <a:latin typeface="Arial" pitchFamily="34" charset="0"/>
                <a:ea typeface="+mj-ea"/>
                <a:cs typeface="Arial" pitchFamily="34" charset="0"/>
              </a:rPr>
              <a:t>Accelerator Pack - </a:t>
            </a:r>
            <a:r>
              <a:rPr lang="en-US" sz="2800" dirty="0" smtClean="0">
                <a:ln w="0">
                  <a:noFill/>
                </a:ln>
                <a:latin typeface="Arial" pitchFamily="34" charset="0"/>
                <a:ea typeface="+mj-ea"/>
                <a:cs typeface="Arial" pitchFamily="34" charset="0"/>
              </a:rPr>
              <a:t>IB</a:t>
            </a:r>
            <a:endParaRPr lang="en-US" sz="2800" dirty="0">
              <a:ln w="0">
                <a:noFill/>
              </a:ln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843541" y="740502"/>
            <a:ext cx="7581900" cy="5492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 w="0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Accounting Entry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791982" y="1208756"/>
            <a:ext cx="75374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27013" marR="0" lvl="0" indent="-227013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Sample Accounting Setup in the Product</a:t>
            </a:r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2515312" y="1746191"/>
          <a:ext cx="4808434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Worksheet" showAsIcon="1" r:id="rId3" imgW="914400" imgH="714240" progId="Excel.Sheet.8">
                  <p:embed/>
                </p:oleObj>
              </mc:Choice>
              <mc:Fallback>
                <p:oleObj name="Worksheet" showAsIcon="1" r:id="rId3" imgW="914400" imgH="714240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312" y="1746191"/>
                        <a:ext cx="4808434" cy="198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198794" y="3564308"/>
            <a:ext cx="7065011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000" b="0" dirty="0"/>
              <a:t>Click on the Image above to view the Ideal Accounting Setup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425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161" y="766833"/>
            <a:ext cx="7771752" cy="327030"/>
          </a:xfrm>
        </p:spPr>
        <p:txBody>
          <a:bodyPr/>
          <a:lstStyle/>
          <a:p>
            <a:pPr lvl="0"/>
            <a:r>
              <a:rPr lang="en-US" sz="2400" b="0" dirty="0" smtClean="0">
                <a:ln>
                  <a:noFill/>
                </a:ln>
                <a:solidFill>
                  <a:srgbClr val="FF0000"/>
                </a:solidFill>
                <a:ea typeface="ＭＳ Ｐゴシック" pitchFamily="127" charset="-128"/>
                <a:cs typeface="ＭＳ Ｐゴシック" pitchFamily="127" charset="-128"/>
              </a:rPr>
              <a:t>Contents</a:t>
            </a:r>
            <a:r>
              <a:rPr lang="en-US" dirty="0" smtClean="0">
                <a:ln>
                  <a:noFill/>
                </a:ln>
                <a:ea typeface="ＭＳ Ｐゴシック" pitchFamily="127" charset="-128"/>
                <a:cs typeface="ＭＳ Ｐゴシック" pitchFamily="127" charset="-128"/>
              </a:rPr>
              <a:t/>
            </a:r>
            <a:br>
              <a:rPr lang="en-US" dirty="0" smtClean="0">
                <a:ln>
                  <a:noFill/>
                </a:ln>
                <a:ea typeface="ＭＳ Ｐゴシック" pitchFamily="127" charset="-128"/>
                <a:cs typeface="ＭＳ Ｐゴシック" pitchFamily="127" charset="-128"/>
              </a:rPr>
            </a:b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68248" y="1158032"/>
            <a:ext cx="7771752" cy="2616201"/>
          </a:xfrm>
        </p:spPr>
        <p:txBody>
          <a:bodyPr/>
          <a:lstStyle/>
          <a:p>
            <a:r>
              <a:rPr lang="en-US" sz="2000" dirty="0" smtClean="0"/>
              <a:t>Introduction</a:t>
            </a:r>
          </a:p>
          <a:p>
            <a:r>
              <a:rPr lang="en-US" sz="2000" dirty="0" smtClean="0"/>
              <a:t>Features</a:t>
            </a:r>
          </a:p>
          <a:p>
            <a:r>
              <a:rPr lang="en-US" sz="2000" dirty="0" smtClean="0"/>
              <a:t>Operations Supported</a:t>
            </a:r>
          </a:p>
          <a:p>
            <a:r>
              <a:rPr lang="en-US" sz="2000" dirty="0" smtClean="0"/>
              <a:t>Common Events</a:t>
            </a:r>
          </a:p>
          <a:p>
            <a:r>
              <a:rPr lang="en-US" sz="2000" dirty="0" smtClean="0"/>
              <a:t>Standard advices</a:t>
            </a:r>
          </a:p>
          <a:p>
            <a:r>
              <a:rPr lang="en-US" sz="2000" dirty="0" smtClean="0"/>
              <a:t>Standard Reports</a:t>
            </a:r>
          </a:p>
          <a:p>
            <a:r>
              <a:rPr lang="en-US" sz="2000" dirty="0" smtClean="0"/>
              <a:t>Accounting Entries</a:t>
            </a:r>
          </a:p>
          <a:p>
            <a:pPr>
              <a:buNone/>
            </a:pPr>
            <a:endParaRPr lang="en-US" sz="2000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</a:t>
            </a:r>
            <a:r>
              <a:rPr lang="en-US" sz="2800" b="1" noProof="0" dirty="0" smtClean="0">
                <a:ln w="0">
                  <a:noFill/>
                </a:ln>
                <a:latin typeface="Arial" pitchFamily="34" charset="0"/>
                <a:ea typeface="+mj-ea"/>
                <a:cs typeface="Arial" pitchFamily="34" charset="0"/>
              </a:rPr>
              <a:t>IB</a:t>
            </a:r>
            <a:endParaRPr kumimoji="0" lang="en-US" sz="2800" b="1" i="0" u="none" strike="noStrike" kern="1200" cap="none" spc="0" normalizeH="0" baseline="0" noProof="0" dirty="0" smtClean="0">
              <a:ln w="0"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94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0163" y="883952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Introduction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607794" y="1376823"/>
            <a:ext cx="8091825" cy="286189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/>
          <a:p>
            <a:pPr marL="228600" lvl="0" indent="-168275" defTabSz="228600"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defRPr/>
            </a:pPr>
            <a:r>
              <a:rPr lang="en-US" sz="2000" dirty="0" smtClean="0"/>
              <a:t>A bill, as an instrument of international trade, is the most commonly used method for a seller to be paid through banking channels. Besides credit risk considerations, bills are the customary business practice for trade and a particularly important profit-earning service for any bank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pPr marL="228600" lvl="0" indent="-168275" defTabSz="228600"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  <a:r>
              <a:rPr lang="en-US" sz="2000" dirty="0" smtClean="0"/>
              <a:t> The Islamic Bills and Collections (IB) module supports the processing of all types of bills, both domestic and international. It handles the necessary activities during the entire lifecycle of a bill once it is booked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IB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969410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Introduction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796435" y="459183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</a:t>
            </a:r>
            <a:r>
              <a:rPr lang="en-US" sz="2800" b="1" dirty="0" smtClean="0">
                <a:ln w="0">
                  <a:noFill/>
                </a:ln>
                <a:latin typeface="Arial" pitchFamily="34" charset="0"/>
                <a:ea typeface="+mj-ea"/>
                <a:cs typeface="Arial" pitchFamily="34" charset="0"/>
              </a:rPr>
              <a:t>IB</a:t>
            </a:r>
            <a:endParaRPr kumimoji="0" lang="en-US" sz="2800" b="1" i="0" u="none" strike="noStrike" kern="1200" cap="none" spc="0" normalizeH="0" baseline="0" noProof="0" dirty="0" smtClean="0">
              <a:ln w="0"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787255" y="1308456"/>
            <a:ext cx="8091825" cy="2861892"/>
          </a:xfrm>
          <a:prstGeom prst="rect">
            <a:avLst/>
          </a:prstGeom>
        </p:spPr>
        <p:txBody>
          <a:bodyPr/>
          <a:lstStyle/>
          <a:p>
            <a:pPr marL="228600" lvl="0" indent="-168275" defTabSz="228600"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 </a:t>
            </a:r>
            <a:r>
              <a:rPr lang="en-US" sz="2000" dirty="0" smtClean="0"/>
              <a:t>Islamic Bills and Collections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module supports the processing of all types of international and domestic bills like:</a:t>
            </a:r>
          </a:p>
          <a:p>
            <a:pPr marL="631825" marR="0" lvl="1" indent="-22860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Incoming Bills under LCs</a:t>
            </a:r>
          </a:p>
          <a:p>
            <a:pPr marL="631825" marR="0" lvl="1" indent="-22860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Incoming Bills not under LCs</a:t>
            </a:r>
          </a:p>
          <a:p>
            <a:pPr marL="631825" marR="0" lvl="1" indent="-22860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Outgoing Bills under LCs</a:t>
            </a:r>
          </a:p>
          <a:p>
            <a:pPr marL="631825" marR="0" lvl="1" indent="-22860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Outgoing Bills not under LCs</a:t>
            </a:r>
          </a:p>
          <a:p>
            <a:pPr marL="631825" lvl="1" indent="-228600" defTabSz="228600">
              <a:spcAft>
                <a:spcPts val="600"/>
              </a:spcAft>
              <a:buSzPct val="85000"/>
              <a:buFont typeface="Wingdings" pitchFamily="2" charset="2"/>
              <a:buChar char="§"/>
              <a:defRPr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Usance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or Sight Bills</a:t>
            </a:r>
          </a:p>
          <a:p>
            <a:pPr marL="631825" lvl="1" indent="-228600" defTabSz="228600">
              <a:spcAft>
                <a:spcPts val="600"/>
              </a:spcAft>
              <a:buSzPct val="85000"/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Documentary or Clean Bills</a:t>
            </a:r>
          </a:p>
          <a:p>
            <a:pPr marL="631825" marR="0" lvl="1" indent="-22860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0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8709" y="747219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Features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IB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676160" y="1111900"/>
            <a:ext cx="8091825" cy="3101175"/>
          </a:xfrm>
          <a:prstGeom prst="rect">
            <a:avLst/>
          </a:prstGeom>
        </p:spPr>
        <p:txBody>
          <a:bodyPr/>
          <a:lstStyle/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Complete Life Cycle Tracking and Processing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Flexibility to Create and Tailor Products With Standard Features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Ability to Modify Standard Features for Specific Bill Contract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On-Line Updates and Accounting Entries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Credit Limit Maintenance and on-Line Tracking of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limit utilization.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lvl="2" indent="-168275" defTabSz="228600">
              <a:lnSpc>
                <a:spcPct val="150000"/>
              </a:lnSpc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defRPr/>
            </a:pPr>
            <a:r>
              <a:rPr lang="en-US" sz="2000" dirty="0" smtClean="0"/>
              <a:t>Automated Handling of User Defined profit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5802" y="824132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Features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IB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693252" y="1128993"/>
            <a:ext cx="8091825" cy="3101175"/>
          </a:xfrm>
          <a:prstGeom prst="rect">
            <a:avLst/>
          </a:prstGeom>
        </p:spPr>
        <p:txBody>
          <a:bodyPr/>
          <a:lstStyle/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Automated Generation of Configurable Advices in Mail, Telex or Swift Formats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Linked to Letters of Credit Module for Automatic Reversal of related LC Outstanding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User Defined Contract Status and Automatic Status Changes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Generation of Follow-up Tracers at User Defined Frequency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Features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IB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667615" y="1265726"/>
            <a:ext cx="8091825" cy="3101175"/>
          </a:xfrm>
          <a:prstGeom prst="rect">
            <a:avLst/>
          </a:prstGeom>
        </p:spPr>
        <p:txBody>
          <a:bodyPr/>
          <a:lstStyle/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User Defined Standard Clauses, Documents, Instructions and Free Format Text Inputs 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Capture of Document details for Incoming Bill after payment (hence generate Doc Arrival Notice)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Facility to Block Deposits / A/c Balance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View Changes during Amendment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5801" y="883952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Features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IB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641977" y="1188814"/>
            <a:ext cx="8091825" cy="3101175"/>
          </a:xfrm>
          <a:prstGeom prst="rect">
            <a:avLst/>
          </a:prstGeom>
        </p:spPr>
        <p:txBody>
          <a:bodyPr/>
          <a:lstStyle/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FX Linkage (Cover) for Bills</a:t>
            </a:r>
          </a:p>
          <a:p>
            <a:pPr marL="228600" lvl="2" indent="-168275" defTabSz="228600">
              <a:lnSpc>
                <a:spcPct val="150000"/>
              </a:lnSpc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User Defined Fields for capturing Miscellaneous Info.</a:t>
            </a:r>
          </a:p>
          <a:p>
            <a:pPr marL="228600" lvl="2" indent="-168275" defTabSz="228600">
              <a:lnSpc>
                <a:spcPct val="150000"/>
              </a:lnSpc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Bifurcation of Bill Amount (Invoice, Profit, Freight …)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Pre-shipment Finance liquidation.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Partial Liquidation of Bills – Principal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Charge Classes (Association, Application, Liquidation)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0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acle 2012">
  <a:themeElements>
    <a:clrScheme name="Oracle Color Palette">
      <a:dk1>
        <a:srgbClr val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racle 2012">
      <a:dk1>
        <a:sysClr val="windowText" lastClr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9991</TotalTime>
  <Words>1359</Words>
  <Application>Microsoft Office PowerPoint</Application>
  <PresentationFormat>On-screen Show (16:9)</PresentationFormat>
  <Paragraphs>378</Paragraphs>
  <Slides>30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ＭＳ Ｐゴシック</vt:lpstr>
      <vt:lpstr>Arial</vt:lpstr>
      <vt:lpstr>Calibri</vt:lpstr>
      <vt:lpstr>Wingdings</vt:lpstr>
      <vt:lpstr>Oracle 2012</vt:lpstr>
      <vt:lpstr>Worksheet</vt:lpstr>
      <vt:lpstr>PowerPoint Presentation</vt:lpstr>
      <vt:lpstr>APACK 12.3 Islamic Bills and Collections</vt:lpstr>
      <vt:lpstr>Contents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Accelerator Pack - IB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Accelerator Pack - IB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Duarte, Inc.</dc:creator>
  <cp:lastModifiedBy>Raghavendra Gopalakrishna Setty</cp:lastModifiedBy>
  <cp:revision>1273</cp:revision>
  <cp:lastPrinted>2012-08-03T22:03:14Z</cp:lastPrinted>
  <dcterms:created xsi:type="dcterms:W3CDTF">2012-05-31T20:53:14Z</dcterms:created>
  <dcterms:modified xsi:type="dcterms:W3CDTF">2020-04-19T07:43:15Z</dcterms:modified>
</cp:coreProperties>
</file>