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7"/>
  </p:notesMasterIdLst>
  <p:handoutMasterIdLst>
    <p:handoutMasterId r:id="rId78"/>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560" r:id="rId39"/>
    <p:sldId id="561" r:id="rId40"/>
    <p:sldId id="562" r:id="rId41"/>
    <p:sldId id="563" r:id="rId42"/>
    <p:sldId id="564" r:id="rId43"/>
    <p:sldId id="565" r:id="rId44"/>
    <p:sldId id="516" r:id="rId45"/>
    <p:sldId id="517" r:id="rId46"/>
    <p:sldId id="566" r:id="rId47"/>
    <p:sldId id="567" r:id="rId48"/>
    <p:sldId id="518" r:id="rId49"/>
    <p:sldId id="519" r:id="rId50"/>
    <p:sldId id="520" r:id="rId51"/>
    <p:sldId id="521" r:id="rId52"/>
    <p:sldId id="522" r:id="rId53"/>
    <p:sldId id="523" r:id="rId54"/>
    <p:sldId id="533" r:id="rId55"/>
    <p:sldId id="524" r:id="rId56"/>
    <p:sldId id="568" r:id="rId57"/>
    <p:sldId id="569" r:id="rId58"/>
    <p:sldId id="570" r:id="rId59"/>
    <p:sldId id="571" r:id="rId60"/>
    <p:sldId id="572" r:id="rId61"/>
    <p:sldId id="583" r:id="rId62"/>
    <p:sldId id="525" r:id="rId63"/>
    <p:sldId id="528" r:id="rId64"/>
    <p:sldId id="527" r:id="rId65"/>
    <p:sldId id="573" r:id="rId66"/>
    <p:sldId id="574" r:id="rId67"/>
    <p:sldId id="575" r:id="rId68"/>
    <p:sldId id="576" r:id="rId69"/>
    <p:sldId id="577" r:id="rId70"/>
    <p:sldId id="578" r:id="rId71"/>
    <p:sldId id="579" r:id="rId72"/>
    <p:sldId id="580" r:id="rId73"/>
    <p:sldId id="581" r:id="rId74"/>
    <p:sldId id="262" r:id="rId75"/>
    <p:sldId id="343" r:id="rId7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22"/>
          <p:cNvGrpSpPr/>
          <p:nvPr/>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13973"/>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r>
              <a:rPr lang="en-US" dirty="0" smtClean="0"/>
              <a:t> 1. Moratorium profit getting added to first EMI. </a:t>
            </a:r>
            <a:br>
              <a:rPr lang="en-US" dirty="0" smtClean="0"/>
            </a:br>
            <a:r>
              <a:rPr lang="en-US" dirty="0" smtClean="0"/>
              <a:t> 2. Moratorium profit getting apportioned across all EMI’s. </a:t>
            </a:r>
            <a:br>
              <a:rPr lang="en-US" dirty="0" smtClean="0"/>
            </a:br>
            <a:r>
              <a:rPr lang="en-US" dirty="0" smtClean="0">
                <a:solidFill>
                  <a:srgbClr val="FF0000"/>
                </a:solidFill>
              </a:rPr>
              <a:t> </a:t>
            </a:r>
            <a:r>
              <a:rPr lang="en-US" dirty="0" smtClean="0"/>
              <a:t>3. Moratorium profit gets capitalized in the final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lstStyle/>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algn="just">
              <a:buClr>
                <a:schemeClr val="tx2"/>
              </a:buClr>
              <a:buNone/>
            </a:pPr>
            <a:endParaRPr lang="en-US" sz="1800" dirty="0" smtClean="0"/>
          </a:p>
          <a:p>
            <a:pPr marL="0" lvl="1">
              <a:buClr>
                <a:schemeClr val="tx2"/>
              </a:buClr>
              <a:buNone/>
              <a:defRPr/>
            </a:pPr>
            <a:r>
              <a:rPr lang="en-US" b="1" dirty="0" smtClean="0"/>
              <a:t>Grace Days : </a:t>
            </a:r>
            <a:r>
              <a:rPr lang="en-US" dirty="0" smtClean="0"/>
              <a:t>User can define grace days for the repayment Principal and Profit components. No compensation will be charged during this period.</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Loan Application Capture</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Disbursement </a:t>
            </a:r>
          </a:p>
          <a:p>
            <a:pPr lvl="1">
              <a:buClr>
                <a:schemeClr val="accent1"/>
              </a:buClr>
              <a:buFont typeface="Arial" pitchFamily="34" charset="0"/>
              <a:buChar char="•"/>
            </a:pPr>
            <a:r>
              <a:rPr lang="en-US" sz="1000" dirty="0" smtClean="0"/>
              <a:t>Manual Liquidation and Moving to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Loan Application Entry(Capture Customer/Financial/Asset/Collateral/Limits/Document details) </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Disbursement </a:t>
            </a:r>
          </a:p>
          <a:p>
            <a:pPr lvl="1">
              <a:buClr>
                <a:schemeClr val="accent1"/>
              </a:buClr>
              <a:buFont typeface="Arial" pitchFamily="34" charset="0"/>
              <a:buChar char="•"/>
            </a:pPr>
            <a:r>
              <a:rPr lang="en-US" sz="1000" dirty="0" smtClean="0"/>
              <a:t>Manual Liquidation and Moving to Stock</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Loan Application Capture</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Disbursement </a:t>
            </a:r>
          </a:p>
          <a:p>
            <a:pPr lvl="1">
              <a:buClr>
                <a:schemeClr val="accent1"/>
              </a:buClr>
              <a:buFont typeface="Arial" pitchFamily="34" charset="0"/>
              <a:buChar char="•"/>
            </a:pPr>
            <a:r>
              <a:rPr lang="en-US" sz="1000" dirty="0" smtClean="0"/>
              <a:t>Manual Liquidation and Moving to Stock</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Loan Application Entry(Capture Customer/Financial/Asset/Collateral/Limits/Document details) </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Disbursement </a:t>
            </a:r>
          </a:p>
          <a:p>
            <a:pPr lvl="1">
              <a:buClr>
                <a:schemeClr val="accent1"/>
              </a:buClr>
              <a:buFont typeface="Arial" pitchFamily="34" charset="0"/>
              <a:buChar char="•"/>
            </a:pPr>
            <a:r>
              <a:rPr lang="en-US" sz="1000" dirty="0" smtClean="0"/>
              <a:t>Manual Liquidation and Moving to Stock</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Loan Application Entry(Capture Customer/Financial/Asset/Collateral/Limits/Document details) </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Loan Application Entry(Capture Customer/Financial/Asset/Collateral/Limits/Document details) </a:t>
            </a:r>
          </a:p>
          <a:p>
            <a:pPr lvl="1">
              <a:buClr>
                <a:schemeClr val="accent1"/>
              </a:buClr>
              <a:buFont typeface="Arial" pitchFamily="34" charset="0"/>
              <a:buChar char="•"/>
            </a:pPr>
            <a:r>
              <a:rPr lang="en-US" sz="1000" dirty="0" smtClean="0"/>
              <a:t>Application Verification</a:t>
            </a:r>
          </a:p>
          <a:p>
            <a:pPr lvl="1">
              <a:buClr>
                <a:schemeClr val="accent1"/>
              </a:buClr>
              <a:buFont typeface="Arial" pitchFamily="34" charset="0"/>
              <a:buChar char="•"/>
            </a:pPr>
            <a:r>
              <a:rPr lang="en-US" sz="1000" dirty="0" smtClean="0"/>
              <a:t>Application Management Verification (Configurable)</a:t>
            </a:r>
          </a:p>
          <a:p>
            <a:pPr lvl="1">
              <a:buClr>
                <a:schemeClr val="accent1"/>
              </a:buClr>
              <a:buFont typeface="Arial" pitchFamily="34" charset="0"/>
              <a:buChar char="•"/>
            </a:pPr>
            <a:r>
              <a:rPr lang="en-US" sz="1000" dirty="0" smtClean="0"/>
              <a:t>Internal Blacklist Check</a:t>
            </a:r>
          </a:p>
          <a:p>
            <a:pPr lvl="1">
              <a:buClr>
                <a:schemeClr val="accent1"/>
              </a:buClr>
              <a:buFont typeface="Arial" pitchFamily="34" charset="0"/>
              <a:buChar char="•"/>
            </a:pPr>
            <a:r>
              <a:rPr lang="en-US" sz="1000" dirty="0" smtClean="0"/>
              <a:t>External Blacklist Check</a:t>
            </a:r>
          </a:p>
          <a:p>
            <a:pPr lvl="1">
              <a:buClr>
                <a:schemeClr val="accent1"/>
              </a:buClr>
              <a:buFont typeface="Arial" pitchFamily="34" charset="0"/>
              <a:buChar char="•"/>
            </a:pPr>
            <a:r>
              <a:rPr lang="en-US" sz="1000" dirty="0" smtClean="0"/>
              <a:t>Underwriting(Credit Evaluation)</a:t>
            </a:r>
          </a:p>
          <a:p>
            <a:pPr lvl="1">
              <a:buClr>
                <a:schemeClr val="accent1"/>
              </a:buClr>
              <a:buFont typeface="Arial" pitchFamily="34" charset="0"/>
              <a:buChar char="•"/>
            </a:pPr>
            <a:r>
              <a:rPr lang="en-US" sz="1000" dirty="0" smtClean="0"/>
              <a:t>Loan Approval</a:t>
            </a:r>
          </a:p>
          <a:p>
            <a:pPr lvl="1">
              <a:buClr>
                <a:schemeClr val="accent1"/>
              </a:buClr>
              <a:buFont typeface="Arial" pitchFamily="34" charset="0"/>
              <a:buChar char="•"/>
            </a:pPr>
            <a:r>
              <a:rPr lang="en-US" sz="1000" dirty="0" smtClean="0"/>
              <a:t>Document Verification</a:t>
            </a:r>
          </a:p>
          <a:p>
            <a:pPr lvl="1">
              <a:buClr>
                <a:schemeClr val="accent1"/>
              </a:buClr>
              <a:buFont typeface="Arial" pitchFamily="34" charset="0"/>
              <a:buChar char="•"/>
            </a:pPr>
            <a:r>
              <a:rPr lang="en-US" sz="1000" dirty="0" smtClean="0"/>
              <a:t>Loan details upload</a:t>
            </a:r>
          </a:p>
          <a:p>
            <a:pPr lvl="1">
              <a:buClr>
                <a:schemeClr val="accent1"/>
              </a:buClr>
              <a:buFont typeface="Arial" pitchFamily="34" charset="0"/>
              <a:buChar char="•"/>
            </a:pPr>
            <a:r>
              <a:rPr lang="en-US" sz="1000" dirty="0" smtClean="0"/>
              <a:t>Vendor Payment/ Fixed Asset Sale</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Disbursement </a:t>
            </a:r>
          </a:p>
          <a:p>
            <a:pPr lvl="1">
              <a:buClr>
                <a:schemeClr val="accent1"/>
              </a:buClr>
              <a:buFont typeface="Arial" pitchFamily="34" charset="0"/>
              <a:buChar char="•"/>
            </a:pPr>
            <a:r>
              <a:rPr lang="en-US" sz="1000" dirty="0" smtClean="0"/>
              <a:t>Manual Liquidation  and Moving to Stock</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9790</TotalTime>
  <Words>5147</Words>
  <Application>Microsoft Office PowerPoint</Application>
  <PresentationFormat>On-screen Show (16:9)</PresentationFormat>
  <Paragraphs>635</Paragraphs>
  <Slides>75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ＭＳ Ｐゴシック</vt:lpstr>
      <vt:lpstr>Arial</vt:lpstr>
      <vt:lpstr>Calibri</vt:lpstr>
      <vt:lpstr>Times</vt:lpstr>
      <vt:lpstr>Wingdings</vt:lpstr>
      <vt:lpstr>Oracle 2014</vt:lpstr>
      <vt:lpstr>PowerPoint Presentation</vt:lpstr>
      <vt:lpstr>Accelerator Pack 12.1</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1039</cp:revision>
  <cp:lastPrinted>2012-08-03T22:03:14Z</cp:lastPrinted>
  <dcterms:created xsi:type="dcterms:W3CDTF">2012-05-31T20:53:14Z</dcterms:created>
  <dcterms:modified xsi:type="dcterms:W3CDTF">2020-04-20T08:50:09Z</dcterms:modified>
</cp:coreProperties>
</file>