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3"/>
  </p:notesMasterIdLst>
  <p:handoutMasterIdLst>
    <p:handoutMasterId r:id="rId64"/>
  </p:handoutMasterIdLst>
  <p:sldIdLst>
    <p:sldId id="267" r:id="rId2"/>
    <p:sldId id="507" r:id="rId3"/>
    <p:sldId id="508" r:id="rId4"/>
    <p:sldId id="582" r:id="rId5"/>
    <p:sldId id="509" r:id="rId6"/>
    <p:sldId id="534" r:id="rId7"/>
    <p:sldId id="510" r:id="rId8"/>
    <p:sldId id="511" r:id="rId9"/>
    <p:sldId id="535" r:id="rId10"/>
    <p:sldId id="536" r:id="rId11"/>
    <p:sldId id="538" r:id="rId12"/>
    <p:sldId id="537" r:id="rId13"/>
    <p:sldId id="539" r:id="rId14"/>
    <p:sldId id="540" r:id="rId15"/>
    <p:sldId id="541" r:id="rId16"/>
    <p:sldId id="542" r:id="rId17"/>
    <p:sldId id="543" r:id="rId18"/>
    <p:sldId id="544" r:id="rId19"/>
    <p:sldId id="545"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8" r:id="rId33"/>
    <p:sldId id="559" r:id="rId34"/>
    <p:sldId id="560" r:id="rId35"/>
    <p:sldId id="561" r:id="rId36"/>
    <p:sldId id="562" r:id="rId37"/>
    <p:sldId id="563" r:id="rId38"/>
    <p:sldId id="564" r:id="rId39"/>
    <p:sldId id="565" r:id="rId40"/>
    <p:sldId id="566" r:id="rId41"/>
    <p:sldId id="577" r:id="rId42"/>
    <p:sldId id="567" r:id="rId43"/>
    <p:sldId id="568" r:id="rId44"/>
    <p:sldId id="569" r:id="rId45"/>
    <p:sldId id="578" r:id="rId46"/>
    <p:sldId id="570" r:id="rId47"/>
    <p:sldId id="573" r:id="rId48"/>
    <p:sldId id="579" r:id="rId49"/>
    <p:sldId id="571" r:id="rId50"/>
    <p:sldId id="572" r:id="rId51"/>
    <p:sldId id="580" r:id="rId52"/>
    <p:sldId id="574" r:id="rId53"/>
    <p:sldId id="581" r:id="rId54"/>
    <p:sldId id="576" r:id="rId55"/>
    <p:sldId id="584" r:id="rId56"/>
    <p:sldId id="583" r:id="rId57"/>
    <p:sldId id="585" r:id="rId58"/>
    <p:sldId id="586" r:id="rId59"/>
    <p:sldId id="587" r:id="rId60"/>
    <p:sldId id="262" r:id="rId61"/>
    <p:sldId id="343" r:id="rId62"/>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60</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19010" y="1245520"/>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Capitalization of components </a:t>
            </a:r>
          </a:p>
          <a:p>
            <a:pPr>
              <a:buFont typeface="Arial" pitchFamily="34" charset="0"/>
              <a:buChar char="•"/>
            </a:pPr>
            <a:r>
              <a:rPr lang="en-US" sz="1600" dirty="0" smtClean="0"/>
              <a:t>Contingent Accrual Entries during status change</a:t>
            </a:r>
          </a:p>
          <a:p>
            <a:pPr>
              <a:buFont typeface="Arial" pitchFamily="34" charset="0"/>
              <a:buChar char="•"/>
            </a:pPr>
            <a:r>
              <a:rPr lang="en-US" sz="1600" dirty="0" smtClean="0"/>
              <a:t>Interest pay back can be enabled for pre-payments</a:t>
            </a:r>
          </a:p>
          <a:p>
            <a:pPr>
              <a:buFont typeface="Arial" pitchFamily="34" charset="0"/>
              <a:buChar char="•"/>
            </a:pPr>
            <a:r>
              <a:rPr lang="en-US" sz="1600" dirty="0" smtClean="0"/>
              <a:t>Loan top-up restrictions can be given for the products.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45423" y="1756575"/>
            <a:ext cx="8229600" cy="3062606"/>
          </a:xfrm>
        </p:spPr>
        <p:txBody>
          <a:bodyPr/>
          <a:lstStyle/>
          <a:p>
            <a:pPr algn="just">
              <a:buClr>
                <a:schemeClr val="accent1"/>
              </a:buClr>
              <a:buFont typeface="Arial" charset="0"/>
              <a:buChar char="•"/>
            </a:pPr>
            <a:r>
              <a:rPr lang="en-US" sz="1600" dirty="0" smtClean="0"/>
              <a:t>Simple Bearing: Typically used for corporate customers. </a:t>
            </a:r>
          </a:p>
          <a:p>
            <a:pPr algn="just">
              <a:buClr>
                <a:schemeClr val="accent1"/>
              </a:buClr>
              <a:buFont typeface="Arial" charset="0"/>
              <a:buChar char="•"/>
            </a:pPr>
            <a:r>
              <a:rPr lang="en-US" sz="1600" dirty="0" smtClean="0"/>
              <a:t> Bearing Capitalized: Used for corporate customers. The interest accrued at the end of the schedule is added to the Principal.</a:t>
            </a:r>
          </a:p>
          <a:p>
            <a:pPr algn="just">
              <a:buClr>
                <a:schemeClr val="accent1"/>
              </a:buClr>
              <a:buFont typeface="Arial" charset="0"/>
              <a:buChar char="•"/>
            </a:pPr>
            <a:r>
              <a:rPr lang="en-US" sz="1600" dirty="0" smtClean="0"/>
              <a:t> Discounted/True Discounted: Used for corporate customers who need short term financing. The interest is collected upfront. </a:t>
            </a:r>
          </a:p>
          <a:p>
            <a:pPr algn="just">
              <a:buClr>
                <a:schemeClr val="accent1"/>
              </a:buClr>
              <a:buFont typeface="Arial" charset="0"/>
              <a:buChar char="•"/>
            </a:pPr>
            <a:r>
              <a:rPr lang="en-US" sz="1600" dirty="0" smtClean="0"/>
              <a:t> Amortized: Typically used for retail customers.</a:t>
            </a:r>
          </a:p>
          <a:p>
            <a:pPr algn="just">
              <a:buClr>
                <a:schemeClr val="accent1"/>
              </a:buClr>
              <a:buFont typeface="Arial" charset="0"/>
              <a:buChar char="•"/>
            </a:pPr>
            <a:r>
              <a:rPr lang="en-US" sz="1600" dirty="0" smtClean="0"/>
              <a:t> Compounding Interest: Supported for both Simple and Amortized types of loans</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Parameters</a:t>
            </a:r>
            <a:br>
              <a:rPr lang="en-US" sz="3200" dirty="0" smtClean="0"/>
            </a:br>
            <a:endParaRPr lang="en-US" dirty="0"/>
          </a:p>
        </p:txBody>
      </p:sp>
      <p:sp>
        <p:nvSpPr>
          <p:cNvPr id="3" name="Content Placeholder 2"/>
          <p:cNvSpPr>
            <a:spLocks noGrp="1"/>
          </p:cNvSpPr>
          <p:nvPr>
            <p:ph sz="quarter" idx="12"/>
          </p:nvPr>
        </p:nvSpPr>
        <p:spPr>
          <a:xfrm>
            <a:off x="476250" y="1238251"/>
            <a:ext cx="8186310" cy="2324100"/>
          </a:xfrm>
        </p:spPr>
        <p:txBody>
          <a:bodyPr/>
          <a:lstStyle/>
          <a:p>
            <a:pPr algn="just">
              <a:buClr>
                <a:schemeClr val="accent1"/>
              </a:buClr>
              <a:buFont typeface="Arial" charset="0"/>
              <a:buChar char="•"/>
            </a:pPr>
            <a:r>
              <a:rPr lang="en-US" sz="1600" dirty="0" smtClean="0"/>
              <a:t>Payment in Advance: Supported for both simple and amortized types of loans.  The repayment schedule starts from the value date of the loan. </a:t>
            </a:r>
          </a:p>
          <a:p>
            <a:pPr algn="just">
              <a:buClr>
                <a:schemeClr val="accent1"/>
              </a:buClr>
              <a:buFont typeface="Arial" charset="0"/>
              <a:buChar char="•"/>
            </a:pPr>
            <a:r>
              <a:rPr lang="en-US" sz="1600" dirty="0" smtClean="0"/>
              <a:t> Amortized Rule of 78: Used in short term retail loans. </a:t>
            </a:r>
            <a:r>
              <a:rPr lang="en-US" sz="1600" dirty="0" err="1" smtClean="0"/>
              <a:t>Eg</a:t>
            </a:r>
            <a:r>
              <a:rPr lang="en-US" sz="1600" dirty="0" smtClean="0"/>
              <a:t>. Loans for automobiles.</a:t>
            </a:r>
          </a:p>
          <a:p>
            <a:pPr algn="just">
              <a:buClr>
                <a:schemeClr val="accent1"/>
              </a:buClr>
              <a:buFont typeface="Arial" charset="0"/>
              <a:buChar char="•"/>
            </a:pPr>
            <a:r>
              <a:rPr lang="en-US" sz="1600" dirty="0" smtClean="0"/>
              <a:t> User Defined : The user can define the formula for requirements other than the above mentioned types of interest calculation. </a:t>
            </a:r>
            <a:r>
              <a:rPr lang="en-US" sz="1600" dirty="0" err="1" smtClean="0"/>
              <a:t>Eg</a:t>
            </a:r>
            <a:r>
              <a:rPr lang="en-US" sz="1600" dirty="0" smtClean="0"/>
              <a:t>. Flat rate used in microfinance.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5" y="923184"/>
            <a:ext cx="8117143" cy="3554100"/>
          </a:xfrm>
        </p:spPr>
        <p:txBody>
          <a:bodyPr/>
          <a:lstStyle/>
          <a:p>
            <a:pPr algn="just">
              <a:buClr>
                <a:schemeClr val="tx2"/>
              </a:buClr>
              <a:buNone/>
            </a:pPr>
            <a:r>
              <a:rPr lang="en-US" b="1" dirty="0" smtClean="0"/>
              <a:t>Disbursement Mode</a:t>
            </a:r>
            <a:r>
              <a:rPr lang="en-US" dirty="0" smtClean="0"/>
              <a:t>:</a:t>
            </a:r>
          </a:p>
          <a:p>
            <a:pPr algn="just">
              <a:buClr>
                <a:schemeClr val="tx2"/>
              </a:buClr>
              <a:buNone/>
            </a:pPr>
            <a:r>
              <a:rPr lang="en-US" sz="1600" dirty="0" smtClean="0"/>
              <a:t>The following modes of disbursement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0050" y="866775"/>
            <a:ext cx="8460043" cy="3839109"/>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600" dirty="0" smtClean="0"/>
          </a:p>
          <a:p>
            <a:pPr>
              <a:buNone/>
            </a:pPr>
            <a:r>
              <a:rPr lang="en-US" sz="1600" dirty="0" smtClean="0"/>
              <a:t>  Moratorium on repayment is supported. The interest accrued during moratorium period is settled in future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Current Date</a:t>
            </a:r>
          </a:p>
          <a:p>
            <a:pPr algn="just">
              <a:buClr>
                <a:schemeClr val="accent1"/>
              </a:buClr>
              <a:buFont typeface="Arial" pitchFamily="34" charset="0"/>
              <a:buChar char="•"/>
            </a:pPr>
            <a:r>
              <a:rPr lang="en-US" sz="1600" dirty="0" smtClean="0"/>
              <a:t>Back Date</a:t>
            </a:r>
          </a:p>
          <a:p>
            <a:pPr algn="just">
              <a:buClr>
                <a:schemeClr val="accent1"/>
              </a:buClr>
              <a:buFont typeface="Arial" pitchFamily="34" charset="0"/>
              <a:buChar char="•"/>
            </a:pPr>
            <a:r>
              <a:rPr lang="en-US" sz="1600" dirty="0" smtClean="0"/>
              <a:t>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12.1</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Lending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Font typeface="Arial" charset="0"/>
              <a:buChar char="•"/>
            </a:pPr>
            <a:endParaRPr lang="en-US" dirty="0" smtClean="0"/>
          </a:p>
          <a:p>
            <a:pPr algn="just">
              <a:buClr>
                <a:schemeClr val="accent1"/>
              </a:buClr>
              <a:buFont typeface="Arial" pitchFamily="34" charset="0"/>
              <a:buChar char="•"/>
            </a:pP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CASA belonging to the borrower or guarantor(co-applicant).</a:t>
            </a:r>
          </a:p>
          <a:p>
            <a:pPr>
              <a:buClr>
                <a:schemeClr val="accent1"/>
              </a:buClr>
              <a:buFont typeface="Arial" pitchFamily="34" charset="0"/>
              <a:buChar char="•"/>
            </a:pPr>
            <a:r>
              <a:rPr lang="en-US" sz="1600" dirty="0" smtClean="0"/>
              <a:t>CASA in the local branch or a different branch.</a:t>
            </a:r>
          </a:p>
          <a:p>
            <a:pPr>
              <a:buClr>
                <a:schemeClr val="accent1"/>
              </a:buClr>
              <a:buFont typeface="Arial" pitchFamily="34" charset="0"/>
              <a:buChar char="•"/>
            </a:pPr>
            <a:r>
              <a:rPr lang="en-US" sz="1600" dirty="0" smtClean="0"/>
              <a:t>CASA in the local currency or foreign currency.</a:t>
            </a:r>
          </a:p>
          <a:p>
            <a:pPr algn="just">
              <a:buClr>
                <a:schemeClr val="accent1"/>
              </a:buClr>
              <a:buFont typeface="Arial" pitchFamily="34" charset="0"/>
              <a:buChar char="•"/>
            </a:pPr>
            <a:r>
              <a:rPr lang="en-US" sz="1600" dirty="0" smtClean="0"/>
              <a:t>Settlement through multiple accounts (Primary/Secondary)</a:t>
            </a:r>
          </a:p>
          <a:p>
            <a:pPr algn="just">
              <a:buClr>
                <a:schemeClr val="accent1"/>
              </a:buClr>
              <a:buFont typeface="Arial" pitchFamily="34" charset="0"/>
              <a:buChar char="•"/>
            </a:pPr>
            <a:r>
              <a:rPr lang="en-US" sz="1600" dirty="0" smtClean="0"/>
              <a:t>Settlement through salary account (hold on salary)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lvl="1">
              <a:buClr>
                <a:schemeClr val="accent1"/>
              </a:buClr>
              <a:buFont typeface="Arial" pitchFamily="34" charset="0"/>
              <a:buChar char="•"/>
            </a:pPr>
            <a:r>
              <a:rPr lang="en-US" sz="1600" dirty="0" smtClean="0"/>
              <a:t>Interest Pay back</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sz="1600" dirty="0" smtClean="0"/>
              <a:t>The interest rate can be of two types:-</a:t>
            </a:r>
          </a:p>
          <a:p>
            <a:pPr>
              <a:buClr>
                <a:schemeClr val="accent1"/>
              </a:buClr>
              <a:buFont typeface="Arial" pitchFamily="34" charset="0"/>
              <a:buChar char="•"/>
            </a:pPr>
            <a:r>
              <a:rPr lang="en-US" sz="1600" dirty="0" smtClean="0"/>
              <a:t>Fixed rate</a:t>
            </a:r>
          </a:p>
          <a:p>
            <a:pPr>
              <a:buClr>
                <a:schemeClr val="accent1"/>
              </a:buClr>
              <a:buFont typeface="Arial" pitchFamily="34" charset="0"/>
              <a:buChar char="•"/>
            </a:pPr>
            <a:r>
              <a:rPr lang="en-US" sz="1600" dirty="0" smtClean="0"/>
              <a:t>Floating Rate</a:t>
            </a:r>
          </a:p>
          <a:p>
            <a:pPr>
              <a:buClr>
                <a:schemeClr val="tx2"/>
              </a:buClr>
              <a:buNone/>
            </a:pPr>
            <a:endParaRPr lang="en-US" sz="1600" dirty="0" smtClean="0"/>
          </a:p>
          <a:p>
            <a:pPr>
              <a:buClr>
                <a:schemeClr val="tx2"/>
              </a:buClr>
              <a:buNone/>
            </a:pPr>
            <a:r>
              <a:rPr lang="en-US" sz="1600" dirty="0" smtClean="0"/>
              <a:t>The revision of interest rate in case of a floating rate can be done through the following methods:</a:t>
            </a:r>
          </a:p>
          <a:p>
            <a:pPr>
              <a:buClr>
                <a:schemeClr val="accent1"/>
              </a:buClr>
              <a:buFont typeface="Arial" pitchFamily="34" charset="0"/>
              <a:buChar char="•"/>
            </a:pPr>
            <a:r>
              <a:rPr lang="en-US" sz="1600" dirty="0" smtClean="0"/>
              <a:t>Automatic Rate Revision </a:t>
            </a:r>
          </a:p>
          <a:p>
            <a:pPr>
              <a:buClr>
                <a:schemeClr val="accent1"/>
              </a:buClr>
              <a:buFont typeface="Arial" pitchFamily="34" charset="0"/>
              <a:buChar char="•"/>
            </a:pPr>
            <a:r>
              <a:rPr lang="en-US" sz="1600" dirty="0" smtClean="0"/>
              <a:t>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The loan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tx2"/>
              </a:buClr>
              <a:buFont typeface="Arial" charset="0"/>
              <a:buChar char="•"/>
            </a:pPr>
            <a:endParaRPr lang="en-US" dirty="0" smtClean="0"/>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CL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endParaRPr lang="en-US" dirty="0" smtClean="0"/>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dirty="0" smtClean="0"/>
              <a:t>	</a:t>
            </a:r>
            <a:r>
              <a:rPr lang="en-US" sz="1600" dirty="0" smtClean="0"/>
              <a:t>The following types of reassignment are supported</a:t>
            </a:r>
          </a:p>
          <a:p>
            <a:pPr>
              <a:buClr>
                <a:schemeClr val="tx2"/>
              </a:buClr>
            </a:pPr>
            <a:endParaRPr lang="en-US" sz="1600" dirty="0" smtClean="0"/>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dirty="0" smtClean="0"/>
              <a:t>	</a:t>
            </a: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4"/>
            <a:ext cx="8546837" cy="3554100"/>
          </a:xfrm>
        </p:spPr>
        <p:txBody>
          <a:bodyPr/>
          <a:lstStyle/>
          <a:p>
            <a:pPr>
              <a:buClr>
                <a:schemeClr val="tx2"/>
              </a:buClr>
              <a:buNone/>
            </a:pPr>
            <a:endParaRPr lang="en-US" dirty="0" smtClean="0"/>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47700" y="913659"/>
            <a:ext cx="8183818" cy="3648816"/>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28650" y="723159"/>
            <a:ext cx="8202868" cy="3648816"/>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endParaRPr lang="en-US" sz="1600" dirty="0" smtClean="0"/>
          </a:p>
          <a:p>
            <a:pPr>
              <a:buClr>
                <a:schemeClr val="tx2"/>
              </a:buClr>
              <a:buNone/>
            </a:pPr>
            <a:r>
              <a:rPr lang="en-US" dirty="0" smtClean="0"/>
              <a:t>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81024" y="781050"/>
            <a:ext cx="8250493" cy="4067175"/>
          </a:xfrm>
        </p:spPr>
        <p:txBody>
          <a:bodyPr/>
          <a:lstStyle/>
          <a:p>
            <a:pPr>
              <a:buClr>
                <a:schemeClr val="tx2"/>
              </a:buClr>
              <a:buNone/>
            </a:pPr>
            <a:r>
              <a:rPr lang="en-US" dirty="0" smtClean="0"/>
              <a:t>Open Line Loans</a:t>
            </a:r>
          </a:p>
          <a:p>
            <a:pPr>
              <a:buClr>
                <a:schemeClr val="tx2"/>
              </a:buClr>
              <a:buNone/>
            </a:pPr>
            <a:endParaRPr lang="en-US" dirty="0" smtClean="0"/>
          </a:p>
          <a:p>
            <a:pPr algn="just">
              <a:buClr>
                <a:schemeClr val="accent1"/>
              </a:buClr>
              <a:buFont typeface="Arial" pitchFamily="34" charset="0"/>
              <a:buChar char="•"/>
            </a:pPr>
            <a:r>
              <a:rPr lang="en-US" sz="1600" dirty="0" smtClean="0"/>
              <a:t>The credit-card operations can be achieved by using the open-line  loan feature of CL 			  module.</a:t>
            </a:r>
          </a:p>
          <a:p>
            <a:pPr algn="just">
              <a:buClr>
                <a:schemeClr val="accent1"/>
              </a:buClr>
              <a:buFont typeface="Arial" pitchFamily="34" charset="0"/>
              <a:buChar char="•"/>
            </a:pPr>
            <a:r>
              <a:rPr lang="en-US" sz="1600" dirty="0" smtClean="0"/>
              <a:t>An open line loan is utilized and re-instated based on the amount disbursed and repaid. The Amount Financed for this kind of loan becomes the credit limit.</a:t>
            </a:r>
          </a:p>
          <a:p>
            <a:pPr algn="just">
              <a:buClr>
                <a:schemeClr val="accent1"/>
              </a:buClr>
              <a:buFont typeface="Arial" pitchFamily="34" charset="0"/>
              <a:buChar char="•"/>
            </a:pPr>
            <a:r>
              <a:rPr lang="en-US" sz="1600" dirty="0" smtClean="0"/>
              <a:t>The customer has the facility of selecting the preferred re-payment date.</a:t>
            </a:r>
          </a:p>
          <a:p>
            <a:pPr algn="just">
              <a:buClr>
                <a:schemeClr val="accent1"/>
              </a:buClr>
              <a:buFont typeface="Arial" pitchFamily="34" charset="0"/>
              <a:buChar char="•"/>
            </a:pPr>
            <a:r>
              <a:rPr lang="en-US" sz="1600" dirty="0" smtClean="0"/>
              <a:t>Handling of excess payment is handled through a service account. The excess amount 			  is credited to this account and this money is used to settle subsequent repayments.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52474" y="1008909"/>
            <a:ext cx="8079043" cy="3648816"/>
          </a:xfrm>
        </p:spPr>
        <p:txBody>
          <a:bodyPr/>
          <a:lstStyle/>
          <a:p>
            <a:pPr algn="just">
              <a:buClr>
                <a:schemeClr val="tx2"/>
              </a:buClr>
              <a:buNone/>
            </a:pPr>
            <a:r>
              <a:rPr lang="en-US" dirty="0" smtClean="0"/>
              <a:t>Minimum Amount Due</a:t>
            </a:r>
          </a:p>
          <a:p>
            <a:pPr algn="just">
              <a:buClr>
                <a:schemeClr val="tx2"/>
              </a:buClr>
            </a:pPr>
            <a:endParaRPr lang="en-US" dirty="0" smtClean="0"/>
          </a:p>
          <a:p>
            <a:pPr algn="just">
              <a:buClr>
                <a:schemeClr val="tx2"/>
              </a:buClr>
              <a:buNone/>
            </a:pPr>
            <a:r>
              <a:rPr lang="en-US" sz="1600" dirty="0" smtClean="0"/>
              <a:t>The minimum amount due for the billing of Open Line Loans can be calculated on the 	following basis</a:t>
            </a:r>
          </a:p>
          <a:p>
            <a:pPr algn="just">
              <a:buClr>
                <a:schemeClr val="accent1"/>
              </a:buClr>
              <a:buFont typeface="Arial" pitchFamily="34" charset="0"/>
              <a:buChar char="•"/>
            </a:pPr>
            <a:r>
              <a:rPr lang="en-US" sz="1600" dirty="0" smtClean="0"/>
              <a:t>	Percentage of Outstanding amount.</a:t>
            </a:r>
          </a:p>
          <a:p>
            <a:pPr algn="just">
              <a:buClr>
                <a:schemeClr val="accent1"/>
              </a:buClr>
              <a:buFont typeface="Arial" pitchFamily="34" charset="0"/>
              <a:buChar char="•"/>
            </a:pPr>
            <a:r>
              <a:rPr lang="en-US" sz="1600" dirty="0" smtClean="0"/>
              <a:t>	Percentage of Outstanding principal.</a:t>
            </a:r>
          </a:p>
          <a:p>
            <a:pPr algn="just">
              <a:buClr>
                <a:schemeClr val="accent1"/>
              </a:buClr>
              <a:buFont typeface="Arial" pitchFamily="34" charset="0"/>
              <a:buChar char="•"/>
            </a:pPr>
            <a:r>
              <a:rPr lang="en-US" sz="1600" dirty="0" smtClean="0"/>
              <a:t>	Percentage of limit.</a:t>
            </a:r>
          </a:p>
          <a:p>
            <a:pPr algn="just">
              <a:buClr>
                <a:schemeClr val="accent1"/>
              </a:buClr>
              <a:buFont typeface="Arial" pitchFamily="34" charset="0"/>
              <a:buChar char="•"/>
            </a:pPr>
            <a:r>
              <a:rPr lang="en-US" sz="1600" dirty="0" smtClean="0"/>
              <a:t>	Interest Amount.</a:t>
            </a:r>
          </a:p>
          <a:p>
            <a:pPr algn="just">
              <a:buClr>
                <a:schemeClr val="accent1"/>
              </a:buClr>
              <a:buFont typeface="Arial" pitchFamily="34" charset="0"/>
              <a:buChar char="•"/>
            </a:pPr>
            <a:r>
              <a:rPr lang="en-US" sz="1600" dirty="0" smtClean="0"/>
              <a:t>	Fixed.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CL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52450" y="875559"/>
            <a:ext cx="827906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Single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 CL account could be transferred from source branch to any target 	branch. If a 						commitment is not linked to any loan contract, the loan alone can be transferred. </a:t>
            </a:r>
          </a:p>
          <a:p>
            <a:pPr algn="just">
              <a:spcBef>
                <a:spcPct val="0"/>
              </a:spcBef>
              <a:buFont typeface="Times" pitchFamily="18" charset="0"/>
              <a:buNone/>
            </a:pPr>
            <a:r>
              <a:rPr lang="en-US" sz="1600" dirty="0" smtClean="0"/>
              <a:t>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95324" y="875559"/>
            <a:ext cx="8136193"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CL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CL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790574" y="770784"/>
            <a:ext cx="8239125"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CL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73761" y="1007352"/>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359838"/>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Table 4"/>
          <p:cNvGraphicFramePr>
            <a:graphicFrameLocks noGrp="1"/>
          </p:cNvGraphicFramePr>
          <p:nvPr/>
        </p:nvGraphicFramePr>
        <p:xfrm>
          <a:off x="971550" y="1320800"/>
          <a:ext cx="7391060" cy="3002242"/>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INPL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Interest</a:t>
                      </a:r>
                      <a:r>
                        <a:rPr lang="en-US" sz="1600" kern="1200" baseline="0" dirty="0" smtClean="0">
                          <a:solidFill>
                            <a:schemeClr val="dk1"/>
                          </a:solidFill>
                          <a:latin typeface="+mj-lt"/>
                          <a:ea typeface="Times New Roman"/>
                          <a:cs typeface="+mn-cs"/>
                        </a:rPr>
                        <a: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RINP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Reversal</a:t>
                      </a:r>
                      <a:r>
                        <a:rPr lang="en-US" sz="1600" kern="1200" baseline="0" dirty="0" smtClean="0">
                          <a:solidFill>
                            <a:schemeClr val="dk1"/>
                          </a:solidFill>
                          <a:latin typeface="+mj-lt"/>
                          <a:ea typeface="Times New Roman"/>
                          <a:cs typeface="+mn-cs"/>
                        </a:rPr>
                        <a:t> of Interest Pay back</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154736" y="808597"/>
          <a:ext cx="7391060" cy="329939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CL_INIT_ADVICE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The loans can be booked for Retail and corporate customers through Consumer Lending Module.</a:t>
            </a:r>
          </a:p>
          <a:p>
            <a:pPr algn="just">
              <a:buFont typeface="Arial" pitchFamily="34" charset="0"/>
              <a:buChar char="•"/>
            </a:pPr>
            <a:r>
              <a:rPr lang="en-US" sz="1600" dirty="0" smtClean="0"/>
              <a:t>The Primary function of banks is to accept the deposits from customers and lend it as Loans to customers.</a:t>
            </a:r>
          </a:p>
          <a:p>
            <a:pPr algn="just">
              <a:buFont typeface="Arial" pitchFamily="34" charset="0"/>
              <a:buChar char="•"/>
            </a:pPr>
            <a:r>
              <a:rPr lang="en-US" sz="1600" dirty="0" smtClean="0"/>
              <a:t>On each disbursal of loan, the bank creates an Asset in its book of accounts.</a:t>
            </a:r>
          </a:p>
          <a:p>
            <a:pPr algn="just">
              <a:buFont typeface="Arial" pitchFamily="34" charset="0"/>
              <a:buChar char="•"/>
            </a:pPr>
            <a:r>
              <a:rPr lang="en-US" sz="1600" dirty="0" smtClean="0"/>
              <a:t>The Interest earned from the loans are the main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26136" y="1180072"/>
          <a:ext cx="7391060" cy="235451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r>
                        <a:rPr lang="en-US" sz="1600" kern="1200" dirty="0" smtClean="0">
                          <a:solidFill>
                            <a:schemeClr val="dk1"/>
                          </a:solidFill>
                          <a:latin typeface="+mn-lt"/>
                          <a:ea typeface="+mn-ea"/>
                          <a:cs typeface="+mn-cs"/>
                        </a:rPr>
                        <a:t>CL_ROLL_ADV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CL_AMD_ADV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71451"/>
            <a:ext cx="8229586" cy="400049"/>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2466604" y="651455"/>
          <a:ext cx="3254894" cy="394328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7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Loan Maturity</a:t>
                      </a:r>
                      <a:r>
                        <a:rPr lang="en-US" sz="1400" b="0" kern="1200" baseline="0" dirty="0" smtClean="0">
                          <a:solidFill>
                            <a:schemeClr val="dk1"/>
                          </a:solidFill>
                          <a:latin typeface="+mn-lt"/>
                          <a:ea typeface="+mn-ea"/>
                          <a:cs typeface="+mn-cs"/>
                        </a:rPr>
                        <a:t> Report</a:t>
                      </a:r>
                      <a:endParaRPr lang="en-US" sz="14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Accrual Control</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400" kern="1200" dirty="0" smtClean="0">
                          <a:solidFill>
                            <a:schemeClr val="dk1"/>
                          </a:solidFill>
                          <a:latin typeface="+mn-lt"/>
                          <a:ea typeface="+mn-ea"/>
                          <a:cs typeface="+mn-cs"/>
                        </a:rPr>
                        <a:t>Overdue</a:t>
                      </a:r>
                      <a:r>
                        <a:rPr lang="en-US" sz="1400" kern="1200" baseline="0" dirty="0" smtClean="0">
                          <a:solidFill>
                            <a:schemeClr val="dk1"/>
                          </a:solidFill>
                          <a:latin typeface="+mn-lt"/>
                          <a:ea typeface="+mn-ea"/>
                          <a:cs typeface="+mn-cs"/>
                        </a:rPr>
                        <a:t> Schedule Report</a:t>
                      </a:r>
                      <a:endParaRPr lang="en-US" sz="14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400" dirty="0" smtClean="0"/>
                        <a:t>Periodic Rate Revision</a:t>
                      </a:r>
                      <a:r>
                        <a:rPr lang="en-US" sz="1400" baseline="0" dirty="0" smtClean="0"/>
                        <a: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400" dirty="0" smtClean="0"/>
                        <a:t>Customer loan agreement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400" dirty="0" smtClean="0"/>
                        <a:t>Interest calculation Analysis</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r>
                        <a:rPr lang="en-US" sz="1400" dirty="0" smtClean="0"/>
                        <a:t>Loan history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r>
                        <a:rPr lang="en-US" sz="1400" b="0" dirty="0" smtClean="0"/>
                        <a:t>Loan Register</a:t>
                      </a:r>
                      <a:endParaRPr lang="en-US" sz="14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r>
                        <a:rPr lang="en-US" sz="1400" dirty="0" smtClean="0"/>
                        <a:t>Event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r>
                        <a:rPr lang="en-US" sz="1400" dirty="0" smtClean="0"/>
                        <a:t>Adverse Status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r>
                        <a:rPr lang="en-US" sz="1400" dirty="0" smtClean="0"/>
                        <a:t>Loan Rollover Monitoring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r>
                        <a:rPr lang="en-US" sz="1400" dirty="0" smtClean="0"/>
                        <a:t>Linked Contract Utilization Report</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Loan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tx2"/>
              </a:buClr>
            </a:pPr>
            <a:r>
              <a:rPr lang="en-US" sz="1600" dirty="0" smtClean="0"/>
              <a:t>-Periodic generation of Loan Statements : LSTM event can  be configured to generate loan statement on  a periodic  basis.</a:t>
            </a:r>
          </a:p>
          <a:p>
            <a:pPr>
              <a:buClr>
                <a:schemeClr val="tx2"/>
              </a:buClr>
            </a:pPr>
            <a:endParaRPr lang="en-US" sz="1600" dirty="0" smtClean="0"/>
          </a:p>
          <a:p>
            <a:pPr>
              <a:buClr>
                <a:schemeClr val="tx2"/>
              </a:buCl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b="1" dirty="0" smtClean="0"/>
              <a:t>	</a:t>
            </a:r>
            <a:r>
              <a:rPr lang="en-US" dirty="0" smtClean="0"/>
              <a:t>The loan origination is supported for Retail and Corporate product categories in Loans module. The details in brief are given below.</a:t>
            </a:r>
          </a:p>
          <a:p>
            <a:pPr>
              <a:buNone/>
            </a:pPr>
            <a:r>
              <a:rPr lang="en-US" b="1" dirty="0" smtClean="0"/>
              <a:t> </a:t>
            </a:r>
            <a:endParaRPr lang="en-US" dirty="0" smtClean="0"/>
          </a:p>
          <a:p>
            <a:pPr>
              <a:buNone/>
            </a:pPr>
            <a:r>
              <a:rPr lang="en-US" b="1" dirty="0" smtClean="0"/>
              <a:t>Process Flows:</a:t>
            </a:r>
            <a:endParaRPr lang="en-US" dirty="0" smtClean="0"/>
          </a:p>
          <a:p>
            <a:pPr lvl="1">
              <a:buClr>
                <a:schemeClr val="accent1"/>
              </a:buClr>
              <a:buFont typeface="Arial" pitchFamily="34" charset="0"/>
              <a:buChar char="•"/>
            </a:pPr>
            <a:r>
              <a:rPr lang="en-US" dirty="0" smtClean="0"/>
              <a:t>Retail Loan Origination Process Flow.</a:t>
            </a:r>
          </a:p>
          <a:p>
            <a:pPr lvl="1">
              <a:buClr>
                <a:schemeClr val="accent1"/>
              </a:buClr>
              <a:buFont typeface="Arial" pitchFamily="34" charset="0"/>
              <a:buChar char="•"/>
            </a:pPr>
            <a:r>
              <a:rPr lang="en-US" dirty="0" smtClean="0"/>
              <a:t>Corporate Loan Origination Process Flow.</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Retail Loan Origination</a:t>
            </a:r>
            <a:endParaRPr lang="en-US" dirty="0" smtClean="0"/>
          </a:p>
          <a:p>
            <a:pPr lvl="1">
              <a:buClr>
                <a:schemeClr val="accent1"/>
              </a:buClr>
              <a:buFont typeface="Arial" pitchFamily="34" charset="0"/>
              <a:buChar char="•"/>
            </a:pPr>
            <a:r>
              <a:rPr lang="en-US" dirty="0" smtClean="0"/>
              <a:t>Application Entry – ORDRLAPP</a:t>
            </a:r>
          </a:p>
          <a:p>
            <a:pPr lvl="1">
              <a:buClr>
                <a:schemeClr val="accent1"/>
              </a:buClr>
              <a:buFont typeface="Arial" pitchFamily="34" charset="0"/>
              <a:buChar char="•"/>
            </a:pPr>
            <a:r>
              <a:rPr lang="en-US" dirty="0" smtClean="0"/>
              <a:t>Application Verification – ORDRLVER</a:t>
            </a:r>
          </a:p>
          <a:p>
            <a:pPr lvl="1">
              <a:buClr>
                <a:schemeClr val="accent1"/>
              </a:buClr>
              <a:buFont typeface="Arial" pitchFamily="34" charset="0"/>
              <a:buChar char="•"/>
            </a:pPr>
            <a:r>
              <a:rPr lang="en-US" dirty="0" smtClean="0"/>
              <a:t>Internal KYC – ORDRLIKC</a:t>
            </a:r>
          </a:p>
          <a:p>
            <a:pPr lvl="1">
              <a:buClr>
                <a:schemeClr val="accent1"/>
              </a:buClr>
              <a:buFont typeface="Arial" pitchFamily="34" charset="0"/>
              <a:buChar char="•"/>
            </a:pPr>
            <a:r>
              <a:rPr lang="en-US" dirty="0" smtClean="0"/>
              <a:t>External KYC – ORDRLEKC</a:t>
            </a:r>
          </a:p>
          <a:p>
            <a:pPr lvl="1">
              <a:buClr>
                <a:schemeClr val="accent1"/>
              </a:buClr>
              <a:buFont typeface="Arial" pitchFamily="34" charset="0"/>
              <a:buChar char="•"/>
            </a:pPr>
            <a:r>
              <a:rPr lang="en-US" dirty="0" smtClean="0"/>
              <a:t>Underwriting – ORDRLUND</a:t>
            </a:r>
          </a:p>
          <a:p>
            <a:pPr lvl="1">
              <a:buClr>
                <a:schemeClr val="accent1"/>
              </a:buClr>
              <a:buFont typeface="Arial" pitchFamily="34" charset="0"/>
              <a:buChar char="•"/>
            </a:pPr>
            <a:r>
              <a:rPr lang="en-US" dirty="0" smtClean="0"/>
              <a:t>Loan Approval – ORDRLAPR</a:t>
            </a:r>
          </a:p>
          <a:p>
            <a:pPr lvl="1">
              <a:buClr>
                <a:schemeClr val="accent1"/>
              </a:buClr>
              <a:buFont typeface="Arial" pitchFamily="34" charset="0"/>
              <a:buChar char="•"/>
            </a:pPr>
            <a:r>
              <a:rPr lang="en-US" dirty="0" smtClean="0"/>
              <a:t>Document Verification – ORDRLDVR</a:t>
            </a:r>
          </a:p>
          <a:p>
            <a:pPr lvl="1">
              <a:buClr>
                <a:schemeClr val="accent1"/>
              </a:buClr>
              <a:buFont typeface="Arial" pitchFamily="34" charset="0"/>
              <a:buChar char="•"/>
            </a:pPr>
            <a:r>
              <a:rPr lang="en-US" dirty="0" smtClean="0"/>
              <a:t>Manual Retry – ORDRLMCU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Stages in Corporate Loan Origination</a:t>
            </a:r>
            <a:endParaRPr lang="en-US" dirty="0" smtClean="0"/>
          </a:p>
          <a:p>
            <a:pPr lvl="1">
              <a:buClr>
                <a:schemeClr val="accent1"/>
              </a:buClr>
              <a:buFont typeface="Arial" pitchFamily="34" charset="0"/>
              <a:buChar char="•"/>
            </a:pPr>
            <a:r>
              <a:rPr lang="en-US" dirty="0" smtClean="0"/>
              <a:t>Application Entry – ORDCLAPP</a:t>
            </a:r>
          </a:p>
          <a:p>
            <a:pPr lvl="1">
              <a:buClr>
                <a:schemeClr val="accent1"/>
              </a:buClr>
              <a:buFont typeface="Arial" pitchFamily="34" charset="0"/>
              <a:buChar char="•"/>
            </a:pPr>
            <a:r>
              <a:rPr lang="en-US" dirty="0" smtClean="0"/>
              <a:t>Application Verification – ORDCLVER</a:t>
            </a:r>
          </a:p>
          <a:p>
            <a:pPr lvl="1">
              <a:buClr>
                <a:schemeClr val="accent1"/>
              </a:buClr>
              <a:buFont typeface="Arial" pitchFamily="34" charset="0"/>
              <a:buChar char="•"/>
            </a:pPr>
            <a:r>
              <a:rPr lang="en-US" dirty="0" smtClean="0"/>
              <a:t>Internal KYC – ORDCLIKC</a:t>
            </a:r>
          </a:p>
          <a:p>
            <a:pPr lvl="1">
              <a:buClr>
                <a:schemeClr val="accent1"/>
              </a:buClr>
              <a:buFont typeface="Arial" pitchFamily="34" charset="0"/>
              <a:buChar char="•"/>
            </a:pPr>
            <a:r>
              <a:rPr lang="en-US" dirty="0" smtClean="0"/>
              <a:t>External KYC – ORDCLEKC</a:t>
            </a:r>
          </a:p>
          <a:p>
            <a:pPr lvl="1">
              <a:buClr>
                <a:schemeClr val="accent1"/>
              </a:buClr>
              <a:buFont typeface="Arial" pitchFamily="34" charset="0"/>
              <a:buChar char="•"/>
            </a:pPr>
            <a:r>
              <a:rPr lang="en-US" dirty="0" smtClean="0"/>
              <a:t>Underwriting – ORDCLUND</a:t>
            </a:r>
          </a:p>
          <a:p>
            <a:pPr lvl="1">
              <a:buClr>
                <a:schemeClr val="accent1"/>
              </a:buClr>
              <a:buFont typeface="Arial" pitchFamily="34" charset="0"/>
              <a:buChar char="•"/>
            </a:pPr>
            <a:r>
              <a:rPr lang="en-US" dirty="0" smtClean="0"/>
              <a:t>Loan Approval – ORDCLAPR</a:t>
            </a:r>
          </a:p>
          <a:p>
            <a:pPr lvl="1">
              <a:buClr>
                <a:schemeClr val="accent1"/>
              </a:buClr>
              <a:buFont typeface="Arial" pitchFamily="34" charset="0"/>
              <a:buChar char="•"/>
            </a:pPr>
            <a:r>
              <a:rPr lang="en-US" dirty="0" smtClean="0"/>
              <a:t>Document Verification – ORDCLDVR</a:t>
            </a:r>
          </a:p>
          <a:p>
            <a:pPr lvl="1">
              <a:buClr>
                <a:schemeClr val="accent1"/>
              </a:buClr>
              <a:buFont typeface="Arial" pitchFamily="34" charset="0"/>
              <a:buChar char="•"/>
            </a:pPr>
            <a:r>
              <a:rPr lang="en-US" dirty="0" smtClean="0"/>
              <a:t>Manual Retry – ORDCLMCU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a:t>
            </a:r>
            <a:endParaRPr lang="en-US" dirty="0"/>
          </a:p>
        </p:txBody>
      </p:sp>
      <p:sp>
        <p:nvSpPr>
          <p:cNvPr id="3" name="Content Placeholder 2"/>
          <p:cNvSpPr>
            <a:spLocks noGrp="1"/>
          </p:cNvSpPr>
          <p:nvPr>
            <p:ph sz="quarter" idx="12"/>
          </p:nvPr>
        </p:nvSpPr>
        <p:spPr>
          <a:xfrm>
            <a:off x="914400" y="1146086"/>
            <a:ext cx="8229600" cy="3062606"/>
          </a:xfrm>
        </p:spPr>
        <p:txBody>
          <a:bodyPr/>
          <a:lstStyle/>
          <a:p>
            <a:pPr>
              <a:buFont typeface="Arial" pitchFamily="34" charset="0"/>
              <a:buChar char="•"/>
            </a:pPr>
            <a:r>
              <a:rPr lang="en-US" sz="1600" dirty="0" smtClean="0"/>
              <a:t>Loan products offered by banks can be for </a:t>
            </a:r>
          </a:p>
          <a:p>
            <a:pPr lvl="1">
              <a:buClr>
                <a:schemeClr val="accent1"/>
              </a:buClr>
              <a:buFont typeface="Arial" pitchFamily="34" charset="0"/>
              <a:buChar char="•"/>
            </a:pPr>
            <a:r>
              <a:rPr lang="en-US" sz="1600" dirty="0" smtClean="0"/>
              <a:t>Long term or Short term</a:t>
            </a:r>
          </a:p>
          <a:p>
            <a:pPr lvl="1">
              <a:buClr>
                <a:schemeClr val="accent1"/>
              </a:buClr>
              <a:buFont typeface="Arial" pitchFamily="34" charset="0"/>
              <a:buChar char="•"/>
            </a:pPr>
            <a:r>
              <a:rPr lang="en-US" sz="1600" dirty="0" smtClean="0"/>
              <a:t>Fixed or Floating interest rate</a:t>
            </a:r>
          </a:p>
          <a:p>
            <a:pPr lvl="1">
              <a:buClr>
                <a:schemeClr val="accent1"/>
              </a:buClr>
              <a:buFont typeface="Arial" pitchFamily="34" charset="0"/>
              <a:buChar char="•"/>
            </a:pPr>
            <a:r>
              <a:rPr lang="en-US" sz="1600" dirty="0" smtClean="0"/>
              <a:t>Bullet schedule or with certain repayment frequency </a:t>
            </a:r>
          </a:p>
          <a:p>
            <a:pPr lvl="1">
              <a:buClr>
                <a:schemeClr val="accent1"/>
              </a:buClr>
              <a:buFont typeface="Arial" pitchFamily="34" charset="0"/>
              <a:buChar char="•"/>
            </a:pPr>
            <a:r>
              <a:rPr lang="en-US" sz="1600" dirty="0" smtClean="0"/>
              <a:t>Single disbursement or Multiple disbursements</a:t>
            </a:r>
          </a:p>
          <a:p>
            <a:pPr lvl="1">
              <a:buFont typeface="Arial" pitchFamily="34" charset="0"/>
              <a:buChar char="•"/>
            </a:pPr>
            <a:endParaRPr lang="en-US" sz="1600" dirty="0" smtClean="0"/>
          </a:p>
          <a:p>
            <a:pPr>
              <a:buFont typeface="Arial" pitchFamily="34" charset="0"/>
              <a:buChar char="•"/>
            </a:pPr>
            <a:r>
              <a:rPr lang="en-US" sz="1600" dirty="0" smtClean="0"/>
              <a:t>The loan passes through various stages from the moment loan is disbursed till the time it is fully repaid.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761" y="1733768"/>
            <a:ext cx="4709053" cy="1100723"/>
          </a:xfrm>
        </p:spPr>
        <p:txBody>
          <a:bodyPr/>
          <a:lstStyle/>
          <a:p>
            <a:r>
              <a:rPr lang="en-US" dirty="0" smtClean="0"/>
              <a:t>Products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Consumer Lending - Product Features</a:t>
            </a:r>
            <a:endParaRPr lang="en-US" dirty="0"/>
          </a:p>
        </p:txBody>
      </p:sp>
      <p:sp>
        <p:nvSpPr>
          <p:cNvPr id="6" name="Content Placeholder 5"/>
          <p:cNvSpPr>
            <a:spLocks noGrp="1"/>
          </p:cNvSpPr>
          <p:nvPr>
            <p:ph sz="quarter" idx="12"/>
          </p:nvPr>
        </p:nvSpPr>
        <p:spPr>
          <a:xfrm>
            <a:off x="624885" y="949532"/>
            <a:ext cx="8229600" cy="3062606"/>
          </a:xfrm>
        </p:spPr>
        <p:txBody>
          <a:bodyPr/>
          <a:lstStyle/>
          <a:p>
            <a:pPr algn="just">
              <a:buFont typeface="Arial" pitchFamily="34" charset="0"/>
              <a:buChar char="•"/>
            </a:pPr>
            <a:r>
              <a:rPr lang="en-US" sz="1600" dirty="0" smtClean="0"/>
              <a:t>Loan account can be booked  as a simple or an amortized loan.</a:t>
            </a:r>
          </a:p>
          <a:p>
            <a:pPr algn="just">
              <a:buFont typeface="Arial" pitchFamily="34" charset="0"/>
              <a:buChar char="•"/>
            </a:pPr>
            <a:r>
              <a:rPr lang="en-US" sz="1600" dirty="0" smtClean="0"/>
              <a:t>Loan account can be booked as a  discounted / capitalized loan / payment in advance</a:t>
            </a:r>
          </a:p>
          <a:p>
            <a:pPr algn="just">
              <a:buFont typeface="Arial" pitchFamily="34" charset="0"/>
              <a:buChar char="•"/>
            </a:pPr>
            <a:r>
              <a:rPr lang="en-US" sz="1600" dirty="0" smtClean="0"/>
              <a:t>Loan account can be booked with a fixed or floating interest rate</a:t>
            </a:r>
          </a:p>
          <a:p>
            <a:pPr algn="just">
              <a:buFont typeface="Arial" pitchFamily="34" charset="0"/>
              <a:buChar char="•"/>
            </a:pPr>
            <a:r>
              <a:rPr lang="en-US" sz="1600" dirty="0" smtClean="0"/>
              <a:t>Payment can be done either for single loan or multiple loans of a single customer at one shot</a:t>
            </a:r>
          </a:p>
          <a:p>
            <a:pPr algn="just">
              <a:buFont typeface="Arial" pitchFamily="34" charset="0"/>
              <a:buChar char="•"/>
            </a:pPr>
            <a:r>
              <a:rPr lang="en-US" sz="1600" dirty="0" smtClean="0"/>
              <a:t>Pre-payment can be done for the loan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Lending - Product Features</a:t>
            </a:r>
            <a:endParaRPr lang="en-US" dirty="0"/>
          </a:p>
        </p:txBody>
      </p:sp>
      <p:sp>
        <p:nvSpPr>
          <p:cNvPr id="3" name="Content Placeholder 2"/>
          <p:cNvSpPr>
            <a:spLocks noGrp="1"/>
          </p:cNvSpPr>
          <p:nvPr>
            <p:ph sz="quarter" idx="12"/>
          </p:nvPr>
        </p:nvSpPr>
        <p:spPr>
          <a:xfrm>
            <a:off x="620968" y="1203770"/>
            <a:ext cx="8229600" cy="3062606"/>
          </a:xfrm>
        </p:spPr>
        <p:txBody>
          <a:bodyPr/>
          <a:lstStyle/>
          <a:p>
            <a:pPr>
              <a:buFont typeface="Arial" pitchFamily="34" charset="0"/>
              <a:buChar char="•"/>
            </a:pPr>
            <a:r>
              <a:rPr lang="en-US" sz="1600" dirty="0" smtClean="0"/>
              <a:t>Various amendments allowed in Loans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9755</TotalTime>
  <Words>2670</Words>
  <Application>Microsoft Office PowerPoint</Application>
  <PresentationFormat>On-screen Show (16:9)</PresentationFormat>
  <Paragraphs>477</Paragraphs>
  <Slides>61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ＭＳ Ｐゴシック</vt:lpstr>
      <vt:lpstr>Arial</vt:lpstr>
      <vt:lpstr>Calibri</vt:lpstr>
      <vt:lpstr>Times</vt:lpstr>
      <vt:lpstr>Times New Roman</vt:lpstr>
      <vt:lpstr>Wingdings</vt:lpstr>
      <vt:lpstr>Oracle 2012</vt:lpstr>
      <vt:lpstr>PowerPoint Presentation</vt:lpstr>
      <vt:lpstr>Accelerator Pack 12.1</vt:lpstr>
      <vt:lpstr>Agenda </vt:lpstr>
      <vt:lpstr>Agenda </vt:lpstr>
      <vt:lpstr>Consumer Lending</vt:lpstr>
      <vt:lpstr>Consumer Lending</vt:lpstr>
      <vt:lpstr>Products Features  </vt:lpstr>
      <vt:lpstr>Consumer Lending - Product Features</vt:lpstr>
      <vt:lpstr>Consumer Lending - Product Features</vt:lpstr>
      <vt:lpstr>Consumer Lending - Product Features</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CL Accounts   </vt:lpstr>
      <vt:lpstr>Branch Transfer for CL Accounts </vt:lpstr>
      <vt:lpstr>Branch Transfer for CL Accounts  </vt:lpstr>
      <vt:lpstr>Branch Transfer for CL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BPEL Process Flow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1028</cp:revision>
  <cp:lastPrinted>2012-08-03T22:03:14Z</cp:lastPrinted>
  <dcterms:created xsi:type="dcterms:W3CDTF">2012-05-31T20:53:14Z</dcterms:created>
  <dcterms:modified xsi:type="dcterms:W3CDTF">2020-04-20T08:50:53Z</dcterms:modified>
</cp:coreProperties>
</file>