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34" r:id="rId5"/>
    <p:sldId id="509" r:id="rId6"/>
    <p:sldId id="510" r:id="rId7"/>
    <p:sldId id="511" r:id="rId8"/>
    <p:sldId id="535" r:id="rId9"/>
    <p:sldId id="536" r:id="rId10"/>
    <p:sldId id="512" r:id="rId11"/>
    <p:sldId id="516" r:id="rId12"/>
    <p:sldId id="517" r:id="rId13"/>
    <p:sldId id="537" r:id="rId14"/>
    <p:sldId id="518" r:id="rId15"/>
    <p:sldId id="519" r:id="rId16"/>
    <p:sldId id="538" r:id="rId17"/>
    <p:sldId id="525" r:id="rId18"/>
    <p:sldId id="529" r:id="rId19"/>
    <p:sldId id="530" r:id="rId20"/>
    <p:sldId id="527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10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Process Flow Diagram</a:t>
            </a:r>
            <a:endParaRPr lang="en-US" dirty="0"/>
          </a:p>
        </p:txBody>
      </p:sp>
      <p:pic>
        <p:nvPicPr>
          <p:cNvPr id="12" name="Content Placeholder 11" descr="Untitled.pn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1093862" y="1008405"/>
            <a:ext cx="7272471" cy="3452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Product Parameters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Queue assignment – This can be done in batch or manually both modes are supported. Also the change of the Queue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Agent assignment – this can be done batch or manually both modes are supported. Also the change of the Agent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Closure of Collection - If the Overdue amount of the Asset under the collection has gone down to zero then the Collection contract will be closed batch or manually.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Module Mapping – CL , LE , MO and CI modules and the respective products in the module can be </a:t>
            </a:r>
            <a:r>
              <a:rPr lang="en-US" smtClean="0"/>
              <a:t>mapped.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Charge collection – Charge is collected from the customer when he fails to keep up his promise the pay back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Amendment Options - The following operations are supported for collection contract amendment: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Parent collection reference number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Queue Change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Agent change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74219" y="1534990"/>
          <a:ext cx="7093011" cy="22687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CQAS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Queue Assignment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CASG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Agent Assignment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CNIB    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Booking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CNAP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Approval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CNRJ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Rejection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CNEX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Execution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CNMS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Reminder Message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05853" y="1646085"/>
          <a:ext cx="7093011" cy="19849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promise Penalty Charge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Reversal of Broken Promise Fee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CAMD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CIAM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Interaction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Closure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CLST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Status change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042587"/>
            <a:ext cx="8229600" cy="2939753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Analysis by overdue days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Account level 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and Activity by each Collection Agent</a:t>
            </a:r>
            <a:endParaRPr lang="en-US" dirty="0"/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Cash Receipts by Collector, Daily and Month to Date</a:t>
            </a:r>
          </a:p>
          <a:p>
            <a:pPr marL="228600" lvl="1" indent="-168275">
              <a:buClr>
                <a:srgbClr val="FF0000"/>
              </a:buClr>
              <a:buNone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Customer Aging Report by Collector (Agent)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Summery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Detailed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Fee Liquidated to Collection Agent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FCUBS 12.1 - Collection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 Based on the follow up with the customer , there could be an action item which requires a reminder message(COLL_REMINDER) to be sent . When a customer interaction is recorded , a record will be created in the collection reminder message screen based on the Next action code and mode will be Auto .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Message can also be generated manually in the screen – CNDCLDRY and also addition text can be added while sending the message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Introduction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Products Features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Collections Approach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Events Covered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Reports and Advices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collection module is used to support the later stage of a loan cycle related to records of collecting a defaulted loans / Islamic assets / Leasing / Mortgage accounts.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Collections process can be done through the collection department within the bank or it can be outsourced to an external agent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is a process flow, to track the Collection procedure of all the loans (Assets).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can be done by the collection department of the bank or an external agency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Currently collection is supported for -  Consumer Lending ,Islamic Financing Leasing and Mortgages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process initiates when the customer does not pay the schedule dues of a loan and the schedule becomes overdue.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This flow ends with the Collection of the overdue amount of the loans from the customer.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11248</TotalTime>
  <Words>581</Words>
  <Application>Microsoft Office PowerPoint</Application>
  <PresentationFormat>On-screen Show (16:9)</PresentationFormat>
  <Paragraphs>97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Agenda </vt:lpstr>
      <vt:lpstr>Collections</vt:lpstr>
      <vt:lpstr>Products Features  </vt:lpstr>
      <vt:lpstr>Collection- Product Features</vt:lpstr>
      <vt:lpstr>Collection- Product Features</vt:lpstr>
      <vt:lpstr>Approach  </vt:lpstr>
      <vt:lpstr>Collection – Process Flow Diagram</vt:lpstr>
      <vt:lpstr>Product Parameters </vt:lpstr>
      <vt:lpstr>Collection – Product Parameters</vt:lpstr>
      <vt:lpstr>Collection – Product Parameters</vt:lpstr>
      <vt:lpstr>Events Covered </vt:lpstr>
      <vt:lpstr>Events Covered</vt:lpstr>
      <vt:lpstr>Events Covered</vt:lpstr>
      <vt:lpstr>Reports and Advices </vt:lpstr>
      <vt:lpstr>Reports</vt:lpstr>
      <vt:lpstr>Reports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929</cp:revision>
  <cp:lastPrinted>2012-08-03T22:03:14Z</cp:lastPrinted>
  <dcterms:created xsi:type="dcterms:W3CDTF">2012-05-31T20:53:14Z</dcterms:created>
  <dcterms:modified xsi:type="dcterms:W3CDTF">2020-04-20T08:51:20Z</dcterms:modified>
</cp:coreProperties>
</file>