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5"/>
  </p:notesMasterIdLst>
  <p:handoutMasterIdLst>
    <p:handoutMasterId r:id="rId16"/>
  </p:handoutMasterIdLst>
  <p:sldIdLst>
    <p:sldId id="267" r:id="rId2"/>
    <p:sldId id="507" r:id="rId3"/>
    <p:sldId id="508" r:id="rId4"/>
    <p:sldId id="534" r:id="rId5"/>
    <p:sldId id="557" r:id="rId6"/>
    <p:sldId id="558" r:id="rId7"/>
    <p:sldId id="559" r:id="rId8"/>
    <p:sldId id="560" r:id="rId9"/>
    <p:sldId id="561" r:id="rId10"/>
    <p:sldId id="562" r:id="rId11"/>
    <p:sldId id="563" r:id="rId12"/>
    <p:sldId id="262" r:id="rId13"/>
    <p:sldId id="343" r:id="rId14"/>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4/20/2020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4/20/2020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12</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13</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9"/>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5"/>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1"/>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8"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9"/>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8001" y="1422405"/>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4" y="2844804"/>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4"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1"/>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1"/>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9"/>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8"/>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2"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9"/>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spTree>
      <p:nvGrpSpPr>
        <p:cNvPr id="1" name=""/>
        <p:cNvGrpSpPr/>
        <p:nvPr/>
      </p:nvGrpSpPr>
      <p:grpSpPr>
        <a:xfrm>
          <a:off x="0" y="0"/>
          <a:ext cx="0" cy="0"/>
          <a:chOff x="0" y="0"/>
          <a:chExt cx="0" cy="0"/>
        </a:xfrm>
      </p:grpSpPr>
      <p:sp>
        <p:nvSpPr>
          <p:cNvPr id="6" name="Rectangle 5"/>
          <p:cNvSpPr/>
          <p:nvPr userDrawn="1"/>
        </p:nvSpPr>
        <p:spPr>
          <a:xfrm>
            <a:off x="0" y="1"/>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6"/>
            <a:ext cx="2148840" cy="662559"/>
          </a:xfrm>
          <a:prstGeom prst="rect">
            <a:avLst/>
          </a:prstGeom>
        </p:spPr>
      </p:pic>
      <p:sp>
        <p:nvSpPr>
          <p:cNvPr id="17" name="Title 1"/>
          <p:cNvSpPr>
            <a:spLocks noGrp="1"/>
          </p:cNvSpPr>
          <p:nvPr>
            <p:ph type="title" hasCustomPrompt="1"/>
          </p:nvPr>
        </p:nvSpPr>
        <p:spPr>
          <a:xfrm>
            <a:off x="451486" y="1583268"/>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50" y="2914277"/>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6"/>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8"/>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50" y="2914277"/>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399"/>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9"/>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1"/>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3"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1"/>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1"/>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1"/>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1"/>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2"/>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4"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1"/>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3" y="1430282"/>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1"/>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301" y="4883820"/>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a:t>
            </a:r>
            <a:r>
              <a:rPr lang="en-US" sz="2400" dirty="0" smtClean="0"/>
              <a:t>Islamic Term Deposits</a:t>
            </a:r>
            <a:endParaRPr lang="en-US" sz="2400" dirty="0"/>
          </a:p>
        </p:txBody>
      </p:sp>
      <p:graphicFrame>
        <p:nvGraphicFramePr>
          <p:cNvPr id="5" name="Content Placeholder 4"/>
          <p:cNvGraphicFramePr>
            <a:graphicFrameLocks noGrp="1"/>
          </p:cNvGraphicFramePr>
          <p:nvPr>
            <p:ph sz="quarter" idx="12"/>
          </p:nvPr>
        </p:nvGraphicFramePr>
        <p:xfrm>
          <a:off x="505330" y="1240043"/>
          <a:ext cx="8229600" cy="326359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75383">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05023">
                <a:tc>
                  <a:txBody>
                    <a:bodyPr/>
                    <a:lstStyle/>
                    <a:p>
                      <a:pPr marL="0" marR="0">
                        <a:spcBef>
                          <a:spcPts val="0"/>
                        </a:spcBef>
                        <a:spcAft>
                          <a:spcPts val="1000"/>
                        </a:spcAft>
                      </a:pPr>
                      <a:r>
                        <a:rPr lang="en-US" sz="1100" dirty="0">
                          <a:latin typeface="Calibri"/>
                          <a:ea typeface="Calibri"/>
                        </a:rPr>
                        <a:t>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98567">
                <a:tc>
                  <a:txBody>
                    <a:bodyPr/>
                    <a:lstStyle/>
                    <a:p>
                      <a:pPr marL="0" marR="0">
                        <a:spcBef>
                          <a:spcPts val="0"/>
                        </a:spcBef>
                        <a:spcAft>
                          <a:spcPts val="1000"/>
                        </a:spcAft>
                      </a:pPr>
                      <a:r>
                        <a:rPr lang="en-US" sz="1100">
                          <a:latin typeface="Calibri"/>
                          <a:ea typeface="Calibri"/>
                        </a:rPr>
                        <a:t>Close On Maturity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22394">
                <a:tc>
                  <a:txBody>
                    <a:bodyPr/>
                    <a:lstStyle/>
                    <a:p>
                      <a:pPr marL="0" marR="0">
                        <a:spcBef>
                          <a:spcPts val="0"/>
                        </a:spcBef>
                        <a:spcAft>
                          <a:spcPts val="1000"/>
                        </a:spcAft>
                      </a:pPr>
                      <a:r>
                        <a:rPr lang="en-US" sz="1100">
                          <a:latin typeface="Calibri"/>
                          <a:ea typeface="Calibri"/>
                        </a:rPr>
                        <a:t>Allow Partial Liquidation</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46222">
                <a:tc>
                  <a:txBody>
                    <a:bodyPr/>
                    <a:lstStyle/>
                    <a:p>
                      <a:pPr marL="0" marR="0">
                        <a:spcBef>
                          <a:spcPts val="0"/>
                        </a:spcBef>
                        <a:spcAft>
                          <a:spcPts val="1000"/>
                        </a:spcAft>
                      </a:pPr>
                      <a:r>
                        <a:rPr lang="en-US" sz="1100">
                          <a:latin typeface="Calibri"/>
                          <a:ea typeface="Calibri"/>
                        </a:rPr>
                        <a:t>Allow Partial Liquidation with Amount  Block</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4"/>
                  </a:ext>
                </a:extLst>
              </a:tr>
              <a:tr h="238279">
                <a:tc>
                  <a:txBody>
                    <a:bodyPr/>
                    <a:lstStyle/>
                    <a:p>
                      <a:pPr marL="0" marR="0">
                        <a:spcBef>
                          <a:spcPts val="0"/>
                        </a:spcBef>
                        <a:spcAft>
                          <a:spcPts val="1000"/>
                        </a:spcAft>
                      </a:pPr>
                      <a:r>
                        <a:rPr lang="en-US" sz="1100" dirty="0">
                          <a:latin typeface="Calibri"/>
                          <a:ea typeface="Calibri"/>
                        </a:rPr>
                        <a:t>Repick account class tenor on 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38279">
                <a:tc>
                  <a:txBody>
                    <a:bodyPr/>
                    <a:lstStyle/>
                    <a:p>
                      <a:pPr marL="0" marR="0">
                        <a:spcBef>
                          <a:spcPts val="0"/>
                        </a:spcBef>
                        <a:spcAft>
                          <a:spcPts val="1000"/>
                        </a:spcAft>
                      </a:pPr>
                      <a:r>
                        <a:rPr lang="en-US" sz="1100">
                          <a:latin typeface="Calibri"/>
                          <a:ea typeface="Calibri"/>
                        </a:rPr>
                        <a:t>Month end maturing deposit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38279">
                <a:tc>
                  <a:txBody>
                    <a:bodyPr/>
                    <a:lstStyle/>
                    <a:p>
                      <a:pPr marL="0" marR="0">
                        <a:spcBef>
                          <a:spcPts val="0"/>
                        </a:spcBef>
                        <a:spcAft>
                          <a:spcPts val="1000"/>
                        </a:spcAft>
                      </a:pPr>
                      <a:r>
                        <a:rPr lang="en-US" sz="1100">
                          <a:latin typeface="Calibri"/>
                          <a:ea typeface="Calibri"/>
                        </a:rPr>
                        <a:t>Rate Chart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206510">
                <a:tc>
                  <a:txBody>
                    <a:bodyPr/>
                    <a:lstStyle/>
                    <a:p>
                      <a:pPr marL="0" marR="0">
                        <a:spcBef>
                          <a:spcPts val="0"/>
                        </a:spcBef>
                        <a:spcAft>
                          <a:spcPts val="1000"/>
                        </a:spcAft>
                      </a:pPr>
                      <a:r>
                        <a:rPr lang="en-US" sz="1100">
                          <a:latin typeface="Calibri"/>
                          <a:ea typeface="Calibri"/>
                        </a:rPr>
                        <a:t>Rate chart tenor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Months</a:t>
                      </a:r>
                      <a:endParaRPr lang="en-US" sz="1200">
                        <a:latin typeface="Times New Roman"/>
                        <a:ea typeface="Calibri"/>
                      </a:endParaRPr>
                    </a:p>
                  </a:txBody>
                  <a:tcPr marL="68580" marR="68580" marT="0" marB="0" anchor="ctr"/>
                </a:tc>
                <a:extLst>
                  <a:ext uri="{0D108BD9-81ED-4DB2-BD59-A6C34878D82A}">
                    <a16:rowId xmlns:a16="http://schemas.microsoft.com/office/drawing/2014/main" val="10008"/>
                  </a:ext>
                </a:extLst>
              </a:tr>
              <a:tr h="206510">
                <a:tc>
                  <a:txBody>
                    <a:bodyPr/>
                    <a:lstStyle/>
                    <a:p>
                      <a:pPr marL="0" marR="0">
                        <a:spcBef>
                          <a:spcPts val="0"/>
                        </a:spcBef>
                        <a:spcAft>
                          <a:spcPts val="1000"/>
                        </a:spcAft>
                      </a:pPr>
                      <a:r>
                        <a:rPr lang="en-US" sz="1100">
                          <a:latin typeface="Calibri"/>
                          <a:ea typeface="Calibri"/>
                        </a:rPr>
                        <a:t>Holiday Calendar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Both branch and currency holiday</a:t>
                      </a:r>
                      <a:endParaRPr lang="en-US" sz="1200">
                        <a:latin typeface="Times New Roman"/>
                        <a:ea typeface="Calibri"/>
                      </a:endParaRPr>
                    </a:p>
                  </a:txBody>
                  <a:tcPr marL="68580" marR="68580" marT="0" marB="0" anchor="ctr"/>
                </a:tc>
                <a:extLst>
                  <a:ext uri="{0D108BD9-81ED-4DB2-BD59-A6C34878D82A}">
                    <a16:rowId xmlns:a16="http://schemas.microsoft.com/office/drawing/2014/main" val="10009"/>
                  </a:ext>
                </a:extLst>
              </a:tr>
              <a:tr h="230337">
                <a:tc>
                  <a:txBody>
                    <a:bodyPr/>
                    <a:lstStyle/>
                    <a:p>
                      <a:pPr marL="0" marR="0">
                        <a:spcBef>
                          <a:spcPts val="0"/>
                        </a:spcBef>
                        <a:spcAft>
                          <a:spcPts val="1000"/>
                        </a:spcAft>
                      </a:pPr>
                      <a:r>
                        <a:rPr lang="en-US" sz="1100">
                          <a:latin typeface="Calibri"/>
                          <a:ea typeface="Calibri"/>
                        </a:rPr>
                        <a:t>Holiday Movement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Next working day</a:t>
                      </a:r>
                      <a:endParaRPr lang="en-US" sz="1200">
                        <a:latin typeface="Times New Roman"/>
                        <a:ea typeface="Calibri"/>
                      </a:endParaRPr>
                    </a:p>
                  </a:txBody>
                  <a:tcPr marL="68580" marR="68580" marT="0" marB="0" anchor="ctr"/>
                </a:tc>
                <a:extLst>
                  <a:ext uri="{0D108BD9-81ED-4DB2-BD59-A6C34878D82A}">
                    <a16:rowId xmlns:a16="http://schemas.microsoft.com/office/drawing/2014/main" val="10010"/>
                  </a:ext>
                </a:extLst>
              </a:tr>
              <a:tr h="206510">
                <a:tc>
                  <a:txBody>
                    <a:bodyPr/>
                    <a:lstStyle/>
                    <a:p>
                      <a:pPr marL="0" marR="0">
                        <a:spcBef>
                          <a:spcPts val="0"/>
                        </a:spcBef>
                        <a:spcAft>
                          <a:spcPts val="1000"/>
                        </a:spcAft>
                      </a:pPr>
                      <a:r>
                        <a:rPr lang="en-US" sz="1100">
                          <a:latin typeface="Calibri"/>
                          <a:ea typeface="Calibri"/>
                        </a:rPr>
                        <a:t>Movement across months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Allowed</a:t>
                      </a:r>
                      <a:endParaRPr lang="en-US" sz="1200">
                        <a:latin typeface="Times New Roman"/>
                        <a:ea typeface="Calibri"/>
                      </a:endParaRPr>
                    </a:p>
                  </a:txBody>
                  <a:tcPr marL="68580" marR="68580" marT="0" marB="0" anchor="ctr"/>
                </a:tc>
                <a:extLst>
                  <a:ext uri="{0D108BD9-81ED-4DB2-BD59-A6C34878D82A}">
                    <a16:rowId xmlns:a16="http://schemas.microsoft.com/office/drawing/2014/main" val="10011"/>
                  </a:ext>
                </a:extLst>
              </a:tr>
              <a:tr h="222394">
                <a:tc>
                  <a:txBody>
                    <a:bodyPr/>
                    <a:lstStyle/>
                    <a:p>
                      <a:pPr marL="0" marR="0">
                        <a:spcBef>
                          <a:spcPts val="0"/>
                        </a:spcBef>
                        <a:spcAft>
                          <a:spcPts val="1000"/>
                        </a:spcAft>
                      </a:pPr>
                      <a:r>
                        <a:rPr lang="en-US" sz="1100">
                          <a:latin typeface="Calibri"/>
                          <a:ea typeface="Calibri"/>
                        </a:rPr>
                        <a:t>Adhoc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Change maturity date and advice</a:t>
                      </a:r>
                      <a:endParaRPr lang="en-US" sz="1200">
                        <a:latin typeface="Times New Roman"/>
                        <a:ea typeface="Calibri"/>
                      </a:endParaRPr>
                    </a:p>
                  </a:txBody>
                  <a:tcPr marL="68580" marR="68580" marT="0" marB="0" anchor="ctr"/>
                </a:tc>
                <a:extLst>
                  <a:ext uri="{0D108BD9-81ED-4DB2-BD59-A6C34878D82A}">
                    <a16:rowId xmlns:a16="http://schemas.microsoft.com/office/drawing/2014/main" val="10012"/>
                  </a:ext>
                </a:extLst>
              </a:tr>
              <a:tr h="214451">
                <a:tc>
                  <a:txBody>
                    <a:bodyPr/>
                    <a:lstStyle/>
                    <a:p>
                      <a:pPr marL="0" marR="0">
                        <a:spcBef>
                          <a:spcPts val="0"/>
                        </a:spcBef>
                        <a:spcAft>
                          <a:spcPts val="1000"/>
                        </a:spcAft>
                      </a:pPr>
                      <a:r>
                        <a:rPr lang="en-US" sz="1100">
                          <a:latin typeface="Calibri"/>
                          <a:ea typeface="Calibri"/>
                        </a:rPr>
                        <a:t>Applicable deposit tenor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Deposit tenor</a:t>
                      </a:r>
                      <a:endParaRPr lang="en-US" sz="1200">
                        <a:latin typeface="Times New Roman"/>
                        <a:ea typeface="Calibri"/>
                      </a:endParaRPr>
                    </a:p>
                  </a:txBody>
                  <a:tcPr marL="68580" marR="68580" marT="0" marB="0" anchor="ctr"/>
                </a:tc>
                <a:extLst>
                  <a:ext uri="{0D108BD9-81ED-4DB2-BD59-A6C34878D82A}">
                    <a16:rowId xmlns:a16="http://schemas.microsoft.com/office/drawing/2014/main" val="10013"/>
                  </a:ext>
                </a:extLst>
              </a:tr>
              <a:tr h="214452">
                <a:tc>
                  <a:txBody>
                    <a:bodyPr/>
                    <a:lstStyle/>
                    <a:p>
                      <a:pPr marL="0" marR="0">
                        <a:spcBef>
                          <a:spcPts val="0"/>
                        </a:spcBef>
                        <a:spcAft>
                          <a:spcPts val="1000"/>
                        </a:spcAft>
                      </a:pPr>
                      <a:r>
                        <a:rPr lang="en-US" sz="1100">
                          <a:latin typeface="Calibri"/>
                          <a:ea typeface="Calibri"/>
                        </a:rPr>
                        <a:t>Profit sharing</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4"/>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2 – Rate chart allowed deposit</a:t>
            </a:r>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a:t>
            </a:r>
            <a:r>
              <a:rPr lang="en-US" sz="2400" dirty="0" smtClean="0"/>
              <a:t>Islamic Term Deposits</a:t>
            </a:r>
            <a:endParaRPr lang="en-US" sz="2400" dirty="0" smtClean="0">
              <a:ln w="0">
                <a:noFill/>
              </a:ln>
            </a:endParaRPr>
          </a:p>
        </p:txBody>
      </p:sp>
      <p:sp>
        <p:nvSpPr>
          <p:cNvPr id="3" name="Content Placeholder 2"/>
          <p:cNvSpPr>
            <a:spLocks noGrp="1"/>
          </p:cNvSpPr>
          <p:nvPr>
            <p:ph sz="quarter" idx="12"/>
          </p:nvPr>
        </p:nvSpPr>
        <p:spPr>
          <a:xfrm>
            <a:off x="769782" y="1138651"/>
            <a:ext cx="8229600" cy="2818052"/>
          </a:xfrm>
        </p:spPr>
        <p:txBody>
          <a:bodyPr/>
          <a:lstStyle/>
          <a:p>
            <a:pPr lvl="1" algn="just">
              <a:spcBef>
                <a:spcPct val="50000"/>
              </a:spcBef>
              <a:buClr>
                <a:srgbClr val="FF0000"/>
              </a:buClr>
              <a:buFont typeface="Wingdings" pitchFamily="2" charset="2"/>
              <a:buChar char="§"/>
            </a:pPr>
            <a:r>
              <a:rPr lang="en-US" sz="1600" dirty="0" smtClean="0"/>
              <a:t>Features of Rule – IPFL</a:t>
            </a:r>
          </a:p>
          <a:p>
            <a:pPr lvl="3"/>
            <a:r>
              <a:rPr lang="en-US" sz="1400" dirty="0" smtClean="0"/>
              <a:t>Mudarabah rate based on LDMM rate chart maintenance</a:t>
            </a:r>
          </a:p>
          <a:p>
            <a:pPr lvl="1" algn="just">
              <a:spcBef>
                <a:spcPct val="50000"/>
              </a:spcBef>
              <a:buClr>
                <a:srgbClr val="FF0000"/>
              </a:buClr>
              <a:buFont typeface="Wingdings" pitchFamily="2" charset="2"/>
              <a:buChar char="§"/>
            </a:pPr>
            <a:r>
              <a:rPr lang="en-US" sz="1600" dirty="0" smtClean="0"/>
              <a:t>Features of Product – IPFL</a:t>
            </a:r>
          </a:p>
          <a:p>
            <a:pPr lvl="3"/>
            <a:r>
              <a:rPr lang="en-US" sz="1400" dirty="0" smtClean="0"/>
              <a:t>Accrual frequency as daily</a:t>
            </a:r>
          </a:p>
          <a:p>
            <a:pPr lvl="3"/>
            <a:r>
              <a:rPr lang="en-US" sz="1400" dirty="0" smtClean="0"/>
              <a:t>Product level accrual</a:t>
            </a:r>
          </a:p>
          <a:p>
            <a:pPr lvl="3"/>
            <a:r>
              <a:rPr lang="en-US" sz="1400" dirty="0" smtClean="0"/>
              <a:t>Liquidation frequency as 1 month</a:t>
            </a:r>
          </a:p>
          <a:p>
            <a:pPr lvl="3"/>
            <a:r>
              <a:rPr lang="en-US" sz="1400" dirty="0" smtClean="0"/>
              <a:t>Payment method as bearing</a:t>
            </a:r>
          </a:p>
          <a:p>
            <a:pPr lvl="3"/>
            <a:r>
              <a:rPr lang="en-US" sz="1400" dirty="0" smtClean="0"/>
              <a:t>Defer liquidation days as 6</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2 – Rate chart allowed deposit</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12.1</a:t>
            </a:r>
            <a:endParaRPr lang="en-US" dirty="0"/>
          </a:p>
        </p:txBody>
      </p:sp>
      <p:sp>
        <p:nvSpPr>
          <p:cNvPr id="8" name="Text Placeholder 7"/>
          <p:cNvSpPr>
            <a:spLocks noGrp="1"/>
          </p:cNvSpPr>
          <p:nvPr>
            <p:ph type="body" sz="quarter" idx="13"/>
          </p:nvPr>
        </p:nvSpPr>
        <p:spPr/>
        <p:txBody>
          <a:bodyPr/>
          <a:lstStyle/>
          <a:p>
            <a:r>
              <a:rPr lang="en-US" dirty="0" smtClean="0"/>
              <a:t>Islamic Term Deposits</a:t>
            </a:r>
            <a:endParaRPr lang="en-US" dirty="0"/>
          </a:p>
        </p:txBody>
      </p: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blipFill>
            <a:blip r:embed="rId4" cstate="print"/>
            <a:tile tx="0" ty="0" sx="100000" sy="100000" flip="none" algn="tl"/>
          </a:blipFill>
        </p:spPr>
      </p:pic>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81" y="245540"/>
            <a:ext cx="7771752" cy="472308"/>
          </a:xfrm>
        </p:spPr>
        <p:txBody>
          <a:bodyPr/>
          <a:lstStyle/>
          <a:p>
            <a:pPr lvl="0"/>
            <a:r>
              <a:rPr lang="en-US" sz="2400" dirty="0" smtClean="0"/>
              <a:t>Accelerator Pack – Islamic Term Deposits</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Introduction</a:t>
            </a:r>
          </a:p>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Products</a:t>
            </a:r>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ea typeface="ＭＳ Ｐゴシック" pitchFamily="127" charset="-128"/>
                <a:cs typeface="ＭＳ Ｐゴシック" pitchFamily="127" charset="-128"/>
                <a:hlinkClick r:id="rId3" action="ppaction://hlinksldjump"/>
              </a:rPr>
              <a:t>Mudarabah term deposit</a:t>
            </a:r>
            <a:endParaRPr lang="en-US" sz="1400" dirty="0" smtClean="0">
              <a:ea typeface="ＭＳ Ｐゴシック" pitchFamily="127" charset="-128"/>
              <a:cs typeface="ＭＳ Ｐゴシック" pitchFamily="127" charset="-128"/>
            </a:endParaRPr>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ea typeface="ＭＳ Ｐゴシック" pitchFamily="127" charset="-128"/>
                <a:cs typeface="ＭＳ Ｐゴシック" pitchFamily="127" charset="-128"/>
                <a:hlinkClick r:id="rId4" action="ppaction://hlinksldjump"/>
              </a:rPr>
              <a:t>Rate chart allowed deposit</a:t>
            </a:r>
            <a:endParaRPr lang="en-US" sz="1400" dirty="0" smtClean="0">
              <a:ea typeface="ＭＳ Ｐゴシック" pitchFamily="127" charset="-128"/>
              <a:cs typeface="ＭＳ Ｐゴシック" pitchFamily="127" charset="-128"/>
            </a:endParaRPr>
          </a:p>
          <a:p>
            <a:pPr marL="844550" lvl="2" indent="-212725" defTabSz="914400" fontAlgn="base">
              <a:spcBef>
                <a:spcPts val="500"/>
              </a:spcBef>
              <a:spcAft>
                <a:spcPts val="200"/>
              </a:spcAft>
              <a:buClr>
                <a:schemeClr val="tx2"/>
              </a:buClr>
              <a:buSzTx/>
              <a:buNone/>
              <a:defRPr/>
            </a:pPr>
            <a:endParaRPr lang="en-US" sz="1400" dirty="0" smtClean="0">
              <a:ea typeface="ＭＳ Ｐゴシック" pitchFamily="127" charset="-128"/>
              <a:cs typeface="ＭＳ Ｐゴシック" pitchFamily="127" charset="-128"/>
            </a:endParaRPr>
          </a:p>
        </p:txBody>
      </p:sp>
      <p:sp>
        <p:nvSpPr>
          <p:cNvPr id="4" name="Rectangle 3"/>
          <p:cNvSpPr/>
          <p:nvPr/>
        </p:nvSpPr>
        <p:spPr>
          <a:xfrm>
            <a:off x="753509" y="708867"/>
            <a:ext cx="1107996" cy="341632"/>
          </a:xfrm>
          <a:prstGeom prst="rect">
            <a:avLst/>
          </a:prstGeom>
        </p:spPr>
        <p:txBody>
          <a:bodyPr wrap="none">
            <a:spAutoFit/>
          </a:bodyPr>
          <a:lstStyle/>
          <a:p>
            <a:pPr lvl="0">
              <a:lnSpc>
                <a:spcPct val="90000"/>
              </a:lnSpc>
              <a:spcBef>
                <a:spcPct val="0"/>
              </a:spcBef>
              <a:defRPr/>
            </a:pPr>
            <a:r>
              <a:rPr lang="en-US" dirty="0" smtClean="0">
                <a:solidFill>
                  <a:srgbClr val="FF0000"/>
                </a:solidFill>
                <a:ea typeface="ＭＳ Ｐゴシック" pitchFamily="127" charset="-128"/>
                <a:cs typeface="ＭＳ Ｐゴシック" pitchFamily="127" charset="-128"/>
              </a:rPr>
              <a:t>Contents</a:t>
            </a:r>
            <a:endParaRPr lang="en-US" b="1" dirty="0" smtClean="0">
              <a:ln w="0">
                <a:noFill/>
              </a:ln>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40"/>
            <a:ext cx="8229586" cy="446670"/>
          </a:xfrm>
        </p:spPr>
        <p:txBody>
          <a:bodyPr/>
          <a:lstStyle/>
          <a:p>
            <a:r>
              <a:rPr lang="en-US" sz="2400" dirty="0" smtClean="0"/>
              <a:t>Accelerator Pack – Islamic Term Deposits</a:t>
            </a:r>
            <a:r>
              <a:rPr lang="en-US" dirty="0" smtClean="0">
                <a:ea typeface="ＭＳ Ｐゴシック" pitchFamily="127" charset="-128"/>
                <a:cs typeface="ＭＳ Ｐゴシック" pitchFamily="127" charset="-128"/>
              </a:rPr>
              <a:t/>
            </a:r>
            <a:br>
              <a:rPr lang="en-US" dirty="0" smtClean="0">
                <a:ea typeface="ＭＳ Ｐゴシック" pitchFamily="127" charset="-128"/>
                <a:cs typeface="ＭＳ Ｐゴシック" pitchFamily="127" charset="-128"/>
              </a:rPr>
            </a:br>
            <a:endParaRPr lang="en-US" dirty="0"/>
          </a:p>
        </p:txBody>
      </p:sp>
      <p:sp>
        <p:nvSpPr>
          <p:cNvPr id="3" name="Content Placeholder 2"/>
          <p:cNvSpPr>
            <a:spLocks noGrp="1"/>
          </p:cNvSpPr>
          <p:nvPr>
            <p:ph sz="quarter" idx="12"/>
          </p:nvPr>
        </p:nvSpPr>
        <p:spPr>
          <a:xfrm>
            <a:off x="804347" y="1406769"/>
            <a:ext cx="8229600" cy="2267923"/>
          </a:xfrm>
        </p:spPr>
        <p:txBody>
          <a:bodyPr/>
          <a:lstStyle/>
          <a:p>
            <a:pPr lvl="0"/>
            <a:r>
              <a:rPr lang="en-US" dirty="0" smtClean="0"/>
              <a:t>Islamic Term deposit module of FLEXCUBE supports processing of products like,</a:t>
            </a:r>
          </a:p>
          <a:p>
            <a:pPr lvl="1"/>
            <a:r>
              <a:rPr lang="en-US" dirty="0" smtClean="0"/>
              <a:t>Rate chart allowed Deposits</a:t>
            </a:r>
          </a:p>
          <a:p>
            <a:pPr lvl="1"/>
            <a:r>
              <a:rPr lang="en-US" dirty="0" smtClean="0"/>
              <a:t>Mudarabah Deposits</a:t>
            </a:r>
          </a:p>
          <a:p>
            <a:pPr algn="just">
              <a:buNone/>
            </a:pPr>
            <a:endParaRPr lang="en-US" dirty="0" smtClean="0"/>
          </a:p>
        </p:txBody>
      </p:sp>
      <p:sp>
        <p:nvSpPr>
          <p:cNvPr id="4" name="Text Placeholder 3"/>
          <p:cNvSpPr>
            <a:spLocks noGrp="1"/>
          </p:cNvSpPr>
          <p:nvPr>
            <p:ph type="body" sz="quarter" idx="13"/>
          </p:nvPr>
        </p:nvSpPr>
        <p:spPr>
          <a:xfrm>
            <a:off x="804347" y="914401"/>
            <a:ext cx="8229600" cy="307731"/>
          </a:xfrm>
        </p:spPr>
        <p:txBody>
          <a:bodyPr/>
          <a:lstStyle/>
          <a:p>
            <a:r>
              <a:rPr lang="en-US" b="1" dirty="0" smtClean="0"/>
              <a:t>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40"/>
            <a:ext cx="8229586" cy="446670"/>
          </a:xfrm>
        </p:spPr>
        <p:txBody>
          <a:bodyPr/>
          <a:lstStyle/>
          <a:p>
            <a:r>
              <a:rPr lang="en-US" sz="2400" dirty="0" smtClean="0"/>
              <a:t>Accelerator Pack – Islamic Term Deposits</a:t>
            </a:r>
            <a:r>
              <a:rPr lang="en-US" dirty="0" smtClean="0">
                <a:ea typeface="ＭＳ Ｐゴシック" pitchFamily="127" charset="-128"/>
                <a:cs typeface="ＭＳ Ｐゴシック" pitchFamily="127" charset="-128"/>
              </a:rPr>
              <a:t/>
            </a:r>
            <a:br>
              <a:rPr lang="en-US" dirty="0" smtClean="0">
                <a:ea typeface="ＭＳ Ｐゴシック" pitchFamily="127" charset="-128"/>
                <a:cs typeface="ＭＳ Ｐゴシック" pitchFamily="127" charset="-128"/>
              </a:rPr>
            </a:br>
            <a:endParaRPr lang="en-US" dirty="0"/>
          </a:p>
        </p:txBody>
      </p:sp>
      <p:sp>
        <p:nvSpPr>
          <p:cNvPr id="3" name="Content Placeholder 2"/>
          <p:cNvSpPr>
            <a:spLocks noGrp="1"/>
          </p:cNvSpPr>
          <p:nvPr>
            <p:ph sz="quarter" idx="12"/>
          </p:nvPr>
        </p:nvSpPr>
        <p:spPr>
          <a:xfrm>
            <a:off x="804347" y="1406769"/>
            <a:ext cx="8229600" cy="3019952"/>
          </a:xfrm>
        </p:spPr>
        <p:txBody>
          <a:bodyPr/>
          <a:lstStyle/>
          <a:p>
            <a:pPr lvl="0"/>
            <a:r>
              <a:rPr lang="en-US" dirty="0" smtClean="0"/>
              <a:t>Options available to automate periodic processes such as :</a:t>
            </a:r>
          </a:p>
          <a:p>
            <a:pPr lvl="1"/>
            <a:r>
              <a:rPr lang="en-US" dirty="0" smtClean="0"/>
              <a:t>Accrual on term deposits</a:t>
            </a:r>
          </a:p>
          <a:p>
            <a:pPr lvl="1"/>
            <a:r>
              <a:rPr lang="en-US" dirty="0" smtClean="0"/>
              <a:t>Liquidation of profit</a:t>
            </a:r>
          </a:p>
          <a:p>
            <a:pPr lvl="1"/>
            <a:r>
              <a:rPr lang="en-US" dirty="0" smtClean="0"/>
              <a:t>Profit rate update to accounts after PDM</a:t>
            </a:r>
          </a:p>
          <a:p>
            <a:pPr lvl="1"/>
            <a:r>
              <a:rPr lang="en-US" dirty="0" smtClean="0"/>
              <a:t>Generation of advices</a:t>
            </a:r>
          </a:p>
          <a:p>
            <a:pPr lvl="1"/>
            <a:r>
              <a:rPr lang="en-US" dirty="0" smtClean="0"/>
              <a:t>Maturity processing and transfer of proceeds</a:t>
            </a:r>
          </a:p>
          <a:p>
            <a:pPr algn="just"/>
            <a:r>
              <a:rPr lang="en-US" dirty="0" smtClean="0"/>
              <a:t>Different types of profit products are supported like, Fixed and Floating rates</a:t>
            </a:r>
          </a:p>
        </p:txBody>
      </p:sp>
      <p:sp>
        <p:nvSpPr>
          <p:cNvPr id="4" name="Text Placeholder 3"/>
          <p:cNvSpPr>
            <a:spLocks noGrp="1"/>
          </p:cNvSpPr>
          <p:nvPr>
            <p:ph type="body" sz="quarter" idx="13"/>
          </p:nvPr>
        </p:nvSpPr>
        <p:spPr>
          <a:xfrm>
            <a:off x="804347" y="914401"/>
            <a:ext cx="8229600" cy="307731"/>
          </a:xfrm>
        </p:spPr>
        <p:txBody>
          <a:bodyPr/>
          <a:lstStyle/>
          <a:p>
            <a:r>
              <a:rPr lang="en-US" b="1" dirty="0" smtClean="0"/>
              <a:t>Introduction….. contd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a:t>
            </a:r>
            <a:r>
              <a:rPr lang="en-US" sz="2400" dirty="0" smtClean="0"/>
              <a:t>Islamic Term Deposits</a:t>
            </a:r>
            <a:endParaRPr lang="en-US" sz="2400" dirty="0" smtClean="0">
              <a:ln w="0">
                <a:noFill/>
              </a:ln>
            </a:endParaRPr>
          </a:p>
        </p:txBody>
      </p:sp>
      <p:sp>
        <p:nvSpPr>
          <p:cNvPr id="3" name="Content Placeholder 2"/>
          <p:cNvSpPr>
            <a:spLocks noGrp="1"/>
          </p:cNvSpPr>
          <p:nvPr>
            <p:ph sz="quarter" idx="12"/>
          </p:nvPr>
        </p:nvSpPr>
        <p:spPr>
          <a:xfrm>
            <a:off x="659069" y="1180268"/>
            <a:ext cx="8229600" cy="3007171"/>
          </a:xfrm>
        </p:spPr>
        <p:txBody>
          <a:bodyPr/>
          <a:lstStyle/>
          <a:p>
            <a:pPr lvl="1" algn="just">
              <a:spcBef>
                <a:spcPct val="50000"/>
              </a:spcBef>
              <a:buClr>
                <a:srgbClr val="FF0000"/>
              </a:buClr>
              <a:buFont typeface="Wingdings" pitchFamily="2" charset="2"/>
              <a:buChar char="§"/>
              <a:defRPr/>
            </a:pPr>
            <a:r>
              <a:rPr lang="en-US" sz="1600" dirty="0" smtClean="0"/>
              <a:t>This fixed rate deposit has all the basic features that are needed for a retail customer to open a deposit account. Each account which is a part of this offering contributes its balance maintained to a Fund in order to get the profit</a:t>
            </a:r>
          </a:p>
          <a:p>
            <a:pPr lvl="1" algn="just">
              <a:spcBef>
                <a:spcPct val="50000"/>
              </a:spcBef>
              <a:buClr>
                <a:srgbClr val="FF0000"/>
              </a:buClr>
              <a:buFont typeface="Wingdings" pitchFamily="2" charset="2"/>
              <a:buChar char="§"/>
              <a:defRPr/>
            </a:pPr>
            <a:r>
              <a:rPr lang="en-US" sz="1600" dirty="0" smtClean="0"/>
              <a:t>Features of Account class – IATDFX</a:t>
            </a:r>
          </a:p>
          <a:p>
            <a:pPr lvl="3" algn="just">
              <a:spcBef>
                <a:spcPct val="50000"/>
              </a:spcBef>
              <a:defRPr/>
            </a:pPr>
            <a:r>
              <a:rPr lang="en-US" sz="1400" dirty="0" smtClean="0"/>
              <a:t>Fund ID maintained for profit distribution</a:t>
            </a:r>
          </a:p>
          <a:p>
            <a:pPr lvl="3" algn="just">
              <a:spcBef>
                <a:spcPct val="50000"/>
              </a:spcBef>
              <a:defRPr/>
            </a:pPr>
            <a:r>
              <a:rPr lang="en-US" sz="1400" dirty="0" smtClean="0"/>
              <a:t>Cash reserve ratio of 20%</a:t>
            </a:r>
          </a:p>
          <a:p>
            <a:pPr lvl="3" algn="just">
              <a:spcBef>
                <a:spcPct val="50000"/>
              </a:spcBef>
              <a:defRPr/>
            </a:pPr>
            <a:r>
              <a:rPr lang="en-US" sz="1400" dirty="0" smtClean="0"/>
              <a:t>Month end deposit is supported</a:t>
            </a:r>
          </a:p>
          <a:p>
            <a:pPr lvl="3" algn="just">
              <a:spcBef>
                <a:spcPct val="50000"/>
              </a:spcBef>
              <a:defRPr/>
            </a:pPr>
            <a:r>
              <a:rPr lang="en-US" sz="1400" dirty="0" smtClean="0"/>
              <a:t>Maturity date will be adjusted to previous working day based on holiday treatment</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1 – Mudarabah term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a:t>
            </a:r>
            <a:r>
              <a:rPr lang="en-US" sz="2400" dirty="0" smtClean="0"/>
              <a:t>Islamic Term Deposits</a:t>
            </a: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99867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20592">
                <a:tc>
                  <a:txBody>
                    <a:bodyPr/>
                    <a:lstStyle/>
                    <a:p>
                      <a:pPr marL="0" marR="0">
                        <a:spcBef>
                          <a:spcPts val="0"/>
                        </a:spcBef>
                        <a:spcAft>
                          <a:spcPts val="1000"/>
                        </a:spcAft>
                      </a:pPr>
                      <a:r>
                        <a:rPr lang="en-US" sz="1100" dirty="0">
                          <a:latin typeface="Calibri"/>
                          <a:ea typeface="Calibri"/>
                        </a:rPr>
                        <a:t>Profit Calculation Balance Basis</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Monthly average balance</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1"/>
                  </a:ext>
                </a:extLst>
              </a:tr>
              <a:tr h="213645">
                <a:tc>
                  <a:txBody>
                    <a:bodyPr/>
                    <a:lstStyle/>
                    <a:p>
                      <a:pPr marL="0" marR="0">
                        <a:spcBef>
                          <a:spcPts val="0"/>
                        </a:spcBef>
                        <a:spcAft>
                          <a:spcPts val="1000"/>
                        </a:spcAft>
                      </a:pPr>
                      <a:r>
                        <a:rPr lang="en-US" sz="1100" dirty="0">
                          <a:latin typeface="Calibri"/>
                          <a:ea typeface="Calibri"/>
                        </a:rPr>
                        <a:t>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39282">
                <a:tc>
                  <a:txBody>
                    <a:bodyPr/>
                    <a:lstStyle/>
                    <a:p>
                      <a:pPr marL="0" marR="0">
                        <a:spcBef>
                          <a:spcPts val="0"/>
                        </a:spcBef>
                        <a:spcAft>
                          <a:spcPts val="1000"/>
                        </a:spcAft>
                      </a:pPr>
                      <a:r>
                        <a:rPr lang="en-US" sz="1100" dirty="0">
                          <a:latin typeface="Calibri"/>
                          <a:ea typeface="Calibri"/>
                        </a:rPr>
                        <a:t>Close On Maturity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3"/>
                  </a:ext>
                </a:extLst>
              </a:tr>
              <a:tr h="264920">
                <a:tc>
                  <a:txBody>
                    <a:bodyPr/>
                    <a:lstStyle/>
                    <a:p>
                      <a:pPr marL="0" marR="0">
                        <a:spcBef>
                          <a:spcPts val="0"/>
                        </a:spcBef>
                        <a:spcAft>
                          <a:spcPts val="1000"/>
                        </a:spcAft>
                      </a:pPr>
                      <a:r>
                        <a:rPr lang="en-US" sz="1100" dirty="0">
                          <a:latin typeface="Calibri"/>
                          <a:ea typeface="Calibri"/>
                        </a:rPr>
                        <a:t>Month end maturing deposit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256373">
                <a:tc>
                  <a:txBody>
                    <a:bodyPr/>
                    <a:lstStyle/>
                    <a:p>
                      <a:pPr marL="0" marR="0">
                        <a:spcBef>
                          <a:spcPts val="0"/>
                        </a:spcBef>
                        <a:spcAft>
                          <a:spcPts val="1000"/>
                        </a:spcAft>
                      </a:pPr>
                      <a:r>
                        <a:rPr lang="en-US" sz="1100" dirty="0">
                          <a:latin typeface="Calibri"/>
                          <a:ea typeface="Calibri"/>
                        </a:rPr>
                        <a:t>Repick account class tenor on 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5"/>
                  </a:ext>
                </a:extLst>
              </a:tr>
              <a:tr h="222191">
                <a:tc>
                  <a:txBody>
                    <a:bodyPr/>
                    <a:lstStyle/>
                    <a:p>
                      <a:pPr marL="0" marR="0">
                        <a:spcBef>
                          <a:spcPts val="0"/>
                        </a:spcBef>
                        <a:spcAft>
                          <a:spcPts val="1000"/>
                        </a:spcAft>
                      </a:pPr>
                      <a:r>
                        <a:rPr lang="en-US" sz="1100" dirty="0">
                          <a:latin typeface="Calibri"/>
                          <a:ea typeface="Calibri"/>
                        </a:rPr>
                        <a:t>Holiday Calendar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Branch holiday</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6"/>
                  </a:ext>
                </a:extLst>
              </a:tr>
              <a:tr h="222191">
                <a:tc>
                  <a:txBody>
                    <a:bodyPr/>
                    <a:lstStyle/>
                    <a:p>
                      <a:pPr marL="0" marR="0">
                        <a:spcBef>
                          <a:spcPts val="0"/>
                        </a:spcBef>
                        <a:spcAft>
                          <a:spcPts val="1000"/>
                        </a:spcAft>
                      </a:pPr>
                      <a:r>
                        <a:rPr lang="en-US" sz="1100">
                          <a:latin typeface="Calibri"/>
                          <a:ea typeface="Calibri"/>
                        </a:rPr>
                        <a:t>Holiday Movement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Previous working day</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7"/>
                  </a:ext>
                </a:extLst>
              </a:tr>
              <a:tr h="247828">
                <a:tc>
                  <a:txBody>
                    <a:bodyPr/>
                    <a:lstStyle/>
                    <a:p>
                      <a:pPr marL="0" marR="0">
                        <a:spcBef>
                          <a:spcPts val="0"/>
                        </a:spcBef>
                        <a:spcAft>
                          <a:spcPts val="1000"/>
                        </a:spcAft>
                      </a:pPr>
                      <a:r>
                        <a:rPr lang="en-US" sz="1100">
                          <a:latin typeface="Calibri"/>
                          <a:ea typeface="Calibri"/>
                        </a:rPr>
                        <a:t>Movement across months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Previous / next working day of same month</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8"/>
                  </a:ext>
                </a:extLst>
              </a:tr>
              <a:tr h="222191">
                <a:tc>
                  <a:txBody>
                    <a:bodyPr/>
                    <a:lstStyle/>
                    <a:p>
                      <a:pPr marL="0" marR="0">
                        <a:spcBef>
                          <a:spcPts val="0"/>
                        </a:spcBef>
                        <a:spcAft>
                          <a:spcPts val="1000"/>
                        </a:spcAft>
                      </a:pPr>
                      <a:r>
                        <a:rPr lang="en-US" sz="1100">
                          <a:latin typeface="Calibri"/>
                          <a:ea typeface="Calibri"/>
                        </a:rPr>
                        <a:t>Month end deposit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9"/>
                  </a:ext>
                </a:extLst>
              </a:tr>
              <a:tr h="239282">
                <a:tc>
                  <a:txBody>
                    <a:bodyPr/>
                    <a:lstStyle/>
                    <a:p>
                      <a:pPr marL="0" marR="0">
                        <a:spcBef>
                          <a:spcPts val="0"/>
                        </a:spcBef>
                        <a:spcAft>
                          <a:spcPts val="1000"/>
                        </a:spcAft>
                      </a:pPr>
                      <a:r>
                        <a:rPr lang="en-US" sz="1100">
                          <a:latin typeface="Calibri"/>
                          <a:ea typeface="Calibri"/>
                        </a:rPr>
                        <a:t>Adhoc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Generate advice</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0"/>
                  </a:ext>
                </a:extLst>
              </a:tr>
              <a:tr h="230736">
                <a:tc>
                  <a:txBody>
                    <a:bodyPr/>
                    <a:lstStyle/>
                    <a:p>
                      <a:pPr marL="0" marR="0">
                        <a:spcBef>
                          <a:spcPts val="0"/>
                        </a:spcBef>
                        <a:spcAft>
                          <a:spcPts val="1000"/>
                        </a:spcAft>
                      </a:pPr>
                      <a:r>
                        <a:rPr lang="en-US" sz="1100">
                          <a:latin typeface="Calibri"/>
                          <a:ea typeface="Calibri"/>
                        </a:rPr>
                        <a:t>Applicable deposit tenor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Original tenor</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1"/>
                  </a:ext>
                </a:extLst>
              </a:tr>
              <a:tr h="230737">
                <a:tc>
                  <a:txBody>
                    <a:bodyPr/>
                    <a:lstStyle/>
                    <a:p>
                      <a:pPr marL="0" marR="0">
                        <a:spcBef>
                          <a:spcPts val="0"/>
                        </a:spcBef>
                        <a:spcAft>
                          <a:spcPts val="1000"/>
                        </a:spcAft>
                      </a:pPr>
                      <a:r>
                        <a:rPr lang="en-US" sz="1100" dirty="0">
                          <a:latin typeface="Calibri"/>
                          <a:ea typeface="Calibri"/>
                        </a:rPr>
                        <a:t>Profit sharing</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1 – Mudarabah term deposit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09938"/>
          </a:xfrm>
        </p:spPr>
        <p:txBody>
          <a:bodyPr/>
          <a:lstStyle/>
          <a:p>
            <a:pPr lvl="0">
              <a:defRPr/>
            </a:pPr>
            <a:r>
              <a:rPr lang="en-US" sz="2400" dirty="0" smtClean="0">
                <a:ln w="0">
                  <a:noFill/>
                </a:ln>
              </a:rPr>
              <a:t>Accelerator Pack – </a:t>
            </a:r>
            <a:r>
              <a:rPr lang="en-US" sz="2400" dirty="0" smtClean="0"/>
              <a:t>Islamic Term Deposits</a:t>
            </a:r>
            <a:endParaRPr lang="en-US" sz="2400" dirty="0" smtClean="0">
              <a:ln w="0">
                <a:noFill/>
              </a:ln>
            </a:endParaRPr>
          </a:p>
        </p:txBody>
      </p:sp>
      <p:sp>
        <p:nvSpPr>
          <p:cNvPr id="3" name="Content Placeholder 2"/>
          <p:cNvSpPr>
            <a:spLocks noGrp="1"/>
          </p:cNvSpPr>
          <p:nvPr>
            <p:ph sz="quarter" idx="12"/>
          </p:nvPr>
        </p:nvSpPr>
        <p:spPr>
          <a:xfrm>
            <a:off x="769782" y="1138651"/>
            <a:ext cx="8229600" cy="2818052"/>
          </a:xfrm>
        </p:spPr>
        <p:txBody>
          <a:bodyPr/>
          <a:lstStyle/>
          <a:p>
            <a:pPr lvl="1" algn="just">
              <a:spcBef>
                <a:spcPct val="50000"/>
              </a:spcBef>
              <a:buClr>
                <a:srgbClr val="FF0000"/>
              </a:buClr>
              <a:buFont typeface="Wingdings" pitchFamily="2" charset="2"/>
              <a:buChar char="§"/>
            </a:pPr>
            <a:r>
              <a:rPr lang="en-US" sz="1600" dirty="0" smtClean="0"/>
              <a:t>Features of Rule – IPTD</a:t>
            </a:r>
          </a:p>
          <a:p>
            <a:pPr lvl="3"/>
            <a:r>
              <a:rPr lang="en-US" sz="1400" dirty="0" smtClean="0"/>
              <a:t>Mudarabah rate of 10%</a:t>
            </a:r>
          </a:p>
          <a:p>
            <a:pPr lvl="1" algn="just">
              <a:spcBef>
                <a:spcPct val="50000"/>
              </a:spcBef>
              <a:buClr>
                <a:srgbClr val="FF0000"/>
              </a:buClr>
              <a:buFont typeface="Wingdings" pitchFamily="2" charset="2"/>
              <a:buChar char="§"/>
            </a:pPr>
            <a:r>
              <a:rPr lang="en-US" sz="1600" dirty="0" smtClean="0"/>
              <a:t>Features of Product – IPTD</a:t>
            </a:r>
          </a:p>
          <a:p>
            <a:pPr lvl="3"/>
            <a:r>
              <a:rPr lang="en-US" sz="1400" dirty="0" smtClean="0"/>
              <a:t>Accrual frequency as monthly</a:t>
            </a:r>
          </a:p>
          <a:p>
            <a:pPr lvl="3"/>
            <a:r>
              <a:rPr lang="en-US" sz="1400" dirty="0" smtClean="0"/>
              <a:t>Product level accrual</a:t>
            </a:r>
          </a:p>
          <a:p>
            <a:pPr lvl="3"/>
            <a:r>
              <a:rPr lang="en-US" sz="1400" dirty="0" smtClean="0"/>
              <a:t>Liquidation frequency as 3 months</a:t>
            </a:r>
          </a:p>
          <a:p>
            <a:pPr lvl="3"/>
            <a:r>
              <a:rPr lang="en-US" sz="1400" dirty="0" smtClean="0"/>
              <a:t>Payment method as bearing</a:t>
            </a:r>
          </a:p>
          <a:p>
            <a:pPr lvl="3"/>
            <a:r>
              <a:rPr lang="en-US" sz="1400" dirty="0" smtClean="0"/>
              <a:t>Defer liquidation days as 6</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1 – Mudarabah term deposit</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a:t>
            </a:r>
            <a:r>
              <a:rPr lang="en-US" sz="2400" dirty="0" smtClean="0"/>
              <a:t>Islamic Term Deposits</a:t>
            </a:r>
            <a:endParaRPr lang="en-US" sz="2400" dirty="0" smtClean="0">
              <a:ln w="0">
                <a:noFill/>
              </a:ln>
            </a:endParaRPr>
          </a:p>
        </p:txBody>
      </p:sp>
      <p:sp>
        <p:nvSpPr>
          <p:cNvPr id="3" name="Content Placeholder 2"/>
          <p:cNvSpPr>
            <a:spLocks noGrp="1"/>
          </p:cNvSpPr>
          <p:nvPr>
            <p:ph sz="quarter" idx="12"/>
          </p:nvPr>
        </p:nvSpPr>
        <p:spPr>
          <a:xfrm>
            <a:off x="659069" y="1180268"/>
            <a:ext cx="8229600" cy="3417369"/>
          </a:xfrm>
        </p:spPr>
        <p:txBody>
          <a:bodyPr/>
          <a:lstStyle/>
          <a:p>
            <a:pPr lvl="1" algn="just">
              <a:spcBef>
                <a:spcPct val="50000"/>
              </a:spcBef>
              <a:buClr>
                <a:srgbClr val="FF0000"/>
              </a:buClr>
              <a:buFont typeface="Wingdings" pitchFamily="2" charset="2"/>
              <a:buChar char="§"/>
              <a:defRPr/>
            </a:pPr>
            <a:r>
              <a:rPr lang="en-US" sz="1600" dirty="0" smtClean="0"/>
              <a:t>This floating rate deposit has all the basic features that are needed for a retail customer to open a deposit account. Interest rate is applied to deposits based on LDMM rate chart defined. Deposits under this offering don’t contribute to profit sharing. Profits are paid to depositors based on the rate chart defined based on account class, currency and tenor combination</a:t>
            </a:r>
          </a:p>
          <a:p>
            <a:pPr lvl="1" algn="just">
              <a:spcBef>
                <a:spcPct val="50000"/>
              </a:spcBef>
              <a:buClr>
                <a:srgbClr val="FF0000"/>
              </a:buClr>
              <a:buFont typeface="Wingdings" pitchFamily="2" charset="2"/>
              <a:buChar char="§"/>
              <a:defRPr/>
            </a:pPr>
            <a:r>
              <a:rPr lang="en-US" sz="1600" dirty="0" smtClean="0"/>
              <a:t>Features of Account class – IATDFL</a:t>
            </a:r>
          </a:p>
          <a:p>
            <a:pPr lvl="3" algn="just">
              <a:spcBef>
                <a:spcPct val="50000"/>
              </a:spcBef>
              <a:defRPr/>
            </a:pPr>
            <a:r>
              <a:rPr lang="en-US" sz="1600" dirty="0" smtClean="0"/>
              <a:t>Term Deposit Certificate generation as instrument is supported</a:t>
            </a:r>
          </a:p>
          <a:p>
            <a:pPr lvl="3" algn="just">
              <a:spcBef>
                <a:spcPct val="50000"/>
              </a:spcBef>
              <a:defRPr/>
            </a:pPr>
            <a:r>
              <a:rPr lang="en-US" sz="1400" dirty="0" smtClean="0"/>
              <a:t>Profit will be applied to deposits based on the rate chart tenor in months, as configured at account class</a:t>
            </a:r>
          </a:p>
          <a:p>
            <a:pPr lvl="3" algn="just">
              <a:spcBef>
                <a:spcPct val="50000"/>
              </a:spcBef>
              <a:defRPr/>
            </a:pPr>
            <a:r>
              <a:rPr lang="en-US" sz="1400" dirty="0" smtClean="0"/>
              <a:t>Maturity date will be adjusted to next working day automatically based on the holiday treatment defined</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2 – Rate chart allowed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9589</TotalTime>
  <Words>589</Words>
  <Application>Microsoft Office PowerPoint</Application>
  <PresentationFormat>On-screen Show (16:9)</PresentationFormat>
  <Paragraphs>120</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ＭＳ Ｐゴシック</vt:lpstr>
      <vt:lpstr>Arial</vt:lpstr>
      <vt:lpstr>Calibri</vt:lpstr>
      <vt:lpstr>Times New Roman</vt:lpstr>
      <vt:lpstr>Wingdings</vt:lpstr>
      <vt:lpstr>Oracle 2012</vt:lpstr>
      <vt:lpstr>PowerPoint Presentation</vt:lpstr>
      <vt:lpstr>Accelerator Pack 12.1</vt:lpstr>
      <vt:lpstr>Accelerator Pack – Islamic Term Deposits </vt:lpstr>
      <vt:lpstr>Accelerator Pack – Islamic Term Deposits </vt:lpstr>
      <vt:lpstr>Accelerator Pack – Islamic Term Deposits </vt:lpstr>
      <vt:lpstr>Accelerator Pack – Islamic Term Deposits</vt:lpstr>
      <vt:lpstr>Accelerator Pack – Islamic Term Deposits</vt:lpstr>
      <vt:lpstr>Accelerator Pack – Islamic Term Deposits</vt:lpstr>
      <vt:lpstr>Accelerator Pack – Islamic Term Deposits</vt:lpstr>
      <vt:lpstr>Accelerator Pack – Islamic Term Deposits</vt:lpstr>
      <vt:lpstr>Accelerator Pack – Islamic Term Deposits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1010</cp:revision>
  <cp:lastPrinted>2012-08-03T22:03:14Z</cp:lastPrinted>
  <dcterms:created xsi:type="dcterms:W3CDTF">2012-05-31T20:53:14Z</dcterms:created>
  <dcterms:modified xsi:type="dcterms:W3CDTF">2020-04-20T08:56:47Z</dcterms:modified>
</cp:coreProperties>
</file>