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7"/>
  </p:notesMasterIdLst>
  <p:handoutMasterIdLst>
    <p:handoutMasterId r:id="rId58"/>
  </p:handoutMasterIdLst>
  <p:sldIdLst>
    <p:sldId id="267" r:id="rId2"/>
    <p:sldId id="507" r:id="rId3"/>
    <p:sldId id="508" r:id="rId4"/>
    <p:sldId id="582" r:id="rId5"/>
    <p:sldId id="509" r:id="rId6"/>
    <p:sldId id="538" r:id="rId7"/>
    <p:sldId id="585" r:id="rId8"/>
    <p:sldId id="586" r:id="rId9"/>
    <p:sldId id="587" r:id="rId10"/>
    <p:sldId id="584" r:id="rId11"/>
    <p:sldId id="537" r:id="rId12"/>
    <p:sldId id="539" r:id="rId13"/>
    <p:sldId id="541" r:id="rId14"/>
    <p:sldId id="542" r:id="rId15"/>
    <p:sldId id="543" r:id="rId16"/>
    <p:sldId id="544" r:id="rId17"/>
    <p:sldId id="545" r:id="rId18"/>
    <p:sldId id="546" r:id="rId19"/>
    <p:sldId id="547" r:id="rId20"/>
    <p:sldId id="548" r:id="rId21"/>
    <p:sldId id="549" r:id="rId22"/>
    <p:sldId id="550" r:id="rId23"/>
    <p:sldId id="551" r:id="rId24"/>
    <p:sldId id="552" r:id="rId25"/>
    <p:sldId id="553" r:id="rId26"/>
    <p:sldId id="554" r:id="rId27"/>
    <p:sldId id="555" r:id="rId28"/>
    <p:sldId id="556" r:id="rId29"/>
    <p:sldId id="557" r:id="rId30"/>
    <p:sldId id="558" r:id="rId31"/>
    <p:sldId id="559" r:id="rId32"/>
    <p:sldId id="560" r:id="rId33"/>
    <p:sldId id="561" r:id="rId34"/>
    <p:sldId id="562" r:id="rId35"/>
    <p:sldId id="563" r:id="rId36"/>
    <p:sldId id="564" r:id="rId37"/>
    <p:sldId id="565" r:id="rId38"/>
    <p:sldId id="566" r:id="rId39"/>
    <p:sldId id="583" r:id="rId40"/>
    <p:sldId id="577" r:id="rId41"/>
    <p:sldId id="567" r:id="rId42"/>
    <p:sldId id="568" r:id="rId43"/>
    <p:sldId id="569" r:id="rId44"/>
    <p:sldId id="578" r:id="rId45"/>
    <p:sldId id="570" r:id="rId46"/>
    <p:sldId id="573" r:id="rId47"/>
    <p:sldId id="579" r:id="rId48"/>
    <p:sldId id="571" r:id="rId49"/>
    <p:sldId id="572" r:id="rId50"/>
    <p:sldId id="580" r:id="rId51"/>
    <p:sldId id="574" r:id="rId52"/>
    <p:sldId id="581" r:id="rId53"/>
    <p:sldId id="576" r:id="rId54"/>
    <p:sldId id="262" r:id="rId55"/>
    <p:sldId id="343" r:id="rId5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5" autoAdjust="0"/>
    <p:restoredTop sz="96074" autoAdjust="0"/>
  </p:normalViewPr>
  <p:slideViewPr>
    <p:cSldViewPr snapToGrid="0">
      <p:cViewPr varScale="1">
        <p:scale>
          <a:sx n="91" d="100"/>
          <a:sy n="91" d="100"/>
        </p:scale>
        <p:origin x="918"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4/20/2020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4/20/2020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973"/>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45423" y="1642275"/>
            <a:ext cx="8229600" cy="3062606"/>
          </a:xfrm>
        </p:spPr>
        <p:txBody>
          <a:bodyPr/>
          <a:lstStyle/>
          <a:p>
            <a:pPr algn="just">
              <a:buNone/>
            </a:pPr>
            <a:endParaRPr lang="en-US" sz="1600" dirty="0" smtClean="0"/>
          </a:p>
          <a:p>
            <a:pPr algn="just">
              <a:buClr>
                <a:schemeClr val="accent1"/>
              </a:buClr>
              <a:buFont typeface="Arial" charset="0"/>
              <a:buChar char="•"/>
            </a:pPr>
            <a:r>
              <a:rPr lang="en-US" sz="1600" dirty="0" smtClean="0"/>
              <a:t>Simple Bearing : Typically the principal portion is fixed for all repayment schedules. The interest is calculated on the outstanding balance.</a:t>
            </a:r>
          </a:p>
          <a:p>
            <a:pPr algn="just">
              <a:buClr>
                <a:schemeClr val="accent1"/>
              </a:buClr>
            </a:pPr>
            <a:endParaRPr lang="en-US" sz="1600" dirty="0" smtClean="0"/>
          </a:p>
          <a:p>
            <a:pPr algn="just">
              <a:buClr>
                <a:schemeClr val="accent1"/>
              </a:buClr>
              <a:buFont typeface="Arial" charset="0"/>
              <a:buChar char="•"/>
            </a:pPr>
            <a:r>
              <a:rPr lang="en-US" sz="1600" dirty="0" smtClean="0"/>
              <a:t>Amortized : The mortgage is paid down in equated installments (EMI) , i.e. the sum of the principal and interest portions is fixed.</a:t>
            </a:r>
          </a:p>
          <a:p>
            <a:pPr>
              <a:buNone/>
            </a:pPr>
            <a:endParaRPr lang="en-US" dirty="0"/>
          </a:p>
        </p:txBody>
      </p:sp>
      <p:sp>
        <p:nvSpPr>
          <p:cNvPr id="4" name="Text Placeholder 3"/>
          <p:cNvSpPr>
            <a:spLocks noGrp="1"/>
          </p:cNvSpPr>
          <p:nvPr>
            <p:ph type="body" sz="quarter" idx="13"/>
          </p:nvPr>
        </p:nvSpPr>
        <p:spPr>
          <a:xfrm>
            <a:off x="449786" y="1021828"/>
            <a:ext cx="8229600" cy="304800"/>
          </a:xfrm>
        </p:spPr>
        <p:txBody>
          <a:bodyPr/>
          <a:lstStyle/>
          <a:p>
            <a:pPr algn="just"/>
            <a:r>
              <a:rPr lang="en-US" dirty="0" smtClean="0"/>
              <a:t>The following types of Interest Calculation Methods are supported: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23435" y="905468"/>
            <a:ext cx="8229600" cy="3647481"/>
          </a:xfrm>
        </p:spPr>
        <p:txBody>
          <a:bodyPr/>
          <a:lstStyle/>
          <a:p>
            <a:pPr algn="just">
              <a:buClr>
                <a:schemeClr val="tx2"/>
              </a:buClr>
              <a:buNone/>
            </a:pPr>
            <a:r>
              <a:rPr lang="en-US" dirty="0" smtClean="0"/>
              <a:t>Disbursement Mode:</a:t>
            </a:r>
          </a:p>
          <a:p>
            <a:pPr algn="just">
              <a:buClr>
                <a:schemeClr val="tx2"/>
              </a:buClr>
              <a:buNone/>
            </a:pPr>
            <a:r>
              <a:rPr lang="en-US" sz="1600" dirty="0" smtClean="0"/>
              <a:t> The following modes of disbursement are supported</a:t>
            </a:r>
          </a:p>
          <a:p>
            <a:pPr algn="just">
              <a:buClr>
                <a:schemeClr val="accent1"/>
              </a:buClr>
              <a:buFont typeface="Arial" pitchFamily="34" charset="0"/>
              <a:buChar char="•"/>
            </a:pPr>
            <a:r>
              <a:rPr lang="en-US" sz="1600" dirty="0" smtClean="0"/>
              <a:t>Auto</a:t>
            </a:r>
          </a:p>
          <a:p>
            <a:pPr algn="just">
              <a:buClr>
                <a:schemeClr val="accent1"/>
              </a:buClr>
              <a:buFont typeface="Arial" pitchFamily="34" charset="0"/>
              <a:buChar char="•"/>
            </a:pPr>
            <a:r>
              <a:rPr lang="en-US" sz="1600" dirty="0" smtClean="0"/>
              <a:t>Manual</a:t>
            </a:r>
          </a:p>
          <a:p>
            <a:pPr algn="just">
              <a:buClr>
                <a:schemeClr val="tx2"/>
              </a:buClr>
              <a:buNone/>
            </a:pPr>
            <a:r>
              <a:rPr lang="en-US" sz="1600" dirty="0" smtClean="0"/>
              <a:t>For disbursement, the following types of Credit Settlement modes are supported:</a:t>
            </a:r>
          </a:p>
          <a:p>
            <a:pPr algn="just">
              <a:buClr>
                <a:schemeClr val="accent1"/>
              </a:buClr>
              <a:buFont typeface="Arial" pitchFamily="34" charset="0"/>
              <a:buChar char="•"/>
            </a:pPr>
            <a:r>
              <a:rPr lang="en-US" sz="1600" dirty="0" smtClean="0"/>
              <a:t>CASA (with / without balance)</a:t>
            </a:r>
          </a:p>
          <a:p>
            <a:pPr algn="just">
              <a:buClr>
                <a:schemeClr val="accent1"/>
              </a:buClr>
              <a:buFont typeface="Arial" pitchFamily="34" charset="0"/>
              <a:buChar char="•"/>
            </a:pPr>
            <a:r>
              <a:rPr lang="en-US" sz="1600" dirty="0" smtClean="0"/>
              <a:t>Credit Card</a:t>
            </a:r>
          </a:p>
          <a:p>
            <a:pPr algn="just">
              <a:buClr>
                <a:schemeClr val="accent1"/>
              </a:buClr>
              <a:buFont typeface="Arial" pitchFamily="34" charset="0"/>
              <a:buChar char="•"/>
            </a:pPr>
            <a:r>
              <a:rPr lang="en-US" sz="1600" dirty="0" smtClean="0"/>
              <a:t>Debit Card</a:t>
            </a:r>
          </a:p>
          <a:p>
            <a:pPr algn="just">
              <a:buClr>
                <a:schemeClr val="accent1"/>
              </a:buClr>
              <a:buFont typeface="Arial" pitchFamily="34" charset="0"/>
              <a:buChar char="•"/>
            </a:pPr>
            <a:r>
              <a:rPr lang="en-US" sz="1600" dirty="0" smtClean="0"/>
              <a:t>Clearing</a:t>
            </a:r>
          </a:p>
          <a:p>
            <a:pPr algn="just">
              <a:buClr>
                <a:schemeClr val="accent1"/>
              </a:buClr>
              <a:buFont typeface="Arial" pitchFamily="34" charset="0"/>
              <a:buChar char="•"/>
            </a:pPr>
            <a:r>
              <a:rPr lang="en-US" sz="1600" dirty="0" smtClean="0"/>
              <a:t>External Account</a:t>
            </a:r>
          </a:p>
          <a:p>
            <a:pPr algn="just">
              <a:buClr>
                <a:schemeClr val="accent1"/>
              </a:buClr>
              <a:buFont typeface="Arial" pitchFamily="34" charset="0"/>
              <a:buChar char="•"/>
            </a:pPr>
            <a:r>
              <a:rPr lang="en-US" sz="1600" dirty="0" smtClean="0"/>
              <a:t>Electronic Pay order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151784"/>
            <a:ext cx="8546837" cy="3554100"/>
          </a:xfrm>
        </p:spPr>
        <p:txBody>
          <a:bodyPr/>
          <a:lstStyle/>
          <a:p>
            <a:pPr algn="just">
              <a:buClr>
                <a:schemeClr val="tx2"/>
              </a:buClr>
              <a:buNone/>
            </a:pPr>
            <a:r>
              <a:rPr lang="en-US" b="1" dirty="0" smtClean="0"/>
              <a:t>Liquidation Mode</a:t>
            </a:r>
            <a:r>
              <a:rPr lang="en-US" sz="1800" dirty="0" smtClean="0"/>
              <a:t>: </a:t>
            </a:r>
          </a:p>
          <a:p>
            <a:pPr algn="just">
              <a:buClr>
                <a:schemeClr val="tx2"/>
              </a:buClr>
              <a:buNone/>
            </a:pPr>
            <a:r>
              <a:rPr lang="en-US" sz="1800" dirty="0" smtClean="0"/>
              <a:t>	</a:t>
            </a:r>
            <a:r>
              <a:rPr lang="en-US" sz="1600" dirty="0" smtClean="0"/>
              <a:t>The following modes of Liquidation are supported</a:t>
            </a:r>
          </a:p>
          <a:p>
            <a:pPr algn="just">
              <a:buClr>
                <a:schemeClr val="accent1"/>
              </a:buClr>
              <a:buFont typeface="Arial" pitchFamily="34" charset="0"/>
              <a:buChar char="•"/>
            </a:pPr>
            <a:r>
              <a:rPr lang="en-US" sz="1600" dirty="0" smtClean="0"/>
              <a:t>  Auto</a:t>
            </a:r>
          </a:p>
          <a:p>
            <a:pPr algn="just">
              <a:buClr>
                <a:schemeClr val="accent1"/>
              </a:buClr>
              <a:buFont typeface="Arial" pitchFamily="34" charset="0"/>
              <a:buChar char="•"/>
            </a:pPr>
            <a:r>
              <a:rPr lang="en-US" sz="1600" dirty="0" smtClean="0"/>
              <a:t>  Manual</a:t>
            </a:r>
          </a:p>
          <a:p>
            <a:pPr algn="just">
              <a:buClr>
                <a:schemeClr val="tx2"/>
              </a:buClr>
              <a:buNone/>
            </a:pPr>
            <a:r>
              <a:rPr lang="en-US" sz="1600" dirty="0" smtClean="0"/>
              <a:t>Component (Independent mode for each component- auto/manual)</a:t>
            </a:r>
          </a:p>
          <a:p>
            <a:pPr algn="just">
              <a:buClr>
                <a:schemeClr val="tx2"/>
              </a:buClr>
              <a:buNone/>
            </a:pPr>
            <a:r>
              <a:rPr lang="en-US" sz="1600" dirty="0" smtClean="0"/>
              <a:t>    For Liquidation, the following Debit Settlement modes are supported</a:t>
            </a:r>
          </a:p>
          <a:p>
            <a:pPr lvl="2" algn="just">
              <a:buClr>
                <a:schemeClr val="accent1"/>
              </a:buClr>
              <a:buFont typeface="Arial" pitchFamily="34" charset="0"/>
              <a:buChar char="•"/>
            </a:pPr>
            <a:r>
              <a:rPr lang="en-US" sz="1600" dirty="0" smtClean="0"/>
              <a:t>CASA (with / without balance)</a:t>
            </a:r>
          </a:p>
          <a:p>
            <a:pPr lvl="2" algn="just">
              <a:buClr>
                <a:schemeClr val="accent1"/>
              </a:buClr>
              <a:buFont typeface="Arial" pitchFamily="34" charset="0"/>
              <a:buChar char="•"/>
            </a:pPr>
            <a:r>
              <a:rPr lang="en-US" sz="1600" dirty="0" smtClean="0"/>
              <a:t>Credit Card</a:t>
            </a:r>
          </a:p>
          <a:p>
            <a:pPr lvl="2" algn="just">
              <a:buClr>
                <a:schemeClr val="accent1"/>
              </a:buClr>
              <a:buFont typeface="Arial" pitchFamily="34" charset="0"/>
              <a:buChar char="•"/>
            </a:pPr>
            <a:r>
              <a:rPr lang="en-US" sz="1600" dirty="0" smtClean="0"/>
              <a:t>Debit Card</a:t>
            </a:r>
          </a:p>
          <a:p>
            <a:pPr lvl="2" algn="just">
              <a:buClr>
                <a:schemeClr val="accent1"/>
              </a:buClr>
              <a:buFont typeface="Arial" pitchFamily="34" charset="0"/>
              <a:buChar char="•"/>
            </a:pPr>
            <a:r>
              <a:rPr lang="en-US" sz="1600" dirty="0" smtClean="0"/>
              <a:t>Clearing / PDC</a:t>
            </a:r>
          </a:p>
          <a:p>
            <a:pPr algn="just">
              <a:buClr>
                <a:schemeClr val="tx2"/>
              </a:buClr>
              <a:buNone/>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80359"/>
            <a:ext cx="8546837" cy="3554100"/>
          </a:xfrm>
        </p:spPr>
        <p:txBody>
          <a:bodyPr/>
          <a:lstStyle/>
          <a:p>
            <a:pPr algn="just">
              <a:buClr>
                <a:schemeClr val="tx2"/>
              </a:buClr>
              <a:buNone/>
            </a:pPr>
            <a:r>
              <a:rPr lang="en-US" sz="1600" dirty="0" smtClean="0"/>
              <a:t>For Liquidation, the following Debit Settlement modes are supported</a:t>
            </a:r>
          </a:p>
          <a:p>
            <a:pPr lvl="2" algn="just">
              <a:buClr>
                <a:schemeClr val="tx2"/>
              </a:buClr>
              <a:buNone/>
            </a:pPr>
            <a:r>
              <a:rPr lang="en-US" sz="1600" dirty="0" smtClean="0"/>
              <a:t>	</a:t>
            </a:r>
          </a:p>
          <a:p>
            <a:pPr lvl="2" algn="just">
              <a:buClr>
                <a:schemeClr val="accent1"/>
              </a:buClr>
              <a:buFont typeface="Arial" pitchFamily="34" charset="0"/>
              <a:buChar char="•"/>
            </a:pPr>
            <a:r>
              <a:rPr lang="en-US" sz="1600" dirty="0" smtClean="0"/>
              <a:t>   External Account</a:t>
            </a:r>
          </a:p>
          <a:p>
            <a:pPr lvl="2" algn="just">
              <a:buClr>
                <a:schemeClr val="accent1"/>
              </a:buClr>
              <a:buFont typeface="Arial" pitchFamily="34" charset="0"/>
              <a:buChar char="•"/>
            </a:pPr>
            <a:r>
              <a:rPr lang="en-US" sz="1600" dirty="0" smtClean="0"/>
              <a:t>	Electronic Pay order</a:t>
            </a:r>
          </a:p>
          <a:p>
            <a:pPr lvl="2" algn="just">
              <a:buClr>
                <a:schemeClr val="accent1"/>
              </a:buClr>
              <a:buFont typeface="Arial" pitchFamily="34" charset="0"/>
              <a:buChar char="•"/>
            </a:pPr>
            <a:r>
              <a:rPr lang="en-US" sz="1600" dirty="0" smtClean="0"/>
              <a:t>	Internal Cheque</a:t>
            </a:r>
          </a:p>
          <a:p>
            <a:pPr lvl="2" algn="just">
              <a:buClr>
                <a:schemeClr val="accent1"/>
              </a:buClr>
              <a:buFont typeface="Arial" pitchFamily="34" charset="0"/>
              <a:buChar char="•"/>
            </a:pPr>
            <a:r>
              <a:rPr lang="en-US" sz="1600" dirty="0" smtClean="0"/>
              <a:t>	Instrument</a:t>
            </a:r>
          </a:p>
          <a:p>
            <a:pPr lvl="2" algn="just">
              <a:buClr>
                <a:schemeClr val="accent1"/>
              </a:buClr>
              <a:buFont typeface="Arial" pitchFamily="34" charset="0"/>
              <a:buChar char="•"/>
            </a:pPr>
            <a:r>
              <a:rPr lang="en-US" sz="1600" dirty="0" smtClean="0"/>
              <a:t>	Cash/Teller</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161309"/>
            <a:ext cx="8546837" cy="3554100"/>
          </a:xfrm>
        </p:spPr>
        <p:txBody>
          <a:bodyPr/>
          <a:lstStyle/>
          <a:p>
            <a:pPr algn="just">
              <a:buClr>
                <a:schemeClr val="tx2"/>
              </a:buClr>
              <a:buNone/>
            </a:pPr>
            <a:r>
              <a:rPr lang="en-US" sz="1600" dirty="0" smtClean="0"/>
              <a:t>Tenor / Frequency for Disbursement/Liquidation</a:t>
            </a:r>
          </a:p>
          <a:p>
            <a:pPr algn="just">
              <a:buClr>
                <a:schemeClr val="tx2"/>
              </a:buClr>
              <a:buFont typeface="Arial" charset="0"/>
              <a:buChar char="•"/>
            </a:pPr>
            <a:endParaRPr lang="en-US" sz="1600" dirty="0" smtClean="0"/>
          </a:p>
          <a:p>
            <a:pPr algn="just">
              <a:buClr>
                <a:schemeClr val="tx2"/>
              </a:buClr>
              <a:buNone/>
            </a:pPr>
            <a:r>
              <a:rPr lang="en-US" sz="1600" dirty="0" smtClean="0"/>
              <a:t>The following types of settlement frequency are supported :</a:t>
            </a:r>
          </a:p>
          <a:p>
            <a:pPr lvl="2" algn="just">
              <a:buClr>
                <a:schemeClr val="accent1"/>
              </a:buClr>
              <a:buFont typeface="Arial" pitchFamily="34" charset="0"/>
              <a:buChar char="•"/>
            </a:pPr>
            <a:r>
              <a:rPr lang="en-US" sz="1600" dirty="0" smtClean="0"/>
              <a:t>Daily</a:t>
            </a:r>
          </a:p>
          <a:p>
            <a:pPr lvl="2" algn="just">
              <a:buClr>
                <a:schemeClr val="accent1"/>
              </a:buClr>
              <a:buFont typeface="Arial" pitchFamily="34" charset="0"/>
              <a:buChar char="•"/>
            </a:pPr>
            <a:r>
              <a:rPr lang="en-US" sz="1600" dirty="0" smtClean="0"/>
              <a:t>Weekly</a:t>
            </a:r>
          </a:p>
          <a:p>
            <a:pPr lvl="2" algn="just">
              <a:buClr>
                <a:schemeClr val="accent1"/>
              </a:buClr>
              <a:buFont typeface="Arial" pitchFamily="34" charset="0"/>
              <a:buChar char="•"/>
            </a:pPr>
            <a:r>
              <a:rPr lang="en-US" sz="1600" dirty="0" smtClean="0"/>
              <a:t>Monthly</a:t>
            </a:r>
          </a:p>
          <a:p>
            <a:pPr lvl="2" algn="just">
              <a:buClr>
                <a:schemeClr val="accent1"/>
              </a:buClr>
              <a:buFont typeface="Arial" pitchFamily="34" charset="0"/>
              <a:buChar char="•"/>
            </a:pPr>
            <a:r>
              <a:rPr lang="en-US" sz="1600" dirty="0" smtClean="0"/>
              <a:t>Quarterly</a:t>
            </a:r>
          </a:p>
          <a:p>
            <a:pPr lvl="2" algn="just">
              <a:buClr>
                <a:schemeClr val="accent1"/>
              </a:buClr>
              <a:buFont typeface="Arial" pitchFamily="34" charset="0"/>
              <a:buChar char="•"/>
            </a:pPr>
            <a:r>
              <a:rPr lang="en-US" sz="1600" dirty="0" smtClean="0"/>
              <a:t>Half-yearly</a:t>
            </a:r>
          </a:p>
          <a:p>
            <a:pPr lvl="2" algn="just">
              <a:buClr>
                <a:schemeClr val="accent1"/>
              </a:buClr>
              <a:buFont typeface="Arial" pitchFamily="34" charset="0"/>
              <a:buChar char="•"/>
            </a:pPr>
            <a:r>
              <a:rPr lang="en-US" sz="1600" dirty="0" smtClean="0"/>
              <a:t>Yearly</a:t>
            </a:r>
          </a:p>
          <a:p>
            <a:pPr lvl="2" algn="just">
              <a:buClr>
                <a:schemeClr val="accent1"/>
              </a:buClr>
              <a:buFont typeface="Arial" pitchFamily="34" charset="0"/>
              <a:buChar char="•"/>
            </a:pPr>
            <a:r>
              <a:rPr lang="en-US" sz="1600" dirty="0" smtClean="0"/>
              <a:t>Bullet </a:t>
            </a:r>
          </a:p>
          <a:p>
            <a:pPr lvl="2" algn="just">
              <a:buClr>
                <a:schemeClr val="tx2"/>
              </a:buClr>
            </a:pPr>
            <a:endParaRPr lang="en-US" sz="1800"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32306" y="1332759"/>
            <a:ext cx="8546837" cy="3554100"/>
          </a:xfrm>
        </p:spPr>
        <p:txBody>
          <a:bodyPr/>
          <a:lstStyle/>
          <a:p>
            <a:pPr algn="just">
              <a:buClr>
                <a:schemeClr val="tx2"/>
              </a:buClr>
              <a:buNone/>
            </a:pPr>
            <a:r>
              <a:rPr lang="en-US" dirty="0" smtClean="0"/>
              <a:t>Moratorium </a:t>
            </a:r>
          </a:p>
          <a:p>
            <a:pPr algn="just">
              <a:buClr>
                <a:schemeClr val="tx2"/>
              </a:buClr>
              <a:buNone/>
            </a:pPr>
            <a:endParaRPr lang="en-US" dirty="0" smtClean="0"/>
          </a:p>
          <a:p>
            <a:pPr algn="just">
              <a:buNone/>
            </a:pPr>
            <a:r>
              <a:rPr lang="en-US" sz="1600" dirty="0" smtClean="0"/>
              <a:t>	The banks can allow a moratorium on repayment during the construction of the home. No payment is allowed during this period. The interest accrued during moratorium period is settled in future through normal schedules.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smtClean="0"/>
              <a:t>Value Dating</a:t>
            </a:r>
          </a:p>
          <a:p>
            <a:pPr algn="just">
              <a:buClr>
                <a:schemeClr val="tx2"/>
              </a:buClr>
              <a:buNone/>
            </a:pPr>
            <a:r>
              <a:rPr lang="en-US" dirty="0" smtClean="0"/>
              <a:t>  </a:t>
            </a:r>
            <a:r>
              <a:rPr lang="en-US" sz="1600" dirty="0" smtClean="0"/>
              <a:t>The following types of value dating is supported for various activities on loan accounts like disbursement, payment etc:</a:t>
            </a:r>
          </a:p>
          <a:p>
            <a:pPr algn="just">
              <a:buClr>
                <a:schemeClr val="accent1"/>
              </a:buClr>
              <a:buFont typeface="Arial" pitchFamily="34" charset="0"/>
              <a:buChar char="•"/>
            </a:pPr>
            <a:r>
              <a:rPr lang="en-US" sz="1600" dirty="0" smtClean="0"/>
              <a:t>		Current Date</a:t>
            </a:r>
          </a:p>
          <a:p>
            <a:pPr algn="just">
              <a:buClr>
                <a:schemeClr val="accent1"/>
              </a:buClr>
              <a:buFont typeface="Arial" pitchFamily="34" charset="0"/>
              <a:buChar char="•"/>
            </a:pPr>
            <a:r>
              <a:rPr lang="en-US" sz="1600" dirty="0" smtClean="0"/>
              <a:t>		Back Date</a:t>
            </a:r>
          </a:p>
          <a:p>
            <a:pPr algn="just">
              <a:buClr>
                <a:schemeClr val="accent1"/>
              </a:buClr>
              <a:buFont typeface="Arial" pitchFamily="34" charset="0"/>
              <a:buChar char="•"/>
            </a:pPr>
            <a:r>
              <a:rPr lang="en-US" sz="1600" dirty="0" smtClean="0"/>
              <a:t>		Future Date</a:t>
            </a:r>
          </a:p>
          <a:p>
            <a:pPr>
              <a:buClr>
                <a:schemeClr val="tx2"/>
              </a:buClr>
              <a:buNone/>
            </a:pPr>
            <a:r>
              <a:rPr lang="en-US" dirty="0" smtClean="0"/>
              <a:t>Excess Payment</a:t>
            </a:r>
          </a:p>
          <a:p>
            <a:pPr algn="just">
              <a:buClr>
                <a:schemeClr val="tx2"/>
              </a:buClr>
              <a:buNone/>
            </a:pPr>
            <a:r>
              <a:rPr lang="en-US" dirty="0" smtClean="0"/>
              <a:t> 	</a:t>
            </a:r>
            <a:r>
              <a:rPr lang="en-US" sz="1600" dirty="0" smtClean="0"/>
              <a:t>The following types of excess payment are supported</a:t>
            </a:r>
          </a:p>
          <a:p>
            <a:pPr algn="just">
              <a:buClr>
                <a:schemeClr val="accent1"/>
              </a:buClr>
              <a:buFont typeface="Arial" pitchFamily="34" charset="0"/>
              <a:buChar char="•"/>
            </a:pPr>
            <a:r>
              <a:rPr lang="en-US" sz="1600" dirty="0" smtClean="0"/>
              <a:t> 	Advance payment: </a:t>
            </a:r>
          </a:p>
          <a:p>
            <a:pPr algn="just">
              <a:buClr>
                <a:schemeClr val="tx2"/>
              </a:buClr>
              <a:buNone/>
            </a:pPr>
            <a:r>
              <a:rPr lang="en-US" sz="1600" dirty="0" smtClean="0"/>
              <a:t>					Future schedules settled through a current dated payment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8031" y="1256559"/>
            <a:ext cx="8546837" cy="3554100"/>
          </a:xfrm>
        </p:spPr>
        <p:txBody>
          <a:bodyPr/>
          <a:lstStyle/>
          <a:p>
            <a:pPr>
              <a:buClr>
                <a:schemeClr val="tx2"/>
              </a:buClr>
              <a:buNone/>
            </a:pPr>
            <a:r>
              <a:rPr lang="en-US" dirty="0" smtClean="0"/>
              <a:t>Excess Payment</a:t>
            </a:r>
          </a:p>
          <a:p>
            <a:pPr>
              <a:buClr>
                <a:schemeClr val="tx2"/>
              </a:buClr>
              <a:buNone/>
            </a:pPr>
            <a:endParaRPr lang="en-US" dirty="0" smtClean="0"/>
          </a:p>
          <a:p>
            <a:pPr algn="just">
              <a:buClr>
                <a:schemeClr val="tx2"/>
              </a:buClr>
              <a:buNone/>
            </a:pPr>
            <a:r>
              <a:rPr lang="en-US" dirty="0" smtClean="0"/>
              <a:t> 		</a:t>
            </a:r>
            <a:r>
              <a:rPr lang="en-US" sz="1600" dirty="0" smtClean="0"/>
              <a:t>Prepayment: If the amount paid by customer is more than what’s due in the current schedule, the excess amount is considered as a prepayment towards the principal. The future schedules are recomputed accordingly.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Settlement</a:t>
            </a:r>
          </a:p>
          <a:p>
            <a:pPr>
              <a:buClr>
                <a:schemeClr val="tx2"/>
              </a:buClr>
              <a:buNone/>
            </a:pPr>
            <a:endParaRPr lang="en-US" dirty="0" smtClean="0"/>
          </a:p>
          <a:p>
            <a:pPr>
              <a:buClr>
                <a:schemeClr val="tx2"/>
              </a:buClr>
              <a:buNone/>
            </a:pPr>
            <a:r>
              <a:rPr lang="en-US" sz="1600" dirty="0" smtClean="0"/>
              <a:t>Various flavors of settlement trough accounts that are supported:</a:t>
            </a:r>
          </a:p>
          <a:p>
            <a:pPr>
              <a:buClr>
                <a:schemeClr val="accent1"/>
              </a:buClr>
              <a:buFont typeface="Arial" pitchFamily="34" charset="0"/>
              <a:buChar char="•"/>
            </a:pPr>
            <a:r>
              <a:rPr lang="en-US" sz="1600" dirty="0" smtClean="0"/>
              <a:t>	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Mortgages</a:t>
            </a:r>
            <a:endParaRPr lang="en-US" dirty="0"/>
          </a:p>
        </p:txBody>
      </p:sp>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blipFill>
            <a:blip r:embed="rId4" cstate="print"/>
            <a:tile tx="0" ty="0" sx="100000" sy="100000" flip="none" algn="tl"/>
          </a:blipFill>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lgn="just">
              <a:buClr>
                <a:schemeClr val="tx2"/>
              </a:buClr>
              <a:buNone/>
            </a:pPr>
            <a:r>
              <a:rPr lang="en-US" dirty="0" smtClean="0"/>
              <a:t>Preferences for settlement of components</a:t>
            </a:r>
          </a:p>
          <a:p>
            <a:pPr algn="just">
              <a:buClr>
                <a:schemeClr val="tx2"/>
              </a:buClr>
              <a:buNone/>
            </a:pPr>
            <a:r>
              <a:rPr lang="en-US" dirty="0" smtClean="0"/>
              <a:t>		</a:t>
            </a:r>
          </a:p>
          <a:p>
            <a:pPr algn="just">
              <a:buClr>
                <a:schemeClr val="accent1"/>
              </a:buClr>
              <a:buFont typeface="Arial" pitchFamily="34" charset="0"/>
              <a:buChar char="•"/>
            </a:pPr>
            <a:r>
              <a:rPr lang="en-US"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Component Types</a:t>
            </a:r>
          </a:p>
          <a:p>
            <a:pPr>
              <a:buClr>
                <a:schemeClr val="tx2"/>
              </a:buClr>
              <a:buNone/>
            </a:pPr>
            <a:r>
              <a:rPr lang="en-US" dirty="0" smtClean="0"/>
              <a:t>		</a:t>
            </a:r>
            <a:r>
              <a:rPr lang="en-US" sz="1600" dirty="0" smtClean="0"/>
              <a:t>Various types of components are supported in Loan products apart from 	the Principal and Interest. The typical component types are:</a:t>
            </a:r>
          </a:p>
          <a:p>
            <a:pPr lvl="1">
              <a:buClr>
                <a:schemeClr val="accent1"/>
              </a:buClr>
              <a:buFont typeface="Arial" pitchFamily="34" charset="0"/>
              <a:buChar char="•"/>
            </a:pPr>
            <a:r>
              <a:rPr lang="en-US" sz="1600" dirty="0" smtClean="0"/>
              <a:t>	Charge component</a:t>
            </a:r>
          </a:p>
          <a:p>
            <a:pPr lvl="1">
              <a:buClr>
                <a:schemeClr val="accent1"/>
              </a:buClr>
              <a:buFont typeface="Arial" pitchFamily="34" charset="0"/>
              <a:buChar char="•"/>
            </a:pPr>
            <a:r>
              <a:rPr lang="en-US" sz="1600" dirty="0" smtClean="0"/>
              <a:t>	Fees component</a:t>
            </a:r>
          </a:p>
          <a:p>
            <a:pPr lvl="1">
              <a:buClr>
                <a:schemeClr val="accent1"/>
              </a:buClr>
              <a:buFont typeface="Arial" pitchFamily="34" charset="0"/>
              <a:buChar char="•"/>
            </a:pPr>
            <a:r>
              <a:rPr lang="en-US" sz="1600" dirty="0" smtClean="0"/>
              <a:t>	Penalty component (on over dues and prepayment)</a:t>
            </a:r>
          </a:p>
          <a:p>
            <a:pPr lvl="1">
              <a:buClr>
                <a:schemeClr val="accent1"/>
              </a:buClr>
              <a:buFont typeface="Arial" pitchFamily="34" charset="0"/>
              <a:buChar char="•"/>
            </a:pPr>
            <a:r>
              <a:rPr lang="en-US" sz="1600" dirty="0" smtClean="0"/>
              <a:t>	VAT</a:t>
            </a:r>
          </a:p>
          <a:p>
            <a:pPr lvl="1">
              <a:buClr>
                <a:schemeClr val="accent1"/>
              </a:buClr>
              <a:buFont typeface="Arial" pitchFamily="34" charset="0"/>
              <a:buChar char="•"/>
            </a:pPr>
            <a:r>
              <a:rPr lang="en-US" sz="1600" dirty="0" smtClean="0"/>
              <a:t>	Tax</a:t>
            </a:r>
          </a:p>
          <a:p>
            <a:pPr lvl="1">
              <a:buClr>
                <a:schemeClr val="accent1"/>
              </a:buClr>
              <a:buFont typeface="Arial" pitchFamily="34" charset="0"/>
              <a:buChar char="•"/>
            </a:pPr>
            <a:r>
              <a:rPr lang="en-US" sz="1600" dirty="0" smtClean="0"/>
              <a:t>	Additional Interest Component</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Font typeface="Arial" charset="0"/>
              <a:buChar char="•"/>
            </a:pPr>
            <a:endParaRPr lang="en-US" dirty="0" smtClean="0"/>
          </a:p>
          <a:p>
            <a:pPr>
              <a:buClr>
                <a:schemeClr val="tx2"/>
              </a:buClr>
              <a:buNone/>
            </a:pPr>
            <a:r>
              <a:rPr lang="en-US" dirty="0" smtClean="0"/>
              <a:t> 	Grace Days : </a:t>
            </a:r>
          </a:p>
          <a:p>
            <a:pPr>
              <a:buClr>
                <a:schemeClr val="tx2"/>
              </a:buClr>
              <a:buNone/>
            </a:pPr>
            <a:endParaRPr lang="en-US" dirty="0" smtClean="0"/>
          </a:p>
          <a:p>
            <a:pPr>
              <a:buClr>
                <a:schemeClr val="tx2"/>
              </a:buClr>
              <a:buNone/>
            </a:pPr>
            <a:r>
              <a:rPr lang="en-US" dirty="0" smtClean="0"/>
              <a:t>			</a:t>
            </a:r>
            <a:r>
              <a:rPr lang="en-US" sz="1600" dirty="0" smtClean="0"/>
              <a:t>User can define grace days for the repayment Principal and Interest 	components. No 		     penalty will be charged during this period</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Font typeface="Arial" charset="0"/>
              <a:buChar char="•"/>
            </a:pPr>
            <a:endParaRPr lang="en-US" dirty="0" smtClean="0"/>
          </a:p>
          <a:p>
            <a:pPr algn="just">
              <a:buClr>
                <a:schemeClr val="tx2"/>
              </a:buClr>
              <a:buNone/>
            </a:pPr>
            <a:r>
              <a:rPr lang="en-US" dirty="0" smtClean="0"/>
              <a:t>Track Receivable </a:t>
            </a:r>
          </a:p>
          <a:p>
            <a:pPr algn="just">
              <a:buClr>
                <a:schemeClr val="tx2"/>
              </a:buClr>
              <a:buNone/>
            </a:pPr>
            <a:r>
              <a:rPr lang="en-US" dirty="0" smtClean="0"/>
              <a:t>	</a:t>
            </a:r>
          </a:p>
          <a:p>
            <a:pPr algn="just">
              <a:buClr>
                <a:schemeClr val="tx2"/>
              </a:buClr>
              <a:buNone/>
            </a:pPr>
            <a:r>
              <a:rPr lang="en-US" dirty="0" smtClean="0"/>
              <a:t>	</a:t>
            </a:r>
            <a:r>
              <a:rPr lang="en-US" sz="1600" dirty="0" smtClean="0"/>
              <a:t>During Auto liquidation of a loan, if a component is not settled due to non-availability of funds, the system will track the debit settlement CASA account. When funds become available in the account, the receivable amount will be blocked for the loan and settled during the subsequent End of Day.</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7163" y="1323234"/>
            <a:ext cx="8546837" cy="3554100"/>
          </a:xfrm>
        </p:spPr>
        <p:txBody>
          <a:bodyPr/>
          <a:lstStyle/>
          <a:p>
            <a:pPr algn="just">
              <a:buClr>
                <a:schemeClr val="tx2"/>
              </a:buClr>
              <a:buNone/>
            </a:pPr>
            <a:r>
              <a:rPr lang="en-US" dirty="0" smtClean="0"/>
              <a:t>Waive Options </a:t>
            </a:r>
          </a:p>
          <a:p>
            <a:pPr algn="just">
              <a:buClr>
                <a:schemeClr val="tx2"/>
              </a:buClr>
              <a:buNone/>
            </a:pPr>
            <a:endParaRPr lang="en-US" dirty="0" smtClean="0"/>
          </a:p>
          <a:p>
            <a:pPr algn="just">
              <a:buClr>
                <a:schemeClr val="tx2"/>
              </a:buClr>
              <a:buNone/>
            </a:pPr>
            <a:r>
              <a:rPr lang="en-US" dirty="0" smtClean="0"/>
              <a:t> 	</a:t>
            </a:r>
            <a:r>
              <a:rPr lang="en-US" sz="1600" dirty="0" smtClean="0"/>
              <a:t>The following types of components can be waived</a:t>
            </a:r>
          </a:p>
          <a:p>
            <a:pPr algn="just">
              <a:buClr>
                <a:schemeClr val="accent1"/>
              </a:buClr>
              <a:buFont typeface="Arial" pitchFamily="34" charset="0"/>
              <a:buChar char="•"/>
            </a:pPr>
            <a:r>
              <a:rPr lang="en-US" sz="1600" dirty="0" smtClean="0"/>
              <a:t>	Interest</a:t>
            </a:r>
          </a:p>
          <a:p>
            <a:pPr algn="just">
              <a:buClr>
                <a:schemeClr val="accent1"/>
              </a:buClr>
              <a:buFont typeface="Arial" pitchFamily="34" charset="0"/>
              <a:buChar char="•"/>
            </a:pPr>
            <a:r>
              <a:rPr lang="en-US" sz="1600" dirty="0" smtClean="0"/>
              <a:t>	Penalty</a:t>
            </a:r>
          </a:p>
          <a:p>
            <a:pPr algn="just">
              <a:buClr>
                <a:schemeClr val="accent1"/>
              </a:buClr>
              <a:buFont typeface="Arial" pitchFamily="34" charset="0"/>
              <a:buChar char="•"/>
            </a:pPr>
            <a:r>
              <a:rPr lang="en-US" sz="1600" dirty="0" smtClean="0"/>
              <a:t>	Charges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47009"/>
            <a:ext cx="8546837" cy="3554100"/>
          </a:xfrm>
        </p:spPr>
        <p:txBody>
          <a:bodyPr/>
          <a:lstStyle/>
          <a:p>
            <a:pPr>
              <a:buClr>
                <a:schemeClr val="tx2"/>
              </a:buClr>
              <a:buNone/>
            </a:pPr>
            <a:r>
              <a:rPr lang="en-US" dirty="0" smtClean="0"/>
              <a:t>Interest Rate </a:t>
            </a:r>
          </a:p>
          <a:p>
            <a:pPr>
              <a:buClr>
                <a:schemeClr val="tx2"/>
              </a:buClr>
              <a:buNone/>
            </a:pPr>
            <a:r>
              <a:rPr lang="en-US" dirty="0" smtClean="0"/>
              <a:t>	</a:t>
            </a:r>
            <a:r>
              <a:rPr lang="en-US" sz="1600" dirty="0" smtClean="0"/>
              <a:t>The interest rate can be of two types:-</a:t>
            </a:r>
          </a:p>
          <a:p>
            <a:pPr>
              <a:buClr>
                <a:schemeClr val="accent1"/>
              </a:buClr>
              <a:buFont typeface="Arial" pitchFamily="34" charset="0"/>
              <a:buChar char="•"/>
            </a:pPr>
            <a:r>
              <a:rPr lang="en-US" sz="1600" dirty="0" smtClean="0"/>
              <a:t>	Fixed rate</a:t>
            </a:r>
          </a:p>
          <a:p>
            <a:pPr>
              <a:buClr>
                <a:schemeClr val="accent1"/>
              </a:buClr>
              <a:buFont typeface="Arial" pitchFamily="34" charset="0"/>
              <a:buChar char="•"/>
            </a:pPr>
            <a:r>
              <a:rPr lang="en-US" sz="1600" dirty="0" smtClean="0"/>
              <a:t>	Floating Rate</a:t>
            </a:r>
          </a:p>
          <a:p>
            <a:pPr>
              <a:buClr>
                <a:schemeClr val="tx2"/>
              </a:buClr>
              <a:buNone/>
            </a:pPr>
            <a:endParaRPr lang="en-US" sz="1600" dirty="0" smtClean="0"/>
          </a:p>
          <a:p>
            <a:pPr>
              <a:buClr>
                <a:schemeClr val="tx2"/>
              </a:buClr>
              <a:buNone/>
            </a:pPr>
            <a:r>
              <a:rPr lang="en-US" sz="1600" dirty="0" smtClean="0"/>
              <a:t>	The revision of interest rate in case of a floating rate can be done 	through the following methods:</a:t>
            </a:r>
          </a:p>
          <a:p>
            <a:pPr>
              <a:buClr>
                <a:schemeClr val="accent1"/>
              </a:buClr>
              <a:buFont typeface="Arial" pitchFamily="34" charset="0"/>
              <a:buChar char="•"/>
            </a:pPr>
            <a:r>
              <a:rPr lang="en-US" sz="1600" dirty="0" smtClean="0"/>
              <a:t>	Automatic Rate Revision </a:t>
            </a:r>
          </a:p>
          <a:p>
            <a:pPr>
              <a:buClr>
                <a:schemeClr val="accent1"/>
              </a:buClr>
              <a:buFont typeface="Arial" pitchFamily="34" charset="0"/>
              <a:buChar char="•"/>
            </a:pPr>
            <a:r>
              <a:rPr lang="en-US" sz="1600" dirty="0" smtClean="0"/>
              <a:t>	Periodic Rate Revision (user defined schedules)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buClr>
                <a:schemeClr val="tx2"/>
              </a:buClr>
              <a:buNone/>
            </a:pPr>
            <a:r>
              <a:rPr lang="en-US" dirty="0" err="1" smtClean="0"/>
              <a:t>Recomputation</a:t>
            </a:r>
            <a:r>
              <a:rPr lang="en-US" dirty="0" smtClean="0"/>
              <a:t> of schedules</a:t>
            </a:r>
          </a:p>
          <a:p>
            <a:pPr algn="just">
              <a:buClr>
                <a:schemeClr val="tx2"/>
              </a:buClr>
              <a:buNone/>
            </a:pPr>
            <a:r>
              <a:rPr lang="en-US" dirty="0" smtClean="0"/>
              <a:t>	</a:t>
            </a:r>
            <a:r>
              <a:rPr lang="en-US" sz="1600" dirty="0" smtClean="0"/>
              <a:t>	The loan repayment schedules are recomputed on events like 	prepayment, amendment, 	 interest rate revision etc.</a:t>
            </a:r>
            <a:endParaRPr lang="en-US" dirty="0" smtClean="0"/>
          </a:p>
          <a:p>
            <a:pPr algn="just">
              <a:buClr>
                <a:schemeClr val="tx2"/>
              </a:buClr>
              <a:buNone/>
            </a:pPr>
            <a:r>
              <a:rPr lang="en-US" dirty="0" err="1" smtClean="0"/>
              <a:t>Recomputation</a:t>
            </a:r>
            <a:r>
              <a:rPr lang="en-US" dirty="0" smtClean="0"/>
              <a:t> basis on Amendment of a Amortized loan(Principal Increase)</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846984"/>
            <a:ext cx="8546837" cy="3554100"/>
          </a:xfrm>
        </p:spPr>
        <p:txBody>
          <a:bodyPr/>
          <a:lstStyle/>
          <a:p>
            <a:pPr algn="just">
              <a:buClr>
                <a:schemeClr val="tx2"/>
              </a:buClr>
              <a:buNone/>
            </a:pPr>
            <a:r>
              <a:rPr lang="en-US" dirty="0" err="1" smtClean="0"/>
              <a:t>Recomputation</a:t>
            </a:r>
            <a:r>
              <a:rPr lang="en-US" dirty="0" smtClean="0"/>
              <a:t> basis on Pre-payment of a Amortized loan</a:t>
            </a:r>
          </a:p>
          <a:p>
            <a:pPr algn="just">
              <a:buClr>
                <a:schemeClr val="accent1"/>
              </a:buClr>
              <a:buFont typeface="Arial" pitchFamily="34" charset="0"/>
              <a:buChar char="•"/>
            </a:pPr>
            <a:r>
              <a:rPr lang="en-US"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buClr>
                <a:schemeClr val="tx2"/>
              </a:buClr>
            </a:pPr>
            <a:endParaRPr lang="en-US" dirty="0" smtClean="0"/>
          </a:p>
          <a:p>
            <a:pPr algn="just">
              <a:buClr>
                <a:schemeClr val="tx2"/>
              </a:buClr>
              <a:buNone/>
            </a:pPr>
            <a:r>
              <a:rPr lang="en-US" dirty="0" smtClean="0"/>
              <a:t>Prepayment effective from:</a:t>
            </a:r>
          </a:p>
          <a:p>
            <a:pPr algn="just">
              <a:buClr>
                <a:schemeClr val="accent1"/>
              </a:buClr>
              <a:buFont typeface="Arial" pitchFamily="34" charset="0"/>
              <a:buChar char="•"/>
            </a:pPr>
            <a:r>
              <a:rPr lang="en-US" dirty="0" smtClean="0"/>
              <a:t>	</a:t>
            </a:r>
            <a:r>
              <a:rPr lang="en-US" sz="1600" dirty="0" smtClean="0"/>
              <a:t>Value Date (of prepayment)</a:t>
            </a:r>
          </a:p>
          <a:p>
            <a:pPr algn="just">
              <a:buClr>
                <a:schemeClr val="accent1"/>
              </a:buClr>
              <a:buFont typeface="Arial" pitchFamily="34" charset="0"/>
              <a:buChar char="•"/>
            </a:pPr>
            <a:r>
              <a:rPr lang="en-US" sz="1600" dirty="0" smtClean="0"/>
              <a:t>	Next Installment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13256" y="1027959"/>
            <a:ext cx="8546837" cy="3554100"/>
          </a:xfrm>
        </p:spPr>
        <p:txBody>
          <a:bodyPr/>
          <a:lstStyle/>
          <a:p>
            <a:pPr>
              <a:buClr>
                <a:schemeClr val="tx2"/>
              </a:buClr>
              <a:buNone/>
            </a:pPr>
            <a:r>
              <a:rPr lang="en-US" dirty="0" smtClean="0"/>
              <a:t>EMI calculation type </a:t>
            </a:r>
          </a:p>
          <a:p>
            <a:pPr>
              <a:buClr>
                <a:schemeClr val="tx2"/>
              </a:buClr>
            </a:pPr>
            <a:endParaRPr lang="en-US" dirty="0" smtClean="0"/>
          </a:p>
          <a:p>
            <a:pPr algn="just">
              <a:buClr>
                <a:schemeClr val="tx2"/>
              </a:buClr>
              <a:buNone/>
            </a:pPr>
            <a:r>
              <a:rPr lang="en-US" dirty="0" smtClean="0"/>
              <a:t>	</a:t>
            </a:r>
            <a:r>
              <a:rPr lang="en-US" sz="1600" dirty="0" smtClean="0"/>
              <a:t>If different interest rates are maintained in the loan contract with future 	effective dates, 	the EMI can be calculated with the following methods during account opening, 	amendment </a:t>
            </a:r>
            <a:r>
              <a:rPr lang="en-US" sz="1600" smtClean="0"/>
              <a:t>and prepayment</a:t>
            </a:r>
            <a:endParaRPr lang="en-US" sz="1600" dirty="0" smtClean="0"/>
          </a:p>
          <a:p>
            <a:pPr algn="just">
              <a:buClr>
                <a:schemeClr val="accent1"/>
              </a:buClr>
              <a:buFont typeface="Arial" pitchFamily="34" charset="0"/>
              <a:buChar char="•"/>
            </a:pPr>
            <a:r>
              <a:rPr lang="en-US" sz="1600" dirty="0" smtClean="0"/>
              <a:t>	Single Installment : The same EMI for all schedules.</a:t>
            </a:r>
          </a:p>
          <a:p>
            <a:pPr algn="just">
              <a:buClr>
                <a:schemeClr val="accent1"/>
              </a:buClr>
              <a:buFont typeface="Arial" pitchFamily="34" charset="0"/>
              <a:buChar char="•"/>
            </a:pPr>
            <a:r>
              <a:rPr lang="en-US" sz="1600" dirty="0" smtClean="0"/>
              <a:t>	Multiple Installments: Different EMIs for the schedules based on the effective 		  	 	  	  	 dates of rate revision.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98981" y="1066059"/>
            <a:ext cx="8546837" cy="3554100"/>
          </a:xfrm>
        </p:spPr>
        <p:txBody>
          <a:bodyPr/>
          <a:lstStyle/>
          <a:p>
            <a:pPr>
              <a:buClr>
                <a:schemeClr val="tx2"/>
              </a:buClr>
              <a:buNone/>
            </a:pPr>
            <a:r>
              <a:rPr lang="en-US" dirty="0" smtClean="0"/>
              <a:t>Amendment Options</a:t>
            </a:r>
          </a:p>
          <a:p>
            <a:pPr>
              <a:buClr>
                <a:schemeClr val="tx2"/>
              </a:buClr>
              <a:buNone/>
            </a:pPr>
            <a:endParaRPr lang="en-US" dirty="0" smtClean="0"/>
          </a:p>
          <a:p>
            <a:pPr>
              <a:buClr>
                <a:schemeClr val="tx2"/>
              </a:buClr>
              <a:buNone/>
            </a:pPr>
            <a:r>
              <a:rPr lang="en-US" sz="1600" dirty="0" smtClean="0"/>
              <a:t>The following operations are supported for loan account amendment:</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Non-financial details</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buClr>
                <a:schemeClr val="accent1"/>
              </a:buClr>
              <a:buFont typeface="Arial" pitchFamily="34" charset="0"/>
              <a:buChar char="•"/>
            </a:pPr>
            <a:r>
              <a:rPr lang="en-US" sz="1600" dirty="0" smtClean="0"/>
              <a:t>	Loan settlement Notice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 parameters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Branch Transfer for MO Accounts </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t>Events Covered</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60881" y="1066059"/>
            <a:ext cx="8546837" cy="3554100"/>
          </a:xfrm>
        </p:spPr>
        <p:txBody>
          <a:bodyPr/>
          <a:lstStyle/>
          <a:p>
            <a:pPr>
              <a:buClr>
                <a:schemeClr val="tx2"/>
              </a:buClr>
              <a:buNone/>
            </a:pPr>
            <a:r>
              <a:rPr lang="en-US" dirty="0" smtClean="0"/>
              <a:t>Reassignment Options</a:t>
            </a:r>
          </a:p>
          <a:p>
            <a:pPr>
              <a:buClr>
                <a:schemeClr val="tx2"/>
              </a:buClr>
            </a:pPr>
            <a:endParaRPr lang="en-US" dirty="0" smtClean="0"/>
          </a:p>
          <a:p>
            <a:pPr>
              <a:buClr>
                <a:schemeClr val="tx2"/>
              </a:buClr>
              <a:buNone/>
            </a:pPr>
            <a:r>
              <a:rPr lang="en-US" sz="1600" dirty="0" smtClean="0"/>
              <a:t>The following types of reassignment are supported</a:t>
            </a:r>
          </a:p>
          <a:p>
            <a:pPr>
              <a:buClr>
                <a:schemeClr val="accent1"/>
              </a:buClr>
              <a:buFont typeface="Arial" pitchFamily="34" charset="0"/>
              <a:buChar char="•"/>
            </a:pPr>
            <a:r>
              <a:rPr lang="en-US" sz="1600" dirty="0" smtClean="0"/>
              <a:t>	Changing Currency</a:t>
            </a:r>
          </a:p>
          <a:p>
            <a:pPr>
              <a:buClr>
                <a:schemeClr val="accent1"/>
              </a:buClr>
              <a:buFont typeface="Arial" pitchFamily="34" charset="0"/>
              <a:buChar char="•"/>
            </a:pPr>
            <a:r>
              <a:rPr lang="en-US" sz="1600" dirty="0" smtClean="0"/>
              <a:t>	Changing Customer</a:t>
            </a:r>
          </a:p>
          <a:p>
            <a:pPr>
              <a:buClr>
                <a:schemeClr val="accent1"/>
              </a:buClr>
              <a:buFont typeface="Arial" pitchFamily="34" charset="0"/>
              <a:buChar char="•"/>
            </a:pPr>
            <a:r>
              <a:rPr lang="en-US" sz="1600" dirty="0" smtClean="0"/>
              <a:t>	Changing the loan type</a:t>
            </a:r>
          </a:p>
          <a:p>
            <a:pPr>
              <a:buClr>
                <a:schemeClr val="accent1"/>
              </a:buClr>
              <a:buFont typeface="Arial" pitchFamily="34" charset="0"/>
              <a:buChar char="•"/>
            </a:pPr>
            <a:r>
              <a:rPr lang="en-US" sz="1600" dirty="0" smtClean="0"/>
              <a:t>	Changing the Linkage details</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89456" y="1027959"/>
            <a:ext cx="8546837" cy="3554100"/>
          </a:xfrm>
        </p:spPr>
        <p:txBody>
          <a:bodyPr/>
          <a:lstStyle/>
          <a:p>
            <a:pPr>
              <a:buClr>
                <a:schemeClr val="tx2"/>
              </a:buClr>
              <a:buNone/>
            </a:pPr>
            <a:r>
              <a:rPr lang="en-US" dirty="0" smtClean="0"/>
              <a:t>Renegotiation Options</a:t>
            </a:r>
          </a:p>
          <a:p>
            <a:pPr>
              <a:buClr>
                <a:schemeClr val="tx2"/>
              </a:buClr>
            </a:pPr>
            <a:endParaRPr lang="en-US" sz="1600" dirty="0" smtClean="0"/>
          </a:p>
          <a:p>
            <a:pPr>
              <a:buClr>
                <a:schemeClr val="tx2"/>
              </a:buClr>
              <a:buNone/>
            </a:pPr>
            <a:r>
              <a:rPr lang="en-US" sz="1600" dirty="0" smtClean="0"/>
              <a:t> The following operations are supported for loan account renegotiation:</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70406" y="1037484"/>
            <a:ext cx="8546837" cy="3554100"/>
          </a:xfrm>
        </p:spPr>
        <p:txBody>
          <a:bodyPr/>
          <a:lstStyle/>
          <a:p>
            <a:pPr>
              <a:buClr>
                <a:schemeClr val="tx2"/>
              </a:buClr>
              <a:buNone/>
            </a:pPr>
            <a:r>
              <a:rPr lang="en-US" dirty="0" smtClean="0"/>
              <a:t>Rollover Options</a:t>
            </a:r>
          </a:p>
          <a:p>
            <a:pPr>
              <a:buClr>
                <a:schemeClr val="tx2"/>
              </a:buClr>
              <a:buNone/>
            </a:pPr>
            <a:endParaRPr lang="en-US" dirty="0" smtClean="0"/>
          </a:p>
          <a:p>
            <a:pPr>
              <a:buClr>
                <a:schemeClr val="tx2"/>
              </a:buClr>
              <a:buNone/>
            </a:pPr>
            <a:r>
              <a:rPr lang="en-US" sz="1600" dirty="0" smtClean="0"/>
              <a:t>The user can perform rollover on a loan account once it reached maturity. The following 	     operations are supported for rollover:</a:t>
            </a:r>
          </a:p>
          <a:p>
            <a:pPr>
              <a:buClr>
                <a:schemeClr val="accent1"/>
              </a:buClr>
              <a:buFont typeface="Arial" pitchFamily="34" charset="0"/>
              <a:buChar char="•"/>
            </a:pPr>
            <a:r>
              <a:rPr lang="en-US" sz="1600" dirty="0" smtClean="0"/>
              <a:t>	Liquidation/Waiver/Capitalization of overdue components</a:t>
            </a:r>
          </a:p>
          <a:p>
            <a:pPr>
              <a:buClr>
                <a:schemeClr val="accent1"/>
              </a:buClr>
              <a:buFont typeface="Arial" pitchFamily="34" charset="0"/>
              <a:buChar char="•"/>
            </a:pPr>
            <a:r>
              <a:rPr lang="en-US" sz="1600" dirty="0" smtClean="0"/>
              <a:t>	Interest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37919"/>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284681" y="675533"/>
            <a:ext cx="8546837" cy="3829791"/>
          </a:xfrm>
        </p:spPr>
        <p:txBody>
          <a:bodyPr/>
          <a:lstStyle/>
          <a:p>
            <a:pPr>
              <a:buClr>
                <a:schemeClr val="tx2"/>
              </a:buClr>
              <a:buNone/>
            </a:pPr>
            <a:r>
              <a:rPr lang="en-US" dirty="0" smtClean="0"/>
              <a:t> </a:t>
            </a:r>
          </a:p>
          <a:p>
            <a:pPr>
              <a:buClr>
                <a:schemeClr val="tx2"/>
              </a:buClr>
              <a:buNone/>
            </a:pPr>
            <a:r>
              <a:rPr lang="en-US" dirty="0" smtClean="0"/>
              <a:t>Two Rollover modes are supported:</a:t>
            </a:r>
          </a:p>
          <a:p>
            <a:pPr>
              <a:buClr>
                <a:schemeClr val="accent1"/>
              </a:buClr>
              <a:buFont typeface="Arial" pitchFamily="34" charset="0"/>
              <a:buChar char="•"/>
            </a:pPr>
            <a:r>
              <a:rPr lang="en-US" dirty="0" smtClean="0"/>
              <a:t>	</a:t>
            </a:r>
            <a:r>
              <a:rPr lang="en-US" sz="1600" dirty="0" smtClean="0"/>
              <a:t>Auto</a:t>
            </a:r>
          </a:p>
          <a:p>
            <a:pPr>
              <a:buClr>
                <a:schemeClr val="accent1"/>
              </a:buClr>
              <a:buFont typeface="Arial" pitchFamily="34" charset="0"/>
              <a:buChar char="•"/>
            </a:pPr>
            <a:r>
              <a:rPr lang="en-US" sz="1600" dirty="0" smtClean="0"/>
              <a:t>	Manual</a:t>
            </a:r>
            <a:endParaRPr lang="en-US" dirty="0" smtClean="0"/>
          </a:p>
          <a:p>
            <a:pPr>
              <a:buClr>
                <a:schemeClr val="tx2"/>
              </a:buClr>
              <a:buNone/>
            </a:pPr>
            <a:r>
              <a:rPr lang="en-US" dirty="0" smtClean="0"/>
              <a:t>Apart from regular rollover, the following types of rollover are supported:</a:t>
            </a:r>
          </a:p>
          <a:p>
            <a:pPr>
              <a:buClr>
                <a:schemeClr val="accent1"/>
              </a:buClr>
              <a:buFont typeface="Arial" pitchFamily="34" charset="0"/>
              <a:buChar char="•"/>
            </a:pPr>
            <a:r>
              <a:rPr lang="en-US" dirty="0" smtClean="0"/>
              <a:t>	</a:t>
            </a:r>
            <a:r>
              <a:rPr lang="en-US" sz="1600" dirty="0" smtClean="0"/>
              <a:t>Special Rollover(Auto) : Rollover for a fixed amount.</a:t>
            </a:r>
          </a:p>
          <a:p>
            <a:pPr>
              <a:buClr>
                <a:schemeClr val="accent1"/>
              </a:buClr>
              <a:buFont typeface="Arial" pitchFamily="34" charset="0"/>
              <a:buChar char="•"/>
            </a:pPr>
            <a:r>
              <a:rPr lang="en-US" sz="1600" dirty="0" smtClean="0"/>
              <a:t>	Custom Rollover(Auto) : Rollover of select components.</a:t>
            </a:r>
          </a:p>
          <a:p>
            <a:pPr>
              <a:buClr>
                <a:schemeClr val="accent1"/>
              </a:buClr>
              <a:buFont typeface="Arial" pitchFamily="34" charset="0"/>
              <a:buChar char="•"/>
            </a:pPr>
            <a:r>
              <a:rPr lang="en-US" sz="1600" dirty="0" smtClean="0"/>
              <a:t>	Consolidated Rollover(Manual) : Multiple accounts can be consolidated to form one 																 new account. 							  						</a:t>
            </a:r>
          </a:p>
          <a:p>
            <a:pPr>
              <a:buClr>
                <a:schemeClr val="accent1"/>
              </a:buClr>
              <a:buFont typeface="Arial" pitchFamily="34" charset="0"/>
              <a:buChar char="•"/>
            </a:pPr>
            <a:r>
              <a:rPr lang="en-US" sz="1600" dirty="0" smtClean="0"/>
              <a:t>	Split Rollover(Manual) : Split one account to form multiple new accounts. 					  																</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97" y="19791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341831" y="961284"/>
            <a:ext cx="8546837" cy="3554100"/>
          </a:xfrm>
        </p:spPr>
        <p:txBody>
          <a:bodyPr/>
          <a:lstStyle/>
          <a:p>
            <a:pPr>
              <a:buClr>
                <a:schemeClr val="tx2"/>
              </a:buClr>
              <a:buNone/>
            </a:pPr>
            <a:r>
              <a:rPr lang="en-US" dirty="0" smtClean="0"/>
              <a:t>Simulation Options</a:t>
            </a:r>
          </a:p>
          <a:p>
            <a:pPr>
              <a:buClr>
                <a:schemeClr val="tx2"/>
              </a:buClr>
              <a:buNone/>
            </a:pPr>
            <a:r>
              <a:rPr lang="en-US" dirty="0" smtClean="0"/>
              <a:t>	</a:t>
            </a:r>
            <a:r>
              <a:rPr lang="en-US" sz="1600" dirty="0" smtClean="0"/>
              <a:t>The simulation of following operations are supported:</a:t>
            </a:r>
          </a:p>
          <a:p>
            <a:pPr>
              <a:buClr>
                <a:schemeClr val="accent1"/>
              </a:buClr>
            </a:pPr>
            <a:r>
              <a:rPr lang="en-US" sz="1600" dirty="0" smtClean="0"/>
              <a:t>	Booking of Loan /commitment</a:t>
            </a:r>
          </a:p>
          <a:p>
            <a:pPr>
              <a:buClr>
                <a:schemeClr val="accent1"/>
              </a:buClr>
            </a:pPr>
            <a:r>
              <a:rPr lang="en-US" sz="1600" dirty="0" smtClean="0"/>
              <a:t>	Amendment</a:t>
            </a:r>
          </a:p>
          <a:p>
            <a:pPr>
              <a:buClr>
                <a:schemeClr val="accent1"/>
              </a:buClr>
            </a:pPr>
            <a:r>
              <a:rPr lang="en-US" sz="1600" dirty="0" smtClean="0"/>
              <a:t>	Payment</a:t>
            </a:r>
          </a:p>
          <a:p>
            <a:pPr>
              <a:buClr>
                <a:schemeClr val="tx2"/>
              </a:buClr>
              <a:buNone/>
            </a:pPr>
            <a:r>
              <a:rPr lang="en-US" dirty="0" smtClean="0"/>
              <a:t>Relationship Pricing</a:t>
            </a:r>
          </a:p>
          <a:p>
            <a:pPr>
              <a:buClr>
                <a:schemeClr val="tx2"/>
              </a:buClr>
              <a:buNone/>
            </a:pPr>
            <a:r>
              <a:rPr lang="en-US" dirty="0" smtClean="0"/>
              <a:t>	</a:t>
            </a:r>
            <a:r>
              <a:rPr lang="en-US" sz="1600" dirty="0" smtClean="0"/>
              <a:t>The following benefits are supported for customers who have     	relationship pricing</a:t>
            </a:r>
          </a:p>
          <a:p>
            <a:pPr>
              <a:buClr>
                <a:schemeClr val="accent1"/>
              </a:buClr>
              <a:buFont typeface="Arial" pitchFamily="34" charset="0"/>
              <a:buChar char="•"/>
            </a:pPr>
            <a:r>
              <a:rPr lang="en-US" sz="1600" dirty="0" smtClean="0"/>
              <a:t>	Interest Rate</a:t>
            </a:r>
          </a:p>
          <a:p>
            <a:pPr>
              <a:buClr>
                <a:schemeClr val="accent1"/>
              </a:buClr>
              <a:buFont typeface="Arial" pitchFamily="34" charset="0"/>
              <a:buChar char="•"/>
            </a:pPr>
            <a:r>
              <a:rPr lang="en-US" sz="1600" dirty="0" smtClean="0"/>
              <a:t>	Exchange Rate</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85774" y="913659"/>
            <a:ext cx="8345743" cy="3648816"/>
          </a:xfrm>
        </p:spPr>
        <p:txBody>
          <a:bodyPr/>
          <a:lstStyle/>
          <a:p>
            <a:pPr>
              <a:buClr>
                <a:schemeClr val="tx2"/>
              </a:buClr>
              <a:buNone/>
            </a:pPr>
            <a:r>
              <a:rPr lang="en-US" dirty="0" smtClean="0"/>
              <a:t>NPA tracking</a:t>
            </a:r>
          </a:p>
          <a:p>
            <a:pPr>
              <a:buClr>
                <a:schemeClr val="tx2"/>
              </a:buClr>
              <a:buFont typeface="Arial" charset="0"/>
              <a:buChar char="•"/>
            </a:pPr>
            <a:endParaRPr lang="en-US" dirty="0" smtClean="0"/>
          </a:p>
          <a:p>
            <a:pPr algn="just">
              <a:buClr>
                <a:schemeClr val="tx2"/>
              </a:buClr>
              <a:buNone/>
            </a:pPr>
            <a:r>
              <a:rPr lang="en-US" dirty="0" smtClean="0"/>
              <a:t>	</a:t>
            </a:r>
            <a:r>
              <a:rPr lang="en-US" sz="16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dirty="0" smtClean="0"/>
              <a:t>	</a:t>
            </a:r>
            <a:r>
              <a:rPr lang="en-US" sz="1600" dirty="0" smtClean="0"/>
              <a:t>Installment level:   Status can be tracked at each installment/ 						    				 repayment schedule level. The is supported only for amortized loans.</a:t>
            </a:r>
          </a:p>
          <a:p>
            <a:pPr algn="just">
              <a:buClr>
                <a:schemeClr val="accent1"/>
              </a:buClr>
              <a:buFont typeface="Arial" pitchFamily="34" charset="0"/>
              <a:buChar char="•"/>
            </a:pPr>
            <a:r>
              <a:rPr lang="en-US" sz="1600" dirty="0" smtClean="0"/>
              <a:t>	Account Level: Status can be tracked at each account level.  This is 				 				     supported for all types of loans.</a:t>
            </a:r>
          </a:p>
          <a:p>
            <a:pPr algn="just">
              <a:buClr>
                <a:schemeClr val="accent1"/>
              </a:buClr>
              <a:buFont typeface="Arial" pitchFamily="34" charset="0"/>
              <a:buChar char="•"/>
            </a:pPr>
            <a:r>
              <a:rPr lang="en-US" sz="1600" dirty="0" smtClean="0"/>
              <a:t>	Group Level: By considering the status of all type of accounts for a customer,  the 		    system can update the worst status of a account to all other accounts</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90550" y="723159"/>
            <a:ext cx="8240968" cy="3648816"/>
          </a:xfrm>
        </p:spPr>
        <p:txBody>
          <a:bodyPr/>
          <a:lstStyle/>
          <a:p>
            <a:pPr>
              <a:buClr>
                <a:schemeClr val="tx2"/>
              </a:buClr>
              <a:buNone/>
            </a:pPr>
            <a:r>
              <a:rPr lang="en-US" dirty="0" smtClean="0"/>
              <a:t>Provisioning</a:t>
            </a:r>
          </a:p>
          <a:p>
            <a:pPr>
              <a:buClr>
                <a:schemeClr val="tx2"/>
              </a:buClr>
              <a:buNone/>
            </a:pPr>
            <a:r>
              <a:rPr lang="en-US" sz="1600" dirty="0" smtClean="0"/>
              <a:t>Provisioning for bad assets can be done based on the following</a:t>
            </a:r>
          </a:p>
          <a:p>
            <a:pPr>
              <a:buClr>
                <a:schemeClr val="accent1"/>
              </a:buClr>
              <a:buFont typeface="Arial" pitchFamily="34" charset="0"/>
              <a:buChar char="•"/>
            </a:pPr>
            <a:r>
              <a:rPr lang="en-US" sz="1600" dirty="0" smtClean="0"/>
              <a:t>	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a:buClr>
                <a:schemeClr val="tx2"/>
              </a:buClr>
              <a:buNone/>
            </a:pPr>
            <a:r>
              <a:rPr lang="en-US" dirty="0" smtClean="0"/>
              <a:t> IRR and Yield accrual</a:t>
            </a:r>
          </a:p>
          <a:p>
            <a:pPr lvl="1" algn="just">
              <a:buClr>
                <a:schemeClr val="tx2"/>
              </a:buClr>
              <a:buNone/>
            </a:pPr>
            <a:r>
              <a:rPr lang="en-US" dirty="0" smtClean="0"/>
              <a:t>		</a:t>
            </a:r>
            <a:r>
              <a:rPr lang="en-US" sz="1600" dirty="0" smtClean="0"/>
              <a:t>The facility to calculate IRR is supported. Various components maintained 	in the product 	can be considered for IRR calculation. The system 	calculates the due amount using the 	IRR and fires yield accrual (YACR) 	for the amount in excess of the main interest 	component.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542925" y="856509"/>
            <a:ext cx="8450518" cy="3648816"/>
          </a:xfrm>
        </p:spPr>
        <p:txBody>
          <a:bodyPr/>
          <a:lstStyle/>
          <a:p>
            <a:pPr algn="just">
              <a:buClr>
                <a:schemeClr val="tx2"/>
              </a:buClr>
              <a:buNone/>
            </a:pPr>
            <a:r>
              <a:rPr lang="en-US" dirty="0" smtClean="0"/>
              <a:t>Principal Repayment Holiday</a:t>
            </a:r>
          </a:p>
          <a:p>
            <a:pPr algn="just">
              <a:buClr>
                <a:schemeClr val="tx2"/>
              </a:buClr>
              <a:buNone/>
            </a:pPr>
            <a:r>
              <a:rPr lang="en-US" dirty="0" smtClean="0"/>
              <a:t>	</a:t>
            </a:r>
            <a:r>
              <a:rPr lang="en-US" sz="1600" dirty="0" smtClean="0"/>
              <a:t>Banks can provide principal repayment holidays to the customer in between the tenor of the mortgage. During this period the customer will only pay the interest on the outstanding principal. The remaining schedules will be amortized where the customer pays both the interest and the principal</a:t>
            </a:r>
          </a:p>
          <a:p>
            <a:pPr algn="just">
              <a:buClr>
                <a:schemeClr val="tx2"/>
              </a:buClr>
              <a:buNone/>
            </a:pPr>
            <a:endParaRPr lang="en-US" dirty="0" smtClean="0"/>
          </a:p>
          <a:p>
            <a:pPr algn="just">
              <a:buClr>
                <a:schemeClr val="tx2"/>
              </a:buClr>
              <a:buNone/>
            </a:pPr>
            <a:r>
              <a:rPr lang="en-US" dirty="0" smtClean="0"/>
              <a:t>Rate Plan Window</a:t>
            </a:r>
          </a:p>
          <a:p>
            <a:pPr algn="just">
              <a:buClr>
                <a:schemeClr val="tx2"/>
              </a:buClr>
              <a:buNone/>
            </a:pPr>
            <a:r>
              <a:rPr lang="en-US" dirty="0" smtClean="0"/>
              <a:t>	</a:t>
            </a:r>
            <a:r>
              <a:rPr lang="en-US" sz="1600" dirty="0" smtClean="0"/>
              <a:t>Banks can provide rate plan windows to their customers during which the customers can ask the bank to change their rate plan. </a:t>
            </a:r>
          </a:p>
          <a:p>
            <a:pPr algn="just">
              <a:buClr>
                <a:schemeClr val="tx2"/>
              </a:buClr>
              <a:buNone/>
            </a:pPr>
            <a:r>
              <a:rPr lang="en-US" sz="1600" dirty="0" smtClean="0"/>
              <a:t>	For </a:t>
            </a:r>
            <a:r>
              <a:rPr lang="en-US" sz="1600" dirty="0" err="1" smtClean="0"/>
              <a:t>eg</a:t>
            </a:r>
            <a:r>
              <a:rPr lang="en-US" sz="1600" dirty="0" smtClean="0"/>
              <a:t>. The customer can ask to change his interest rate from a fixed type to floating type.</a:t>
            </a:r>
          </a:p>
          <a:p>
            <a:pPr algn="just">
              <a:buClr>
                <a:schemeClr val="tx2"/>
              </a:buClr>
              <a:buNone/>
            </a:pPr>
            <a:r>
              <a:rPr lang="en-US" sz="1600" dirty="0" smtClean="0"/>
              <a:t>	Interest rate amendment outside this window can be restricted.</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38150" y="932709"/>
            <a:ext cx="8393368" cy="3648816"/>
          </a:xfrm>
        </p:spPr>
        <p:txBody>
          <a:bodyPr/>
          <a:lstStyle/>
          <a:p>
            <a:pPr algn="just">
              <a:buClr>
                <a:schemeClr val="tx2"/>
              </a:buClr>
              <a:buNone/>
            </a:pPr>
            <a:r>
              <a:rPr lang="en-US" dirty="0" smtClean="0"/>
              <a:t>Linking a Savings account to a Mortgage loan</a:t>
            </a:r>
          </a:p>
          <a:p>
            <a:pPr algn="just">
              <a:buClr>
                <a:schemeClr val="accent1"/>
              </a:buClr>
              <a:buFont typeface="Arial" pitchFamily="34" charset="0"/>
              <a:buChar char="•"/>
            </a:pPr>
            <a:r>
              <a:rPr lang="en-US" dirty="0" smtClean="0">
                <a:solidFill>
                  <a:srgbClr val="FF0000"/>
                </a:solidFill>
              </a:rPr>
              <a:t>	</a:t>
            </a:r>
            <a:r>
              <a:rPr lang="en-US" sz="1600" dirty="0" smtClean="0"/>
              <a:t>The banks can provide their customers a facility to link their savings account to their mortgages.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customer has balance in his account, the interest on the mortgage will only be collected on the difference of the outstanding mortgage principal and the balance in the CASA. </a:t>
            </a:r>
          </a:p>
          <a:p>
            <a:pPr algn="just">
              <a:buClr>
                <a:schemeClr val="accent1"/>
              </a:buClr>
              <a:buFont typeface="Arial" pitchFamily="34" charset="0"/>
              <a:buChar char="•"/>
            </a:pPr>
            <a:endParaRPr lang="en-US" sz="1600" dirty="0" smtClean="0"/>
          </a:p>
          <a:p>
            <a:pPr algn="just">
              <a:buClr>
                <a:schemeClr val="accent1"/>
              </a:buClr>
              <a:buFont typeface="Arial" pitchFamily="34" charset="0"/>
              <a:buChar char="•"/>
            </a:pPr>
            <a:r>
              <a:rPr lang="en-US" sz="1600" dirty="0" smtClean="0">
                <a:solidFill>
                  <a:srgbClr val="FF0000"/>
                </a:solidFill>
              </a:rPr>
              <a:t>	</a:t>
            </a:r>
            <a:r>
              <a:rPr lang="en-US" sz="1600" dirty="0" smtClean="0"/>
              <a:t>If the balance in the CASA is greater than the outstanding principal, no interest will be collected for the mortgage. The customer will be given an interest for the excess balance in his CASA using the interest rate for savings account.</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Product Parameters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14300" y="980334"/>
            <a:ext cx="8831518" cy="3648816"/>
          </a:xfrm>
        </p:spPr>
        <p:txBody>
          <a:bodyPr/>
          <a:lstStyle/>
          <a:p>
            <a:pPr algn="just">
              <a:buClr>
                <a:schemeClr val="tx2"/>
              </a:buClr>
              <a:buNone/>
            </a:pPr>
            <a:r>
              <a:rPr lang="en-US" dirty="0" smtClean="0"/>
              <a:t>    Reverse Mortgage</a:t>
            </a:r>
          </a:p>
          <a:p>
            <a:pPr lvl="1" algn="just">
              <a:buClr>
                <a:schemeClr val="accent1"/>
              </a:buClr>
              <a:buFont typeface="Arial" pitchFamily="34" charset="0"/>
              <a:buChar char="•"/>
            </a:pPr>
            <a:r>
              <a:rPr lang="en-US" sz="1600" dirty="0" smtClean="0"/>
              <a:t>This feature is especially beneficial to senior citizens. The customer can pledge his property and get a reverse mortgage on it.</a:t>
            </a:r>
          </a:p>
          <a:p>
            <a:pPr lvl="1" algn="just">
              <a:buClr>
                <a:schemeClr val="accent1"/>
              </a:buClr>
              <a:buFont typeface="Arial" pitchFamily="34" charset="0"/>
              <a:buChar char="•"/>
            </a:pPr>
            <a:r>
              <a:rPr lang="en-US" sz="1600" dirty="0" smtClean="0"/>
              <a:t>In this type of mortgage, the customer gets an fixed amount on regular intervals and the settlement of Principal and Interest is done as part of bullet schedule. </a:t>
            </a:r>
          </a:p>
          <a:p>
            <a:pPr lvl="1" algn="just">
              <a:buClr>
                <a:schemeClr val="accent1"/>
              </a:buClr>
              <a:buFont typeface="Arial" pitchFamily="34" charset="0"/>
              <a:buChar char="•"/>
            </a:pPr>
            <a:r>
              <a:rPr lang="en-US" sz="1600" dirty="0" smtClean="0"/>
              <a:t>This disbursed amount is calculated by taking the following into account</a:t>
            </a:r>
          </a:p>
          <a:p>
            <a:pPr lvl="2" algn="just">
              <a:buClr>
                <a:schemeClr val="accent1"/>
              </a:buClr>
              <a:buFont typeface="Arial" pitchFamily="34" charset="0"/>
              <a:buChar char="•"/>
            </a:pPr>
            <a:r>
              <a:rPr lang="en-US" sz="1600" dirty="0" smtClean="0"/>
              <a:t>The value of the property </a:t>
            </a:r>
          </a:p>
          <a:p>
            <a:pPr lvl="2" algn="just">
              <a:buClr>
                <a:schemeClr val="accent1"/>
              </a:buClr>
              <a:buFont typeface="Arial" pitchFamily="34" charset="0"/>
              <a:buChar char="•"/>
            </a:pPr>
            <a:r>
              <a:rPr lang="en-US" sz="1600" dirty="0" smtClean="0"/>
              <a:t>The interest the customer would have to pay on a conventional loan. (total disbursed amount + Interest = value of the property)</a:t>
            </a:r>
          </a:p>
          <a:p>
            <a:pPr lvl="1" algn="just">
              <a:buClr>
                <a:schemeClr val="accent1"/>
              </a:buClr>
              <a:buFont typeface="Arial" pitchFamily="34" charset="0"/>
              <a:buChar char="•"/>
            </a:pPr>
            <a:r>
              <a:rPr lang="en-US" sz="1600" dirty="0" smtClean="0"/>
              <a:t>Typically the reverse mortgage comes due on the death of the customer or when he is no longer residing in the property. The banks can sell the property and recover their loan.</a:t>
            </a:r>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Agenda</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Advices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Supported</a:t>
            </a:r>
          </a:p>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Loan Statement</a:t>
            </a:r>
          </a:p>
          <a:p>
            <a:pPr marL="212725" lvl="0" indent="-212725" defTabSz="914400" fontAlgn="base">
              <a:lnSpc>
                <a:spcPct val="100000"/>
              </a:lnSpc>
              <a:spcBef>
                <a:spcPts val="500"/>
              </a:spcBef>
              <a:spcAft>
                <a:spcPts val="200"/>
              </a:spcAft>
              <a:buClr>
                <a:schemeClr val="tx2"/>
              </a:buClr>
              <a:buSzTx/>
              <a:buNone/>
              <a:defRPr/>
            </a:pPr>
            <a:r>
              <a:rPr lang="en-US" b="1" dirty="0" smtClean="0"/>
              <a:t>	</a:t>
            </a: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a:p>
            <a:pPr marL="212725" lvl="0" indent="-212725" defTabSz="914400" fontAlgn="base">
              <a:lnSpc>
                <a:spcPct val="100000"/>
              </a:lnSpc>
              <a:spcBef>
                <a:spcPts val="500"/>
              </a:spcBef>
              <a:spcAft>
                <a:spcPts val="200"/>
              </a:spcAft>
              <a:buClr>
                <a:schemeClr val="tx2"/>
              </a:buClr>
              <a:buSzTx/>
              <a:buNone/>
              <a:defRPr/>
            </a:pPr>
            <a:endParaRPr lang="en-US" b="1" dirty="0" smtClean="0">
              <a:ea typeface="ＭＳ Ｐゴシック" pitchFamily="127" charset="-128"/>
              <a:cs typeface="ＭＳ Ｐゴシック" pitchFamily="127"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Branch Transfer for </a:t>
            </a:r>
            <a:br>
              <a:rPr lang="en-US" dirty="0" smtClean="0"/>
            </a:br>
            <a:r>
              <a:rPr lang="en-US" dirty="0" smtClean="0"/>
              <a:t>   MO Accounts</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spcBef>
                <a:spcPct val="0"/>
              </a:spcBef>
              <a:buFont typeface="Times" pitchFamily="18" charset="0"/>
              <a:buNone/>
            </a:pPr>
            <a:endParaRPr lang="en-US" dirty="0" smtClean="0"/>
          </a:p>
          <a:p>
            <a:pPr algn="just">
              <a:spcBef>
                <a:spcPct val="0"/>
              </a:spcBef>
              <a:buFont typeface="Times" pitchFamily="18" charset="0"/>
              <a:buNone/>
            </a:pPr>
            <a:r>
              <a:rPr lang="en-US" dirty="0" smtClean="0"/>
              <a:t>	Single Transfer:</a:t>
            </a:r>
          </a:p>
          <a:p>
            <a:pPr algn="just">
              <a:spcBef>
                <a:spcPct val="0"/>
              </a:spcBef>
              <a:buFont typeface="Times" pitchFamily="18" charset="0"/>
              <a:buNone/>
            </a:pPr>
            <a:endParaRPr lang="en-US" dirty="0" smtClean="0"/>
          </a:p>
          <a:p>
            <a:pPr>
              <a:spcBef>
                <a:spcPct val="0"/>
              </a:spcBef>
              <a:buFont typeface="Times" pitchFamily="18" charset="0"/>
              <a:buNone/>
            </a:pPr>
            <a:r>
              <a:rPr lang="en-US" sz="1600" dirty="0" smtClean="0"/>
              <a:t>          A MO account could be transferred from source branch to any target branch. If a 	commitment is not linked to any loan contract, the loan alone can be transferred. Else   both the loan and the commitment must be transferred together.</a:t>
            </a:r>
          </a:p>
          <a:p>
            <a:pPr algn="just">
              <a:buClr>
                <a:schemeClr val="tx2"/>
              </a:buClr>
              <a:buNone/>
            </a:pPr>
            <a:endParaRPr lang="en-US" dirty="0" smtClean="0"/>
          </a:p>
          <a:p>
            <a:pPr algn="just">
              <a:buClr>
                <a:schemeClr val="tx2"/>
              </a:buCl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19100" y="875559"/>
            <a:ext cx="8412418" cy="3648816"/>
          </a:xfrm>
        </p:spPr>
        <p:txBody>
          <a:bodyPr/>
          <a:lstStyle/>
          <a:p>
            <a:pPr>
              <a:spcBef>
                <a:spcPct val="0"/>
              </a:spcBef>
              <a:buNone/>
            </a:pPr>
            <a:r>
              <a:rPr lang="en-US" b="1" dirty="0" smtClean="0"/>
              <a:t>Transfer Categories:</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Product Transfer:</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		</a:t>
            </a:r>
            <a:r>
              <a:rPr lang="en-US" sz="1600" dirty="0" smtClean="0"/>
              <a:t>All the MO accounts belonging to a particular product are transferred 	from source 					 branch to any target branch.</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Branch Transfer for MO Accounts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spcBef>
                <a:spcPct val="0"/>
              </a:spcBef>
              <a:buFont typeface="Times" pitchFamily="18" charset="0"/>
              <a:buNone/>
            </a:pPr>
            <a:r>
              <a:rPr lang="en-US" dirty="0" smtClean="0"/>
              <a:t>Customer Portfolio Transfer :</a:t>
            </a:r>
            <a:endParaRPr lang="en-US" sz="1600" dirty="0" smtClean="0"/>
          </a:p>
          <a:p>
            <a:pPr algn="just">
              <a:spcBef>
                <a:spcPct val="0"/>
              </a:spcBef>
              <a:buFont typeface="Times" pitchFamily="18" charset="0"/>
              <a:buNone/>
            </a:pPr>
            <a:r>
              <a:rPr lang="en-US" sz="1600" dirty="0" smtClean="0"/>
              <a:t>	All the MO accounts belonging to a particular customer are moved from source branch to target branch.</a:t>
            </a:r>
          </a:p>
          <a:p>
            <a:pPr algn="just">
              <a:spcBef>
                <a:spcPct val="0"/>
              </a:spcBef>
              <a:buFont typeface="Times" pitchFamily="18" charset="0"/>
              <a:buNone/>
            </a:pPr>
            <a:endParaRPr lang="en-US" dirty="0" smtClean="0"/>
          </a:p>
          <a:p>
            <a:pPr algn="just">
              <a:spcBef>
                <a:spcPct val="0"/>
              </a:spcBef>
              <a:buFont typeface="Times" pitchFamily="18" charset="0"/>
              <a:buNone/>
            </a:pPr>
            <a:r>
              <a:rPr lang="en-US" dirty="0" smtClean="0"/>
              <a:t>Branch Merger:</a:t>
            </a:r>
          </a:p>
          <a:p>
            <a:pPr algn="just">
              <a:spcBef>
                <a:spcPct val="0"/>
              </a:spcBef>
              <a:buFont typeface="Times" pitchFamily="18" charset="0"/>
              <a:buNone/>
            </a:pPr>
            <a:r>
              <a:rPr lang="en-US" dirty="0" smtClean="0"/>
              <a:t>	</a:t>
            </a:r>
            <a:r>
              <a:rPr lang="en-US" sz="1600" dirty="0" smtClean="0"/>
              <a:t>The source branch will get merged to the target branch by moving all its accounts (CASA and TD) and contracts belonging to CI,CL,MO.</a:t>
            </a:r>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924" y="1581368"/>
            <a:ext cx="5178439" cy="1438058"/>
          </a:xfrm>
        </p:spPr>
        <p:txBody>
          <a:bodyPr/>
          <a:lstStyle/>
          <a:p>
            <a:r>
              <a:rPr lang="en-US" dirty="0" smtClean="0"/>
              <a:t>Events Covered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9" name="Group 225"/>
          <p:cNvGraphicFramePr>
            <a:graphicFrameLocks/>
          </p:cNvGraphicFramePr>
          <p:nvPr>
            <p:extLst>
              <p:ext uri="{D42A27DB-BD31-4B8C-83A1-F6EECF244321}">
                <p14:modId xmlns:p14="http://schemas.microsoft.com/office/powerpoint/2010/main" val="1880054515"/>
              </p:ext>
            </p:extLst>
          </p:nvPr>
        </p:nvGraphicFramePr>
        <p:xfrm>
          <a:off x="924534" y="913971"/>
          <a:ext cx="7028841" cy="3066411"/>
        </p:xfrm>
        <a:graphic>
          <a:graphicData uri="http://schemas.openxmlformats.org/drawingml/2006/table">
            <a:tbl>
              <a:tblPr>
                <a:effectLst/>
              </a:tblPr>
              <a:tblGrid>
                <a:gridCol w="2657957">
                  <a:extLst>
                    <a:ext uri="{9D8B030D-6E8A-4147-A177-3AD203B41FA5}">
                      <a16:colId xmlns:a16="http://schemas.microsoft.com/office/drawing/2014/main" val="20000"/>
                    </a:ext>
                  </a:extLst>
                </a:gridCol>
                <a:gridCol w="4370884">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2327">
                <a:tc>
                  <a:txBody>
                    <a:bodyPr/>
                    <a:lstStyle/>
                    <a:p>
                      <a:pPr marL="0" marR="0">
                        <a:spcBef>
                          <a:spcPts val="0"/>
                        </a:spcBef>
                        <a:spcAft>
                          <a:spcPts val="0"/>
                        </a:spcAft>
                      </a:pPr>
                      <a:r>
                        <a:rPr lang="en-US" sz="1600" b="0" dirty="0" smtClean="0">
                          <a:latin typeface="+mn-lt"/>
                          <a:ea typeface="Times New Roman"/>
                        </a:rPr>
                        <a:t>BOOK</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Booking of contract</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0736">
                <a:tc>
                  <a:txBody>
                    <a:bodyPr/>
                    <a:lstStyle/>
                    <a:p>
                      <a:pPr marL="0" marR="0">
                        <a:spcBef>
                          <a:spcPts val="0"/>
                        </a:spcBef>
                        <a:spcAft>
                          <a:spcPts val="0"/>
                        </a:spcAft>
                      </a:pPr>
                      <a:r>
                        <a:rPr lang="en-US" sz="1600" dirty="0" smtClean="0">
                          <a:latin typeface="+mn-lt"/>
                          <a:ea typeface="Times New Roman"/>
                        </a:rPr>
                        <a:t>INIT</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Contract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6178">
                <a:tc>
                  <a:txBody>
                    <a:bodyPr/>
                    <a:lstStyle/>
                    <a:p>
                      <a:pPr marL="0" marR="0">
                        <a:spcBef>
                          <a:spcPts val="0"/>
                        </a:spcBef>
                        <a:spcAft>
                          <a:spcPts val="0"/>
                        </a:spcAft>
                      </a:pPr>
                      <a:r>
                        <a:rPr lang="en-US" sz="1600" dirty="0" smtClean="0">
                          <a:latin typeface="+mn-lt"/>
                          <a:ea typeface="Times New Roman"/>
                        </a:rPr>
                        <a:t>DSBR</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Disbursement</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13075">
                <a:tc>
                  <a:txBody>
                    <a:bodyPr/>
                    <a:lstStyle/>
                    <a:p>
                      <a:pPr marL="0" marR="0">
                        <a:spcBef>
                          <a:spcPts val="0"/>
                        </a:spcBef>
                        <a:spcAft>
                          <a:spcPts val="0"/>
                        </a:spcAft>
                      </a:pPr>
                      <a:r>
                        <a:rPr lang="en-US" sz="1600" b="0" dirty="0" smtClean="0">
                          <a:latin typeface="+mn-lt"/>
                          <a:ea typeface="Times New Roman"/>
                        </a:rPr>
                        <a:t>ACCR</a:t>
                      </a:r>
                      <a:endParaRPr lang="en-US" sz="1600" b="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b="0" dirty="0" smtClean="0">
                          <a:latin typeface="+mn-lt"/>
                          <a:ea typeface="Times New Roman"/>
                        </a:rPr>
                        <a:t>Accrual</a:t>
                      </a:r>
                      <a:endParaRPr lang="en-US" sz="1600" b="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174334">
                <a:tc>
                  <a:txBody>
                    <a:bodyPr/>
                    <a:lstStyle/>
                    <a:p>
                      <a:pPr marL="0" marR="0">
                        <a:spcBef>
                          <a:spcPts val="0"/>
                        </a:spcBef>
                        <a:spcAft>
                          <a:spcPts val="0"/>
                        </a:spcAft>
                      </a:pPr>
                      <a:r>
                        <a:rPr lang="en-US" sz="1600" dirty="0" smtClean="0">
                          <a:latin typeface="+mn-lt"/>
                          <a:ea typeface="Times New Roman"/>
                        </a:rPr>
                        <a:t>MLIQ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Manual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195413">
                <a:tc>
                  <a:txBody>
                    <a:bodyPr/>
                    <a:lstStyle/>
                    <a:p>
                      <a:pPr marL="0" marR="0">
                        <a:spcBef>
                          <a:spcPts val="0"/>
                        </a:spcBef>
                        <a:spcAft>
                          <a:spcPts val="0"/>
                        </a:spcAft>
                      </a:pPr>
                      <a:r>
                        <a:rPr lang="en-US" sz="1600" dirty="0" smtClean="0">
                          <a:latin typeface="+mn-lt"/>
                          <a:ea typeface="Times New Roman"/>
                        </a:rPr>
                        <a:t>ALIQ</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Automatic Liquidation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2130">
                <a:tc>
                  <a:txBody>
                    <a:bodyPr/>
                    <a:lstStyle/>
                    <a:p>
                      <a:pPr marL="0" marR="0">
                        <a:spcBef>
                          <a:spcPts val="0"/>
                        </a:spcBef>
                        <a:spcAft>
                          <a:spcPts val="0"/>
                        </a:spcAft>
                      </a:pPr>
                      <a:r>
                        <a:rPr lang="en-US" sz="1600" dirty="0" smtClean="0">
                          <a:latin typeface="+mn-lt"/>
                          <a:ea typeface="Times New Roman"/>
                        </a:rPr>
                        <a:t>PROV</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Provisioning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7573">
                <a:tc>
                  <a:txBody>
                    <a:bodyPr/>
                    <a:lstStyle/>
                    <a:p>
                      <a:pPr marL="0" marR="0">
                        <a:spcBef>
                          <a:spcPts val="0"/>
                        </a:spcBef>
                        <a:spcAft>
                          <a:spcPts val="0"/>
                        </a:spcAft>
                      </a:pPr>
                      <a:r>
                        <a:rPr lang="en-US" sz="1600" dirty="0" smtClean="0">
                          <a:latin typeface="+mn-lt"/>
                          <a:ea typeface="Times New Roman"/>
                        </a:rPr>
                        <a:t>ADBK</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pPr marL="0" marR="0">
                        <a:spcBef>
                          <a:spcPts val="0"/>
                        </a:spcBef>
                        <a:spcAft>
                          <a:spcPts val="0"/>
                        </a:spcAft>
                      </a:pPr>
                      <a:r>
                        <a:rPr lang="en-US" sz="1600" dirty="0" smtClean="0">
                          <a:latin typeface="+mn-lt"/>
                          <a:ea typeface="Times New Roman"/>
                        </a:rPr>
                        <a:t>ADCH</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Adhoc Charge Application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28457">
                <a:tc>
                  <a:txBody>
                    <a:bodyPr/>
                    <a:lstStyle/>
                    <a:p>
                      <a:pPr marL="0" marR="0">
                        <a:spcBef>
                          <a:spcPts val="0"/>
                        </a:spcBef>
                        <a:spcAft>
                          <a:spcPts val="0"/>
                        </a:spcAft>
                      </a:pPr>
                      <a:r>
                        <a:rPr lang="en-US" sz="1600" dirty="0" smtClean="0">
                          <a:latin typeface="+mn-lt"/>
                          <a:ea typeface="Times New Roman"/>
                        </a:rPr>
                        <a:t>VAMB</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Booking</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181171">
                <a:tc>
                  <a:txBody>
                    <a:bodyPr/>
                    <a:lstStyle/>
                    <a:p>
                      <a:pPr marL="0" marR="0">
                        <a:spcBef>
                          <a:spcPts val="0"/>
                        </a:spcBef>
                        <a:spcAft>
                          <a:spcPts val="0"/>
                        </a:spcAft>
                      </a:pPr>
                      <a:r>
                        <a:rPr lang="en-US" sz="1600" dirty="0" smtClean="0">
                          <a:latin typeface="+mn-lt"/>
                          <a:ea typeface="Times New Roman"/>
                        </a:rPr>
                        <a:t>VAMI</a:t>
                      </a:r>
                      <a:endParaRPr lang="en-US" sz="1600" dirty="0">
                        <a:latin typeface="Times New Roman"/>
                        <a:ea typeface="Calibri"/>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spcBef>
                          <a:spcPts val="0"/>
                        </a:spcBef>
                        <a:spcAft>
                          <a:spcPts val="0"/>
                        </a:spcAft>
                      </a:pPr>
                      <a:r>
                        <a:rPr lang="en-US" sz="1600" dirty="0" smtClean="0">
                          <a:latin typeface="+mn-lt"/>
                          <a:ea typeface="Times New Roman"/>
                        </a:rPr>
                        <a:t>Value Dated Amendment Initiation</a:t>
                      </a:r>
                      <a:endParaRPr lang="en-US" sz="1600" dirty="0">
                        <a:latin typeface="Times New Roman"/>
                        <a:ea typeface="Calibri"/>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4" y="161926"/>
            <a:ext cx="8229586" cy="438149"/>
          </a:xfrm>
        </p:spPr>
        <p:txBody>
          <a:bodyPr/>
          <a:lstStyle/>
          <a:p>
            <a:r>
              <a:rPr lang="en-US" dirty="0" smtClean="0"/>
              <a:t>Events Covered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1057275" y="1143002"/>
          <a:ext cx="7038976" cy="2616401"/>
        </p:xfrm>
        <a:graphic>
          <a:graphicData uri="http://schemas.openxmlformats.org/drawingml/2006/table">
            <a:tbl>
              <a:tblPr>
                <a:effectLst/>
              </a:tblPr>
              <a:tblGrid>
                <a:gridCol w="2626968">
                  <a:extLst>
                    <a:ext uri="{9D8B030D-6E8A-4147-A177-3AD203B41FA5}">
                      <a16:colId xmlns:a16="http://schemas.microsoft.com/office/drawing/2014/main" val="20000"/>
                    </a:ext>
                  </a:extLst>
                </a:gridCol>
                <a:gridCol w="4412008">
                  <a:extLst>
                    <a:ext uri="{9D8B030D-6E8A-4147-A177-3AD203B41FA5}">
                      <a16:colId xmlns:a16="http://schemas.microsoft.com/office/drawing/2014/main" val="20001"/>
                    </a:ext>
                  </a:extLst>
                </a:gridCol>
              </a:tblGrid>
              <a:tr h="289857">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7328">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RACR</a:t>
                      </a:r>
                      <a:endParaRPr lang="en-US" sz="1600" b="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b="0" kern="1200" dirty="0" smtClean="0">
                          <a:solidFill>
                            <a:schemeClr val="dk1"/>
                          </a:solidFill>
                          <a:latin typeface="+mj-lt"/>
                          <a:ea typeface="Times New Roman"/>
                          <a:cs typeface="+mn-cs"/>
                        </a:rPr>
                        <a:t>Reversal Accrual</a:t>
                      </a:r>
                      <a:endParaRPr lang="en-US" sz="1600" b="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Novation (Customer change)</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ReOpen of Loan Account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RNOG</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Re-Negotiation</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ROLB</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Booking</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Rollover of Contract</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SROL</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Special Rollover </a:t>
                      </a:r>
                      <a:endParaRPr lang="en-US" sz="1600" kern="1200" dirty="0">
                        <a:solidFill>
                          <a:schemeClr val="dk1"/>
                        </a:solidFill>
                        <a:latin typeface="+mj-lt"/>
                        <a:ea typeface="Times New Roman"/>
                        <a:cs typeface="+mn-cs"/>
                      </a:endParaRP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TRFR</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Branch Transfer</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47402">
                <a:tc>
                  <a:txBody>
                    <a:bodyPr/>
                    <a:lstStyle/>
                    <a:p>
                      <a:pPr marL="0" marR="0" algn="l" defTabSz="914400" rtl="0" eaLnBrk="1" latinLnBrk="0" hangingPunct="1">
                        <a:spcBef>
                          <a:spcPts val="0"/>
                        </a:spcBef>
                        <a:spcAft>
                          <a:spcPts val="0"/>
                        </a:spcAft>
                      </a:pPr>
                      <a:r>
                        <a:rPr lang="en-US" sz="1600" kern="1200" dirty="0" smtClean="0">
                          <a:solidFill>
                            <a:schemeClr val="dk1"/>
                          </a:solidFill>
                          <a:latin typeface="+mj-lt"/>
                          <a:ea typeface="Times New Roman"/>
                          <a:cs typeface="+mn-cs"/>
                        </a:rPr>
                        <a:t>TADJ</a:t>
                      </a:r>
                      <a:endParaRPr lang="en-US" sz="1600" kern="1200" dirty="0">
                        <a:solidFill>
                          <a:schemeClr val="dk1"/>
                        </a:solidFill>
                        <a:latin typeface="+mj-lt"/>
                        <a:ea typeface="Times New Roman"/>
                        <a:cs typeface="+mn-cs"/>
                      </a:endParaRPr>
                    </a:p>
                  </a:txBody>
                  <a:tcPr marL="68580" marR="68580" marT="0"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j-lt"/>
                          <a:ea typeface="Times New Roman"/>
                          <a:cs typeface="+mn-cs"/>
                        </a:rPr>
                        <a:t>Transfer Adjustments</a:t>
                      </a:r>
                    </a:p>
                  </a:txBody>
                  <a:tcPr marL="68580" marR="68580" marT="0"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Advices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40763"/>
            <a:ext cx="8229586" cy="406395"/>
          </a:xfrm>
        </p:spPr>
        <p:txBody>
          <a:bodyPr/>
          <a:lstStyle/>
          <a:p>
            <a:r>
              <a:rPr lang="en-US" dirty="0" smtClean="0"/>
              <a:t>Advices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graphicFrame>
        <p:nvGraphicFramePr>
          <p:cNvPr id="5" name="Group 225"/>
          <p:cNvGraphicFramePr>
            <a:graphicFrameLocks/>
          </p:cNvGraphicFramePr>
          <p:nvPr>
            <p:extLst>
              <p:ext uri="{D42A27DB-BD31-4B8C-83A1-F6EECF244321}">
                <p14:modId xmlns:p14="http://schemas.microsoft.com/office/powerpoint/2010/main" val="1880054515"/>
              </p:ext>
            </p:extLst>
          </p:nvPr>
        </p:nvGraphicFramePr>
        <p:xfrm>
          <a:off x="761629" y="813380"/>
          <a:ext cx="7391060" cy="330320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MO_INIT_ADVICE</a:t>
                      </a:r>
                      <a:endParaRPr lang="en-US" sz="1600" b="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Loan Initiation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MO_CONT_ADV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Contract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kern="1200" dirty="0" smtClean="0">
                          <a:solidFill>
                            <a:schemeClr val="dk1"/>
                          </a:solidFill>
                          <a:latin typeface="+mn-lt"/>
                          <a:ea typeface="+mn-ea"/>
                          <a:cs typeface="+mn-cs"/>
                        </a:rPr>
                        <a:t>CLST_SUMMARY</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Summary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kern="1200" dirty="0" smtClean="0">
                          <a:solidFill>
                            <a:schemeClr val="dk1"/>
                          </a:solidFill>
                          <a:latin typeface="+mn-lt"/>
                          <a:ea typeface="+mn-ea"/>
                          <a:cs typeface="+mn-cs"/>
                        </a:rPr>
                        <a:t>CR_ADV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Credit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600" kern="1200" dirty="0" smtClean="0">
                          <a:solidFill>
                            <a:schemeClr val="dk1"/>
                          </a:solidFill>
                          <a:latin typeface="+mn-lt"/>
                          <a:ea typeface="+mn-ea"/>
                          <a:cs typeface="+mn-cs"/>
                        </a:rPr>
                        <a:t>CLST_DETAILED</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Loan detailed Statement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600" kern="1200" dirty="0" smtClean="0">
                          <a:solidFill>
                            <a:schemeClr val="dk1"/>
                          </a:solidFill>
                          <a:latin typeface="+mn-lt"/>
                          <a:ea typeface="+mn-ea"/>
                          <a:cs typeface="+mn-cs"/>
                        </a:rPr>
                        <a:t>DR_ADV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Debit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179387">
                <a:tc>
                  <a:txBody>
                    <a:bodyPr/>
                    <a:lstStyle/>
                    <a:p>
                      <a:r>
                        <a:rPr lang="en-US" sz="1600" kern="1200" dirty="0" smtClean="0">
                          <a:solidFill>
                            <a:schemeClr val="dk1"/>
                          </a:solidFill>
                          <a:latin typeface="+mn-lt"/>
                          <a:ea typeface="+mn-ea"/>
                          <a:cs typeface="+mn-cs"/>
                        </a:rPr>
                        <a:t>DELINQYADV</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Delinquency Advice</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185939">
                <a:tc>
                  <a:txBody>
                    <a:bodyPr/>
                    <a:lstStyle/>
                    <a:p>
                      <a:r>
                        <a:rPr lang="en-US" sz="1600" kern="1200" dirty="0" smtClean="0">
                          <a:solidFill>
                            <a:schemeClr val="dk1"/>
                          </a:solidFill>
                          <a:latin typeface="+mn-lt"/>
                          <a:ea typeface="+mn-ea"/>
                          <a:cs typeface="+mn-cs"/>
                        </a:rPr>
                        <a:t>BILNOTC</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Billing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24469">
                <a:tc>
                  <a:txBody>
                    <a:bodyPr/>
                    <a:lstStyle/>
                    <a:p>
                      <a:r>
                        <a:rPr lang="en-US" sz="1600" kern="1200" dirty="0" smtClean="0">
                          <a:solidFill>
                            <a:schemeClr val="dk1"/>
                          </a:solidFill>
                          <a:latin typeface="+mn-lt"/>
                          <a:ea typeface="+mn-ea"/>
                          <a:cs typeface="+mn-cs"/>
                        </a:rPr>
                        <a:t>CL_INT_STMT</a:t>
                      </a:r>
                      <a:endParaRPr lang="en-US" sz="1600" dirty="0"/>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Interest Statement Advice	</a:t>
                      </a:r>
                      <a:endParaRPr lang="en-US" sz="1600" dirty="0"/>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Advices Statements supported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
        <p:nvSpPr>
          <p:cNvPr id="7" name="Rectangle 6"/>
          <p:cNvSpPr/>
          <p:nvPr/>
        </p:nvSpPr>
        <p:spPr>
          <a:xfrm>
            <a:off x="4037238" y="2387084"/>
            <a:ext cx="1069524" cy="369332"/>
          </a:xfrm>
          <a:prstGeom prst="rect">
            <a:avLst/>
          </a:prstGeom>
        </p:spPr>
        <p:txBody>
          <a:bodyPr wrap="none">
            <a:spAutoFit/>
          </a:bodyPr>
          <a:lstStyle/>
          <a:p>
            <a:pPr lvl="0" fontAlgn="base">
              <a:spcBef>
                <a:spcPct val="35000"/>
              </a:spcBef>
              <a:spcAft>
                <a:spcPct val="0"/>
              </a:spcAft>
              <a:buClr>
                <a:srgbClr val="FF0000"/>
              </a:buClr>
            </a:pPr>
            <a:r>
              <a:rPr lang="en-US" b="1" dirty="0" smtClean="0">
                <a:solidFill>
                  <a:schemeClr val="bg1"/>
                </a:solidFill>
                <a:latin typeface="Arial" charset="0"/>
                <a:cs typeface="Arial" charset="0"/>
              </a:rPr>
              <a:t>Advices</a:t>
            </a:r>
          </a:p>
        </p:txBody>
      </p:sp>
      <p:graphicFrame>
        <p:nvGraphicFramePr>
          <p:cNvPr id="8" name="Group 225"/>
          <p:cNvGraphicFramePr>
            <a:graphicFrameLocks/>
          </p:cNvGraphicFramePr>
          <p:nvPr>
            <p:extLst>
              <p:ext uri="{D42A27DB-BD31-4B8C-83A1-F6EECF244321}">
                <p14:modId xmlns:p14="http://schemas.microsoft.com/office/powerpoint/2010/main" val="1880054515"/>
              </p:ext>
            </p:extLst>
          </p:nvPr>
        </p:nvGraphicFramePr>
        <p:xfrm>
          <a:off x="733054" y="1080080"/>
          <a:ext cx="7391060" cy="2358324"/>
        </p:xfrm>
        <a:graphic>
          <a:graphicData uri="http://schemas.openxmlformats.org/drawingml/2006/table">
            <a:tbl>
              <a:tblPr>
                <a:effectLst/>
              </a:tblPr>
              <a:tblGrid>
                <a:gridCol w="3254894">
                  <a:extLst>
                    <a:ext uri="{9D8B030D-6E8A-4147-A177-3AD203B41FA5}">
                      <a16:colId xmlns:a16="http://schemas.microsoft.com/office/drawing/2014/main" val="20000"/>
                    </a:ext>
                  </a:extLst>
                </a:gridCol>
                <a:gridCol w="4136166">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r>
                        <a:rPr lang="en-US" sz="1600" b="0" kern="1200" dirty="0" smtClean="0">
                          <a:solidFill>
                            <a:schemeClr val="dk1"/>
                          </a:solidFill>
                          <a:latin typeface="+mn-lt"/>
                          <a:ea typeface="+mn-ea"/>
                          <a:cs typeface="+mn-cs"/>
                        </a:rPr>
                        <a:t>RATECH_ADV</a:t>
                      </a:r>
                      <a:endParaRPr lang="en-US" sz="1600"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b="0" kern="1200" dirty="0" smtClean="0">
                          <a:solidFill>
                            <a:schemeClr val="dk1"/>
                          </a:solidFill>
                          <a:latin typeface="+mn-lt"/>
                          <a:ea typeface="+mn-ea"/>
                          <a:cs typeface="+mn-cs"/>
                        </a:rPr>
                        <a:t>Rate Change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300452">
                <a:tc>
                  <a:txBody>
                    <a:bodyPr/>
                    <a:lstStyle/>
                    <a:p>
                      <a:r>
                        <a:rPr lang="en-US" sz="1600" kern="1200" dirty="0" smtClean="0">
                          <a:solidFill>
                            <a:schemeClr val="dk1"/>
                          </a:solidFill>
                          <a:latin typeface="+mn-lt"/>
                          <a:ea typeface="+mn-ea"/>
                          <a:cs typeface="+mn-cs"/>
                        </a:rPr>
                        <a:t>MO_ROLL_ADV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kern="1200" dirty="0" smtClean="0">
                          <a:solidFill>
                            <a:schemeClr val="dk1"/>
                          </a:solidFill>
                          <a:latin typeface="+mn-lt"/>
                          <a:ea typeface="+mn-ea"/>
                          <a:cs typeface="+mn-cs"/>
                        </a:rPr>
                        <a:t>Rollover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r>
                        <a:rPr lang="en-US" sz="1600" dirty="0" smtClean="0">
                          <a:latin typeface="+mn-lt"/>
                        </a:rPr>
                        <a:t>MO_AMD_ADV</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Amendment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r>
                        <a:rPr lang="en-US" sz="1600" dirty="0" smtClean="0">
                          <a:latin typeface="+mn-lt"/>
                        </a:rPr>
                        <a:t>CL_CAP</a:t>
                      </a:r>
                      <a:endParaRPr lang="en-US" sz="160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r>
                        <a:rPr lang="en-US" sz="1600" dirty="0" smtClean="0">
                          <a:latin typeface="+mn-lt"/>
                        </a:rPr>
                        <a:t>Capitalization Advice</a:t>
                      </a:r>
                      <a:endParaRPr lang="en-US" sz="1600" dirty="0">
                        <a:latin typeface="+mn-lt"/>
                      </a:endParaRP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r>
                        <a:rPr lang="en-US" sz="1800" b="0" kern="1200" dirty="0" smtClean="0">
                          <a:solidFill>
                            <a:schemeClr val="dk1"/>
                          </a:solidFill>
                          <a:latin typeface="+mn-lt"/>
                          <a:ea typeface="+mn-ea"/>
                          <a:cs typeface="+mn-cs"/>
                        </a:rPr>
                        <a:t>COUPON</a:t>
                      </a:r>
                      <a:endParaRPr lang="en-US" b="0"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Coupon Advice</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r>
                        <a:rPr lang="en-US" sz="1800" kern="1200" dirty="0" smtClean="0">
                          <a:solidFill>
                            <a:schemeClr val="dk1"/>
                          </a:solidFill>
                          <a:latin typeface="+mn-lt"/>
                          <a:ea typeface="+mn-ea"/>
                          <a:cs typeface="+mn-cs"/>
                        </a:rPr>
                        <a:t>PAYMENT_ADVICE</a:t>
                      </a:r>
                      <a:endParaRPr lang="en-US" dirty="0">
                        <a:latin typeface="+mn-lt"/>
                      </a:endParaRPr>
                    </a:p>
                  </a:txBody>
                  <a:tcP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Payment Advice		</a:t>
                      </a:r>
                    </a:p>
                  </a:txBody>
                  <a:tcP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714375" y="1842769"/>
            <a:ext cx="8229600" cy="3062606"/>
          </a:xfrm>
        </p:spPr>
        <p:txBody>
          <a:bodyPr/>
          <a:lstStyle/>
          <a:p>
            <a:pPr algn="just">
              <a:buFont typeface="Arial" pitchFamily="34" charset="0"/>
              <a:buChar char="•"/>
            </a:pPr>
            <a:r>
              <a:rPr lang="en-US" sz="1600" dirty="0" smtClean="0"/>
              <a:t>A mortgage loan is a secured loan by a real property. A home buyer can obtain financing to purchase the property from the bank through a mortgage loan.</a:t>
            </a:r>
          </a:p>
          <a:p>
            <a:pPr algn="just">
              <a:buFont typeface="Arial" pitchFamily="34" charset="0"/>
              <a:buChar char="•"/>
            </a:pPr>
            <a:r>
              <a:rPr lang="en-US" sz="1600" dirty="0" smtClean="0"/>
              <a:t>The mortgage can be paid down by the customer through regular payments just like a conventional loan.</a:t>
            </a:r>
          </a:p>
          <a:p>
            <a:pPr algn="just">
              <a:buFont typeface="Arial" pitchFamily="34" charset="0"/>
              <a:buChar char="•"/>
            </a:pPr>
            <a:r>
              <a:rPr lang="en-US" sz="1600" dirty="0" smtClean="0"/>
              <a:t>On each disbursal of the mortgage, the bank creates an Asset in its book of accounts.</a:t>
            </a:r>
          </a:p>
          <a:p>
            <a:pPr algn="just">
              <a:buFont typeface="Arial" pitchFamily="34" charset="0"/>
              <a:buChar char="•"/>
            </a:pPr>
            <a:r>
              <a:rPr lang="en-US" sz="1600" dirty="0" smtClean="0"/>
              <a:t>The Interest earned from the mortgages contribute to the income of the bank.</a:t>
            </a:r>
          </a:p>
          <a:p>
            <a:pPr algn="just">
              <a:buNone/>
            </a:pPr>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
        <p:nvSpPr>
          <p:cNvPr id="6" name="Rectangle 5"/>
          <p:cNvSpPr/>
          <p:nvPr/>
        </p:nvSpPr>
        <p:spPr>
          <a:xfrm>
            <a:off x="657066" y="329684"/>
            <a:ext cx="6143784" cy="523220"/>
          </a:xfrm>
          <a:prstGeom prst="rect">
            <a:avLst/>
          </a:prstGeom>
        </p:spPr>
        <p:txBody>
          <a:bodyPr wrap="square">
            <a:spAutoFit/>
          </a:bodyPr>
          <a:lstStyle/>
          <a:p>
            <a:r>
              <a:rPr lang="en-US" sz="2800" b="1" dirty="0" smtClean="0"/>
              <a:t>Mortgages</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Reports Supported</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152401"/>
            <a:ext cx="8229586" cy="438150"/>
          </a:xfrm>
        </p:spPr>
        <p:txBody>
          <a:bodyPr/>
          <a:lstStyle/>
          <a:p>
            <a:r>
              <a:rPr lang="en-US" dirty="0" smtClean="0"/>
              <a:t>Reports Supported</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819150" y="770784"/>
            <a:ext cx="8210550" cy="3801216"/>
          </a:xfrm>
        </p:spPr>
        <p:txBody>
          <a:bodyPr/>
          <a:lstStyle/>
          <a:p>
            <a:pPr>
              <a:spcBef>
                <a:spcPct val="0"/>
              </a:spcBef>
              <a:buFont typeface="Arial" pitchFamily="34" charset="0"/>
              <a:buChar char="•"/>
            </a:pPr>
            <a:r>
              <a:rPr lang="en-US" sz="1600" dirty="0" smtClean="0"/>
              <a:t>Loan Maturity Report</a:t>
            </a:r>
          </a:p>
          <a:p>
            <a:pPr>
              <a:spcBef>
                <a:spcPct val="0"/>
              </a:spcBef>
              <a:buFont typeface="Arial" pitchFamily="34" charset="0"/>
              <a:buChar char="•"/>
            </a:pPr>
            <a:r>
              <a:rPr lang="en-US" sz="1600" dirty="0" smtClean="0"/>
              <a:t>Accrual Control List</a:t>
            </a:r>
          </a:p>
          <a:p>
            <a:pPr>
              <a:spcBef>
                <a:spcPct val="0"/>
              </a:spcBef>
              <a:buFont typeface="Arial" pitchFamily="34" charset="0"/>
              <a:buChar char="•"/>
            </a:pPr>
            <a:r>
              <a:rPr lang="en-US" sz="1600" dirty="0" smtClean="0">
                <a:solidFill>
                  <a:schemeClr val="dk1"/>
                </a:solidFill>
              </a:rPr>
              <a:t>Overdue Schedule Report</a:t>
            </a:r>
          </a:p>
          <a:p>
            <a:pPr>
              <a:spcBef>
                <a:spcPct val="0"/>
              </a:spcBef>
              <a:buFont typeface="Arial" pitchFamily="34" charset="0"/>
              <a:buChar char="•"/>
            </a:pPr>
            <a:r>
              <a:rPr lang="en-US" sz="1600" dirty="0" smtClean="0"/>
              <a:t>Periodic Rate Revision Report</a:t>
            </a:r>
          </a:p>
          <a:p>
            <a:pPr>
              <a:spcBef>
                <a:spcPct val="0"/>
              </a:spcBef>
              <a:buFont typeface="Arial" pitchFamily="34" charset="0"/>
              <a:buChar char="•"/>
            </a:pPr>
            <a:r>
              <a:rPr lang="en-US" sz="1600" dirty="0" smtClean="0"/>
              <a:t>Customer loan agreement</a:t>
            </a:r>
          </a:p>
          <a:p>
            <a:pPr>
              <a:spcBef>
                <a:spcPct val="0"/>
              </a:spcBef>
              <a:buFont typeface="Arial" pitchFamily="34" charset="0"/>
              <a:buChar char="•"/>
            </a:pPr>
            <a:r>
              <a:rPr lang="en-US" sz="1600" dirty="0" smtClean="0"/>
              <a:t>Interest calculation Analysis</a:t>
            </a:r>
          </a:p>
          <a:p>
            <a:pPr>
              <a:spcBef>
                <a:spcPct val="0"/>
              </a:spcBef>
              <a:buFont typeface="Arial" pitchFamily="34" charset="0"/>
              <a:buChar char="•"/>
            </a:pPr>
            <a:r>
              <a:rPr lang="en-US" sz="1600" dirty="0" smtClean="0"/>
              <a:t>Loan history</a:t>
            </a:r>
          </a:p>
          <a:p>
            <a:pPr>
              <a:spcBef>
                <a:spcPct val="0"/>
              </a:spcBef>
              <a:buFont typeface="Arial" pitchFamily="34" charset="0"/>
              <a:buChar char="•"/>
            </a:pPr>
            <a:r>
              <a:rPr lang="en-US" sz="1600" dirty="0" smtClean="0"/>
              <a:t>Loan Register</a:t>
            </a:r>
          </a:p>
          <a:p>
            <a:pPr>
              <a:spcBef>
                <a:spcPct val="0"/>
              </a:spcBef>
              <a:buFont typeface="Arial" pitchFamily="34" charset="0"/>
              <a:buChar char="•"/>
            </a:pPr>
            <a:r>
              <a:rPr lang="en-US" sz="1600" dirty="0" smtClean="0"/>
              <a:t>Event Report</a:t>
            </a:r>
          </a:p>
          <a:p>
            <a:pPr>
              <a:spcBef>
                <a:spcPct val="0"/>
              </a:spcBef>
              <a:buFont typeface="Arial" pitchFamily="34" charset="0"/>
              <a:buChar char="•"/>
            </a:pPr>
            <a:r>
              <a:rPr lang="en-US" sz="1600" dirty="0" smtClean="0"/>
              <a:t>Adverse Status Report</a:t>
            </a:r>
          </a:p>
          <a:p>
            <a:pPr>
              <a:spcBef>
                <a:spcPct val="0"/>
              </a:spcBef>
              <a:buFont typeface="Arial" pitchFamily="34" charset="0"/>
              <a:buChar char="•"/>
            </a:pPr>
            <a:r>
              <a:rPr lang="en-US" sz="1600" dirty="0" smtClean="0"/>
              <a:t>Loan Rollover Monitoring Report</a:t>
            </a:r>
          </a:p>
          <a:p>
            <a:pPr>
              <a:spcBef>
                <a:spcPct val="0"/>
              </a:spcBef>
              <a:buFont typeface="Arial" pitchFamily="34" charset="0"/>
              <a:buChar char="•"/>
            </a:pPr>
            <a:r>
              <a:rPr lang="en-US" sz="1600" dirty="0" smtClean="0"/>
              <a:t>Linked Contract Utilization Report</a:t>
            </a:r>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None/>
            </a:pPr>
            <a:endParaRPr lang="en-US" sz="1600" dirty="0" smtClean="0"/>
          </a:p>
          <a:p>
            <a:pPr>
              <a:spcBef>
                <a:spcPct val="0"/>
              </a:spcBef>
              <a:buFont typeface="Times" pitchFamily="18" charset="0"/>
              <a:buNone/>
            </a:pPr>
            <a:endParaRPr lang="en-US" dirty="0" smtClean="0"/>
          </a:p>
          <a:p>
            <a:pPr>
              <a:spcBef>
                <a:spcPct val="0"/>
              </a:spcBef>
              <a:buFont typeface="Times" pitchFamily="18" charset="0"/>
              <a:buNone/>
            </a:pPr>
            <a:endParaRPr lang="en-US" dirty="0" smtClean="0"/>
          </a:p>
          <a:p>
            <a:pPr algn="just">
              <a:buClr>
                <a:schemeClr val="tx2"/>
              </a:buClr>
              <a:buNone/>
            </a:pPr>
            <a:endParaRPr lang="en-US" dirty="0" smtClean="0"/>
          </a:p>
          <a:p>
            <a:pPr algn="just">
              <a:buClr>
                <a:schemeClr val="tx2"/>
              </a:buClr>
              <a:buFont typeface="Arial"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dirty="0" smtClean="0"/>
              <a:t>Loan Statement</a:t>
            </a: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22" y="350313"/>
            <a:ext cx="8229586" cy="406395"/>
          </a:xfrm>
        </p:spPr>
        <p:txBody>
          <a:bodyPr/>
          <a:lstStyle/>
          <a:p>
            <a:r>
              <a:rPr lang="en-US" dirty="0" smtClean="0"/>
              <a:t>Loan Statement </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198182" y="770784"/>
            <a:ext cx="8831518" cy="3648816"/>
          </a:xfrm>
        </p:spPr>
        <p:txBody>
          <a:bodyPr/>
          <a:lstStyle/>
          <a:p>
            <a:pPr>
              <a:spcBef>
                <a:spcPct val="0"/>
              </a:spcBef>
              <a:buFont typeface="Times" pitchFamily="18" charset="0"/>
              <a:buNone/>
            </a:pPr>
            <a:endParaRPr lang="en-US" dirty="0" smtClean="0"/>
          </a:p>
          <a:p>
            <a:pPr algn="just">
              <a:buClr>
                <a:schemeClr val="tx2"/>
              </a:buClr>
              <a:buNone/>
            </a:pPr>
            <a:endParaRPr lang="en-US" dirty="0" smtClean="0"/>
          </a:p>
        </p:txBody>
      </p:sp>
      <p:sp>
        <p:nvSpPr>
          <p:cNvPr id="6" name="Rectangle 5"/>
          <p:cNvSpPr/>
          <p:nvPr/>
        </p:nvSpPr>
        <p:spPr>
          <a:xfrm>
            <a:off x="904875" y="1168390"/>
            <a:ext cx="7258050" cy="2369880"/>
          </a:xfrm>
          <a:prstGeom prst="rect">
            <a:avLst/>
          </a:prstGeom>
        </p:spPr>
        <p:txBody>
          <a:bodyPr wrap="square">
            <a:spAutoFit/>
          </a:bodyPr>
          <a:lstStyle/>
          <a:p>
            <a:pPr>
              <a:buClr>
                <a:schemeClr val="tx2"/>
              </a:buClr>
            </a:pPr>
            <a:r>
              <a:rPr lang="en-US" sz="2000" dirty="0" smtClean="0"/>
              <a:t>Contract statement Generation</a:t>
            </a:r>
          </a:p>
          <a:p>
            <a:pPr>
              <a:buClr>
                <a:schemeClr val="tx2"/>
              </a:buClr>
            </a:pPr>
            <a:endParaRPr lang="en-US" sz="1600" dirty="0" smtClean="0"/>
          </a:p>
          <a:p>
            <a:pPr>
              <a:buClr>
                <a:schemeClr val="tx2"/>
              </a:buClr>
            </a:pPr>
            <a:r>
              <a:rPr lang="en-US" sz="1600" dirty="0" smtClean="0"/>
              <a:t>The loan statement can be generated through the following methods</a:t>
            </a:r>
          </a:p>
          <a:p>
            <a:pPr>
              <a:buClr>
                <a:schemeClr val="tx2"/>
              </a:buClr>
            </a:pPr>
            <a:endParaRPr lang="en-US" sz="1600" dirty="0" smtClean="0"/>
          </a:p>
          <a:p>
            <a:pPr>
              <a:buClr>
                <a:schemeClr val="accent1"/>
              </a:buClr>
              <a:buFont typeface="Arial" pitchFamily="34" charset="0"/>
              <a:buChar char="•"/>
            </a:pPr>
            <a:r>
              <a:rPr lang="en-US" sz="1600" dirty="0" smtClean="0"/>
              <a:t>Periodic generation of Loan Statements : LSTM event can  be configured to generate loan statement on  a periodic  basis.</a:t>
            </a:r>
          </a:p>
          <a:p>
            <a:pPr>
              <a:buClr>
                <a:schemeClr val="accent1"/>
              </a:buClr>
              <a:buFont typeface="Arial" pitchFamily="34" charset="0"/>
              <a:buChar char="•"/>
            </a:pPr>
            <a:endParaRPr lang="en-US" sz="1600" dirty="0" smtClean="0"/>
          </a:p>
          <a:p>
            <a:pPr>
              <a:buClr>
                <a:schemeClr val="accent1"/>
              </a:buClr>
              <a:buFont typeface="Arial" pitchFamily="34" charset="0"/>
              <a:buChar char="•"/>
            </a:pPr>
            <a:r>
              <a:rPr lang="en-US" sz="1600" dirty="0" smtClean="0"/>
              <a:t>Ad hoc Loan Statement Generation :  Detailed and summary Loan statement can generated on an  ad hoc basis.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761" y="1809968"/>
            <a:ext cx="4709053" cy="1100723"/>
          </a:xfrm>
        </p:spPr>
        <p:txBody>
          <a:bodyPr/>
          <a:lstStyle/>
          <a:p>
            <a:r>
              <a:rPr lang="en-US" dirty="0" smtClean="0"/>
              <a:t>Product Features</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Features</a:t>
            </a:r>
            <a:br>
              <a:rPr lang="en-US" sz="3200" dirty="0" smtClean="0"/>
            </a:br>
            <a:endParaRPr lang="en-US" dirty="0"/>
          </a:p>
        </p:txBody>
      </p:sp>
      <p:sp>
        <p:nvSpPr>
          <p:cNvPr id="3" name="Content Placeholder 2"/>
          <p:cNvSpPr>
            <a:spLocks noGrp="1"/>
          </p:cNvSpPr>
          <p:nvPr>
            <p:ph sz="quarter" idx="12"/>
          </p:nvPr>
        </p:nvSpPr>
        <p:spPr>
          <a:xfrm>
            <a:off x="432960" y="1257894"/>
            <a:ext cx="8229600" cy="3062606"/>
          </a:xfrm>
        </p:spPr>
        <p:txBody>
          <a:bodyPr/>
          <a:lstStyle/>
          <a:p>
            <a:pPr algn="just">
              <a:buFont typeface="Arial" pitchFamily="34" charset="0"/>
              <a:buChar char="•"/>
            </a:pPr>
            <a:r>
              <a:rPr lang="en-US" sz="1600" dirty="0" smtClean="0"/>
              <a:t>Mortgage account can be booked  as a simple or an amortized loan.</a:t>
            </a:r>
          </a:p>
          <a:p>
            <a:pPr algn="just">
              <a:buFont typeface="Arial" pitchFamily="34" charset="0"/>
              <a:buChar char="•"/>
            </a:pPr>
            <a:r>
              <a:rPr lang="en-US" sz="1600" dirty="0" smtClean="0"/>
              <a:t>Mortgage account can be booked as a  discounted / capitalized loan / payment in advance</a:t>
            </a:r>
          </a:p>
          <a:p>
            <a:pPr algn="just">
              <a:buFont typeface="Arial" pitchFamily="34" charset="0"/>
              <a:buChar char="•"/>
            </a:pPr>
            <a:r>
              <a:rPr lang="en-US" sz="1600" dirty="0" smtClean="0"/>
              <a:t>Mortgage account can be booked with a fixed or floating interest rate</a:t>
            </a:r>
          </a:p>
          <a:p>
            <a:pPr algn="just">
              <a:buFont typeface="Arial" pitchFamily="34" charset="0"/>
              <a:buChar char="•"/>
            </a:pPr>
            <a:r>
              <a:rPr lang="en-US" sz="1600" dirty="0" smtClean="0"/>
              <a:t>Pre-payment can be done for the Mortgage account.</a:t>
            </a:r>
          </a:p>
          <a:p>
            <a:pPr algn="just">
              <a:buFont typeface="Arial" pitchFamily="34" charset="0"/>
              <a:buChar char="•"/>
            </a:pPr>
            <a:r>
              <a:rPr lang="en-US" sz="1600" dirty="0" smtClean="0"/>
              <a:t>The repayment schedules can have moratorium and Normal options.</a:t>
            </a:r>
          </a:p>
          <a:p>
            <a:pPr algn="just">
              <a:buFont typeface="Arial" pitchFamily="34" charset="0"/>
              <a:buChar char="•"/>
            </a:pPr>
            <a:r>
              <a:rPr lang="en-US" sz="1600" dirty="0" smtClean="0"/>
              <a:t>Loan account can be booked with different charges/fees/penalty component</a:t>
            </a:r>
          </a:p>
          <a:p>
            <a:pPr algn="just">
              <a:buFont typeface="Arial" pitchFamily="34" charset="0"/>
              <a:buChar char="•"/>
            </a:pPr>
            <a:r>
              <a:rPr lang="en-US" sz="1600" dirty="0" smtClean="0"/>
              <a:t>Generation of Advices at transaction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0110" y="1219794"/>
            <a:ext cx="8229600" cy="3062606"/>
          </a:xfrm>
        </p:spPr>
        <p:txBody>
          <a:bodyPr/>
          <a:lstStyle/>
          <a:p>
            <a:pPr>
              <a:buFont typeface="Arial" pitchFamily="34" charset="0"/>
              <a:buChar char="•"/>
            </a:pPr>
            <a:r>
              <a:rPr lang="en-US" sz="1600" dirty="0" smtClean="0"/>
              <a:t>Various amendments allowed in Mortgages .</a:t>
            </a:r>
          </a:p>
          <a:p>
            <a:pPr>
              <a:buFont typeface="Arial" pitchFamily="34" charset="0"/>
              <a:buChar char="•"/>
            </a:pPr>
            <a:r>
              <a:rPr lang="en-US" sz="1600" dirty="0" smtClean="0"/>
              <a:t>Different levels of status change.</a:t>
            </a:r>
          </a:p>
          <a:p>
            <a:pPr>
              <a:buFont typeface="Arial" pitchFamily="34" charset="0"/>
              <a:buChar char="•"/>
            </a:pPr>
            <a:r>
              <a:rPr lang="en-US" sz="1600" dirty="0" smtClean="0"/>
              <a:t>Different basis for provisioning</a:t>
            </a:r>
          </a:p>
          <a:p>
            <a:pPr>
              <a:buFont typeface="Arial" pitchFamily="34" charset="0"/>
              <a:buChar char="•"/>
            </a:pPr>
            <a:r>
              <a:rPr lang="en-US" sz="1600" dirty="0" smtClean="0"/>
              <a:t>Different types of UDEs within Minimum and maximum UDE values</a:t>
            </a:r>
          </a:p>
          <a:p>
            <a:pPr>
              <a:buFont typeface="Arial" pitchFamily="34" charset="0"/>
              <a:buChar char="•"/>
            </a:pPr>
            <a:r>
              <a:rPr lang="en-US" sz="1600" dirty="0" smtClean="0"/>
              <a:t>Range of values can be given as a variance for exchange rate </a:t>
            </a:r>
          </a:p>
          <a:p>
            <a:pPr>
              <a:buFont typeface="Arial" pitchFamily="34" charset="0"/>
              <a:buChar char="•"/>
            </a:pPr>
            <a:r>
              <a:rPr lang="en-US" sz="1600" dirty="0" smtClean="0"/>
              <a:t>System builds the schedules based on the holiday check option </a:t>
            </a:r>
          </a:p>
          <a:p>
            <a:pPr>
              <a:buFont typeface="Arial" pitchFamily="34" charset="0"/>
              <a:buChar char="•"/>
            </a:pPr>
            <a:r>
              <a:rPr lang="en-US" sz="1600" dirty="0" smtClean="0"/>
              <a:t>Verify funds option to check the balance in the settlement account</a:t>
            </a:r>
          </a:p>
          <a:p>
            <a:pPr>
              <a:buFont typeface="Arial" pitchFamily="34" charset="0"/>
              <a:buChar char="•"/>
            </a:pPr>
            <a:r>
              <a:rPr lang="en-US" sz="1600" dirty="0" smtClean="0"/>
              <a:t>IRR computation for Loans</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r>
              <a:rPr lang="en-US" sz="3200" dirty="0" smtClean="0"/>
              <a:t/>
            </a:r>
            <a:br>
              <a:rPr lang="en-US" sz="3200" dirty="0" smtClean="0"/>
            </a:br>
            <a:endParaRPr lang="en-US" dirty="0"/>
          </a:p>
        </p:txBody>
      </p:sp>
      <p:sp>
        <p:nvSpPr>
          <p:cNvPr id="3" name="Content Placeholder 2"/>
          <p:cNvSpPr>
            <a:spLocks noGrp="1"/>
          </p:cNvSpPr>
          <p:nvPr>
            <p:ph sz="quarter" idx="12"/>
          </p:nvPr>
        </p:nvSpPr>
        <p:spPr>
          <a:xfrm>
            <a:off x="499635" y="1343619"/>
            <a:ext cx="8229600" cy="3062606"/>
          </a:xfrm>
        </p:spPr>
        <p:txBody>
          <a:bodyPr/>
          <a:lstStyle/>
          <a:p>
            <a:pPr>
              <a:buFont typeface="Arial" pitchFamily="34" charset="0"/>
              <a:buChar char="•"/>
            </a:pPr>
            <a:r>
              <a:rPr lang="en-US" sz="1600" dirty="0" smtClean="0"/>
              <a:t>Accrual preference for interest component in status change </a:t>
            </a:r>
          </a:p>
          <a:p>
            <a:pPr>
              <a:buFont typeface="Arial" pitchFamily="34" charset="0"/>
              <a:buChar char="•"/>
            </a:pPr>
            <a:r>
              <a:rPr lang="en-US" sz="1600" dirty="0" smtClean="0"/>
              <a:t>Reversal of interest income during status change with options </a:t>
            </a:r>
          </a:p>
          <a:p>
            <a:pPr>
              <a:buFont typeface="Arial" pitchFamily="34" charset="0"/>
              <a:buChar char="•"/>
            </a:pPr>
            <a:r>
              <a:rPr lang="en-US" sz="1600" dirty="0" smtClean="0"/>
              <a:t>Liquidation order will be used to liquidated the components due on this order </a:t>
            </a:r>
          </a:p>
          <a:p>
            <a:pPr>
              <a:buFont typeface="Arial" pitchFamily="34" charset="0"/>
              <a:buChar char="•"/>
            </a:pPr>
            <a:r>
              <a:rPr lang="en-US" sz="1600" dirty="0" smtClean="0"/>
              <a:t>Different types of Static and User defined roles </a:t>
            </a:r>
          </a:p>
          <a:p>
            <a:pPr>
              <a:buFont typeface="Arial" pitchFamily="34" charset="0"/>
              <a:buChar char="•"/>
            </a:pPr>
            <a:r>
              <a:rPr lang="en-US" sz="1600" dirty="0" smtClean="0"/>
              <a:t>Usage of different types of GLs during status change </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9800</TotalTime>
  <Words>2551</Words>
  <Application>Microsoft Office PowerPoint</Application>
  <PresentationFormat>On-screen Show (16:9)</PresentationFormat>
  <Paragraphs>428</Paragraphs>
  <Slides>55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ＭＳ Ｐゴシック</vt:lpstr>
      <vt:lpstr>Arial</vt:lpstr>
      <vt:lpstr>Calibri</vt:lpstr>
      <vt:lpstr>Times</vt:lpstr>
      <vt:lpstr>Times New Roman</vt:lpstr>
      <vt:lpstr>Wingdings</vt:lpstr>
      <vt:lpstr>Oracle 2012</vt:lpstr>
      <vt:lpstr>PowerPoint Presentation</vt:lpstr>
      <vt:lpstr>Accelerator Pack</vt:lpstr>
      <vt:lpstr>Agenda </vt:lpstr>
      <vt:lpstr>Agenda </vt:lpstr>
      <vt:lpstr>PowerPoint Presentation</vt:lpstr>
      <vt:lpstr>Product Features  </vt:lpstr>
      <vt:lpstr>Product Features </vt:lpstr>
      <vt:lpstr>Product Features </vt:lpstr>
      <vt:lpstr>Product Features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Product Parameters </vt:lpstr>
      <vt:lpstr>Branch Transfer for     MO Accounts   </vt:lpstr>
      <vt:lpstr>Branch Transfer for MO Accounts </vt:lpstr>
      <vt:lpstr>Branch Transfer for MO Accounts  </vt:lpstr>
      <vt:lpstr>Branch Transfer for MO Accounts  </vt:lpstr>
      <vt:lpstr>Events Covered   </vt:lpstr>
      <vt:lpstr>Events Covered </vt:lpstr>
      <vt:lpstr>Events Covered </vt:lpstr>
      <vt:lpstr>Advices Supported   </vt:lpstr>
      <vt:lpstr>Advices  supported  </vt:lpstr>
      <vt:lpstr>Advices Statements supported  </vt:lpstr>
      <vt:lpstr>Reports Supported   </vt:lpstr>
      <vt:lpstr>Reports Supported </vt:lpstr>
      <vt:lpstr>Loan Statement   </vt:lpstr>
      <vt:lpstr>Loan Statement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1046</cp:revision>
  <cp:lastPrinted>2012-08-03T22:03:14Z</cp:lastPrinted>
  <dcterms:created xsi:type="dcterms:W3CDTF">2012-05-31T20:53:14Z</dcterms:created>
  <dcterms:modified xsi:type="dcterms:W3CDTF">2020-04-20T09:06:43Z</dcterms:modified>
</cp:coreProperties>
</file>