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22"/>
  </p:notesMasterIdLst>
  <p:handoutMasterIdLst>
    <p:handoutMasterId r:id="rId23"/>
  </p:handoutMasterIdLst>
  <p:sldIdLst>
    <p:sldId id="267" r:id="rId2"/>
    <p:sldId id="507" r:id="rId3"/>
    <p:sldId id="583" r:id="rId4"/>
    <p:sldId id="584" r:id="rId5"/>
    <p:sldId id="401" r:id="rId6"/>
    <p:sldId id="585" r:id="rId7"/>
    <p:sldId id="574" r:id="rId8"/>
    <p:sldId id="575" r:id="rId9"/>
    <p:sldId id="581" r:id="rId10"/>
    <p:sldId id="582" r:id="rId11"/>
    <p:sldId id="590" r:id="rId12"/>
    <p:sldId id="591" r:id="rId13"/>
    <p:sldId id="586" r:id="rId14"/>
    <p:sldId id="576" r:id="rId15"/>
    <p:sldId id="578" r:id="rId16"/>
    <p:sldId id="587" r:id="rId17"/>
    <p:sldId id="588" r:id="rId18"/>
    <p:sldId id="589" r:id="rId19"/>
    <p:sldId id="262" r:id="rId20"/>
    <p:sldId id="343" r:id="rId21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92">
          <p15:clr>
            <a:srgbClr val="A4A3A4"/>
          </p15:clr>
        </p15:guide>
        <p15:guide id="2" orient="horz" pos="842">
          <p15:clr>
            <a:srgbClr val="A4A3A4"/>
          </p15:clr>
        </p15:guide>
        <p15:guide id="3" orient="horz" pos="540">
          <p15:clr>
            <a:srgbClr val="A4A3A4"/>
          </p15:clr>
        </p15:guide>
        <p15:guide id="4" orient="horz" pos="2281">
          <p15:clr>
            <a:srgbClr val="A4A3A4"/>
          </p15:clr>
        </p15:guide>
        <p15:guide id="5" orient="horz" pos="2776">
          <p15:clr>
            <a:srgbClr val="A4A3A4"/>
          </p15:clr>
        </p15:guide>
        <p15:guide id="6" orient="horz" pos="648">
          <p15:clr>
            <a:srgbClr val="A4A3A4"/>
          </p15:clr>
        </p15:guide>
        <p15:guide id="7" orient="horz" pos="1739">
          <p15:clr>
            <a:srgbClr val="A4A3A4"/>
          </p15:clr>
        </p15:guide>
        <p15:guide id="8" pos="2880">
          <p15:clr>
            <a:srgbClr val="A4A3A4"/>
          </p15:clr>
        </p15:guide>
        <p15:guide id="9" pos="5619">
          <p15:clr>
            <a:srgbClr val="A4A3A4"/>
          </p15:clr>
        </p15:guide>
        <p15:guide id="10" pos="3091">
          <p15:clr>
            <a:srgbClr val="A4A3A4"/>
          </p15:clr>
        </p15:guide>
        <p15:guide id="11" pos="291">
          <p15:clr>
            <a:srgbClr val="A4A3A4"/>
          </p15:clr>
        </p15:guide>
        <p15:guide id="12" pos="23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B500"/>
    <a:srgbClr val="7A7A7A"/>
    <a:srgbClr val="B3B3B3"/>
    <a:srgbClr val="F3F3F3"/>
    <a:srgbClr val="FF1414"/>
    <a:srgbClr val="8BAAC3"/>
    <a:srgbClr val="FF0000"/>
    <a:srgbClr val="DC0000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5" autoAdjust="0"/>
    <p:restoredTop sz="96074" autoAdjust="0"/>
  </p:normalViewPr>
  <p:slideViewPr>
    <p:cSldViewPr snapToGrid="0">
      <p:cViewPr varScale="1">
        <p:scale>
          <a:sx n="91" d="100"/>
          <a:sy n="91" d="100"/>
        </p:scale>
        <p:origin x="918" y="84"/>
      </p:cViewPr>
      <p:guideLst>
        <p:guide orient="horz" pos="1492"/>
        <p:guide orient="horz" pos="842"/>
        <p:guide orient="horz" pos="540"/>
        <p:guide orient="horz" pos="2281"/>
        <p:guide orient="horz" pos="2776"/>
        <p:guide orient="horz" pos="648"/>
        <p:guide orient="horz" pos="1739"/>
        <p:guide pos="2880"/>
        <p:guide pos="5619"/>
        <p:guide pos="3091"/>
        <p:guide pos="291"/>
        <p:guide pos="23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-2724" y="-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333BE-0D34-4F62-BD6E-2C3B14663373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ABB6E-EB62-4D88-B3E7-408903A4E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73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D1F94-724F-43BD-B41B-43157E9B4550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82501-53DA-4152-84B0-51135B15E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52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13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07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41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68803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1029231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716438"/>
            <a:ext cx="4284133" cy="242047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524" y="1156648"/>
            <a:ext cx="4291076" cy="55132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 anchor="ctr"/>
          <a:lstStyle/>
          <a:p>
            <a:pPr marL="119063" indent="-119063" algn="ctr">
              <a:defRPr/>
            </a:pPr>
            <a:endParaRPr lang="en-US" sz="4000" b="1" dirty="0">
              <a:solidFill>
                <a:srgbClr val="FFFFFF"/>
              </a:solidFill>
              <a:latin typeface="Arial" pitchFamily="-106" charset="0"/>
              <a:ea typeface="ＭＳ Ｐゴシック" pitchFamily="34" charset="-128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4318000" y="1156648"/>
            <a:ext cx="4825998" cy="2971800"/>
          </a:xfrm>
          <a:effectLst>
            <a:reflection blurRad="63500" stA="50000" endPos="7000" dir="5400000" sy="-100000" algn="bl" rotWithShape="0"/>
          </a:effectLst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753544" y="1859644"/>
            <a:ext cx="3131820" cy="213741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804346" y="1163620"/>
            <a:ext cx="3412068" cy="544351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Master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4346" y="245538"/>
            <a:ext cx="8221121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1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59938"/>
            <a:ext cx="9144000" cy="2971799"/>
          </a:xfrm>
          <a:prstGeom prst="rect">
            <a:avLst/>
          </a:prstGeom>
          <a:gradFill flip="none" rotWithShape="1">
            <a:gsLst>
              <a:gs pos="0">
                <a:srgbClr val="AA0000"/>
              </a:gs>
              <a:gs pos="10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97999" y="1422404"/>
            <a:ext cx="7617881" cy="1354667"/>
          </a:xfrm>
        </p:spPr>
        <p:txBody>
          <a:bodyPr lIns="0" tIns="0" rIns="0" bIns="0" anchor="t" anchorCtr="0">
            <a:normAutofit/>
          </a:bodyPr>
          <a:lstStyle>
            <a:lvl1pPr marL="114300" indent="-1143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899602" y="2844803"/>
            <a:ext cx="3994149" cy="443953"/>
          </a:xfrm>
          <a:noFill/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2000" b="1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name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899602" y="3343623"/>
            <a:ext cx="3994149" cy="703448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1600" b="0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9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3482976" y="1123950"/>
            <a:ext cx="5236560" cy="3284538"/>
          </a:xfrm>
        </p:spPr>
        <p:txBody>
          <a:bodyPr anchor="ctr" anchorCtr="1"/>
          <a:lstStyle>
            <a:lvl1pPr marL="60325" indent="0" algn="ctr">
              <a:buNone/>
              <a:defRPr/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 flipH="1">
            <a:off x="3171825" y="11183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5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orp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 userDrawn="1"/>
        </p:nvGrpSpPr>
        <p:grpSpPr>
          <a:xfrm>
            <a:off x="2103807" y="1774228"/>
            <a:ext cx="4936386" cy="1595045"/>
            <a:chOff x="2113332" y="1464413"/>
            <a:chExt cx="4936386" cy="1595045"/>
          </a:xfrm>
        </p:grpSpPr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332" y="1464413"/>
              <a:ext cx="4936386" cy="1595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34" descr="HSET_clr_rg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263" y="1700213"/>
              <a:ext cx="4179887" cy="119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562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O_signature_clr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33" y="1329097"/>
            <a:ext cx="7315200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 NOT USE_Instructi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0" y="1571843"/>
            <a:ext cx="5030787" cy="1100723"/>
          </a:xfrm>
        </p:spPr>
        <p:txBody>
          <a:bodyPr anchor="t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8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5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488414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406396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149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347" y="245538"/>
            <a:ext cx="8229586" cy="406395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0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943598" y="0"/>
            <a:ext cx="3200402" cy="5143500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8" name="Picture 7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4" y="1583267"/>
            <a:ext cx="5026449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0"/>
            <a:ext cx="3200400" cy="51435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anchor="ctr" anchorCtr="1"/>
          <a:lstStyle>
            <a:lvl1pPr marL="60325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13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24964"/>
            <a:ext cx="9144000" cy="51684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-24964"/>
            <a:ext cx="9144000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943598" y="-24964"/>
            <a:ext cx="3200402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5" y="1583267"/>
            <a:ext cx="5026448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-25400"/>
            <a:ext cx="3200400" cy="4157663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lIns="0" tIns="0" rIns="0" bIns="0" rtlCol="0" anchor="ctr" anchorCtr="1">
            <a:noAutofit/>
          </a:bodyPr>
          <a:lstStyle>
            <a:lvl1pPr>
              <a:buFontTx/>
              <a:buNone/>
              <a:defRPr lang="en-US" baseline="0">
                <a:solidFill>
                  <a:schemeClr val="bg1"/>
                </a:solidFill>
              </a:defRPr>
            </a:lvl1pPr>
          </a:lstStyle>
          <a:p>
            <a:pPr marL="60325" lvl="0" indent="0">
              <a:buFontTx/>
              <a:buNone/>
            </a:pPr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Program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1159938"/>
            <a:ext cx="9143998" cy="2980266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 userDrawn="1">
            <p:ph type="title"/>
          </p:nvPr>
        </p:nvSpPr>
        <p:spPr>
          <a:xfrm>
            <a:off x="804981" y="245538"/>
            <a:ext cx="7771752" cy="761995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3"/>
          </p:nvPr>
        </p:nvSpPr>
        <p:spPr>
          <a:xfrm>
            <a:off x="804981" y="1363132"/>
            <a:ext cx="7771752" cy="2616201"/>
          </a:xfrm>
        </p:spPr>
        <p:txBody>
          <a:bodyPr lIns="0" tIns="0"/>
          <a:lstStyle>
            <a:lvl1pPr marL="342900" indent="-342900">
              <a:lnSpc>
                <a:spcPct val="120000"/>
              </a:lnSpc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2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4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Graphic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53" cy="1100723"/>
          </a:xfrm>
        </p:spPr>
        <p:txBody>
          <a:bodyPr anchor="t" anchorCtr="0"/>
          <a:lstStyle>
            <a:lvl1pPr>
              <a:defRPr sz="2800" b="1">
                <a:ln w="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F1414"/>
              </a:gs>
              <a:gs pos="0">
                <a:srgbClr val="AA0000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5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Imag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40" cy="1100723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5000" y="-2117"/>
            <a:ext cx="3429000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Rectangle 15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3F3F3"/>
              </a:gs>
              <a:gs pos="0">
                <a:srgbClr val="B3B3B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7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2" y="1159938"/>
            <a:ext cx="9144000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04347" y="1459241"/>
            <a:ext cx="5029186" cy="2410019"/>
          </a:xfrm>
        </p:spPr>
        <p:txBody>
          <a:bodyPr anchor="t" anchorCtr="0">
            <a:noAutofit/>
          </a:bodyPr>
          <a:lstStyle>
            <a:lvl1pPr marL="0" marR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 sz="4400" b="1" cap="all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</a:t>
            </a:r>
          </a:p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lang="en-US" dirty="0" smtClean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941222" y="0"/>
            <a:ext cx="3064933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3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Rectangle 13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9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 Key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990088" y="1159938"/>
            <a:ext cx="6153912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36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3821" y="1430281"/>
            <a:ext cx="5369979" cy="2523657"/>
          </a:xfrm>
        </p:spPr>
        <p:txBody>
          <a:bodyPr anchor="t" anchorCtr="0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351" y="1159936"/>
            <a:ext cx="2944368" cy="2971800"/>
          </a:xfrm>
          <a:ln>
            <a:noFill/>
          </a:ln>
          <a:effectLst>
            <a:reflection stA="30000" endPos="4000" dir="5400000" sy="-100000" algn="bl" rotWithShape="0"/>
          </a:effectLst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3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90" cy="4063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347" y="1523585"/>
            <a:ext cx="8229600" cy="2929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3" name="Picture 20" descr="Oracle WHITE"/>
          <p:cNvPicPr>
            <a:picLocks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15479" y="4668926"/>
            <a:ext cx="704056" cy="8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9" name="Picture 25" descr="Red Bar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8" name="Picture 20" descr="Oracle WHITE"/>
            <p:cNvPicPr>
              <a:picLocks noChangeArrowheads="1"/>
            </p:cNvPicPr>
            <p:nvPr userDrawn="1"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580716" y="4924515"/>
            <a:ext cx="2539093" cy="218542"/>
            <a:chOff x="597807" y="4913973"/>
            <a:chExt cx="2539093" cy="218542"/>
          </a:xfrm>
        </p:grpSpPr>
        <p:sp>
          <p:nvSpPr>
            <p:cNvPr id="15" name="Text Box 14"/>
            <p:cNvSpPr txBox="1">
              <a:spLocks noChangeArrowheads="1"/>
            </p:cNvSpPr>
            <p:nvPr userDrawn="1"/>
          </p:nvSpPr>
          <p:spPr bwMode="auto">
            <a:xfrm>
              <a:off x="631886" y="4913973"/>
              <a:ext cx="2505014" cy="21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r>
                <a:rPr lang="en-US" sz="600" dirty="0" smtClean="0">
                  <a:solidFill>
                    <a:schemeClr val="tx1"/>
                  </a:solidFill>
                </a:rPr>
                <a:t>Copyright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</a:t>
              </a:r>
              <a:r>
                <a:rPr lang="en-US" sz="600" dirty="0" smtClean="0">
                  <a:solidFill>
                    <a:schemeClr val="tx1"/>
                  </a:solidFill>
                </a:rPr>
                <a:t>©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2015, Oracle and/or its affiliates. All rights reserved.</a:t>
              </a:r>
              <a:endParaRPr lang="en-US" sz="6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 flipH="1">
              <a:off x="597807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2893332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 userDrawn="1"/>
        </p:nvSpPr>
        <p:spPr>
          <a:xfrm>
            <a:off x="356299" y="488381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6A5A4AC0-1BEC-FE47-8A68-418BE237F8CE}" type="slidenum">
              <a:rPr lang="en-US" sz="600" smtClean="0">
                <a:solidFill>
                  <a:schemeClr val="tx1"/>
                </a:solidFill>
              </a:rPr>
              <a:pPr algn="r"/>
              <a:t>‹#›</a:t>
            </a:fld>
            <a:endParaRPr lang="en-US" sz="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8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48" r:id="rId2"/>
    <p:sldLayoutId id="2147483740" r:id="rId3"/>
    <p:sldLayoutId id="2147483741" r:id="rId4"/>
    <p:sldLayoutId id="2147483747" r:id="rId5"/>
    <p:sldLayoutId id="2147483733" r:id="rId6"/>
    <p:sldLayoutId id="2147483744" r:id="rId7"/>
    <p:sldLayoutId id="2147483694" r:id="rId8"/>
    <p:sldLayoutId id="2147483695" r:id="rId9"/>
    <p:sldLayoutId id="2147483701" r:id="rId10"/>
    <p:sldLayoutId id="2147483719" r:id="rId11"/>
    <p:sldLayoutId id="2147483700" r:id="rId12"/>
    <p:sldLayoutId id="2147483707" r:id="rId13"/>
    <p:sldLayoutId id="2147483746" r:id="rId14"/>
    <p:sldLayoutId id="2147483745" r:id="rId15"/>
    <p:sldLayoutId id="2147483685" r:id="rId16"/>
    <p:sldLayoutId id="214748368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16827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18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74725" indent="-17462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319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28800" indent="-168275" algn="l" defTabSz="9144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Font typeface="Arial" pitchFamily="34" charset="0"/>
        <a:buChar char="»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3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Instructions – Products…continued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47972" y="821346"/>
            <a:ext cx="8229600" cy="3062606"/>
          </a:xfrm>
        </p:spPr>
        <p:txBody>
          <a:bodyPr/>
          <a:lstStyle/>
          <a:p>
            <a:pPr>
              <a:defRPr/>
            </a:pPr>
            <a:r>
              <a:rPr lang="en-US" sz="1800" dirty="0" smtClean="0"/>
              <a:t>SPOU – SI One to One – Sweep Out</a:t>
            </a:r>
          </a:p>
          <a:p>
            <a:pPr lvl="1">
              <a:defRPr/>
            </a:pPr>
            <a:r>
              <a:rPr lang="en-US" dirty="0" smtClean="0"/>
              <a:t>This type of standing instruction is used when balance of the customer account required to sweep out to the other account at every regular frequency.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r>
              <a:rPr lang="en-US" sz="1800" dirty="0" smtClean="0"/>
              <a:t>SPIN – SI One to One – Sweep In</a:t>
            </a:r>
          </a:p>
          <a:p>
            <a:pPr lvl="1">
              <a:defRPr/>
            </a:pPr>
            <a:r>
              <a:rPr lang="en-US" dirty="0" smtClean="0"/>
              <a:t>This type of standing instruction is used when balance of the customer account required to sweep in from the other account at every regular frequency.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endParaRPr lang="en-US" sz="1800" dirty="0" smtClean="0"/>
          </a:p>
          <a:p>
            <a:pPr>
              <a:defRPr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Instructions – Products…continued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47972" y="821346"/>
            <a:ext cx="8229600" cy="3062606"/>
          </a:xfrm>
        </p:spPr>
        <p:txBody>
          <a:bodyPr/>
          <a:lstStyle/>
          <a:p>
            <a:pPr>
              <a:defRPr/>
            </a:pPr>
            <a:r>
              <a:rPr lang="en-US" sz="1800" dirty="0" smtClean="0"/>
              <a:t>RBSP – Range Balancing Sweep</a:t>
            </a:r>
          </a:p>
          <a:p>
            <a:pPr lvl="1">
              <a:defRPr/>
            </a:pPr>
            <a:r>
              <a:rPr lang="en-US" dirty="0" smtClean="0"/>
              <a:t>This type of standing instruction funds from one account to another account based on the maximum and minimum balance limits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r>
              <a:rPr lang="en-US" sz="1800" dirty="0" smtClean="0"/>
              <a:t>SIIS – SI One to One – Sweep In Intraday</a:t>
            </a:r>
          </a:p>
          <a:p>
            <a:pPr lvl="1">
              <a:defRPr/>
            </a:pPr>
            <a:r>
              <a:rPr lang="en-US" dirty="0" smtClean="0"/>
              <a:t>This type of standing instruction is used when balance of the customer account required to sweep in from the other account and instruction can be executed Intraday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endParaRPr lang="en-US" sz="1800" dirty="0" smtClean="0"/>
          </a:p>
          <a:p>
            <a:pPr>
              <a:defRPr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Instructions – Products…continued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47972" y="821346"/>
            <a:ext cx="8229600" cy="3062606"/>
          </a:xfrm>
        </p:spPr>
        <p:txBody>
          <a:bodyPr/>
          <a:lstStyle/>
          <a:p>
            <a:pPr>
              <a:defRPr/>
            </a:pPr>
            <a:r>
              <a:rPr lang="en-US" sz="1800" dirty="0" smtClean="0"/>
              <a:t>RBIM – Range Balancing Sweep Intraday</a:t>
            </a:r>
          </a:p>
          <a:p>
            <a:pPr lvl="1">
              <a:defRPr/>
            </a:pPr>
            <a:r>
              <a:rPr lang="en-US" dirty="0" smtClean="0"/>
              <a:t>This type of standing instruction funds from one account to another account based on the maximum and minimum balance limits and instruction can be executed Intraday </a:t>
            </a:r>
            <a:r>
              <a:rPr lang="en-US" smtClean="0"/>
              <a:t>Multiple times</a:t>
            </a: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r>
              <a:rPr lang="en-US" sz="1800" dirty="0" smtClean="0"/>
              <a:t>SISO – SI One to One – Sweep Out Intraday</a:t>
            </a:r>
          </a:p>
          <a:p>
            <a:pPr lvl="1">
              <a:defRPr/>
            </a:pPr>
            <a:r>
              <a:rPr lang="en-US" dirty="0" smtClean="0"/>
              <a:t>This type of standing instruction is used when balance of the customer account required to sweep in from the other account and instruction can be executed Intraday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endParaRPr lang="en-US" sz="1800" dirty="0" smtClean="0"/>
          </a:p>
          <a:p>
            <a:pPr>
              <a:defRPr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Instruction Advices and Reports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Instructions - Advices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47973" y="787163"/>
            <a:ext cx="8229600" cy="3062606"/>
          </a:xfrm>
        </p:spPr>
        <p:txBody>
          <a:bodyPr/>
          <a:lstStyle/>
          <a:p>
            <a:r>
              <a:rPr lang="en-US" sz="1800" dirty="0" smtClean="0"/>
              <a:t> EXEC_ADVICE</a:t>
            </a:r>
          </a:p>
          <a:p>
            <a:pPr lvl="2"/>
            <a:r>
              <a:rPr lang="en-US" dirty="0" smtClean="0"/>
              <a:t>This advice will be generated on  successful execution of SI.</a:t>
            </a:r>
          </a:p>
          <a:p>
            <a:pPr lvl="2"/>
            <a:endParaRPr lang="en-US" dirty="0" smtClean="0"/>
          </a:p>
          <a:p>
            <a:r>
              <a:rPr lang="en-US" sz="1800" dirty="0" smtClean="0"/>
              <a:t>OPEN_ADVICE</a:t>
            </a:r>
          </a:p>
          <a:p>
            <a:pPr lvl="2"/>
            <a:r>
              <a:rPr lang="en-US" dirty="0" smtClean="0"/>
              <a:t>This advice will be generated on successful creation of an instruction.</a:t>
            </a:r>
          </a:p>
          <a:p>
            <a:pPr lvl="2"/>
            <a:endParaRPr lang="en-US" dirty="0" smtClean="0"/>
          </a:p>
          <a:p>
            <a:r>
              <a:rPr lang="en-US" sz="1800" dirty="0" smtClean="0"/>
              <a:t>AMEND_ADVICE</a:t>
            </a:r>
          </a:p>
          <a:p>
            <a:pPr lvl="2"/>
            <a:r>
              <a:rPr lang="en-US" dirty="0" smtClean="0"/>
              <a:t>This advice will be generated when an existing instruction is amended.</a:t>
            </a:r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Instructions - Advices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56520" y="812799"/>
            <a:ext cx="8229600" cy="3062606"/>
          </a:xfrm>
        </p:spPr>
        <p:txBody>
          <a:bodyPr/>
          <a:lstStyle/>
          <a:p>
            <a:r>
              <a:rPr lang="en-US" sz="1800" dirty="0" smtClean="0"/>
              <a:t>CLOSE_ADVICE`</a:t>
            </a:r>
          </a:p>
          <a:p>
            <a:pPr lvl="2"/>
            <a:r>
              <a:rPr lang="en-US" dirty="0" smtClean="0"/>
              <a:t>This advice will be generated on closing an Instruction.</a:t>
            </a:r>
          </a:p>
          <a:p>
            <a:pPr lvl="2"/>
            <a:endParaRPr lang="en-US" dirty="0" smtClean="0"/>
          </a:p>
          <a:p>
            <a:r>
              <a:rPr lang="en-US" sz="1800" dirty="0" smtClean="0"/>
              <a:t>PAYMENT_MESSAGE</a:t>
            </a:r>
          </a:p>
          <a:p>
            <a:pPr lvl="2"/>
            <a:r>
              <a:rPr lang="en-US" dirty="0" smtClean="0"/>
              <a:t>This advice will be generated on credit of a payment.</a:t>
            </a:r>
          </a:p>
          <a:p>
            <a:pPr lvl="2"/>
            <a:endParaRPr lang="en-US" dirty="0" smtClean="0"/>
          </a:p>
          <a:p>
            <a:r>
              <a:rPr lang="en-US" sz="1800" dirty="0" smtClean="0"/>
              <a:t>REOPEN_ADVICE</a:t>
            </a:r>
          </a:p>
          <a:p>
            <a:pPr lvl="2"/>
            <a:r>
              <a:rPr lang="en-US" dirty="0" smtClean="0"/>
              <a:t>This advice will be generated while reopening a closed Instruction.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/>
            <a:r>
              <a:rPr lang="en-US" dirty="0" smtClean="0"/>
              <a:t>This report gives the details of SIs that have been defined for different customers.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Standing Instructions by customer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Instructions – Reports </a:t>
            </a:r>
          </a:p>
        </p:txBody>
      </p:sp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2" cstate="print"/>
          <a:srcRect l="3815" t="9001" r="1852" b="4587"/>
          <a:stretch>
            <a:fillRect/>
          </a:stretch>
        </p:blipFill>
        <p:spPr bwMode="auto">
          <a:xfrm>
            <a:off x="4435267" y="1102406"/>
            <a:ext cx="4597638" cy="3187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/>
            <a:r>
              <a:rPr lang="en-US" dirty="0" smtClean="0"/>
              <a:t>This report gives the details of SIs that have been created for different SI products.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just"/>
            <a:r>
              <a:rPr lang="en-US" dirty="0" smtClean="0"/>
              <a:t>Standing Instructions by product type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Instructions – Reports 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 l="3841" t="6306" r="4115"/>
          <a:stretch>
            <a:fillRect/>
          </a:stretch>
        </p:blipFill>
        <p:spPr bwMode="auto">
          <a:xfrm>
            <a:off x="4435268" y="1085316"/>
            <a:ext cx="4571999" cy="31106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/>
            <a:r>
              <a:rPr lang="en-US" dirty="0" smtClean="0"/>
              <a:t>The report gives details of instructions that were scheduled for the day but were not processed for some reason.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Unsuccessful Standing Instructions for the Day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Instructions – Reports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 l="2878" t="6431" r="3477"/>
          <a:stretch>
            <a:fillRect/>
          </a:stretch>
        </p:blipFill>
        <p:spPr bwMode="auto">
          <a:xfrm>
            <a:off x="4375446" y="1153683"/>
            <a:ext cx="4768553" cy="30337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25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Pack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FCUBS 12.1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972550" y="-287272"/>
            <a:ext cx="6044878" cy="5709255"/>
            <a:chOff x="8972550" y="-112614"/>
            <a:chExt cx="6044878" cy="5709255"/>
          </a:xfrm>
        </p:grpSpPr>
        <p:sp>
          <p:nvSpPr>
            <p:cNvPr id="6" name="Rectangle 5"/>
            <p:cNvSpPr/>
            <p:nvPr/>
          </p:nvSpPr>
          <p:spPr>
            <a:xfrm>
              <a:off x="9245604" y="-112614"/>
              <a:ext cx="5771824" cy="570925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2880" tIns="182880" rtlCol="0" anchor="t">
              <a:spAutoFit/>
            </a:bodyPr>
            <a:lstStyle/>
            <a:p>
              <a:pPr marL="231775" indent="-231775" algn="l">
                <a:spcAft>
                  <a:spcPts val="1200"/>
                </a:spcAft>
              </a:pPr>
              <a:r>
                <a:rPr lang="en-US" b="1" dirty="0" smtClean="0"/>
                <a:t>To fill</a:t>
              </a:r>
              <a:r>
                <a:rPr lang="en-US" b="1" baseline="0" dirty="0" smtClean="0"/>
                <a:t> a shape with an image.</a:t>
              </a:r>
              <a:endParaRPr lang="en-US" b="0" i="1" baseline="0" dirty="0" smtClean="0"/>
            </a:p>
            <a:p>
              <a:pPr marL="561975" marR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US" b="0" baseline="0" dirty="0" smtClean="0"/>
                <a:t>Use existing picture box, DO NOT delete and create new picture box.</a:t>
              </a:r>
            </a:p>
            <a:p>
              <a:pPr marL="561975" indent="-342900" algn="l">
                <a:spcAft>
                  <a:spcPts val="600"/>
                </a:spcAft>
                <a:buFont typeface="+mj-lt"/>
                <a:buAutoNum type="arabicPeriod"/>
              </a:pPr>
              <a:r>
                <a:rPr lang="en-US" b="0" baseline="0" dirty="0" smtClean="0"/>
                <a:t>Right click on the shape.</a:t>
              </a:r>
            </a:p>
            <a:p>
              <a:pPr marL="561975" indent="-342900" algn="l">
                <a:spcAft>
                  <a:spcPts val="600"/>
                </a:spcAft>
                <a:buFont typeface="+mj-lt"/>
                <a:buAutoNum type="arabicPeriod"/>
              </a:pPr>
              <a:r>
                <a:rPr lang="en-US" b="0" baseline="0" dirty="0" smtClean="0"/>
                <a:t>At the bottom of the submenu select </a:t>
              </a:r>
              <a:br>
                <a:rPr lang="en-US" b="0" baseline="0" dirty="0" smtClean="0"/>
              </a:br>
              <a:r>
                <a:rPr lang="en-US" b="0" baseline="0" dirty="0" smtClean="0"/>
                <a:t>“Format Shape”</a:t>
              </a:r>
            </a:p>
            <a:p>
              <a:pPr marL="561975" indent="-342900" algn="l">
                <a:spcAft>
                  <a:spcPts val="600"/>
                </a:spcAft>
                <a:buFont typeface="+mj-lt"/>
                <a:buAutoNum type="arabicPeriod"/>
              </a:pPr>
              <a:r>
                <a:rPr lang="en-US" b="0" baseline="0" dirty="0" smtClean="0"/>
                <a:t>Select “Fill” at the top of the “Format Shape” dialog box.</a:t>
              </a:r>
            </a:p>
            <a:p>
              <a:pPr marL="561975" indent="-342900" algn="l">
                <a:spcAft>
                  <a:spcPts val="600"/>
                </a:spcAft>
                <a:buFont typeface="+mj-lt"/>
                <a:buAutoNum type="arabicPeriod"/>
              </a:pPr>
              <a:r>
                <a:rPr lang="en-US" b="0" baseline="0" dirty="0" smtClean="0"/>
                <a:t>Select “Picture or Texture fill” from the options.</a:t>
              </a:r>
            </a:p>
            <a:p>
              <a:pPr marL="561975" indent="-342900" algn="l">
                <a:spcAft>
                  <a:spcPts val="600"/>
                </a:spcAft>
                <a:buFont typeface="+mj-lt"/>
                <a:buAutoNum type="arabicPeriod"/>
              </a:pPr>
              <a:r>
                <a:rPr lang="en-US" b="0" baseline="0" dirty="0" smtClean="0"/>
                <a:t>And select “File” under the “Insert from” option.</a:t>
              </a:r>
            </a:p>
            <a:p>
              <a:pPr marL="561975" indent="-342900" algn="l">
                <a:spcAft>
                  <a:spcPts val="600"/>
                </a:spcAft>
                <a:buFont typeface="+mj-lt"/>
                <a:buAutoNum type="arabicPeriod"/>
              </a:pPr>
              <a:r>
                <a:rPr lang="en-US" b="0" baseline="0" dirty="0" smtClean="0"/>
                <a:t>Navigate to the file you want to use and </a:t>
              </a:r>
              <a:br>
                <a:rPr lang="en-US" b="0" baseline="0" dirty="0" smtClean="0"/>
              </a:br>
              <a:r>
                <a:rPr lang="en-US" b="0" baseline="0" dirty="0" smtClean="0"/>
                <a:t>select “Insert”</a:t>
              </a:r>
            </a:p>
            <a:p>
              <a:pPr marL="561975" marR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US" dirty="0" smtClean="0">
                  <a:solidFill>
                    <a:srgbClr val="FFFFFF"/>
                  </a:solidFill>
                </a:rPr>
                <a:t>On the “Format” tab, in the Size group, click on</a:t>
              </a:r>
              <a:r>
                <a:rPr lang="en-US" baseline="0" dirty="0" smtClean="0">
                  <a:solidFill>
                    <a:srgbClr val="FFFFFF"/>
                  </a:solidFill>
                </a:rPr>
                <a:t> “Crop to Fill” in the </a:t>
              </a:r>
              <a:r>
                <a:rPr lang="en-US" dirty="0" smtClean="0">
                  <a:solidFill>
                    <a:srgbClr val="FFFFFF"/>
                  </a:solidFill>
                </a:rPr>
                <a:t>Crop tool </a:t>
              </a:r>
              <a:r>
                <a:rPr lang="en-US" dirty="0" smtClean="0"/>
                <a:t>and drag the image bounding box to the desired size</a:t>
              </a:r>
            </a:p>
            <a:p>
              <a:pPr marL="561975" marR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US" b="1" baseline="0" dirty="0" smtClean="0"/>
                <a:t>DELETE THIS</a:t>
              </a:r>
              <a:r>
                <a:rPr lang="en-US" b="1" dirty="0" smtClean="0"/>
                <a:t> INSTRUCTION NOTE WHEN NOT IN USE</a:t>
              </a:r>
              <a:endParaRPr lang="en-US" b="1" baseline="0" dirty="0" smtClean="0"/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>
              <a:off x="8972550" y="2742013"/>
              <a:ext cx="273054" cy="0"/>
            </a:xfrm>
            <a:prstGeom prst="line">
              <a:avLst/>
            </a:prstGeom>
            <a:grpFill/>
            <a:ln w="19050">
              <a:solidFill>
                <a:srgbClr val="00B050"/>
              </a:solidFill>
              <a:round/>
              <a:headEnd/>
              <a:tailEnd type="triangle" w="med" len="med"/>
            </a:ln>
          </p:spPr>
        </p:cxnSp>
      </p:grpSp>
      <p:sp>
        <p:nvSpPr>
          <p:cNvPr id="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/>
          <a:lstStyle/>
          <a:p>
            <a:r>
              <a:rPr lang="en-US" dirty="0" smtClean="0"/>
              <a:t>Standing Instructions</a:t>
            </a:r>
            <a:endParaRPr lang="en-US" dirty="0"/>
          </a:p>
        </p:txBody>
      </p:sp>
      <p:pic>
        <p:nvPicPr>
          <p:cNvPr id="10" name="Picture Placeholder 11" descr="ph-ind-buslife-017-cropped.bmp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r="26667"/>
          <a:stretch/>
        </p:blipFill>
        <p:spPr>
          <a:prstGeom prst="rect">
            <a:avLst/>
          </a:prstGeom>
          <a:blipFill>
            <a:blip r:embed="rId4" cstate="print"/>
            <a:tile tx="0" ty="0" sx="100000" sy="100000" flip="none" algn="tl"/>
          </a:blip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83648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4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Agenda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Standing Instructions – Introduction</a:t>
            </a:r>
          </a:p>
          <a:p>
            <a:r>
              <a:rPr lang="en-US" dirty="0" smtClean="0"/>
              <a:t>Standing Instructions – Products</a:t>
            </a:r>
          </a:p>
          <a:p>
            <a:r>
              <a:rPr lang="en-US" dirty="0" smtClean="0"/>
              <a:t>Standing Instruction Advices and Reports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41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Instructions – Introduction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73611" y="770071"/>
            <a:ext cx="8229600" cy="3062606"/>
          </a:xfrm>
        </p:spPr>
        <p:txBody>
          <a:bodyPr/>
          <a:lstStyle/>
          <a:p>
            <a:pPr>
              <a:buFont typeface="Times" pitchFamily="18" charset="0"/>
              <a:buNone/>
              <a:defRPr/>
            </a:pPr>
            <a:r>
              <a:rPr lang="en-US" sz="1800" dirty="0" smtClean="0"/>
              <a:t>SI module processes the following types of standing instructions:</a:t>
            </a:r>
          </a:p>
          <a:p>
            <a:pPr lvl="2">
              <a:defRPr/>
            </a:pPr>
            <a:endParaRPr lang="en-US" dirty="0" smtClean="0"/>
          </a:p>
          <a:p>
            <a:pPr lvl="2">
              <a:defRPr/>
            </a:pPr>
            <a:r>
              <a:rPr lang="en-US" dirty="0" smtClean="0"/>
              <a:t>Standing Payment Order</a:t>
            </a:r>
          </a:p>
          <a:p>
            <a:pPr lvl="2">
              <a:defRPr/>
            </a:pPr>
            <a:r>
              <a:rPr lang="en-US" dirty="0" smtClean="0"/>
              <a:t> Standing Collection Order</a:t>
            </a:r>
          </a:p>
          <a:p>
            <a:pPr lvl="2">
              <a:defRPr/>
            </a:pPr>
            <a:r>
              <a:rPr lang="en-US" dirty="0" smtClean="0"/>
              <a:t> Account Sweep (Sweep in and Sweep out)</a:t>
            </a:r>
          </a:p>
          <a:p>
            <a:pPr lvl="2">
              <a:defRPr/>
            </a:pPr>
            <a:r>
              <a:rPr lang="en-US" dirty="0" smtClean="0"/>
              <a:t> Variable Payment</a:t>
            </a:r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Instructions – Products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Instructions – Products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73610" y="855529"/>
            <a:ext cx="8229600" cy="3062606"/>
          </a:xfrm>
        </p:spPr>
        <p:txBody>
          <a:bodyPr/>
          <a:lstStyle/>
          <a:p>
            <a:pPr>
              <a:defRPr/>
            </a:pPr>
            <a:r>
              <a:rPr lang="en-US" sz="1800" dirty="0" smtClean="0"/>
              <a:t>SI11 – SI one to one- Payments</a:t>
            </a:r>
          </a:p>
          <a:p>
            <a:pPr lvl="2">
              <a:defRPr/>
            </a:pPr>
            <a:r>
              <a:rPr lang="en-US" dirty="0" smtClean="0"/>
              <a:t>The type of standing instruction which is being considered here is Standing Payment order. Under this type of service, one account is debited and another one account of same/different customer is credited. </a:t>
            </a:r>
          </a:p>
          <a:p>
            <a:pPr>
              <a:defRPr/>
            </a:pPr>
            <a:endParaRPr lang="en-US" sz="1800" dirty="0" smtClean="0"/>
          </a:p>
          <a:p>
            <a:pPr>
              <a:defRPr/>
            </a:pPr>
            <a:r>
              <a:rPr lang="en-US" sz="1800" dirty="0" smtClean="0"/>
              <a:t>SI12 – SI one to Many- Payments</a:t>
            </a:r>
          </a:p>
          <a:p>
            <a:pPr lvl="2">
              <a:defRPr/>
            </a:pPr>
            <a:r>
              <a:rPr lang="en-US" dirty="0" smtClean="0"/>
              <a:t>Under this type of service, one account of customer is debited and more than one account of any customer account is  credited within FLEXCUBE.</a:t>
            </a:r>
          </a:p>
          <a:p>
            <a:pPr>
              <a:defRPr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Instructions – Products…continued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73610" y="821346"/>
            <a:ext cx="8229600" cy="3062606"/>
          </a:xfrm>
        </p:spPr>
        <p:txBody>
          <a:bodyPr/>
          <a:lstStyle/>
          <a:p>
            <a:pPr>
              <a:defRPr/>
            </a:pPr>
            <a:r>
              <a:rPr lang="en-US" sz="1800" dirty="0" smtClean="0"/>
              <a:t>SI13 – SI Many  to one- Payments </a:t>
            </a:r>
          </a:p>
          <a:p>
            <a:pPr lvl="2">
              <a:defRPr/>
            </a:pPr>
            <a:r>
              <a:rPr lang="en-US" dirty="0" smtClean="0"/>
              <a:t>Under this type of service, more than one account of customer is debited and another one account of a customer is credited.</a:t>
            </a:r>
          </a:p>
          <a:p>
            <a:pPr>
              <a:defRPr/>
            </a:pPr>
            <a:endParaRPr lang="en-US" sz="1800" dirty="0" smtClean="0"/>
          </a:p>
          <a:p>
            <a:pPr>
              <a:defRPr/>
            </a:pPr>
            <a:r>
              <a:rPr lang="en-US" sz="1800" dirty="0" smtClean="0"/>
              <a:t>SI14 – SI Many to Many – Payments</a:t>
            </a:r>
          </a:p>
          <a:p>
            <a:pPr lvl="2">
              <a:defRPr/>
            </a:pPr>
            <a:r>
              <a:rPr lang="en-US" dirty="0" smtClean="0"/>
              <a:t>Under this type of service, more than one account of customer is debited and the amount will be credited into  more than one account in FLEXCUBE.</a:t>
            </a:r>
          </a:p>
          <a:p>
            <a:pPr>
              <a:defRPr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Instructions – Products…continued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65065" y="829892"/>
            <a:ext cx="8229600" cy="3062606"/>
          </a:xfrm>
        </p:spPr>
        <p:txBody>
          <a:bodyPr/>
          <a:lstStyle/>
          <a:p>
            <a:pPr>
              <a:defRPr/>
            </a:pPr>
            <a:r>
              <a:rPr lang="en-US" sz="1800" dirty="0" smtClean="0"/>
              <a:t>SIC1 – SI One to One - Collection </a:t>
            </a:r>
          </a:p>
          <a:p>
            <a:pPr lvl="1">
              <a:defRPr/>
            </a:pPr>
            <a:r>
              <a:rPr lang="en-US" dirty="0" smtClean="0"/>
              <a:t>The type of standing instruction which is being considered here is Standing Collection order. Under this type of service, one account is credited and another one account of same/different customer is debited.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r>
              <a:rPr lang="en-US" sz="1800" dirty="0" smtClean="0"/>
              <a:t>VPAY – SI Variable Pay – Payment</a:t>
            </a:r>
          </a:p>
          <a:p>
            <a:pPr lvl="1">
              <a:defRPr/>
            </a:pPr>
            <a:r>
              <a:rPr lang="en-US" dirty="0" smtClean="0"/>
              <a:t>This type of standing instruction will have variable amount on each execution. For example Customer required Variable Payment for utility bill payment, where bill amount will be different every time.</a:t>
            </a:r>
          </a:p>
          <a:p>
            <a:pPr>
              <a:defRPr/>
            </a:pPr>
            <a:endParaRPr lang="en-US" sz="1800" dirty="0" smtClean="0"/>
          </a:p>
          <a:p>
            <a:pPr>
              <a:defRPr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acle 2012">
  <a:themeElements>
    <a:clrScheme name="Oracle Color Palette">
      <a:dk1>
        <a:srgbClr val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racle 2012">
      <a:dk1>
        <a:sysClr val="windowText" lastClr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8352</TotalTime>
  <Words>829</Words>
  <Application>Microsoft Office PowerPoint</Application>
  <PresentationFormat>On-screen Show (16:9)</PresentationFormat>
  <Paragraphs>105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ＭＳ Ｐゴシック</vt:lpstr>
      <vt:lpstr>Arial</vt:lpstr>
      <vt:lpstr>Calibri</vt:lpstr>
      <vt:lpstr>Times</vt:lpstr>
      <vt:lpstr>Wingdings</vt:lpstr>
      <vt:lpstr>Oracle 2012</vt:lpstr>
      <vt:lpstr>PowerPoint Presentation</vt:lpstr>
      <vt:lpstr>Accelerator Pack  FCUBS 12.1</vt:lpstr>
      <vt:lpstr>Program Agenda</vt:lpstr>
      <vt:lpstr>Standing Instructions – Introduction</vt:lpstr>
      <vt:lpstr>Introduction </vt:lpstr>
      <vt:lpstr>Standing Instructions – Products</vt:lpstr>
      <vt:lpstr>Standing Instructions – Products</vt:lpstr>
      <vt:lpstr>Standing Instructions – Products…continued</vt:lpstr>
      <vt:lpstr>Standing Instructions – Products…continued</vt:lpstr>
      <vt:lpstr>Standing Instructions – Products…continued</vt:lpstr>
      <vt:lpstr>Standing Instructions – Products…continued</vt:lpstr>
      <vt:lpstr>Standing Instructions – Products…continued</vt:lpstr>
      <vt:lpstr>Standing Instruction Advices and Reports</vt:lpstr>
      <vt:lpstr>Standing Instructions - Advices</vt:lpstr>
      <vt:lpstr>Standing Instructions - Advices</vt:lpstr>
      <vt:lpstr>Standing Instructions – Reports </vt:lpstr>
      <vt:lpstr>Standing Instructions – Reports </vt:lpstr>
      <vt:lpstr>Standing Instructions – Reports 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Duarte, Inc.</dc:creator>
  <cp:lastModifiedBy>Raghavendra Gopalakrishna Setty</cp:lastModifiedBy>
  <cp:revision>908</cp:revision>
  <cp:lastPrinted>2012-08-03T22:03:14Z</cp:lastPrinted>
  <dcterms:created xsi:type="dcterms:W3CDTF">2012-05-31T20:53:14Z</dcterms:created>
  <dcterms:modified xsi:type="dcterms:W3CDTF">2020-04-20T09:08:49Z</dcterms:modified>
</cp:coreProperties>
</file>