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1"/>
  </p:notesMasterIdLst>
  <p:handoutMasterIdLst>
    <p:handoutMasterId r:id="rId32"/>
  </p:handoutMasterIdLst>
  <p:sldIdLst>
    <p:sldId id="267" r:id="rId2"/>
    <p:sldId id="507" r:id="rId3"/>
    <p:sldId id="508" r:id="rId4"/>
    <p:sldId id="509" r:id="rId5"/>
    <p:sldId id="527" r:id="rId6"/>
    <p:sldId id="528" r:id="rId7"/>
    <p:sldId id="510" r:id="rId8"/>
    <p:sldId id="511" r:id="rId9"/>
    <p:sldId id="512" r:id="rId10"/>
    <p:sldId id="513" r:id="rId11"/>
    <p:sldId id="529" r:id="rId12"/>
    <p:sldId id="514" r:id="rId13"/>
    <p:sldId id="516" r:id="rId14"/>
    <p:sldId id="517" r:id="rId15"/>
    <p:sldId id="530" r:id="rId16"/>
    <p:sldId id="531" r:id="rId17"/>
    <p:sldId id="532" r:id="rId18"/>
    <p:sldId id="518" r:id="rId19"/>
    <p:sldId id="519" r:id="rId20"/>
    <p:sldId id="520" r:id="rId21"/>
    <p:sldId id="521" r:id="rId22"/>
    <p:sldId id="522" r:id="rId23"/>
    <p:sldId id="523" r:id="rId24"/>
    <p:sldId id="524" r:id="rId25"/>
    <p:sldId id="525" r:id="rId26"/>
    <p:sldId id="526" r:id="rId27"/>
    <p:sldId id="515" r:id="rId28"/>
    <p:sldId id="262" r:id="rId29"/>
    <p:sldId id="343" r:id="rId30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2016,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8710" y="824131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13527" y="219901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41977" y="1188814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FX Linkage (Cover) for Bills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Pre-shipment Finance liquidation.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Acceptance commission.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Brokerage.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Partial Liquidation of Bills – Principal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Charge Classes (Association, Application, Liquidation)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14400" y="815586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93252" y="1231543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 Defined Fields for capturing Miscellaneous Info.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Bifurcation of Bill Amount (Invoice, Profit, Freight …)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Part Purchase of Bill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Capturing details of various invoices for the Bill.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Forfeiting of Export Bills.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 – Transfer to another bank.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8395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7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26392" y="1499892"/>
          <a:ext cx="7191186" cy="27636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Accrual of Interest is done in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MACR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Memo accrual of Interest is done in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ADIS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event which fires when a bills contract with discrepancies is unlocked and the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discrepancies are resolved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AMND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Amendment of a bills contract. This event is fired when there is a change to the bills contract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+mn-lt"/>
                        </a:rPr>
                        <a:t>other than changing the stage, or discrepancies etc which fire other specific events. This is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+mn-lt"/>
                        </a:rPr>
                        <a:t>basically for things like a change in the documents or some description or parties etc.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BOOK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This event is fired whenever a bill other than a collection is stored in the initial stage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35981" y="832678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83663" y="1440071"/>
          <a:ext cx="7191186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INIT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event fired whenever a bill is saved in the final stage or when a bill is moved from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initial stage to the final stage after unlock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fired whenever a bills contract is closed i.e. a contract is not liquidated but just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closed.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REGN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event is for collections when a collection is registered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Reversal of a Bills contract fires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STCH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event is fired when the status of an overdue bill is changed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2" y="807040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LADV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changed from acceptance to advance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BDIS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operation from acceptance to discount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LDIS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changed from acceptance to discount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LIQD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which has had no change in operation I.e. liquidation of a bill which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hasn’t been changed from acceptance to advance etc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BADV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operation from acceptance to advance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49769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34938" y="1491346"/>
          <a:ext cx="7191186" cy="223901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AFAT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an advice of acceptance fate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PFAT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an advice of payment fate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PRNA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you protest the non acceptance of a bill by the other party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BPUR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a contract from collection to purchase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LPUR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contract changed from collection to purchase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BACP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DRAWEE too is supposed to accept it. When the DRAWEE accepts the bill then put the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 date on the exceptions screen after unlock and save it and this event is fired.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40935" y="1414434"/>
          <a:ext cx="7191186" cy="24246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PRNP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you protest the non payment of a bill by the other party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REFA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other party refuses to accept the bill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other party refuses to pay the bill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TACP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tracer for an acceptance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TAFT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payment fate tracer for an acceptance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TDIS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approval of discrepancies tracer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09301" y="1576805"/>
          <a:ext cx="7191186" cy="170345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TPAY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principal fate follow up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TPFT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principal fate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release of reserve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RRES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release from reserve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2" y="926681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43484" y="1448617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ACCEPTANCE_FATE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Fate - Bill Acceptance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Follow up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ACCEPT_ADV_FFT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Free Format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499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ACCEPT_REFUSAL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Refusal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662262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ACCPT_FATE_TRCR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Fate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ADVANCE_ADVICE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Amount Advanced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ADV_PMT_ACPT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by Negotiation or Acceptance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AMNDMNT_OF_INS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of Instructions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12.2</a:t>
            </a:r>
            <a:br>
              <a:rPr lang="en-US" dirty="0" smtClean="0"/>
            </a:br>
            <a:r>
              <a:rPr lang="en-US" dirty="0" smtClean="0"/>
              <a:t>Bills and Collections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0"/>
            <a:ext cx="3200400" cy="5143500"/>
          </a:xfr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00755" y="1593896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CLOSURE_ADVICE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Closure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COLL_PAY_ADV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- Collection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DELINQYADV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Delinquency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DISCAPPRVL_TRCR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Discrepancies Approval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DISCOUNT_ADVICE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Discounted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92498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83664" y="1534076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DISCREPANCY_AUT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AUTH. to Pay or Accept or Negotiate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DISCREPANCY_FAX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 Fax Request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DISCREPANCY_REQ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 Request Letter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DOC_ARVL_NOTICE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Documents Arrival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FORFAITING_ADV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Forfeiting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92498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66571" y="1474255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LC_AUTH_REIMB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Authorization to reimburse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NONPAY_NONACCP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Non-Payment/Non-Acceptance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PAYMENT_DUE_ADV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Billing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PAYMENT_REFUSAL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Payment Refusal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3072" y="755766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Principal Payment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PAYMNTFATE_TRCR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Principal Payment Fate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PDO1_ADV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Past Due Obligation Advice 1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PRINCIPAL_FATE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Fate - Principal Payment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PROTEST_NONACPT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Non-Acceptance Protest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901044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13527" y="202809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09300" y="154262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PROTEST_NONPAY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Non-Payment Protest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PURCHASD_ADVICE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Purchased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REIMBRSMNT_CLM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Reimbursement Claim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REIM_PAY_ADV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- LC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REL_OF_RES_TRCR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Release of Reserve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7256" y="841223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58026" y="1448617"/>
          <a:ext cx="7981772" cy="136344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REMITTANCE_LTR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Documents Remittance Letter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RESERVE_RELEASE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Reserve of Release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909590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Reports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73610" y="1445188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in a User Defined Status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Bills and Collections Daily Activity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Payment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Acceptances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Finalization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BC Automatic Processing Exceptions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BC Contracts Overrides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34939" y="883953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Reports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07794" y="1530646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Outstanding Discrepancies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with Pending Documents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Under Protest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To Be Protested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Maturing Bills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Bills Static Maintenance Reports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77" y="809562"/>
            <a:ext cx="7771752" cy="327030"/>
          </a:xfrm>
        </p:spPr>
        <p:txBody>
          <a:bodyPr/>
          <a:lstStyle/>
          <a:p>
            <a:pPr lvl="0"/>
            <a:r>
              <a:rPr lang="en-US" sz="2000" b="0" dirty="0" smtClean="0">
                <a:ln>
                  <a:noFill/>
                </a:ln>
                <a:solidFill>
                  <a:srgbClr val="FF0000"/>
                </a:solidFill>
                <a:ea typeface="ＭＳ Ｐゴシック" pitchFamily="127" charset="-128"/>
                <a:cs typeface="ＭＳ Ｐゴシック" pitchFamily="127" charset="-128"/>
              </a:rPr>
              <a:t>Contents</a:t>
            </a:r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51156" y="1482773"/>
            <a:ext cx="7771752" cy="2616201"/>
          </a:xfrm>
        </p:spPr>
        <p:txBody>
          <a:bodyPr/>
          <a:lstStyle/>
          <a:p>
            <a:r>
              <a:rPr lang="en-US" sz="2000" dirty="0" smtClean="0"/>
              <a:t>Introduction.</a:t>
            </a:r>
          </a:p>
          <a:p>
            <a:r>
              <a:rPr lang="en-US" sz="2000" dirty="0" smtClean="0"/>
              <a:t>Features.</a:t>
            </a:r>
          </a:p>
          <a:p>
            <a:r>
              <a:rPr lang="en-US" sz="2000" dirty="0" smtClean="0"/>
              <a:t>Common Events. </a:t>
            </a:r>
          </a:p>
          <a:p>
            <a:r>
              <a:rPr lang="en-US" sz="2000" dirty="0" smtClean="0"/>
              <a:t>Standard advices.</a:t>
            </a:r>
          </a:p>
          <a:p>
            <a:r>
              <a:rPr lang="en-US" sz="2000" dirty="0" smtClean="0"/>
              <a:t>Standard Reports.</a:t>
            </a:r>
            <a:endParaRPr lang="en-US" sz="20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07794" y="1376823"/>
            <a:ext cx="8091825" cy="2861892"/>
          </a:xfrm>
          <a:prstGeom prst="rect">
            <a:avLst/>
          </a:prstGeom>
        </p:spPr>
        <p:txBody>
          <a:bodyPr/>
          <a:lstStyle/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bill, as an instrument of international trade, is the most commonly used method for a seller to be paid through banking channels. Besides credit risk considerations, bills are the customary business practice for trade and a particularly important fee-earning service for any bank.</a:t>
            </a: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The Bills and Collections (BC) module supports the processing of all types of bills, both domestic and international. It handles the necessary activities during the entire lifecycle of a bill once it is booked.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04347" y="1522101"/>
            <a:ext cx="8091825" cy="2861892"/>
          </a:xfrm>
          <a:prstGeom prst="rect">
            <a:avLst/>
          </a:prstGeom>
        </p:spPr>
        <p:txBody>
          <a:bodyPr/>
          <a:lstStyle/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Bills and Collections module supports the processing of all types of international and domestic bills like: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Bills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Bills not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Outgoing Bills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Outgoing Bills not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Collections</a:t>
            </a: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04347" y="1522101"/>
            <a:ext cx="8091825" cy="2861892"/>
          </a:xfrm>
          <a:prstGeom prst="rect">
            <a:avLst/>
          </a:prstGeom>
        </p:spPr>
        <p:txBody>
          <a:bodyPr/>
          <a:lstStyle/>
          <a:p>
            <a:pPr marL="228600" marR="0" lvl="1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Bills and Collections module supports the processing of all types of international and domestic bills like: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Collections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Outgoing Collections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Usance or Sight Bills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Documentary or Clean Bills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Bills with multiple tenors</a:t>
            </a: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24886" y="1231543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Complete Life Cycle Tracking and Processing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Flexibility to Create and Tailor Products With Standard Features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Ability to Modify Standard Features for Specific Bill Contract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On-Line Updates and Accounting Entries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Credit Limit Maintenance and on-Line Tracking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Automated Handling of User Defined Interest &amp; Charges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668" y="82413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93252" y="1128993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Automated Generation of Configurable Advices in Mail, Telex or Swift Formats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Linked to Letters of Credit Module for Automatic Reversal of related LC Outstanding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 Defined Contract Status and Automatic Status Changes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Generation of Follow-up Tracers at User Defined Frequency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1" y="858315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67615" y="1265726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 Defined Standard Clauses, Documents, Instructions and Free Format Text Inputs 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Capture of Document details for Incoming Bill after payment (hence generate Doc Arrival Notice)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Facility to Block Deposits / A/c Balance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View Changes during Amendment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9860</TotalTime>
  <Words>1358</Words>
  <Application>Microsoft Office PowerPoint</Application>
  <PresentationFormat>On-screen Show (16:9)</PresentationFormat>
  <Paragraphs>377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ＭＳ Ｐゴシック</vt:lpstr>
      <vt:lpstr>Arial</vt:lpstr>
      <vt:lpstr>Calibri</vt:lpstr>
      <vt:lpstr>Wingdings</vt:lpstr>
      <vt:lpstr>Oracle 2012</vt:lpstr>
      <vt:lpstr>PowerPoint Presentation</vt:lpstr>
      <vt:lpstr>APACK 12.2 Bills and Collections</vt:lpstr>
      <vt:lpstr>Contents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1255</cp:revision>
  <cp:lastPrinted>2012-08-03T22:03:14Z</cp:lastPrinted>
  <dcterms:created xsi:type="dcterms:W3CDTF">2012-05-31T20:53:14Z</dcterms:created>
  <dcterms:modified xsi:type="dcterms:W3CDTF">2020-04-19T11:17:25Z</dcterms:modified>
</cp:coreProperties>
</file>