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6"/>
  </p:notesMasterIdLst>
  <p:handoutMasterIdLst>
    <p:handoutMasterId r:id="rId37"/>
  </p:handoutMasterIdLst>
  <p:sldIdLst>
    <p:sldId id="267" r:id="rId2"/>
    <p:sldId id="507" r:id="rId3"/>
    <p:sldId id="509" r:id="rId4"/>
    <p:sldId id="591" r:id="rId5"/>
    <p:sldId id="401" r:id="rId6"/>
    <p:sldId id="574" r:id="rId7"/>
    <p:sldId id="576" r:id="rId8"/>
    <p:sldId id="600" r:id="rId9"/>
    <p:sldId id="577" r:id="rId10"/>
    <p:sldId id="592" r:id="rId11"/>
    <p:sldId id="578" r:id="rId12"/>
    <p:sldId id="579" r:id="rId13"/>
    <p:sldId id="580" r:id="rId14"/>
    <p:sldId id="604" r:id="rId15"/>
    <p:sldId id="593" r:id="rId16"/>
    <p:sldId id="581" r:id="rId17"/>
    <p:sldId id="594" r:id="rId18"/>
    <p:sldId id="583" r:id="rId19"/>
    <p:sldId id="599" r:id="rId20"/>
    <p:sldId id="595" r:id="rId21"/>
    <p:sldId id="582" r:id="rId22"/>
    <p:sldId id="596" r:id="rId23"/>
    <p:sldId id="588" r:id="rId24"/>
    <p:sldId id="601" r:id="rId25"/>
    <p:sldId id="589" r:id="rId26"/>
    <p:sldId id="597" r:id="rId27"/>
    <p:sldId id="602" r:id="rId28"/>
    <p:sldId id="590" r:id="rId29"/>
    <p:sldId id="598" r:id="rId30"/>
    <p:sldId id="585" r:id="rId31"/>
    <p:sldId id="603" r:id="rId32"/>
    <p:sldId id="587" r:id="rId33"/>
    <p:sldId id="262" r:id="rId34"/>
    <p:sldId id="343" r:id="rId35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-612" y="-7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endParaRPr lang="en-US" sz="8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Account Classes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Account Classes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42875" y="1359731"/>
            <a:ext cx="8229600" cy="3062606"/>
          </a:xfrm>
        </p:spPr>
        <p:txBody>
          <a:bodyPr/>
          <a:lstStyle/>
          <a:p>
            <a:pPr marL="227013" indent="-227013" defTabSz="914400" eaLnBrk="0" fontAlgn="base" hangingPunct="0">
              <a:spcBef>
                <a:spcPct val="5000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Customer Accounts are classified into groups called Account Classes.</a:t>
            </a:r>
          </a:p>
          <a:p>
            <a:pPr marL="227013" indent="-227013" defTabSz="914400" eaLnBrk="0" fontAlgn="base" hangingPunct="0">
              <a:spcBef>
                <a:spcPct val="5000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Examples of account classes:</a:t>
            </a:r>
          </a:p>
          <a:p>
            <a:pPr marL="569913" lvl="1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High Net Worth Individual Savings Bank Accounts, </a:t>
            </a:r>
          </a:p>
          <a:p>
            <a:pPr marL="569913" lvl="1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Corporate Current Accounts</a:t>
            </a:r>
          </a:p>
          <a:p>
            <a:pPr marL="569913" lvl="1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Ordinary Savings Bank Accounts 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205099" y="778616"/>
            <a:ext cx="8648344" cy="3810475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dirty="0" smtClean="0"/>
              <a:t>For each class, you also define certain common attributes applicable to all accounts in this class, such as:</a:t>
            </a:r>
          </a:p>
          <a:p>
            <a:pPr lvl="1" algn="just">
              <a:spcBef>
                <a:spcPct val="50000"/>
              </a:spcBef>
            </a:pPr>
            <a:r>
              <a:rPr lang="en-US" dirty="0" smtClean="0"/>
              <a:t>Facilities granted to the account holders (Pass book, </a:t>
            </a:r>
            <a:r>
              <a:rPr lang="en-US" dirty="0" err="1" smtClean="0"/>
              <a:t>Cheque</a:t>
            </a:r>
            <a:r>
              <a:rPr lang="en-US" dirty="0" smtClean="0"/>
              <a:t> book, ATM etc.)</a:t>
            </a:r>
          </a:p>
          <a:p>
            <a:pPr lvl="1" algn="just">
              <a:spcBef>
                <a:spcPct val="50000"/>
              </a:spcBef>
            </a:pPr>
            <a:r>
              <a:rPr lang="en-US" dirty="0" smtClean="0"/>
              <a:t>The General Ledger lines to which the accounts in this class report</a:t>
            </a:r>
          </a:p>
          <a:p>
            <a:pPr lvl="1" algn="just">
              <a:spcBef>
                <a:spcPct val="50000"/>
              </a:spcBef>
            </a:pPr>
            <a:r>
              <a:rPr lang="en-US" dirty="0" smtClean="0"/>
              <a:t>Periodicity and nature of account statements</a:t>
            </a:r>
          </a:p>
          <a:p>
            <a:pPr lvl="1" algn="just">
              <a:spcBef>
                <a:spcPct val="50000"/>
              </a:spcBef>
            </a:pPr>
            <a:r>
              <a:rPr lang="en-US" dirty="0" smtClean="0"/>
              <a:t>Dormancy parameter, Initial Funding, Provision, Auto Deposit, Automatic Status Change,</a:t>
            </a:r>
          </a:p>
          <a:p>
            <a:pPr lvl="1" algn="just">
              <a:spcBef>
                <a:spcPct val="50000"/>
              </a:spcBef>
            </a:pPr>
            <a:r>
              <a:rPr lang="en-US" dirty="0" smtClean="0"/>
              <a:t>Type of balance the accounts will normally have i.e. either debit/credit.</a:t>
            </a:r>
          </a:p>
          <a:p>
            <a:pPr lvl="1" algn="just">
              <a:spcBef>
                <a:spcPct val="50000"/>
              </a:spcBef>
            </a:pPr>
            <a:r>
              <a:rPr lang="en-US" sz="1800" dirty="0" smtClean="0"/>
              <a:t>Many of these attributes can be changed at the level of individual accounts.</a:t>
            </a:r>
          </a:p>
          <a:p>
            <a:pPr algn="just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CASA – Account Classes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CASA – Account Classes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42875" y="889712"/>
            <a:ext cx="8229600" cy="3062606"/>
          </a:xfrm>
        </p:spPr>
        <p:txBody>
          <a:bodyPr/>
          <a:lstStyle/>
          <a:p>
            <a:pPr algn="just">
              <a:spcBef>
                <a:spcPct val="5000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Account Class:</a:t>
            </a:r>
          </a:p>
          <a:p>
            <a:r>
              <a:rPr lang="en-US" dirty="0" smtClean="0"/>
              <a:t>SAVIN		: Savings Account Individuals</a:t>
            </a:r>
          </a:p>
          <a:p>
            <a:r>
              <a:rPr lang="en-US" dirty="0" smtClean="0"/>
              <a:t>SAVST		: Savings Account Staff</a:t>
            </a:r>
          </a:p>
          <a:p>
            <a:r>
              <a:rPr lang="en-US" dirty="0" smtClean="0"/>
              <a:t>SAVHN		: Savings Account Premier: High Net Worth</a:t>
            </a:r>
          </a:p>
          <a:p>
            <a:r>
              <a:rPr lang="en-US" dirty="0" smtClean="0"/>
              <a:t>SAVNR		: Saving Account NRI</a:t>
            </a:r>
          </a:p>
          <a:p>
            <a:r>
              <a:rPr lang="en-US" dirty="0" smtClean="0"/>
              <a:t>CACIN		: Current Account NRI</a:t>
            </a:r>
          </a:p>
          <a:p>
            <a:r>
              <a:rPr lang="en-US" dirty="0" smtClean="0"/>
              <a:t>CACCR		: Current Account Corporate</a:t>
            </a:r>
          </a:p>
          <a:p>
            <a:r>
              <a:rPr lang="en-US" dirty="0" smtClean="0"/>
              <a:t>CACCS		: Current Account Salary</a:t>
            </a:r>
          </a:p>
          <a:p>
            <a:r>
              <a:rPr lang="en-US" dirty="0" smtClean="0"/>
              <a:t>SASPND 	: Savings Account Individuals With Spend Analysis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CASA – Account Classes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42875" y="889712"/>
            <a:ext cx="8229600" cy="3062606"/>
          </a:xfrm>
        </p:spPr>
        <p:txBody>
          <a:bodyPr/>
          <a:lstStyle/>
          <a:p>
            <a:pPr algn="just">
              <a:spcBef>
                <a:spcPct val="5000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Account Class:</a:t>
            </a:r>
          </a:p>
          <a:p>
            <a:r>
              <a:rPr lang="en-US" dirty="0" smtClean="0"/>
              <a:t>PNLSA1		: Notice Accounts with Penalty Interest On Cr Interest</a:t>
            </a:r>
          </a:p>
          <a:p>
            <a:r>
              <a:rPr lang="en-US" dirty="0" smtClean="0"/>
              <a:t>NOSTRO		: </a:t>
            </a:r>
            <a:r>
              <a:rPr lang="en-US" dirty="0" err="1" smtClean="0"/>
              <a:t>Nostro</a:t>
            </a:r>
            <a:r>
              <a:rPr lang="en-US" dirty="0" smtClean="0"/>
              <a:t> Account for Bank</a:t>
            </a:r>
          </a:p>
          <a:p>
            <a:r>
              <a:rPr lang="en-US" dirty="0" smtClean="0"/>
              <a:t>SAVCA 			: Cover Accounts</a:t>
            </a:r>
          </a:p>
          <a:p>
            <a:r>
              <a:rPr lang="en-US" dirty="0" smtClean="0"/>
              <a:t>SAVCAR		: Cover Accounts with Reverse </a:t>
            </a:r>
            <a:r>
              <a:rPr lang="en-US" dirty="0" err="1" smtClean="0"/>
              <a:t>sweepin</a:t>
            </a:r>
            <a:endParaRPr lang="en-US" dirty="0" smtClean="0"/>
          </a:p>
          <a:p>
            <a:r>
              <a:rPr lang="en-US" dirty="0" smtClean="0"/>
              <a:t>LINAC			: Line Accounts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</a:t>
            </a:r>
            <a:r>
              <a:rPr lang="en-US" dirty="0" err="1" smtClean="0"/>
              <a:t>Cheque</a:t>
            </a:r>
            <a:r>
              <a:rPr lang="en-US" dirty="0" smtClean="0"/>
              <a:t> Book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</a:t>
            </a:r>
            <a:r>
              <a:rPr lang="en-US" dirty="0" err="1" smtClean="0"/>
              <a:t>Cheque</a:t>
            </a:r>
            <a:r>
              <a:rPr lang="en-US" dirty="0" smtClean="0"/>
              <a:t> Book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34328" y="983716"/>
            <a:ext cx="8229600" cy="3062606"/>
          </a:xfrm>
        </p:spPr>
        <p:txBody>
          <a:bodyPr/>
          <a:lstStyle/>
          <a:p>
            <a:pPr algn="just">
              <a:lnSpc>
                <a:spcPct val="85000"/>
              </a:lnSpc>
              <a:spcBef>
                <a:spcPct val="0"/>
              </a:spcBef>
            </a:pPr>
            <a:r>
              <a:rPr lang="en-US" dirty="0" smtClean="0">
                <a:latin typeface="+mn-lt"/>
              </a:rPr>
              <a:t>A </a:t>
            </a:r>
            <a:r>
              <a:rPr lang="en-US" dirty="0" err="1" smtClean="0">
                <a:latin typeface="+mn-lt"/>
              </a:rPr>
              <a:t>Cheque</a:t>
            </a:r>
            <a:r>
              <a:rPr lang="en-US" dirty="0" smtClean="0">
                <a:latin typeface="+mn-lt"/>
              </a:rPr>
              <a:t> book can be issued for the Account marked to avail </a:t>
            </a:r>
            <a:r>
              <a:rPr lang="en-US" dirty="0" err="1" smtClean="0">
                <a:latin typeface="+mn-lt"/>
              </a:rPr>
              <a:t>cheque</a:t>
            </a:r>
            <a:r>
              <a:rPr lang="en-US" dirty="0" smtClean="0">
                <a:latin typeface="+mn-lt"/>
              </a:rPr>
              <a:t> book facility.</a:t>
            </a:r>
          </a:p>
          <a:p>
            <a:pPr algn="just">
              <a:lnSpc>
                <a:spcPct val="85000"/>
              </a:lnSpc>
              <a:spcBef>
                <a:spcPct val="0"/>
              </a:spcBef>
            </a:pPr>
            <a:endParaRPr lang="en-US" dirty="0" smtClean="0">
              <a:latin typeface="+mn-lt"/>
            </a:endParaRPr>
          </a:p>
          <a:p>
            <a:pPr algn="just">
              <a:lnSpc>
                <a:spcPct val="85000"/>
              </a:lnSpc>
              <a:spcBef>
                <a:spcPct val="0"/>
              </a:spcBef>
            </a:pPr>
            <a:r>
              <a:rPr lang="en-US" dirty="0" smtClean="0">
                <a:latin typeface="+mn-lt"/>
              </a:rPr>
              <a:t>A </a:t>
            </a:r>
            <a:r>
              <a:rPr lang="en-US" dirty="0" err="1" smtClean="0">
                <a:latin typeface="+mn-lt"/>
              </a:rPr>
              <a:t>cheque</a:t>
            </a:r>
            <a:r>
              <a:rPr lang="en-US" dirty="0" smtClean="0">
                <a:latin typeface="+mn-lt"/>
              </a:rPr>
              <a:t> has one of the following status at any given point of time:</a:t>
            </a:r>
          </a:p>
          <a:p>
            <a:pPr lvl="1" algn="just">
              <a:lnSpc>
                <a:spcPct val="85000"/>
              </a:lnSpc>
              <a:spcBef>
                <a:spcPct val="0"/>
              </a:spcBef>
            </a:pPr>
            <a:r>
              <a:rPr lang="en-US" dirty="0" smtClean="0">
                <a:latin typeface="+mn-lt"/>
              </a:rPr>
              <a:t>Not Used</a:t>
            </a:r>
          </a:p>
          <a:p>
            <a:pPr lvl="1" algn="just">
              <a:lnSpc>
                <a:spcPct val="85000"/>
              </a:lnSpc>
              <a:spcBef>
                <a:spcPct val="0"/>
              </a:spcBef>
            </a:pPr>
            <a:r>
              <a:rPr lang="en-US" dirty="0" smtClean="0">
                <a:latin typeface="+mn-lt"/>
              </a:rPr>
              <a:t>Used           </a:t>
            </a:r>
          </a:p>
          <a:p>
            <a:pPr lvl="1" algn="just">
              <a:lnSpc>
                <a:spcPct val="85000"/>
              </a:lnSpc>
              <a:spcBef>
                <a:spcPct val="0"/>
              </a:spcBef>
            </a:pPr>
            <a:r>
              <a:rPr lang="en-US" dirty="0" smtClean="0">
                <a:latin typeface="+mn-lt"/>
              </a:rPr>
              <a:t>Rejected          </a:t>
            </a:r>
          </a:p>
          <a:p>
            <a:pPr lvl="1" algn="just">
              <a:lnSpc>
                <a:spcPct val="85000"/>
              </a:lnSpc>
              <a:spcBef>
                <a:spcPct val="0"/>
              </a:spcBef>
            </a:pPr>
            <a:r>
              <a:rPr lang="en-US" dirty="0" smtClean="0">
                <a:latin typeface="+mn-lt"/>
              </a:rPr>
              <a:t>Stopped</a:t>
            </a:r>
          </a:p>
          <a:p>
            <a:pPr lvl="1" algn="just">
              <a:lnSpc>
                <a:spcPct val="85000"/>
              </a:lnSpc>
              <a:spcBef>
                <a:spcPct val="0"/>
              </a:spcBef>
            </a:pPr>
            <a:r>
              <a:rPr lang="en-US" dirty="0" smtClean="0">
                <a:latin typeface="+mn-lt"/>
              </a:rPr>
              <a:t>Cancelled</a:t>
            </a:r>
          </a:p>
          <a:p>
            <a:pPr algn="just">
              <a:spcBef>
                <a:spcPct val="0"/>
              </a:spcBef>
              <a:buFont typeface="Times" pitchFamily="18" charset="0"/>
              <a:buNone/>
            </a:pPr>
            <a:endParaRPr lang="en-US" sz="1800" b="1" dirty="0" smtClean="0">
              <a:latin typeface="+mn-lt"/>
            </a:endParaRPr>
          </a:p>
          <a:p>
            <a:pPr algn="just"/>
            <a:endParaRPr lang="en-US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Stop Payments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Stop Payments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42875" y="1359731"/>
            <a:ext cx="8229600" cy="3062606"/>
          </a:xfrm>
        </p:spPr>
        <p:txBody>
          <a:bodyPr/>
          <a:lstStyle/>
          <a:p>
            <a:pPr algn="just" eaLnBrk="0" hangingPunct="0">
              <a:spcBef>
                <a:spcPct val="0"/>
              </a:spcBef>
            </a:pPr>
            <a:r>
              <a:rPr lang="en-US" dirty="0" smtClean="0"/>
              <a:t>A Stop payment could be for a specified period in which case the start and end dates have to be mentioned.</a:t>
            </a:r>
          </a:p>
          <a:p>
            <a:pPr algn="just" eaLnBrk="0" hangingPunct="0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algn="just" eaLnBrk="0" hangingPunct="0">
              <a:spcBef>
                <a:spcPct val="0"/>
              </a:spcBef>
            </a:pPr>
            <a:r>
              <a:rPr lang="en-US" dirty="0" smtClean="0"/>
              <a:t>A Stop payment can also be effective till revoked ( or for a unspecified period). In such a case only the start date need to be mentioned</a:t>
            </a:r>
          </a:p>
          <a:p>
            <a:pPr algn="just" eaLnBrk="0" hangingPunct="0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algn="just" eaLnBrk="0" hangingPunct="0">
              <a:spcBef>
                <a:spcPct val="0"/>
              </a:spcBef>
            </a:pPr>
            <a:r>
              <a:rPr lang="en-US" dirty="0" smtClean="0"/>
              <a:t>A future dated stop payment instruction comes into effect after BOD for that day is run and is effective till the EOD of the expiry date.</a:t>
            </a:r>
          </a:p>
          <a:p>
            <a:pPr algn="just"/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1800" dirty="0" smtClean="0"/>
              <a:t>Amount Based Stop Payment</a:t>
            </a:r>
          </a:p>
          <a:p>
            <a:pPr algn="just"/>
            <a:r>
              <a:rPr lang="en-US" sz="1800" dirty="0" err="1" smtClean="0"/>
              <a:t>Cheque</a:t>
            </a:r>
            <a:r>
              <a:rPr lang="en-US" sz="1800" dirty="0" smtClean="0"/>
              <a:t> Based Stop Payment</a:t>
            </a:r>
          </a:p>
          <a:p>
            <a:pPr lvl="1" algn="just"/>
            <a:r>
              <a:rPr lang="en-US" sz="1700" dirty="0" smtClean="0"/>
              <a:t>Single </a:t>
            </a:r>
            <a:r>
              <a:rPr lang="en-US" sz="1700" dirty="0" err="1" smtClean="0"/>
              <a:t>Cheque</a:t>
            </a:r>
            <a:r>
              <a:rPr lang="en-US" sz="1700" dirty="0" smtClean="0"/>
              <a:t> Stop payment</a:t>
            </a:r>
          </a:p>
          <a:p>
            <a:pPr lvl="1" algn="just"/>
            <a:r>
              <a:rPr lang="en-US" sz="1700" dirty="0" smtClean="0"/>
              <a:t>Multiple </a:t>
            </a:r>
            <a:r>
              <a:rPr lang="en-US" sz="1700" dirty="0" err="1" smtClean="0"/>
              <a:t>Cheques</a:t>
            </a:r>
            <a:r>
              <a:rPr lang="en-US" sz="1700" dirty="0" smtClean="0"/>
              <a:t> Stop Payment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CASA - Stop Payment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Stop Payments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87875" y="1154186"/>
            <a:ext cx="4389438" cy="365125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/>
              <a:t>Stop Payments could be of various types :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603750" y="1505024"/>
            <a:ext cx="4540250" cy="2243137"/>
            <a:chOff x="1056" y="816"/>
            <a:chExt cx="2640" cy="1413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316" y="864"/>
              <a:ext cx="844" cy="378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lang="en-US" sz="1100"/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100"/>
                <a:t>Amount Based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lang="en-US" sz="110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592" y="1872"/>
              <a:ext cx="794" cy="165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100"/>
                <a:t>Multiple Cheques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092" y="1315"/>
              <a:ext cx="140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100"/>
                <a:t>(Cheque Amount Mandatory)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104" y="1987"/>
              <a:ext cx="140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100"/>
                <a:t>(Cheque Number Mandatory)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316" y="1536"/>
              <a:ext cx="844" cy="378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lang="en-US" sz="1100" dirty="0"/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100" dirty="0" err="1"/>
                <a:t>Cheque</a:t>
              </a:r>
              <a:r>
                <a:rPr lang="en-US" sz="1100" dirty="0"/>
                <a:t> Based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lang="en-US" sz="1100" dirty="0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544" y="1651"/>
              <a:ext cx="96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100"/>
                <a:t>(Start Cheque No.)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400" y="2064"/>
              <a:ext cx="129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100"/>
                <a:t>(Start &amp; End Cheque Nos.)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592" y="1488"/>
              <a:ext cx="864" cy="165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sz="1100"/>
                <a:t>Single Cheque</a:t>
              </a: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056" y="81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056" y="10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056" y="17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2160" y="17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352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2352" y="15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2352" y="158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451484" y="1583267"/>
            <a:ext cx="5026449" cy="1230657"/>
          </a:xfrm>
        </p:spPr>
        <p:txBody>
          <a:bodyPr/>
          <a:lstStyle/>
          <a:p>
            <a:r>
              <a:rPr lang="en-US" dirty="0" smtClean="0"/>
              <a:t>Accelerator Pack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>FCUBS 12.2</a:t>
            </a:r>
            <a:endParaRPr lang="en-US" dirty="0" smtClean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/>
          <a:lstStyle/>
          <a:p>
            <a:r>
              <a:rPr lang="en-US" dirty="0" smtClean="0"/>
              <a:t>CASA</a:t>
            </a:r>
            <a:endParaRPr lang="en-US" dirty="0"/>
          </a:p>
        </p:txBody>
      </p:sp>
      <p:pic>
        <p:nvPicPr>
          <p:cNvPr id="8" name="Picture Placeholder 11" descr="ph-ind-buslife-017-cropped.bmp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Amount Blocks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Amount Blocks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42875" y="1359731"/>
            <a:ext cx="8229600" cy="3062606"/>
          </a:xfrm>
        </p:spPr>
        <p:txBody>
          <a:bodyPr/>
          <a:lstStyle/>
          <a:p>
            <a:pPr marL="227013" indent="-227013" algn="just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</a:rPr>
              <a:t>Funds in account could be earmarked (or Blocked) for specific purposes</a:t>
            </a:r>
          </a:p>
          <a:p>
            <a:pPr marL="227013" indent="-227013" algn="just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27013" indent="-227013" algn="just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Amount Block will block the certain amount for the customer account.</a:t>
            </a:r>
          </a:p>
          <a:p>
            <a:pPr marL="227013" indent="-227013" algn="just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27013" indent="-227013" algn="just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</a:rPr>
              <a:t>They could be placed at the direction of the customer or at the behest of the Bank</a:t>
            </a:r>
          </a:p>
          <a:p>
            <a:pPr marL="227013" indent="-227013" algn="just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Spend Analysis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Spend Analysis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42875" y="957129"/>
            <a:ext cx="8229600" cy="3465208"/>
          </a:xfrm>
        </p:spPr>
        <p:txBody>
          <a:bodyPr/>
          <a:lstStyle/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Spend Analysis is a feature for the Individual Retail Customer Account, to Track all debit entries and to categorize them into particular spend class (Expense Category).</a:t>
            </a: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After Categorizing into one category, FLEXCUBE will show Spend Analysis of Customer account in Pie chart, Line Chart and Bar Chart.</a:t>
            </a: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To enable Spend Analysis for customer account, Bank user has to enable it at Account Class level.</a:t>
            </a: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Spend Analysis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42875" y="957129"/>
            <a:ext cx="8229600" cy="3465208"/>
          </a:xfrm>
        </p:spPr>
        <p:txBody>
          <a:bodyPr/>
          <a:lstStyle/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Spend Analysis Flag will be defaulted from Account Class level to Customer account level.</a:t>
            </a: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Once Customer account saved and authorized with spend analysis flag checked, only when FLEXCUBE will track and categorize debit entries of customer account</a:t>
            </a: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Spend Analysis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0197" y="940037"/>
            <a:ext cx="2170632" cy="11451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Account Class with Spend Analysis Enabled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17791" y="947159"/>
            <a:ext cx="2266060" cy="11209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Customer Account with Spend Analysis Enabled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76658" y="962826"/>
            <a:ext cx="2412763" cy="10967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Debit Transaction Tracking and Categorizing By FLEXCUBE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>
          <a:xfrm flipV="1">
            <a:off x="2580829" y="1507621"/>
            <a:ext cx="536962" cy="4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5383851" y="1507621"/>
            <a:ext cx="492807" cy="3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914" y="2514697"/>
            <a:ext cx="3679749" cy="161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>
            <a:stCxn id="8" idx="2"/>
          </p:cNvCxnSpPr>
          <p:nvPr/>
        </p:nvCxnSpPr>
        <p:spPr>
          <a:xfrm flipH="1">
            <a:off x="6144426" y="2059535"/>
            <a:ext cx="938614" cy="1230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Interactions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Interactions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42875" y="957129"/>
            <a:ext cx="8229600" cy="3465208"/>
          </a:xfrm>
        </p:spPr>
        <p:txBody>
          <a:bodyPr/>
          <a:lstStyle/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Customer can initiate conversation (Any Query or Complaint) from FLEXCUBE Direct Banking and Bank User can reply to the customer from FLEXCUBE UBS.</a:t>
            </a: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Customer can set reminders for themselves.</a:t>
            </a: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Bank can initiate different types of Alerts for the customer and customer account via channels like E-Mail, SMS and Dashboard. For example, TD Maturity Alerts, New product offers etc.</a:t>
            </a: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Interactions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42875" y="957129"/>
            <a:ext cx="8229600" cy="3465208"/>
          </a:xfrm>
        </p:spPr>
        <p:txBody>
          <a:bodyPr/>
          <a:lstStyle/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Bank can show the Customer memo maintained to the end customer in multiple language and via channels like E-Mail, SMS and Dashboard.</a:t>
            </a: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endParaRPr lang="en-US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27013" indent="-227013" algn="just" defTabSz="914400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Bank can broadcast message to all customer via Bulletin Board. End Customer can view message on their Dashboard at Customer Portal.</a:t>
            </a: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Statements, Advices and Reports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96189" y="1187286"/>
            <a:ext cx="7771752" cy="3120945"/>
          </a:xfrm>
        </p:spPr>
        <p:txBody>
          <a:bodyPr/>
          <a:lstStyle/>
          <a:p>
            <a:r>
              <a:rPr lang="en-US" sz="1800" dirty="0" smtClean="0"/>
              <a:t>CASA – Introduction</a:t>
            </a:r>
          </a:p>
          <a:p>
            <a:r>
              <a:rPr lang="en-US" sz="1800" dirty="0" smtClean="0"/>
              <a:t>CASA – Account Classes</a:t>
            </a:r>
          </a:p>
          <a:p>
            <a:r>
              <a:rPr lang="en-US" sz="1800" dirty="0" smtClean="0"/>
              <a:t>CASA – </a:t>
            </a:r>
            <a:r>
              <a:rPr lang="en-US" sz="1800" dirty="0" err="1" smtClean="0"/>
              <a:t>Cheque</a:t>
            </a:r>
            <a:r>
              <a:rPr lang="en-US" sz="1800" dirty="0" smtClean="0"/>
              <a:t> Book</a:t>
            </a:r>
          </a:p>
          <a:p>
            <a:r>
              <a:rPr lang="en-US" sz="1800" dirty="0" smtClean="0"/>
              <a:t>CASA – Stop Payments</a:t>
            </a:r>
          </a:p>
          <a:p>
            <a:r>
              <a:rPr lang="en-US" sz="1800" dirty="0" smtClean="0"/>
              <a:t>CASA – Amount Blocks</a:t>
            </a:r>
          </a:p>
          <a:p>
            <a:r>
              <a:rPr lang="en-US" sz="1800" dirty="0" smtClean="0"/>
              <a:t>CASA – Spend Analysis</a:t>
            </a:r>
          </a:p>
          <a:p>
            <a:r>
              <a:rPr lang="en-US" sz="1800" dirty="0" smtClean="0"/>
              <a:t>CASA – Interactions</a:t>
            </a:r>
          </a:p>
          <a:p>
            <a:r>
              <a:rPr lang="en-US" sz="1800" dirty="0" smtClean="0"/>
              <a:t>CASA – Statements, Advices and Reports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24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Statements and Advices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68512" y="923895"/>
            <a:ext cx="8229600" cy="355410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 smtClean="0"/>
              <a:t>Account Statement </a:t>
            </a:r>
            <a:r>
              <a:rPr lang="en-US" b="1" dirty="0" err="1" smtClean="0"/>
              <a:t>Adhoc</a:t>
            </a: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Adhoc</a:t>
            </a:r>
            <a:r>
              <a:rPr lang="en-US" dirty="0" smtClean="0"/>
              <a:t> MAIL Statement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Consolidated Account Statement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Interim SWIFT Statement (MT941 and MT942)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b="1" dirty="0" smtClean="0"/>
              <a:t>Account Statement Mail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Detailed Account Statement (Primary, Secondary, Tertiary)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Summary Account Statement(Primary, Secondary, Tertiary)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Statements and Advices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68512" y="923895"/>
            <a:ext cx="8229600" cy="3554102"/>
          </a:xfrm>
        </p:spPr>
        <p:txBody>
          <a:bodyPr/>
          <a:lstStyle/>
          <a:p>
            <a:pPr lvl="8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b="1" dirty="0" smtClean="0"/>
              <a:t>Account Statement Swift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Detailed Account Statement MT940 (Primary, Secondary, Tertiary)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Summary Account Statement MT950(Primary, Secondary, Tertiary)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–Reports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59966" y="684613"/>
            <a:ext cx="8229600" cy="3062606"/>
          </a:xfrm>
        </p:spPr>
        <p:txBody>
          <a:bodyPr/>
          <a:lstStyle/>
          <a:p>
            <a:r>
              <a:rPr lang="en-US" sz="1800" dirty="0" smtClean="0"/>
              <a:t>Daily Account opening Statistics</a:t>
            </a:r>
          </a:p>
          <a:p>
            <a:endParaRPr lang="en-US" sz="1800" dirty="0" smtClean="0"/>
          </a:p>
          <a:p>
            <a:r>
              <a:rPr lang="en-US" sz="1800" dirty="0" smtClean="0"/>
              <a:t>Account Balance List Reports</a:t>
            </a:r>
          </a:p>
          <a:p>
            <a:endParaRPr lang="en-US" sz="1800" dirty="0" smtClean="0"/>
          </a:p>
          <a:p>
            <a:r>
              <a:rPr lang="en-US" sz="1800" dirty="0" smtClean="0"/>
              <a:t>Account Statement Report</a:t>
            </a:r>
          </a:p>
          <a:p>
            <a:endParaRPr lang="en-US" sz="1800" dirty="0" smtClean="0"/>
          </a:p>
          <a:p>
            <a:r>
              <a:rPr lang="en-US" sz="1800" dirty="0" smtClean="0"/>
              <a:t>New Minor Account Report</a:t>
            </a:r>
          </a:p>
          <a:p>
            <a:endParaRPr lang="en-US" sz="1800" dirty="0" smtClean="0"/>
          </a:p>
          <a:p>
            <a:r>
              <a:rPr lang="en-US" sz="1800" dirty="0" smtClean="0"/>
              <a:t>Account Block and Reason Report</a:t>
            </a:r>
          </a:p>
          <a:p>
            <a:endParaRPr lang="en-US" sz="1800" dirty="0" smtClean="0"/>
          </a:p>
          <a:p>
            <a:r>
              <a:rPr lang="en-US" sz="1800" dirty="0" smtClean="0"/>
              <a:t>CA Stop Payment Report</a:t>
            </a:r>
          </a:p>
          <a:p>
            <a:endParaRPr lang="en-US" sz="1800" dirty="0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7658589" y="3999357"/>
          <a:ext cx="682106" cy="685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showAsIcon="1" r:id="rId4" imgW="914400" imgH="714375" progId="AcroExch.Document.DC">
                  <p:embed/>
                </p:oleObj>
              </mc:Choice>
              <mc:Fallback>
                <p:oleObj name="Acrobat Document" showAsIcon="1" r:id="rId4" imgW="914400" imgH="714375" progId="AcroExch.Document.DC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589" y="3999357"/>
                        <a:ext cx="682106" cy="685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7618426" y="3240280"/>
          <a:ext cx="682106" cy="685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showAsIcon="1" r:id="rId6" imgW="914400" imgH="714375" progId="AcroExch.Document.DC">
                  <p:embed/>
                </p:oleObj>
              </mc:Choice>
              <mc:Fallback>
                <p:oleObj name="Acrobat Document" showAsIcon="1" r:id="rId6" imgW="914400" imgH="714375" progId="AcroExch.Document.DC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26" y="3240280"/>
                        <a:ext cx="682106" cy="685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8"/>
          <p:cNvGraphicFramePr>
            <a:graphicFrameLocks noChangeAspect="1"/>
          </p:cNvGraphicFramePr>
          <p:nvPr/>
        </p:nvGraphicFramePr>
        <p:xfrm>
          <a:off x="7561039" y="531693"/>
          <a:ext cx="682106" cy="685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showAsIcon="1" r:id="rId8" imgW="914400" imgH="714375" progId="AcroExch.Document.DC">
                  <p:embed/>
                </p:oleObj>
              </mc:Choice>
              <mc:Fallback>
                <p:oleObj name="Acrobat Document" showAsIcon="1" r:id="rId8" imgW="914400" imgH="714375" progId="AcroExch.Document.DC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1039" y="531693"/>
                        <a:ext cx="682106" cy="685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9"/>
          <p:cNvGraphicFramePr>
            <a:graphicFrameLocks noChangeAspect="1"/>
          </p:cNvGraphicFramePr>
          <p:nvPr/>
        </p:nvGraphicFramePr>
        <p:xfrm>
          <a:off x="7597922" y="2476425"/>
          <a:ext cx="682106" cy="685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showAsIcon="1" r:id="rId10" imgW="914400" imgH="714375" progId="AcroExch.Document.DC">
                  <p:embed/>
                </p:oleObj>
              </mc:Choice>
              <mc:Fallback>
                <p:oleObj name="Acrobat Document" showAsIcon="1" r:id="rId10" imgW="914400" imgH="714375" progId="AcroExch.Document.DC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7922" y="2476425"/>
                        <a:ext cx="682106" cy="685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10"/>
          <p:cNvGraphicFramePr>
            <a:graphicFrameLocks noChangeAspect="1"/>
          </p:cNvGraphicFramePr>
          <p:nvPr/>
        </p:nvGraphicFramePr>
        <p:xfrm>
          <a:off x="7580698" y="1093861"/>
          <a:ext cx="682106" cy="685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showAsIcon="1" r:id="rId12" imgW="914400" imgH="714375" progId="AcroExch.Document.DC">
                  <p:embed/>
                </p:oleObj>
              </mc:Choice>
              <mc:Fallback>
                <p:oleObj name="Acrobat Document" showAsIcon="1" r:id="rId12" imgW="914400" imgH="714375" progId="AcroExch.Document.DC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698" y="1093861"/>
                        <a:ext cx="682106" cy="685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486116" y="1755423"/>
          <a:ext cx="811851" cy="736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ackager Shell Object" showAsIcon="1" r:id="rId14" imgW="914400" imgH="771525" progId="Package">
                  <p:embed/>
                </p:oleObj>
              </mc:Choice>
              <mc:Fallback>
                <p:oleObj name="Packager Shell Object" showAsIcon="1" r:id="rId14" imgW="914400" imgH="771525" progId="Package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116" y="1755423"/>
                        <a:ext cx="811851" cy="736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– Introduction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- 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28334" y="1385369"/>
            <a:ext cx="8229600" cy="3062606"/>
          </a:xfrm>
        </p:spPr>
        <p:txBody>
          <a:bodyPr/>
          <a:lstStyle/>
          <a:p>
            <a:pPr algn="just"/>
            <a:r>
              <a:rPr lang="en-US" dirty="0" smtClean="0"/>
              <a:t>The CASA module handles Current Accounts and Savings Accounts</a:t>
            </a:r>
          </a:p>
          <a:p>
            <a:pPr algn="just">
              <a:spcBef>
                <a:spcPct val="50000"/>
              </a:spcBef>
            </a:pPr>
            <a:r>
              <a:rPr lang="en-US" dirty="0" smtClean="0"/>
              <a:t>Bank User can create Saving or Current accounts for all type of customers (Individual, Corporate or Bank) of bank through the CASA module.</a:t>
            </a:r>
          </a:p>
          <a:p>
            <a:pPr algn="just">
              <a:spcBef>
                <a:spcPct val="50000"/>
              </a:spcBef>
            </a:pPr>
            <a:r>
              <a:rPr lang="en-US" dirty="0" smtClean="0"/>
              <a:t>Each account that is defined is identified with account number.</a:t>
            </a:r>
          </a:p>
          <a:p>
            <a:pPr algn="just">
              <a:spcBef>
                <a:spcPct val="50000"/>
              </a:spcBef>
            </a:pPr>
            <a:r>
              <a:rPr lang="en-US" dirty="0" smtClean="0"/>
              <a:t>The structure of the account number is based on the account mask maintained at the branch parameters which can be modify by branch level also.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- 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45425" y="889713"/>
            <a:ext cx="8229600" cy="3062606"/>
          </a:xfrm>
        </p:spPr>
        <p:txBody>
          <a:bodyPr/>
          <a:lstStyle/>
          <a:p>
            <a:pPr algn="just">
              <a:spcBef>
                <a:spcPct val="50000"/>
              </a:spcBef>
              <a:buNone/>
            </a:pPr>
            <a:endParaRPr lang="en-US" sz="1800" dirty="0" smtClean="0"/>
          </a:p>
          <a:p>
            <a:pPr algn="just">
              <a:spcBef>
                <a:spcPct val="50000"/>
              </a:spcBef>
            </a:pPr>
            <a:r>
              <a:rPr lang="en-US" dirty="0" smtClean="0"/>
              <a:t>For each Customer Account you can define parameters like:</a:t>
            </a:r>
          </a:p>
          <a:p>
            <a:pPr lvl="1" algn="just">
              <a:spcBef>
                <a:spcPct val="50000"/>
              </a:spcBef>
            </a:pPr>
            <a:r>
              <a:rPr lang="en-US" dirty="0" smtClean="0"/>
              <a:t>Account  Class</a:t>
            </a:r>
          </a:p>
          <a:p>
            <a:pPr lvl="1" algn="just">
              <a:spcBef>
                <a:spcPct val="50000"/>
              </a:spcBef>
            </a:pPr>
            <a:r>
              <a:rPr lang="en-US" dirty="0" smtClean="0"/>
              <a:t>Type of Account – joint or single</a:t>
            </a:r>
          </a:p>
          <a:p>
            <a:pPr lvl="1" algn="just">
              <a:spcBef>
                <a:spcPct val="50000"/>
              </a:spcBef>
            </a:pPr>
            <a:r>
              <a:rPr lang="en-US" dirty="0" smtClean="0"/>
              <a:t>Reporting Lines for the account</a:t>
            </a:r>
          </a:p>
          <a:p>
            <a:pPr lvl="1" algn="just">
              <a:spcBef>
                <a:spcPct val="50000"/>
              </a:spcBef>
            </a:pPr>
            <a:r>
              <a:rPr lang="en-US" dirty="0" smtClean="0"/>
              <a:t>Currency</a:t>
            </a:r>
          </a:p>
          <a:p>
            <a:pPr lvl="1" algn="just">
              <a:spcBef>
                <a:spcPct val="50000"/>
              </a:spcBef>
            </a:pPr>
            <a:r>
              <a:rPr lang="en-US" dirty="0" smtClean="0"/>
              <a:t> Account Limit  Etc.,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- 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1" y="701704"/>
            <a:ext cx="8229600" cy="3887387"/>
          </a:xfrm>
        </p:spPr>
        <p:txBody>
          <a:bodyPr/>
          <a:lstStyle/>
          <a:p>
            <a:pPr algn="just">
              <a:spcBef>
                <a:spcPct val="5000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Common Features:</a:t>
            </a:r>
            <a:r>
              <a:rPr lang="en-US" sz="1800" dirty="0" smtClean="0"/>
              <a:t> </a:t>
            </a:r>
          </a:p>
          <a:p>
            <a:pPr algn="just">
              <a:spcBef>
                <a:spcPct val="50000"/>
              </a:spcBef>
            </a:pPr>
            <a:r>
              <a:rPr lang="en-US" dirty="0" smtClean="0"/>
              <a:t>Saving/Current/</a:t>
            </a:r>
            <a:r>
              <a:rPr lang="en-US" dirty="0" err="1" smtClean="0"/>
              <a:t>Nostro</a:t>
            </a:r>
            <a:r>
              <a:rPr lang="en-US" dirty="0" smtClean="0"/>
              <a:t> Accounts based on Customer,</a:t>
            </a:r>
          </a:p>
          <a:p>
            <a:pPr algn="just"/>
            <a:r>
              <a:rPr lang="en-US" dirty="0" smtClean="0"/>
              <a:t>With / Without Minimum Balance requirement.</a:t>
            </a:r>
          </a:p>
          <a:p>
            <a:pPr algn="just"/>
            <a:r>
              <a:rPr lang="en-US" dirty="0" smtClean="0"/>
              <a:t>Account Statement generation based on frequency with or without charges.</a:t>
            </a:r>
          </a:p>
          <a:p>
            <a:pPr algn="just"/>
            <a:r>
              <a:rPr lang="en-US" dirty="0" err="1" smtClean="0"/>
              <a:t>Cheque</a:t>
            </a:r>
            <a:r>
              <a:rPr lang="en-US" dirty="0" smtClean="0"/>
              <a:t> books with or without charges.</a:t>
            </a:r>
          </a:p>
          <a:p>
            <a:pPr algn="just"/>
            <a:r>
              <a:rPr lang="en-US" dirty="0" smtClean="0"/>
              <a:t>Accounts can be opened in Currency permitted.</a:t>
            </a:r>
          </a:p>
          <a:p>
            <a:pPr algn="just"/>
            <a:r>
              <a:rPr lang="en-US" dirty="0" smtClean="0"/>
              <a:t>Accounts with or without ATM/Debit card facility. 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- 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1" y="701704"/>
            <a:ext cx="8229600" cy="3887387"/>
          </a:xfrm>
        </p:spPr>
        <p:txBody>
          <a:bodyPr/>
          <a:lstStyle/>
          <a:p>
            <a:pPr algn="just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Common Features:</a:t>
            </a:r>
            <a:r>
              <a:rPr lang="en-US" sz="1800" dirty="0" smtClean="0"/>
              <a:t>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account will go dormant if not operated (Based on Dormancy parameter). </a:t>
            </a:r>
          </a:p>
          <a:p>
            <a:pPr algn="just"/>
            <a:r>
              <a:rPr lang="en-US" dirty="0" smtClean="0"/>
              <a:t>Credit Interest and Debit Interest, Formula based and liquidation frequency can be </a:t>
            </a:r>
            <a:r>
              <a:rPr lang="en-US" dirty="0" err="1" smtClean="0"/>
              <a:t>define.Charges</a:t>
            </a:r>
            <a:r>
              <a:rPr lang="en-US" dirty="0" smtClean="0"/>
              <a:t> would be levied on the following transactions: </a:t>
            </a:r>
            <a:r>
              <a:rPr lang="en-US" dirty="0" err="1" smtClean="0"/>
              <a:t>Cheque</a:t>
            </a:r>
            <a:r>
              <a:rPr lang="en-US" dirty="0" smtClean="0"/>
              <a:t> book issue, Stop Payment and Ad-hoc Statements etc.</a:t>
            </a:r>
          </a:p>
          <a:p>
            <a:pPr algn="just"/>
            <a:r>
              <a:rPr lang="en-US" dirty="0" smtClean="0"/>
              <a:t>Limit tracking and overdraft facilities are enabled for salary accounts and current accounts.</a:t>
            </a:r>
          </a:p>
          <a:p>
            <a:pPr algn="just"/>
            <a:endParaRPr lang="en-US" dirty="0" smtClean="0"/>
          </a:p>
          <a:p>
            <a:pPr algn="just">
              <a:spcBef>
                <a:spcPct val="5000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 - 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28334" y="692209"/>
            <a:ext cx="8229600" cy="3798495"/>
          </a:xfrm>
        </p:spPr>
        <p:txBody>
          <a:bodyPr/>
          <a:lstStyle/>
          <a:p>
            <a:pPr algn="just">
              <a:spcBef>
                <a:spcPct val="5000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Common Features:</a:t>
            </a:r>
            <a:r>
              <a:rPr lang="en-US" sz="1800" dirty="0" smtClean="0"/>
              <a:t> </a:t>
            </a:r>
          </a:p>
          <a:p>
            <a:pPr algn="just"/>
            <a:r>
              <a:rPr lang="en-US" dirty="0" smtClean="0"/>
              <a:t>Customer Account with or without Passbook,</a:t>
            </a:r>
          </a:p>
          <a:p>
            <a:pPr algn="just"/>
            <a:r>
              <a:rPr lang="en-US" dirty="0" smtClean="0"/>
              <a:t>Customer account with Mandatory/Non Mandatory Document check list.</a:t>
            </a:r>
          </a:p>
          <a:p>
            <a:pPr algn="just"/>
            <a:r>
              <a:rPr lang="en-US" dirty="0" smtClean="0"/>
              <a:t>Account with automatic status change, Auto deposit, Provision, Initial Funding.</a:t>
            </a:r>
          </a:p>
          <a:p>
            <a:pPr algn="just"/>
            <a:r>
              <a:rPr lang="en-US" dirty="0" smtClean="0"/>
              <a:t>Account Transfers between branches.</a:t>
            </a:r>
          </a:p>
          <a:p>
            <a:pPr algn="just"/>
            <a:r>
              <a:rPr lang="en-US" dirty="0" smtClean="0"/>
              <a:t>Spend Analysis for Individual Retail Accounts.</a:t>
            </a:r>
          </a:p>
          <a:p>
            <a:pPr algn="just">
              <a:spcBef>
                <a:spcPct val="50000"/>
              </a:spcBef>
            </a:pPr>
            <a:endParaRPr lang="en-US" sz="1800" dirty="0" smtClean="0"/>
          </a:p>
          <a:p>
            <a:pPr algn="just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8430</TotalTime>
  <Words>1227</Words>
  <Application>Microsoft Office PowerPoint</Application>
  <PresentationFormat>On-screen Show (16:9)</PresentationFormat>
  <Paragraphs>202</Paragraphs>
  <Slides>34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ＭＳ Ｐゴシック</vt:lpstr>
      <vt:lpstr>Arial</vt:lpstr>
      <vt:lpstr>Calibri</vt:lpstr>
      <vt:lpstr>Times</vt:lpstr>
      <vt:lpstr>Times New Roman</vt:lpstr>
      <vt:lpstr>Wingdings</vt:lpstr>
      <vt:lpstr>Oracle 2012</vt:lpstr>
      <vt:lpstr>Acrobat Document</vt:lpstr>
      <vt:lpstr>Packager Shell Object</vt:lpstr>
      <vt:lpstr>PowerPoint Presentation</vt:lpstr>
      <vt:lpstr>Accelerator Pack  FCUBS 12.2</vt:lpstr>
      <vt:lpstr>Program Agenda</vt:lpstr>
      <vt:lpstr>CASA – Introduction</vt:lpstr>
      <vt:lpstr>CASA - Introduction</vt:lpstr>
      <vt:lpstr>CASA - Introduction</vt:lpstr>
      <vt:lpstr>CASA - Introduction</vt:lpstr>
      <vt:lpstr>CASA - Introduction</vt:lpstr>
      <vt:lpstr>CASA - Introduction</vt:lpstr>
      <vt:lpstr>CASA – Account Classes</vt:lpstr>
      <vt:lpstr>CASA – Account Classes</vt:lpstr>
      <vt:lpstr>CASA – Account Classes </vt:lpstr>
      <vt:lpstr>CASA – Account Classes</vt:lpstr>
      <vt:lpstr>CASA – Account Classes</vt:lpstr>
      <vt:lpstr>CASA – Cheque Book</vt:lpstr>
      <vt:lpstr>CASA – Cheque Book </vt:lpstr>
      <vt:lpstr>CASA – Stop Payments</vt:lpstr>
      <vt:lpstr>CASA – Stop Payments </vt:lpstr>
      <vt:lpstr>CASA – Stop Payments</vt:lpstr>
      <vt:lpstr>CASA – Amount Blocks</vt:lpstr>
      <vt:lpstr>CASA – Amount Blocks </vt:lpstr>
      <vt:lpstr>CASA – Spend Analysis</vt:lpstr>
      <vt:lpstr>CASA – Spend Analysis</vt:lpstr>
      <vt:lpstr>CASA – Spend Analysis</vt:lpstr>
      <vt:lpstr>CASA – Spend Analysis</vt:lpstr>
      <vt:lpstr>CASA – Interactions</vt:lpstr>
      <vt:lpstr>CASA – Interactions</vt:lpstr>
      <vt:lpstr>CASA – Interactions</vt:lpstr>
      <vt:lpstr>CASA – Statements, Advices and Reports</vt:lpstr>
      <vt:lpstr>CASA – Statements and Advices</vt:lpstr>
      <vt:lpstr>CASA – Statements and Advices</vt:lpstr>
      <vt:lpstr>CASA –Reports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935</cp:revision>
  <cp:lastPrinted>2012-08-03T22:03:14Z</cp:lastPrinted>
  <dcterms:created xsi:type="dcterms:W3CDTF">2012-05-31T20:53:14Z</dcterms:created>
  <dcterms:modified xsi:type="dcterms:W3CDTF">2020-04-19T11:18:44Z</dcterms:modified>
</cp:coreProperties>
</file>