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4"/>
  </p:notesMasterIdLst>
  <p:handoutMasterIdLst>
    <p:handoutMasterId r:id="rId25"/>
  </p:handoutMasterIdLst>
  <p:sldIdLst>
    <p:sldId id="267" r:id="rId2"/>
    <p:sldId id="507" r:id="rId3"/>
    <p:sldId id="508" r:id="rId4"/>
    <p:sldId id="534" r:id="rId5"/>
    <p:sldId id="509" r:id="rId6"/>
    <p:sldId id="510" r:id="rId7"/>
    <p:sldId id="511" r:id="rId8"/>
    <p:sldId id="535" r:id="rId9"/>
    <p:sldId id="536" r:id="rId10"/>
    <p:sldId id="512" r:id="rId11"/>
    <p:sldId id="516" r:id="rId12"/>
    <p:sldId id="517" r:id="rId13"/>
    <p:sldId id="537" r:id="rId14"/>
    <p:sldId id="518" r:id="rId15"/>
    <p:sldId id="519" r:id="rId16"/>
    <p:sldId id="538" r:id="rId17"/>
    <p:sldId id="525" r:id="rId18"/>
    <p:sldId id="529" r:id="rId19"/>
    <p:sldId id="530" r:id="rId20"/>
    <p:sldId id="527" r:id="rId21"/>
    <p:sldId id="262" r:id="rId22"/>
    <p:sldId id="343" r:id="rId2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Process Flow Diagram</a:t>
            </a:r>
            <a:endParaRPr lang="en-US" dirty="0"/>
          </a:p>
        </p:txBody>
      </p:sp>
      <p:pic>
        <p:nvPicPr>
          <p:cNvPr id="12" name="Content Placeholder 11" descr="Untitled.png"/>
          <p:cNvPicPr>
            <a:picLocks noGrp="1" noChangeAspect="1"/>
          </p:cNvPicPr>
          <p:nvPr>
            <p:ph sz="quarter" idx="12"/>
          </p:nvPr>
        </p:nvPicPr>
        <p:blipFill>
          <a:blip r:embed="rId2" cstate="print"/>
          <a:stretch>
            <a:fillRect/>
          </a:stretch>
        </p:blipFill>
        <p:spPr>
          <a:xfrm>
            <a:off x="1093862" y="1008405"/>
            <a:ext cx="7272471" cy="3452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>Product Parameters</a:t>
            </a:r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Queue assignment – This can be done in batch or manually both modes are supported. Also the change of the Queue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Agent assignment – this can be done batch or manually both modes are supported. Also the change of the Agent assigned by the batch can also be done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Closure of Collection - If the Overdue amount of the Asset under the collection has gone down to zero then the Collection contract will be closed batch or manually.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– Product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5801" y="1111902"/>
            <a:ext cx="8229600" cy="3062606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Module Mapping – CL , LE , MO and CI modules and the respective products in the module can be </a:t>
            </a:r>
            <a:r>
              <a:rPr lang="en-US" smtClean="0"/>
              <a:t>mapped.</a:t>
            </a: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Charge collection – Charge is collected from the customer when he fails to keep up his promise the pay back 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Amendment Options - The following operations are supported for collection contract amendment: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Parent collection reference number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Queue Change</a:t>
            </a:r>
          </a:p>
          <a:p>
            <a:pPr lvl="1" algn="just">
              <a:buClr>
                <a:schemeClr val="accent1"/>
              </a:buClr>
              <a:buFont typeface="Arial" pitchFamily="34" charset="0"/>
              <a:buChar char="•"/>
            </a:pPr>
            <a:r>
              <a:rPr lang="en-US" dirty="0" smtClean="0"/>
              <a:t>Agent change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74219" y="1534990"/>
          <a:ext cx="7093011" cy="226878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CQAS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Queue Assignment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CASG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Agent Assignment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CNIB    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Booking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CNAP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Approval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CNRJ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Rejection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CNEX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Execution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CNMS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Interaction Reminder Message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8" name="Group 2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054515"/>
              </p:ext>
            </p:extLst>
          </p:nvPr>
        </p:nvGraphicFramePr>
        <p:xfrm>
          <a:off x="905853" y="1646085"/>
          <a:ext cx="7093011" cy="198494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2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Events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Description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Broken promise Penalty Charge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RFEE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Reversal of Broken Promise Fee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CAMD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CIAM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Interaction amendment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CLOS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Closure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48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CLST 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Collection Status change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Reports and Advices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1042587"/>
            <a:ext cx="8229600" cy="2939753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Analysis by overdue days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Account level activity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Delinquency and Activity by each Collection Agent</a:t>
            </a:r>
            <a:endParaRPr lang="en-US" dirty="0"/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Cash Receipts by Collector, Daily and Month to Date</a:t>
            </a:r>
          </a:p>
          <a:p>
            <a:pPr marL="228600" lvl="1" indent="-168275">
              <a:buClr>
                <a:srgbClr val="FF0000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Customer Aging Report by Collector (Agent)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Summery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Contacts Results and tickles by Collector (Agent) Detailed Report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Fee Liquidated to Collection Agent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Collection Interaction Details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Activity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FCUBS 12.2 - Collection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78709" y="1342640"/>
            <a:ext cx="8229600" cy="3062606"/>
          </a:xfrm>
        </p:spPr>
        <p:txBody>
          <a:bodyPr/>
          <a:lstStyle/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 Based on the follow up with the customer , there could be an action item which requires a reminder message(COLL_REMINDER) to be sent . When a customer interaction is recorded , a record will be created in the collection reminder message screen based on the Next action code and mode will be Auto .</a:t>
            </a:r>
          </a:p>
          <a:p>
            <a:pPr marL="228600" lvl="1" indent="-168275"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 smtClean="0"/>
              <a:t>Message can also be generated manually in the screen – CNDCLDRY and also addition text can be added while sending the message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Introduction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Products Features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Collections Approach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Product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Events Covered</a:t>
            </a:r>
          </a:p>
          <a:p>
            <a:pPr fontAlgn="base">
              <a:buFont typeface="Arial" pitchFamily="34" charset="0"/>
              <a:buChar char="•"/>
              <a:defRPr/>
            </a:pPr>
            <a:r>
              <a:rPr lang="en-US" dirty="0" smtClean="0"/>
              <a:t>Reports and Advices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collection module is used to support the later stage of a loan cycle related to records of collecting a defaulted loans / Islamic assets / Leasing / Mortgage accounts.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Collections process can be done through the collection department within the bank or it can be outsourced to an external agent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Products Features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is a process flow, to track the Collection procedure of all the loans (Assets).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can be done by the collection department of the bank or an external agency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Currently collection is supported for -  Consumer Lending ,Islamic Financing Leasing and Mortgages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Collection- Product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Collection process initiates when the customer does not pay the schedule dues of a loan and the schedule becomes overdue.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This flow ends with the Collection of the overdue amount of the loans from the customer.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Features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cle Color Palette">
    <a:dk1>
      <a:srgbClr val="000000"/>
    </a:dk1>
    <a:lt1>
      <a:sysClr val="window" lastClr="FFFFFF"/>
    </a:lt1>
    <a:dk2>
      <a:srgbClr val="424545"/>
    </a:dk2>
    <a:lt2>
      <a:srgbClr val="A3A3A3"/>
    </a:lt2>
    <a:accent1>
      <a:srgbClr val="FF1414"/>
    </a:accent1>
    <a:accent2>
      <a:srgbClr val="E5E5E5"/>
    </a:accent2>
    <a:accent3>
      <a:srgbClr val="8BAAC3"/>
    </a:accent3>
    <a:accent4>
      <a:srgbClr val="5B6981"/>
    </a:accent4>
    <a:accent5>
      <a:srgbClr val="7D7369"/>
    </a:accent5>
    <a:accent6>
      <a:srgbClr val="78646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11249</TotalTime>
  <Words>581</Words>
  <Application>Microsoft Office PowerPoint</Application>
  <PresentationFormat>On-screen Show (16:9)</PresentationFormat>
  <Paragraphs>97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Agenda </vt:lpstr>
      <vt:lpstr>Collections</vt:lpstr>
      <vt:lpstr>Products Features  </vt:lpstr>
      <vt:lpstr>Collection- Product Features</vt:lpstr>
      <vt:lpstr>Collection- Product Features</vt:lpstr>
      <vt:lpstr>Approach  </vt:lpstr>
      <vt:lpstr>Collection – Process Flow Diagram</vt:lpstr>
      <vt:lpstr>Product Parameters </vt:lpstr>
      <vt:lpstr>Collection – Product Parameters</vt:lpstr>
      <vt:lpstr>Collection – Product Parameters</vt:lpstr>
      <vt:lpstr>Events Covered </vt:lpstr>
      <vt:lpstr>Events Covered</vt:lpstr>
      <vt:lpstr>Events Covered</vt:lpstr>
      <vt:lpstr>Reports and Advices </vt:lpstr>
      <vt:lpstr>Reports</vt:lpstr>
      <vt:lpstr>Reports</vt:lpstr>
      <vt:lpstr>Advices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930</cp:revision>
  <cp:lastPrinted>2012-08-03T22:03:14Z</cp:lastPrinted>
  <dcterms:created xsi:type="dcterms:W3CDTF">2012-05-31T20:53:14Z</dcterms:created>
  <dcterms:modified xsi:type="dcterms:W3CDTF">2020-04-19T11:23:42Z</dcterms:modified>
</cp:coreProperties>
</file>