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7"/>
  </p:notesMasterIdLst>
  <p:handoutMasterIdLst>
    <p:handoutMasterId r:id="rId28"/>
  </p:handoutMasterIdLst>
  <p:sldIdLst>
    <p:sldId id="267" r:id="rId2"/>
    <p:sldId id="507" r:id="rId3"/>
    <p:sldId id="508" r:id="rId4"/>
    <p:sldId id="509" r:id="rId5"/>
    <p:sldId id="539" r:id="rId6"/>
    <p:sldId id="510" r:id="rId7"/>
    <p:sldId id="511" r:id="rId8"/>
    <p:sldId id="535" r:id="rId9"/>
    <p:sldId id="516" r:id="rId10"/>
    <p:sldId id="517" r:id="rId11"/>
    <p:sldId id="537" r:id="rId12"/>
    <p:sldId id="540" r:id="rId13"/>
    <p:sldId id="541" r:id="rId14"/>
    <p:sldId id="542" r:id="rId15"/>
    <p:sldId id="543" r:id="rId16"/>
    <p:sldId id="544" r:id="rId17"/>
    <p:sldId id="545" r:id="rId18"/>
    <p:sldId id="546" r:id="rId19"/>
    <p:sldId id="547" r:id="rId20"/>
    <p:sldId id="548" r:id="rId21"/>
    <p:sldId id="518" r:id="rId22"/>
    <p:sldId id="519" r:id="rId23"/>
    <p:sldId id="538" r:id="rId24"/>
    <p:sldId id="262" r:id="rId25"/>
    <p:sldId id="343" r:id="rId2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 Disbursement Mode: The following modes of disbursement are supported</a:t>
            </a:r>
          </a:p>
          <a:p>
            <a:pPr lvl="1" algn="just"/>
            <a:r>
              <a:rPr lang="en-US" dirty="0" smtClean="0"/>
              <a:t>Auto</a:t>
            </a:r>
          </a:p>
          <a:p>
            <a:pPr lvl="1" algn="just"/>
            <a:r>
              <a:rPr lang="en-US" dirty="0" smtClean="0"/>
              <a:t>Manual</a:t>
            </a:r>
          </a:p>
          <a:p>
            <a:pPr algn="just"/>
            <a:r>
              <a:rPr lang="en-US" dirty="0" smtClean="0"/>
              <a:t> Liquidation Mode: The following modes of Liquidation are supported</a:t>
            </a:r>
          </a:p>
          <a:p>
            <a:pPr lvl="1" algn="just"/>
            <a:r>
              <a:rPr lang="en-US" dirty="0" smtClean="0"/>
              <a:t>Auto</a:t>
            </a:r>
          </a:p>
          <a:p>
            <a:pPr lvl="1" algn="just"/>
            <a:r>
              <a:rPr lang="en-US" dirty="0" smtClean="0"/>
              <a:t>Manual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Tenor / Frequency for Disbursement/Liquidation</a:t>
            </a:r>
          </a:p>
          <a:p>
            <a:pPr algn="just"/>
            <a:r>
              <a:rPr lang="en-US" dirty="0" smtClean="0"/>
              <a:t>The following types of settlement frequency are supported :</a:t>
            </a:r>
          </a:p>
          <a:p>
            <a:pPr lvl="1" algn="just"/>
            <a:r>
              <a:rPr lang="en-US" dirty="0" smtClean="0"/>
              <a:t>Daily</a:t>
            </a:r>
          </a:p>
          <a:p>
            <a:pPr lvl="1" algn="just"/>
            <a:r>
              <a:rPr lang="en-US" dirty="0" smtClean="0"/>
              <a:t>Weekly</a:t>
            </a:r>
          </a:p>
          <a:p>
            <a:pPr lvl="1" algn="just"/>
            <a:r>
              <a:rPr lang="en-US" dirty="0" smtClean="0"/>
              <a:t>Monthly</a:t>
            </a:r>
          </a:p>
          <a:p>
            <a:pPr lvl="1" algn="just"/>
            <a:r>
              <a:rPr lang="en-US" dirty="0" smtClean="0"/>
              <a:t>Quarterly</a:t>
            </a:r>
          </a:p>
          <a:p>
            <a:pPr lvl="1" algn="just"/>
            <a:r>
              <a:rPr lang="en-US" dirty="0" smtClean="0"/>
              <a:t>Half-yearly</a:t>
            </a:r>
          </a:p>
          <a:p>
            <a:pPr lvl="1" algn="just"/>
            <a:r>
              <a:rPr lang="en-US" dirty="0" smtClean="0"/>
              <a:t>Yearly</a:t>
            </a:r>
          </a:p>
          <a:p>
            <a:pPr lvl="1" algn="just"/>
            <a:r>
              <a:rPr lang="en-US" dirty="0" smtClean="0"/>
              <a:t>Bullet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53072" y="1103356"/>
            <a:ext cx="8229600" cy="3062606"/>
          </a:xfrm>
        </p:spPr>
        <p:txBody>
          <a:bodyPr/>
          <a:lstStyle/>
          <a:p>
            <a:pPr>
              <a:buClr>
                <a:schemeClr val="accent1"/>
              </a:buClr>
            </a:pPr>
            <a:r>
              <a:rPr lang="en-US" dirty="0" smtClean="0">
                <a:latin typeface="Arial" charset="0"/>
                <a:cs typeface="Arial" charset="0"/>
              </a:rPr>
              <a:t>Value Dating</a:t>
            </a:r>
          </a:p>
          <a:p>
            <a:pPr algn="just">
              <a:buClr>
                <a:schemeClr val="tx2"/>
              </a:buClr>
              <a:buNone/>
            </a:pPr>
            <a:r>
              <a:rPr lang="en-US" dirty="0" smtClean="0">
                <a:latin typeface="Arial" charset="0"/>
                <a:cs typeface="Arial" charset="0"/>
              </a:rPr>
              <a:t>  The following types of value dating is supported for various activities on loan accounts like disbursement, payment etc:</a:t>
            </a:r>
          </a:p>
          <a:p>
            <a:pPr lvl="1" algn="just"/>
            <a:r>
              <a:rPr lang="en-US" dirty="0" smtClean="0"/>
              <a:t>Current Date</a:t>
            </a:r>
          </a:p>
          <a:p>
            <a:pPr lvl="1" algn="just"/>
            <a:r>
              <a:rPr lang="en-US" dirty="0" smtClean="0"/>
              <a:t>	Back Date</a:t>
            </a:r>
          </a:p>
          <a:p>
            <a:pPr lvl="1" algn="just"/>
            <a:r>
              <a:rPr lang="en-US" dirty="0" smtClean="0"/>
              <a:t>	Future Date</a:t>
            </a:r>
          </a:p>
          <a:p>
            <a:pPr marL="228600" lvl="1" indent="-168275">
              <a:buClr>
                <a:schemeClr val="accent1"/>
              </a:buClr>
              <a:buFont typeface="Wingdings" pitchFamily="2" charset="2"/>
              <a:buChar char="§"/>
            </a:pPr>
            <a:r>
              <a:rPr lang="en-US" sz="2000" dirty="0" smtClean="0">
                <a:latin typeface="Arial" charset="0"/>
                <a:cs typeface="Arial" charset="0"/>
              </a:rPr>
              <a:t>Excess Payment</a:t>
            </a:r>
          </a:p>
          <a:p>
            <a:pPr marL="228600" lvl="1" indent="-168275" algn="just">
              <a:buFont typeface="Wingdings" pitchFamily="2" charset="2"/>
              <a:buNone/>
            </a:pPr>
            <a:r>
              <a:rPr lang="en-US" sz="2000" dirty="0" smtClean="0">
                <a:latin typeface="Arial" charset="0"/>
                <a:cs typeface="Arial" charset="0"/>
              </a:rPr>
              <a:t> 		The following types of excess payment are supported</a:t>
            </a:r>
          </a:p>
          <a:p>
            <a:pPr lvl="1" algn="just"/>
            <a:r>
              <a:rPr lang="en-US" dirty="0" smtClean="0">
                <a:solidFill>
                  <a:srgbClr val="000000"/>
                </a:solidFill>
              </a:rPr>
              <a:t>Advance payment: </a:t>
            </a:r>
          </a:p>
          <a:p>
            <a:pPr lvl="1" algn="just">
              <a:buNone/>
            </a:pPr>
            <a:r>
              <a:rPr lang="en-US" dirty="0" smtClean="0">
                <a:solidFill>
                  <a:srgbClr val="000000"/>
                </a:solidFill>
              </a:rPr>
              <a:t>			Future schedules settled through a current dated payment.</a:t>
            </a:r>
            <a:endParaRPr lang="en-US" dirty="0" smtClean="0"/>
          </a:p>
          <a:p>
            <a:pPr lvl="1"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 Preferences for settlement of components	</a:t>
            </a:r>
          </a:p>
          <a:p>
            <a:pPr lvl="1" algn="just"/>
            <a:r>
              <a:rPr lang="en-US" dirty="0" smtClean="0"/>
              <a:t>Each component across schedules</a:t>
            </a:r>
          </a:p>
          <a:p>
            <a:pPr lvl="1" algn="just"/>
            <a:r>
              <a:rPr lang="en-US" dirty="0" smtClean="0"/>
              <a:t>All components for each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Component Types</a:t>
            </a:r>
          </a:p>
          <a:p>
            <a:pPr algn="just">
              <a:buNone/>
            </a:pPr>
            <a:r>
              <a:rPr lang="en-US" dirty="0" smtClean="0"/>
              <a:t>			Various types of components are supported in Loan products apart from 	the 	Principal  and Interest. The typical component types are:</a:t>
            </a:r>
          </a:p>
          <a:p>
            <a:pPr lvl="1" algn="just"/>
            <a:r>
              <a:rPr lang="en-US" dirty="0" smtClean="0"/>
              <a:t>Charge component</a:t>
            </a:r>
          </a:p>
          <a:p>
            <a:pPr lvl="1" algn="just"/>
            <a:r>
              <a:rPr lang="en-US" dirty="0" smtClean="0"/>
              <a:t>Utilization Fees component</a:t>
            </a:r>
          </a:p>
          <a:p>
            <a:pPr lvl="1" algn="just"/>
            <a:r>
              <a:rPr lang="en-US" dirty="0" smtClean="0"/>
              <a:t>Charge components</a:t>
            </a:r>
          </a:p>
          <a:p>
            <a:pPr lvl="1" algn="just"/>
            <a:r>
              <a:rPr lang="en-US" dirty="0" smtClean="0"/>
              <a:t>Adhoc Charge component</a:t>
            </a:r>
          </a:p>
          <a:p>
            <a:pPr lvl="1" algn="just"/>
            <a:r>
              <a:rPr lang="en-US" dirty="0" smtClean="0"/>
              <a:t>Penalty component</a:t>
            </a:r>
          </a:p>
          <a:p>
            <a:pPr marL="228600" lvl="1" indent="-168275" algn="just">
              <a:buClr>
                <a:srgbClr val="FF0000"/>
              </a:buClr>
              <a:buFont typeface="Wingdings" pitchFamily="2" charset="2"/>
              <a:buChar char="§"/>
            </a:pPr>
            <a:r>
              <a:rPr lang="en-US" sz="2000" dirty="0" smtClean="0"/>
              <a:t>Grace Days </a:t>
            </a:r>
          </a:p>
          <a:p>
            <a:pPr marL="228600" lvl="1" indent="-168275" algn="just">
              <a:buClr>
                <a:srgbClr val="FF0000"/>
              </a:buClr>
              <a:buFont typeface="Wingdings" pitchFamily="2" charset="2"/>
              <a:buNone/>
            </a:pPr>
            <a:r>
              <a:rPr lang="en-US" sz="2000" dirty="0" smtClean="0"/>
              <a:t>			User can define grace days for the repayment Principal and Interest 	components. No penalty will be charged during this period</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Interest Rate </a:t>
            </a:r>
          </a:p>
          <a:p>
            <a:pPr algn="just">
              <a:buNone/>
            </a:pPr>
            <a:r>
              <a:rPr lang="en-US" dirty="0" smtClean="0"/>
              <a:t>		The interest rate can be of two types:-</a:t>
            </a:r>
          </a:p>
          <a:p>
            <a:pPr lvl="3" algn="just"/>
            <a:r>
              <a:rPr lang="en-US" dirty="0" smtClean="0"/>
              <a:t>Fixed rate</a:t>
            </a:r>
          </a:p>
          <a:p>
            <a:pPr lvl="3" algn="just"/>
            <a:r>
              <a:rPr lang="en-US" dirty="0" smtClean="0"/>
              <a:t>Floating Rate</a:t>
            </a:r>
          </a:p>
          <a:p>
            <a:pPr lvl="1" algn="just">
              <a:buNone/>
            </a:pPr>
            <a:r>
              <a:rPr lang="en-US" dirty="0" smtClean="0"/>
              <a:t>  The revision of interest rate in case of a floating rate can be done 	through the 	following 	methods:</a:t>
            </a:r>
          </a:p>
          <a:p>
            <a:pPr lvl="1" algn="just">
              <a:buNone/>
            </a:pPr>
            <a:r>
              <a:rPr lang="en-US" dirty="0" smtClean="0"/>
              <a:t>				-Automatic Rate Revision </a:t>
            </a:r>
          </a:p>
          <a:p>
            <a:pPr lvl="1" algn="just">
              <a:buNone/>
            </a:pPr>
            <a:r>
              <a:rPr lang="en-US" dirty="0" smtClean="0"/>
              <a:t>				-Periodic Rate Revision (user defined schedules)</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Amendment Options</a:t>
            </a:r>
          </a:p>
          <a:p>
            <a:pPr algn="just"/>
            <a:endParaRPr lang="en-US" dirty="0" smtClean="0"/>
          </a:p>
          <a:p>
            <a:pPr algn="just">
              <a:buNone/>
            </a:pPr>
            <a:r>
              <a:rPr lang="en-US" dirty="0" smtClean="0"/>
              <a:t>The following operations are supported for loan account amendment:</a:t>
            </a:r>
          </a:p>
          <a:p>
            <a:pPr lvl="1" algn="just"/>
            <a:r>
              <a:rPr lang="en-US" dirty="0" smtClean="0"/>
              <a:t>Interest Rate amendment</a:t>
            </a:r>
          </a:p>
          <a:p>
            <a:pPr lvl="1" algn="just"/>
            <a:r>
              <a:rPr lang="en-US" dirty="0" smtClean="0"/>
              <a:t>Changing maturity date</a:t>
            </a:r>
          </a:p>
          <a:p>
            <a:pPr lvl="1" algn="just"/>
            <a:r>
              <a:rPr lang="en-US" dirty="0" smtClean="0"/>
              <a:t>	Schedule amendment</a:t>
            </a:r>
          </a:p>
          <a:p>
            <a:pPr lvl="1" algn="just"/>
            <a:r>
              <a:rPr lang="en-US" dirty="0" smtClean="0"/>
              <a:t>	Non-financial details</a:t>
            </a:r>
          </a:p>
          <a:p>
            <a:pPr lvl="1" algn="just"/>
            <a:r>
              <a:rPr lang="en-US" dirty="0" smtClean="0"/>
              <a:t>	Principal Increase</a:t>
            </a:r>
          </a:p>
          <a:p>
            <a:pPr lvl="1" algn="just"/>
            <a:r>
              <a:rPr lang="en-US" dirty="0" smtClean="0"/>
              <a:t>	Repayment amount</a:t>
            </a:r>
          </a:p>
          <a:p>
            <a:pPr lvl="1" algn="just"/>
            <a:r>
              <a:rPr lang="en-US" dirty="0" smtClean="0"/>
              <a:t>	Loan settlement Notice</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Automatic creation of commitment contract</a:t>
            </a:r>
          </a:p>
          <a:p>
            <a:pPr algn="just"/>
            <a:endParaRPr lang="en-US" dirty="0" smtClean="0"/>
          </a:p>
          <a:p>
            <a:pPr lvl="1" algn="just"/>
            <a:r>
              <a:rPr lang="en-US" dirty="0" smtClean="0"/>
              <a:t>If a bank needs to have accounting for a credit line or collateral, they can have it through commitment linkage.</a:t>
            </a:r>
          </a:p>
          <a:p>
            <a:pPr lvl="1" algn="just"/>
            <a:r>
              <a:rPr lang="en-US" dirty="0" smtClean="0"/>
              <a:t>By Linking a commitment product to a credit line, the system automatically creates a commitment contract for the financed amount equal to lendable limit of the line or collateral during EOD.  On each disbursement of the loan, the credit line or collateral is utilized and simultaneously the commitment also gets utilized during EOD.</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noFill/>
                </a:ln>
                <a:ea typeface="ＭＳ Ｐゴシック" pitchFamily="127" charset="-128"/>
                <a:cs typeface="ＭＳ Ｐゴシック" pitchFamily="127" charset="-128"/>
              </a:rPr>
              <a:t>Branch Transfer for </a:t>
            </a:r>
            <a:br>
              <a:rPr lang="en-US" dirty="0" smtClean="0">
                <a:ln>
                  <a:noFill/>
                </a:ln>
                <a:ea typeface="ＭＳ Ｐゴシック" pitchFamily="127" charset="-128"/>
                <a:cs typeface="ＭＳ Ｐゴシック" pitchFamily="127" charset="-128"/>
              </a:rPr>
            </a:br>
            <a:r>
              <a:rPr lang="en-US" dirty="0" smtClean="0">
                <a:ln>
                  <a:noFill/>
                </a:ln>
                <a:ea typeface="ＭＳ Ｐゴシック" pitchFamily="127" charset="-128"/>
                <a:cs typeface="ＭＳ Ｐゴシック" pitchFamily="127" charset="-128"/>
              </a:rPr>
              <a:t>   Commitment Accounts </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Transfer Categories:</a:t>
            </a:r>
          </a:p>
          <a:p>
            <a:pPr lvl="1" algn="just"/>
            <a:r>
              <a:rPr lang="en-US" dirty="0" smtClean="0"/>
              <a:t>Single Transfer:</a:t>
            </a:r>
          </a:p>
          <a:p>
            <a:pPr lvl="2" algn="just"/>
            <a:r>
              <a:rPr lang="en-US" dirty="0" smtClean="0"/>
              <a:t>A Commitment contract could be transferred from source branch to any target branch. If the commitment is not linked to any loan contract, the commitment alone can be transferred. Else both the loan and the commitment must be transferred together.</a:t>
            </a:r>
          </a:p>
          <a:p>
            <a:pPr algn="just"/>
            <a:endParaRPr lang="en-US" dirty="0" smtClean="0"/>
          </a:p>
          <a:p>
            <a:pPr algn="just"/>
            <a:r>
              <a:rPr lang="en-US" dirty="0" smtClean="0"/>
              <a:t>Product Transfer:</a:t>
            </a:r>
          </a:p>
          <a:p>
            <a:pPr lvl="1" algn="just"/>
            <a:r>
              <a:rPr lang="en-US" dirty="0" smtClean="0"/>
              <a:t>All the commitments belonging to a particular product are transferred from source branch to any target branch.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FCUBS 12.2 - Commitment</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Customer Portfolio Transfer :</a:t>
            </a:r>
          </a:p>
          <a:p>
            <a:pPr lvl="1" algn="just"/>
            <a:r>
              <a:rPr lang="en-US" dirty="0" smtClean="0"/>
              <a:t>All the Commitment contracts belonging to a particular customer are moved from source branch to target branch.</a:t>
            </a:r>
          </a:p>
          <a:p>
            <a:pPr algn="just"/>
            <a:endParaRPr lang="en-US" dirty="0" smtClean="0"/>
          </a:p>
          <a:p>
            <a:pPr algn="just"/>
            <a:r>
              <a:rPr lang="en-US" dirty="0" smtClean="0"/>
              <a:t>Branch Merger:</a:t>
            </a:r>
          </a:p>
          <a:p>
            <a:pPr lvl="1" algn="just"/>
            <a:r>
              <a:rPr lang="en-US" dirty="0" smtClean="0"/>
              <a:t>The source branch will get merged to the target branch by moving all its accounts (CASA and TD) and contracts belonging to CI,CL,MO.</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Events Covered</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Covered</a:t>
            </a:r>
            <a:endParaRPr lang="en-US" dirty="0"/>
          </a:p>
        </p:txBody>
      </p:sp>
      <p:sp>
        <p:nvSpPr>
          <p:cNvPr id="5" name="Text Placeholder 4"/>
          <p:cNvSpPr>
            <a:spLocks noGrp="1"/>
          </p:cNvSpPr>
          <p:nvPr>
            <p:ph type="body" sz="quarter" idx="13"/>
          </p:nvPr>
        </p:nvSpPr>
        <p:spPr/>
        <p:txBody>
          <a:bodyPr/>
          <a:lstStyle/>
          <a:p>
            <a:r>
              <a:rPr lang="en-US" dirty="0" smtClean="0"/>
              <a:t>Following events are supported</a:t>
            </a:r>
            <a:endParaRPr lang="en-US" dirty="0"/>
          </a:p>
        </p:txBody>
      </p:sp>
      <p:graphicFrame>
        <p:nvGraphicFramePr>
          <p:cNvPr id="7" name="Content Placeholder 6"/>
          <p:cNvGraphicFramePr>
            <a:graphicFrameLocks noGrp="1"/>
          </p:cNvGraphicFramePr>
          <p:nvPr>
            <p:ph sz="quarter" idx="12"/>
          </p:nvPr>
        </p:nvGraphicFramePr>
        <p:xfrm>
          <a:off x="804863" y="1573213"/>
          <a:ext cx="8229600" cy="25546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2697">
                <a:tc>
                  <a:txBody>
                    <a:bodyPr/>
                    <a:lstStyle/>
                    <a:p>
                      <a:r>
                        <a:rPr lang="en-US" dirty="0" smtClean="0"/>
                        <a:t>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smtClean="0"/>
                        <a:t>Description</a:t>
                      </a:r>
                      <a:endParaRPr lang="en-US" sz="1800" b="1" i="0" u="none" strike="noStrike" dirty="0" smtClean="0">
                        <a:solidFill>
                          <a:srgbClr val="000000"/>
                        </a:solidFill>
                        <a:latin typeface="Calibri"/>
                      </a:endParaRPr>
                    </a:p>
                  </a:txBody>
                  <a:tcPr/>
                </a:tc>
                <a:extLst>
                  <a:ext uri="{0D108BD9-81ED-4DB2-BD59-A6C34878D82A}">
                    <a16:rowId xmlns:a16="http://schemas.microsoft.com/office/drawing/2014/main" val="10000"/>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BOOK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Booking of contract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1"/>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INIT</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Contract Initiation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2"/>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DSBR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Disbursement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3"/>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ACCR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Accrual</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4"/>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MLIQ</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Manual Liquidation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5"/>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ALIQ</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Automatic Liquidation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6"/>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LINK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Linkage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Covered</a:t>
            </a:r>
            <a:endParaRPr lang="en-US" dirty="0"/>
          </a:p>
        </p:txBody>
      </p:sp>
      <p:sp>
        <p:nvSpPr>
          <p:cNvPr id="5" name="Text Placeholder 4"/>
          <p:cNvSpPr>
            <a:spLocks noGrp="1"/>
          </p:cNvSpPr>
          <p:nvPr>
            <p:ph type="body" sz="quarter" idx="13"/>
          </p:nvPr>
        </p:nvSpPr>
        <p:spPr/>
        <p:txBody>
          <a:bodyPr/>
          <a:lstStyle/>
          <a:p>
            <a:r>
              <a:rPr lang="en-US" dirty="0" smtClean="0"/>
              <a:t>Following events are supported</a:t>
            </a:r>
            <a:endParaRPr lang="en-US" dirty="0"/>
          </a:p>
        </p:txBody>
      </p:sp>
      <p:graphicFrame>
        <p:nvGraphicFramePr>
          <p:cNvPr id="7" name="Content Placeholder 6"/>
          <p:cNvGraphicFramePr>
            <a:graphicFrameLocks noGrp="1"/>
          </p:cNvGraphicFramePr>
          <p:nvPr>
            <p:ph sz="quarter" idx="12"/>
          </p:nvPr>
        </p:nvGraphicFramePr>
        <p:xfrm>
          <a:off x="804863" y="1573213"/>
          <a:ext cx="8229600" cy="224194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2697">
                <a:tc>
                  <a:txBody>
                    <a:bodyPr/>
                    <a:lstStyle/>
                    <a:p>
                      <a:r>
                        <a:rPr lang="en-US" dirty="0" smtClean="0"/>
                        <a:t>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smtClean="0"/>
                        <a:t>Description</a:t>
                      </a:r>
                      <a:endParaRPr lang="en-US" sz="1800" b="1" i="0" u="none" strike="noStrike" dirty="0" smtClean="0">
                        <a:solidFill>
                          <a:srgbClr val="000000"/>
                        </a:solidFill>
                        <a:latin typeface="Calibri"/>
                      </a:endParaRPr>
                    </a:p>
                  </a:txBody>
                  <a:tcPr/>
                </a:tc>
                <a:extLst>
                  <a:ext uri="{0D108BD9-81ED-4DB2-BD59-A6C34878D82A}">
                    <a16:rowId xmlns:a16="http://schemas.microsoft.com/office/drawing/2014/main" val="10000"/>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DLNK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De-linkage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1"/>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VAMB</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Value Dated Amendment Booking</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2"/>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VAMI</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Value Dated Amendment Initiation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3"/>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RACR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Reversal Accrual</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4"/>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CLOC</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Closure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5"/>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TRFR</a:t>
                      </a:r>
                      <a:endParaRPr lang="en-US" sz="1800" kern="1200" dirty="0">
                        <a:solidFill>
                          <a:schemeClr val="dk1"/>
                        </a:solidFill>
                        <a:latin typeface="+mn-lt"/>
                        <a:ea typeface="+mn-ea"/>
                        <a:cs typeface="+mn-cs"/>
                      </a:endParaRPr>
                    </a:p>
                  </a:txBody>
                  <a:tcPr marL="68580" marR="6858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Branch Transfer</a:t>
                      </a:r>
                    </a:p>
                  </a:txBody>
                  <a:tcPr marL="68580" marR="68580" marT="0" marB="0" anchor="b"/>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a:xfrm>
            <a:off x="804981" y="1226396"/>
            <a:ext cx="7771752" cy="2616201"/>
          </a:xfrm>
        </p:spPr>
        <p:txBody>
          <a:bodyPr/>
          <a:lstStyle/>
          <a:p>
            <a:pPr fontAlgn="base">
              <a:defRPr/>
            </a:pPr>
            <a:r>
              <a:rPr lang="en-US" dirty="0" smtClean="0"/>
              <a:t>Introduction</a:t>
            </a:r>
          </a:p>
          <a:p>
            <a:pPr fontAlgn="base">
              <a:defRPr/>
            </a:pPr>
            <a:r>
              <a:rPr lang="en-US" dirty="0" smtClean="0"/>
              <a:t>Products Features</a:t>
            </a:r>
          </a:p>
          <a:p>
            <a:pPr fontAlgn="base">
              <a:defRPr/>
            </a:pPr>
            <a:r>
              <a:rPr lang="en-US" dirty="0" smtClean="0"/>
              <a:t>Product parameters</a:t>
            </a:r>
          </a:p>
          <a:p>
            <a:pPr fontAlgn="base">
              <a:defRPr/>
            </a:pPr>
            <a:r>
              <a:rPr lang="en-US" dirty="0" smtClean="0"/>
              <a:t>Branch Transfer for Commitment Accounts </a:t>
            </a:r>
          </a:p>
          <a:p>
            <a:pPr fontAlgn="base">
              <a:defRPr/>
            </a:pPr>
            <a:r>
              <a:rPr lang="en-US" dirty="0" smtClean="0"/>
              <a:t>Events Covered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sz="quarter" idx="12"/>
          </p:nvPr>
        </p:nvSpPr>
        <p:spPr/>
        <p:txBody>
          <a:bodyPr/>
          <a:lstStyle/>
          <a:p>
            <a:pPr algn="just"/>
            <a:r>
              <a:rPr lang="en-US" dirty="0" smtClean="0"/>
              <a:t>The facility to create a loan commitment contract is available. Banks can make funds available for customers who might need money in the future.</a:t>
            </a:r>
          </a:p>
          <a:p>
            <a:pPr algn="just"/>
            <a:r>
              <a:rPr lang="en-US" dirty="0" smtClean="0"/>
              <a:t>On each disbursal of a commitment, the bank simultaneously creates a contingent asset and a contingent liability in its book of accounts.</a:t>
            </a:r>
          </a:p>
          <a:p>
            <a:pPr algn="just"/>
            <a:r>
              <a:rPr lang="en-US" dirty="0" smtClean="0"/>
              <a:t>Interest can be earned from both utilized and unutilized amount of commitment , which contribute to the income of the bank.</a:t>
            </a:r>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sz="quarter" idx="12"/>
          </p:nvPr>
        </p:nvSpPr>
        <p:spPr/>
        <p:txBody>
          <a:bodyPr/>
          <a:lstStyle/>
          <a:p>
            <a:pPr algn="just"/>
            <a:r>
              <a:rPr lang="en-US" dirty="0" smtClean="0"/>
              <a:t>Charges can also be imposed on the Commitment contracts.</a:t>
            </a:r>
          </a:p>
          <a:p>
            <a:pPr algn="just"/>
            <a:r>
              <a:rPr lang="en-US" dirty="0" smtClean="0"/>
              <a:t>The commitments are linked to  loan accounts. When the loan is disbursed, the commitment gets utilized just like a line of credit.  </a:t>
            </a:r>
          </a:p>
          <a:p>
            <a:pPr algn="just"/>
            <a:r>
              <a:rPr lang="en-US" dirty="0" smtClean="0"/>
              <a:t>Multiple loans can be drawn against a commitment and vice-versa.</a:t>
            </a:r>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Commitment- Product Features</a:t>
            </a:r>
            <a:endParaRPr lang="en-US" dirty="0"/>
          </a:p>
        </p:txBody>
      </p:sp>
      <p:sp>
        <p:nvSpPr>
          <p:cNvPr id="6" name="Content Placeholder 5"/>
          <p:cNvSpPr>
            <a:spLocks noGrp="1"/>
          </p:cNvSpPr>
          <p:nvPr>
            <p:ph sz="quarter" idx="12"/>
          </p:nvPr>
        </p:nvSpPr>
        <p:spPr/>
        <p:txBody>
          <a:bodyPr/>
          <a:lstStyle/>
          <a:p>
            <a:pPr algn="just"/>
            <a:r>
              <a:rPr lang="en-US" dirty="0" smtClean="0"/>
              <a:t>Commitment can be booked as revolving or non- revolving.</a:t>
            </a:r>
          </a:p>
          <a:p>
            <a:pPr algn="just"/>
            <a:r>
              <a:rPr lang="en-US" dirty="0" smtClean="0"/>
              <a:t>Commitment can be booked with different charges/fees/penalty component.</a:t>
            </a:r>
          </a:p>
          <a:p>
            <a:pPr algn="just"/>
            <a:r>
              <a:rPr lang="en-US" dirty="0" smtClean="0"/>
              <a:t>Various amendments allowed in commitment .</a:t>
            </a:r>
          </a:p>
          <a:p>
            <a:pPr algn="just"/>
            <a:r>
              <a:rPr lang="en-US" dirty="0" smtClean="0"/>
              <a:t>Different levels of status change.</a:t>
            </a:r>
          </a:p>
        </p:txBody>
      </p:sp>
      <p:sp>
        <p:nvSpPr>
          <p:cNvPr id="7" name="Text Placeholder 6"/>
          <p:cNvSpPr>
            <a:spLocks noGrp="1"/>
          </p:cNvSpPr>
          <p:nvPr>
            <p:ph type="body" sz="quarter" idx="13"/>
          </p:nvPr>
        </p:nvSpPr>
        <p:spPr/>
        <p:txBody>
          <a:bodyPr/>
          <a:lstStyle/>
          <a:p>
            <a:r>
              <a:rPr lang="en-US" b="1" dirty="0" smtClean="0"/>
              <a:t>Product Features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Collection- Product Features</a:t>
            </a:r>
            <a:endParaRPr lang="en-US" dirty="0"/>
          </a:p>
        </p:txBody>
      </p:sp>
      <p:sp>
        <p:nvSpPr>
          <p:cNvPr id="6" name="Content Placeholder 5"/>
          <p:cNvSpPr>
            <a:spLocks noGrp="1"/>
          </p:cNvSpPr>
          <p:nvPr>
            <p:ph sz="quarter" idx="12"/>
          </p:nvPr>
        </p:nvSpPr>
        <p:spPr/>
        <p:txBody>
          <a:bodyPr/>
          <a:lstStyle/>
          <a:p>
            <a:pPr algn="just"/>
            <a:r>
              <a:rPr lang="en-US" dirty="0" smtClean="0"/>
              <a:t>Different types of UDEs within Minimum and maximum UDE values.</a:t>
            </a:r>
          </a:p>
          <a:p>
            <a:pPr algn="just"/>
            <a:r>
              <a:rPr lang="en-US" dirty="0" smtClean="0"/>
              <a:t>Range of values can be given as a variance for exchange rate.</a:t>
            </a:r>
          </a:p>
          <a:p>
            <a:pPr algn="just"/>
            <a:r>
              <a:rPr lang="en-US" dirty="0" smtClean="0"/>
              <a:t>System builds the schedules based on the holiday check option. </a:t>
            </a:r>
          </a:p>
          <a:p>
            <a:pPr algn="just"/>
            <a:r>
              <a:rPr lang="en-US" dirty="0" smtClean="0"/>
              <a:t>Verify funds option to check the balance in the settlement account.</a:t>
            </a:r>
          </a:p>
        </p:txBody>
      </p:sp>
      <p:sp>
        <p:nvSpPr>
          <p:cNvPr id="7" name="Text Placeholder 6"/>
          <p:cNvSpPr>
            <a:spLocks noGrp="1"/>
          </p:cNvSpPr>
          <p:nvPr>
            <p:ph type="body" sz="quarter" idx="13"/>
          </p:nvPr>
        </p:nvSpPr>
        <p:spPr/>
        <p:txBody>
          <a:bodyPr/>
          <a:lstStyle/>
          <a:p>
            <a:r>
              <a:rPr lang="en-US" b="1" dirty="0" smtClean="0"/>
              <a:t>Product Features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Product Parameters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11262</TotalTime>
  <Words>849</Words>
  <Application>Microsoft Office PowerPoint</Application>
  <PresentationFormat>On-screen Show (16:9)</PresentationFormat>
  <Paragraphs>151</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Wingdings</vt:lpstr>
      <vt:lpstr>Oracle 2012</vt:lpstr>
      <vt:lpstr>PowerPoint Presentation</vt:lpstr>
      <vt:lpstr>Accelerator Pack</vt:lpstr>
      <vt:lpstr>Agenda </vt:lpstr>
      <vt:lpstr>Commitment</vt:lpstr>
      <vt:lpstr>Commitment</vt:lpstr>
      <vt:lpstr>Products Features  </vt:lpstr>
      <vt:lpstr>Commitment- Product Features</vt:lpstr>
      <vt:lpstr>Collection- Product Features</vt:lpstr>
      <vt:lpstr>Product Parameters </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Branch Transfer for     Commitment Accounts  </vt:lpstr>
      <vt:lpstr>Commitment – Product Parameters</vt:lpstr>
      <vt:lpstr>Commitment – Product Parameters</vt:lpstr>
      <vt:lpstr>Events Covered </vt:lpstr>
      <vt:lpstr>Events Covered</vt:lpstr>
      <vt:lpstr>Events Covered</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935</cp:revision>
  <cp:lastPrinted>2012-08-03T22:03:14Z</cp:lastPrinted>
  <dcterms:created xsi:type="dcterms:W3CDTF">2012-05-31T20:53:14Z</dcterms:created>
  <dcterms:modified xsi:type="dcterms:W3CDTF">2020-04-19T11:24:50Z</dcterms:modified>
</cp:coreProperties>
</file>