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1"/>
  </p:notesMasterIdLst>
  <p:handoutMasterIdLst>
    <p:handoutMasterId r:id="rId22"/>
  </p:handoutMasterIdLst>
  <p:sldIdLst>
    <p:sldId id="267" r:id="rId2"/>
    <p:sldId id="599" r:id="rId3"/>
    <p:sldId id="401" r:id="rId4"/>
    <p:sldId id="592" r:id="rId5"/>
    <p:sldId id="572" r:id="rId6"/>
    <p:sldId id="593" r:id="rId7"/>
    <p:sldId id="594" r:id="rId8"/>
    <p:sldId id="575" r:id="rId9"/>
    <p:sldId id="586" r:id="rId10"/>
    <p:sldId id="588" r:id="rId11"/>
    <p:sldId id="576" r:id="rId12"/>
    <p:sldId id="584" r:id="rId13"/>
    <p:sldId id="577" r:id="rId14"/>
    <p:sldId id="595" r:id="rId15"/>
    <p:sldId id="578" r:id="rId16"/>
    <p:sldId id="596" r:id="rId17"/>
    <p:sldId id="597" r:id="rId18"/>
    <p:sldId id="262" r:id="rId19"/>
    <p:sldId id="343" r:id="rId20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567" autoAdjust="0"/>
    <p:restoredTop sz="96069" autoAdjust="0"/>
  </p:normalViewPr>
  <p:slideViewPr>
    <p:cSldViewPr snapToGrid="0">
      <p:cViewPr varScale="1">
        <p:scale>
          <a:sx n="91" d="100"/>
          <a:sy n="91" d="100"/>
        </p:scale>
        <p:origin x="118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0"/>
    </p:cViewPr>
  </p:sorterViewPr>
  <p:notesViewPr>
    <p:cSldViewPr snapToGrid="0" snapToObjects="1">
      <p:cViewPr varScale="1">
        <p:scale>
          <a:sx n="110" d="100"/>
          <a:sy n="110" d="100"/>
        </p:scale>
        <p:origin x="-600" y="-78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23701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 © 2015, 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FSC3- FX Corporate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FSR1- FX Retail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FSR2- FX Retail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FSR3- FX Retail Deals- Spot.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51877" y="1250462"/>
            <a:ext cx="7948245" cy="24115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FSW1- FX Swap Deals- Spot-Forward.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FSW2- FX Swap Deals- Forward- Forward.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FXFW- FX Forward Product- Discounted Straight Line Revaluation.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FXN1- FX Corporate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FXN2- FX Corporate Spot Product- NDF Fixing.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230594"/>
            <a:ext cx="791340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FXNF- FX Forward Product- NDF.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FXNS- FX Spot Product- NDF Fixing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dirty="0" smtClean="0"/>
              <a:t>INS1  - Internal Swap (FX Internal Swap Deal)</a:t>
            </a:r>
          </a:p>
          <a:p>
            <a:pPr lvl="1">
              <a:buClr>
                <a:srgbClr val="FF0000"/>
              </a:buClr>
              <a:buFont typeface="Arial" charset="0"/>
              <a:buChar char="•"/>
            </a:pPr>
            <a:endParaRPr lang="en-US" sz="1400" dirty="0" smtClean="0"/>
          </a:p>
          <a:p>
            <a:pPr lvl="1">
              <a:buFont typeface="Times" pitchFamily="18" charset="0"/>
              <a:buNone/>
            </a:pPr>
            <a:r>
              <a:rPr lang="en-US" sz="2000" dirty="0" smtClean="0"/>
              <a:t>Extensibility conversion</a:t>
            </a:r>
          </a:p>
          <a:p>
            <a:pPr lvl="1">
              <a:buFont typeface="Times" pitchFamily="18" charset="0"/>
              <a:buNone/>
            </a:pPr>
            <a:r>
              <a:rPr lang="en-US" sz="1400" b="1" dirty="0" smtClean="0"/>
              <a:t>	</a:t>
            </a:r>
            <a:r>
              <a:rPr lang="en-US" dirty="0" smtClean="0"/>
              <a:t>All the screens of Foreign Exchange module are converted into extensibility framework.</a:t>
            </a:r>
            <a:endParaRPr lang="en-US" b="1" dirty="0" smtClean="0"/>
          </a:p>
          <a:p>
            <a:pPr lvl="1">
              <a:buClr>
                <a:srgbClr val="FF0000"/>
              </a:buClr>
              <a:buFont typeface="Times" pitchFamily="18" charset="0"/>
              <a:buNone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advices: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Confirmation Advice Confirmation.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Amendment.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Contract Rollover.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Deal Slip.</a:t>
            </a:r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26394" y="1000369"/>
            <a:ext cx="791340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1775" lvl="1" indent="-231775"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is the list of standard messages:</a:t>
            </a:r>
          </a:p>
          <a:p>
            <a:pPr>
              <a:buClrTx/>
              <a:buFont typeface="Wingdings" pitchFamily="2" charset="2"/>
              <a:buChar char="Ø"/>
              <a:defRPr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MT300- Confirmation, Amendment,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MT304- T-copy Settlement.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MT103/202/205- Payment message.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MT192/292- Payment Reversal.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dirty="0" smtClean="0"/>
              <a:t>MT210- Receive Notice.</a:t>
            </a:r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Font typeface="Wingdings" pitchFamily="2" charset="2"/>
              <a:buChar char="Ø"/>
              <a:defRPr/>
            </a:pPr>
            <a:endParaRPr lang="en-US" dirty="0" smtClean="0"/>
          </a:p>
          <a:p>
            <a:pPr lvl="1"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en-US" sz="16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Currency Analysis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Tenor-wise Currency Position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Activity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Contract Overrides report.</a:t>
            </a:r>
            <a:endParaRPr lang="en-GB" dirty="0" smtClean="0"/>
          </a:p>
          <a:p>
            <a:pPr marL="566738" indent="-219075">
              <a:buFont typeface="Wingdings" pitchFamily="2" charset="2"/>
              <a:buChar char="Ø"/>
              <a:defRPr/>
            </a:pPr>
            <a:r>
              <a:rPr lang="en-US" dirty="0" smtClean="0"/>
              <a:t>FX Brokerage details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Daily Exception report - Automatic Processing.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Discounting Rate Report.</a:t>
            </a:r>
            <a:endParaRPr lang="en-GB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Netting Agreement.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Fund Transfer to Foreign Exchange Netting Report.</a:t>
            </a:r>
            <a:endParaRPr lang="en-GB" dirty="0" smtClean="0"/>
          </a:p>
          <a:p>
            <a:pPr marL="566738" indent="-219075">
              <a:buClrTx/>
              <a:buFont typeface="Wingdings" pitchFamily="2" charset="2"/>
              <a:buChar char="Ø"/>
              <a:defRPr/>
            </a:pPr>
            <a:r>
              <a:rPr lang="en-US" dirty="0" smtClean="0"/>
              <a:t>FX to FT Netting Report.</a:t>
            </a:r>
            <a:endParaRPr lang="en-GB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19014" y="1094154"/>
            <a:ext cx="775666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  <a:defRPr/>
            </a:pPr>
            <a:r>
              <a:rPr lang="en-US" sz="2000" dirty="0" smtClean="0"/>
              <a:t>Following are the list of standard reports:</a:t>
            </a:r>
          </a:p>
          <a:p>
            <a:pPr>
              <a:buClrTx/>
              <a:buFont typeface="Times" pitchFamily="18" charset="0"/>
              <a:buNone/>
              <a:defRPr/>
            </a:pPr>
            <a:endParaRPr lang="en-US" sz="1400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Process Exception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r>
              <a:rPr lang="en-US" dirty="0" smtClean="0"/>
              <a:t>FX Broker confirmation Report.</a:t>
            </a:r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buClr>
                <a:schemeClr val="tx1"/>
              </a:buClr>
              <a:buFont typeface="Wingdings" pitchFamily="2" charset="2"/>
              <a:buChar char="Ø"/>
              <a:defRPr/>
            </a:pPr>
            <a:endParaRPr lang="en-US" dirty="0" smtClean="0"/>
          </a:p>
          <a:p>
            <a:pPr marL="566738" indent="-219075">
              <a:defRPr/>
            </a:pPr>
            <a:endParaRPr lang="en-GB" sz="1400" dirty="0" smtClean="0"/>
          </a:p>
          <a:p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 12.2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Foreign Exchange</a:t>
            </a:r>
          </a:p>
        </p:txBody>
      </p: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blipFill>
            <a:blip r:embed="rId4" cstate="print"/>
            <a:tile tx="0" ty="0" sx="100000" sy="100000" flip="none" algn="tl"/>
          </a:blipFill>
        </p:spPr>
      </p:pic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4161499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86154" y="890953"/>
            <a:ext cx="786563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Introduction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Foreign Exchange module of FLEXCUBE is used for buying and selling of currencies. It supports all types of FX deals i.e. Cash, Tom, Spot and Forward.</a:t>
            </a:r>
          </a:p>
          <a:p>
            <a:pPr lvl="2">
              <a:buFont typeface="Times" pitchFamily="18" charset="0"/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Booking of Foreign Exchange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Cross currency contract booking.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brokerage details.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Counterparty Confirmation.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Contract Re-assign.</a:t>
            </a:r>
          </a:p>
          <a:p>
            <a:pPr lvl="1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Holiday period treatment.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Capturing of UDE values.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Auto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Manual Liquidation.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Partial Liquidation/Cancellation. </a:t>
            </a:r>
          </a:p>
          <a:p>
            <a:pPr lvl="3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Cancellation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Amendment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Rollover of FX contract.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Limit Tracking.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CLS Status change.</a:t>
            </a:r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Alleged deal status change.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Net position check.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CLS Status change alert.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Split Value Date.</a:t>
            </a:r>
          </a:p>
          <a:p>
            <a:pPr lvl="2">
              <a:buFont typeface="Wingdings" pitchFamily="2" charset="2"/>
              <a:buChar char="Ø"/>
            </a:pPr>
            <a:r>
              <a:rPr lang="en-US" dirty="0" smtClean="0"/>
              <a:t>Currency/Pair wise netting- Auto/Manual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Module – Foreign Exchange(FX)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93969" y="1289538"/>
            <a:ext cx="8122741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Brief info on Functional / Operations features:</a:t>
            </a:r>
          </a:p>
          <a:p>
            <a:pPr lvl="1">
              <a:buFont typeface="Wingdings" pitchFamily="2" charset="2"/>
              <a:buChar char="Ø"/>
            </a:pPr>
            <a:endParaRPr lang="en-US" sz="2000" dirty="0" smtClean="0"/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Deal Revaluation.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Option Date.</a:t>
            </a:r>
          </a:p>
          <a:p>
            <a:pPr lvl="2">
              <a:buClrTx/>
              <a:buFont typeface="Wingdings" pitchFamily="2" charset="2"/>
              <a:buChar char="Ø"/>
            </a:pPr>
            <a:r>
              <a:rPr lang="en-US" dirty="0" smtClean="0"/>
              <a:t>Fixing and Unfixing of FX deal.</a:t>
            </a:r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>
              <a:buFont typeface="Wingdings" pitchFamily="2" charset="2"/>
              <a:buChar char="Ø"/>
            </a:pPr>
            <a:endParaRPr lang="en-US" dirty="0" smtClean="0"/>
          </a:p>
          <a:p>
            <a:pPr lvl="2"/>
            <a:endParaRPr lang="en-US" dirty="0" smtClean="0"/>
          </a:p>
          <a:p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73908"/>
            <a:ext cx="7913404" cy="2508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Times" pitchFamily="18" charset="0"/>
              <a:buNone/>
            </a:pPr>
            <a:endParaRPr lang="en-US" sz="14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FFB1- FX Forward Product- Discounted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FFB2- FX Forward Product- Net Present Value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FFC1- FX Forward Product- Rebate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FFR1- FX Forward Product- Straight Line Revaluation.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FRR1- FX Forward Product- Rollover.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Foreign Exchange – Pre-shipped products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803306" y="1242646"/>
            <a:ext cx="7913404" cy="2694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 typeface="Wingdings" pitchFamily="2" charset="2"/>
              <a:buChar char="Ø"/>
            </a:pPr>
            <a:r>
              <a:rPr lang="en-US" sz="2000" dirty="0" smtClean="0"/>
              <a:t>List of Foreign Exchange Products:</a:t>
            </a:r>
          </a:p>
          <a:p>
            <a:pPr>
              <a:buClrTx/>
              <a:buFont typeface="Wingdings" pitchFamily="2" charset="2"/>
              <a:buChar char="Ø"/>
            </a:pPr>
            <a:endParaRPr lang="en-US" sz="2000" dirty="0" smtClean="0"/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FSB1- FX Bank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FSB2- FX Bank Deals- Spot- Tom.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FSB3- FX Bank Deals- Spot.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FSC1- FX Corporate Deals- Spot- Cash.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smtClean="0"/>
              <a:t>FSC2- FX Corporate Deals- Spot- Tom.</a:t>
            </a:r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  <a:p>
            <a:pPr marL="566928">
              <a:spcBef>
                <a:spcPts val="336"/>
              </a:spcBef>
              <a:buFont typeface="Arial" pitchFamily="34" charset="0"/>
              <a:buChar char="•"/>
            </a:pP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117126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8743</TotalTime>
  <Words>618</Words>
  <Application>Microsoft Office PowerPoint</Application>
  <PresentationFormat>On-screen Show (16:9)</PresentationFormat>
  <Paragraphs>148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12.2</vt:lpstr>
      <vt:lpstr>Module – Foreign Exchange(FX)</vt:lpstr>
      <vt:lpstr>Module – Foreign Exchange(FX)</vt:lpstr>
      <vt:lpstr>Module – Foreign Exchange(FX)</vt:lpstr>
      <vt:lpstr>Module – Foreign Exchange(FX)</vt:lpstr>
      <vt:lpstr>Module – Foreign Exchange(FX)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Foreign Exchange – Pre-shipped products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922</cp:revision>
  <cp:lastPrinted>2012-08-03T22:03:14Z</cp:lastPrinted>
  <dcterms:created xsi:type="dcterms:W3CDTF">2012-05-31T20:53:14Z</dcterms:created>
  <dcterms:modified xsi:type="dcterms:W3CDTF">2020-04-19T11:26:51Z</dcterms:modified>
</cp:coreProperties>
</file>