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4"/>
  </p:notesMasterIdLst>
  <p:handoutMasterIdLst>
    <p:handoutMasterId r:id="rId15"/>
  </p:handoutMasterIdLst>
  <p:sldIdLst>
    <p:sldId id="267" r:id="rId2"/>
    <p:sldId id="507" r:id="rId3"/>
    <p:sldId id="508" r:id="rId4"/>
    <p:sldId id="509" r:id="rId5"/>
    <p:sldId id="539" r:id="rId6"/>
    <p:sldId id="510" r:id="rId7"/>
    <p:sldId id="511" r:id="rId8"/>
    <p:sldId id="535" r:id="rId9"/>
    <p:sldId id="518" r:id="rId10"/>
    <p:sldId id="519" r:id="rId11"/>
    <p:sldId id="262" r:id="rId12"/>
    <p:sldId id="343" r:id="rId13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1" d="100"/>
        <a:sy n="201" d="100"/>
      </p:scale>
      <p:origin x="0" y="1808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97807" y="4913973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Covered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Following events are supported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12"/>
          </p:nvPr>
        </p:nvGraphicFramePr>
        <p:xfrm>
          <a:off x="804863" y="1573213"/>
          <a:ext cx="8229600" cy="1600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2697">
                <a:tc>
                  <a:txBody>
                    <a:bodyPr/>
                    <a:lstStyle/>
                    <a:p>
                      <a:r>
                        <a:rPr lang="en-US" dirty="0" smtClean="0"/>
                        <a:t>Events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none" strike="noStrike" dirty="0" smtClean="0"/>
                        <a:t>Description</a:t>
                      </a:r>
                      <a:endParaRPr lang="en-US" sz="18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INHL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Hierarchy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INLQ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Liquidation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2697"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IMST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314450" algn="l"/>
                        </a:tabLst>
                      </a:pPr>
                      <a:r>
                        <a:rPr lang="en-US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Intermediary Statement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>
                <a:ea typeface="ＭＳ Ｐゴシック" pitchFamily="34" charset="-128"/>
              </a:rPr>
              <a:t>FCUBS 12.2 - Intermediaries</a:t>
            </a:r>
          </a:p>
          <a:p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8972550" y="2567355"/>
            <a:ext cx="273054" cy="0"/>
          </a:xfrm>
          <a:prstGeom prst="line">
            <a:avLst/>
          </a:prstGeom>
          <a:grpFill/>
          <a:ln w="19050">
            <a:solidFill>
              <a:srgbClr val="00B050"/>
            </a:solidFill>
            <a:round/>
            <a:headEnd/>
            <a:tailEnd type="triangle" w="med" len="med"/>
          </a:ln>
        </p:spPr>
      </p:cxnSp>
      <p:pic>
        <p:nvPicPr>
          <p:cNvPr id="13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xfrm>
            <a:off x="5943600" y="0"/>
            <a:ext cx="3200400" cy="5143500"/>
          </a:xfrm>
          <a:blipFill>
            <a:blip r:embed="rId4" cstate="print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Agenda</a:t>
            </a:r>
            <a:b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04981" y="1226396"/>
            <a:ext cx="7771752" cy="2616201"/>
          </a:xfrm>
        </p:spPr>
        <p:txBody>
          <a:bodyPr/>
          <a:lstStyle/>
          <a:p>
            <a:pPr fontAlgn="base">
              <a:defRPr/>
            </a:pPr>
            <a:r>
              <a:rPr lang="en-US" dirty="0" smtClean="0"/>
              <a:t>Introduction</a:t>
            </a:r>
          </a:p>
          <a:p>
            <a:pPr fontAlgn="base">
              <a:defRPr/>
            </a:pPr>
            <a:r>
              <a:rPr lang="en-US" dirty="0" smtClean="0"/>
              <a:t>Product parameters</a:t>
            </a:r>
          </a:p>
          <a:p>
            <a:pPr fontAlgn="base">
              <a:defRPr/>
            </a:pPr>
            <a:r>
              <a:rPr lang="en-US" dirty="0" smtClean="0"/>
              <a:t>Events Covered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An intermediary is a third party who offers intermediation services between two trading parties. </a:t>
            </a:r>
          </a:p>
          <a:p>
            <a:pPr algn="just"/>
            <a:r>
              <a:rPr lang="en-US" dirty="0" smtClean="0"/>
              <a:t>From a software application perspective, an intermediary acts as a middleware between the bank and the customer. The bank may also contract an intermediary to market its funds, thereby attracting the customers.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Intermediaries are mapped to the Loan accounts during the Loan account creation .</a:t>
            </a:r>
          </a:p>
          <a:p>
            <a:pPr algn="just"/>
            <a:r>
              <a:rPr lang="en-US" dirty="0" smtClean="0"/>
              <a:t>Intermediaries will have processing of commission payment/charge collection at defined frequency level based on the multiple rules mapped at the Product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u="sng" dirty="0" smtClean="0"/>
              <a:t>Introduction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Products Parameters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Settlement Details – This detail is used to pay the intermediary on Loan booking or disbursement operation .</a:t>
            </a:r>
          </a:p>
          <a:p>
            <a:pPr algn="just"/>
            <a:r>
              <a:rPr lang="en-US" dirty="0" smtClean="0"/>
              <a:t>Charge Back Details– This detail is used to collect penalty from the intermediary for some of the operations done in the loan account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Intermediaries- Product Parameters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algn="just"/>
            <a:r>
              <a:rPr lang="en-US" dirty="0" smtClean="0"/>
              <a:t>Rule Mapping- Processing of commission payment/charge collection at defined frequency level will happen based on the Rules mapped in the Product.</a:t>
            </a:r>
          </a:p>
          <a:p>
            <a:pPr algn="just"/>
            <a:r>
              <a:rPr lang="en-US" dirty="0" smtClean="0"/>
              <a:t>Restriction - restriction on loans to be considered for an intermediary product, on the following basis</a:t>
            </a:r>
          </a:p>
          <a:p>
            <a:pPr lvl="1" algn="just"/>
            <a:r>
              <a:rPr lang="en-US" dirty="0" smtClean="0"/>
              <a:t>Branch Restriction</a:t>
            </a:r>
          </a:p>
          <a:p>
            <a:pPr lvl="1" algn="just"/>
            <a:r>
              <a:rPr lang="en-US" dirty="0" smtClean="0"/>
              <a:t>Currency Restriction</a:t>
            </a:r>
          </a:p>
          <a:p>
            <a:pPr lvl="1" algn="just"/>
            <a:r>
              <a:rPr lang="en-US" dirty="0" smtClean="0"/>
              <a:t>Loan Product Restriction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smtClean="0"/>
              <a:t>Product Parameters</a:t>
            </a: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ln>
                  <a:noFill/>
                </a:ln>
                <a:ea typeface="ＭＳ Ｐゴシック" pitchFamily="127" charset="-128"/>
                <a:cs typeface="ＭＳ Ｐゴシック" pitchFamily="127" charset="-128"/>
              </a:rPr>
              <a:t>Events Covered</a:t>
            </a:r>
            <a:r>
              <a:rPr lang="en-US" dirty="0" smtClean="0">
                <a:ea typeface="ＭＳ Ｐゴシック" pitchFamily="127" charset="-128"/>
                <a:cs typeface="ＭＳ Ｐゴシック" pitchFamily="127" charset="-128"/>
              </a:rPr>
              <a:t/>
            </a:r>
            <a:br>
              <a:rPr lang="en-US" dirty="0" smtClean="0">
                <a:ea typeface="ＭＳ Ｐゴシック" pitchFamily="127" charset="-128"/>
                <a:cs typeface="ＭＳ Ｐゴシック" pitchFamily="127" charset="-128"/>
              </a:rPr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11272</TotalTime>
  <Words>231</Words>
  <Application>Microsoft Office PowerPoint</Application>
  <PresentationFormat>On-screen Show (16:9)</PresentationFormat>
  <Paragraphs>42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ＭＳ Ｐゴシック</vt:lpstr>
      <vt:lpstr>Arial</vt:lpstr>
      <vt:lpstr>Calibri</vt:lpstr>
      <vt:lpstr>Wingdings</vt:lpstr>
      <vt:lpstr>Oracle 2012</vt:lpstr>
      <vt:lpstr>PowerPoint Presentation</vt:lpstr>
      <vt:lpstr>Accelerator Pack</vt:lpstr>
      <vt:lpstr>Agenda </vt:lpstr>
      <vt:lpstr>Intermediaries</vt:lpstr>
      <vt:lpstr>Intermediaries</vt:lpstr>
      <vt:lpstr>Products Parameters  </vt:lpstr>
      <vt:lpstr>Intermediaries- Product Parameters</vt:lpstr>
      <vt:lpstr>Intermediaries- Product Parameters</vt:lpstr>
      <vt:lpstr>Events Covered </vt:lpstr>
      <vt:lpstr>Events Covered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938</cp:revision>
  <cp:lastPrinted>2012-08-03T22:03:14Z</cp:lastPrinted>
  <dcterms:created xsi:type="dcterms:W3CDTF">2012-05-31T20:53:14Z</dcterms:created>
  <dcterms:modified xsi:type="dcterms:W3CDTF">2020-04-19T11:30:38Z</dcterms:modified>
</cp:coreProperties>
</file>