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1"/>
  </p:notesMasterIdLst>
  <p:handoutMasterIdLst>
    <p:handoutMasterId r:id="rId42"/>
  </p:handoutMasterIdLst>
  <p:sldIdLst>
    <p:sldId id="267" r:id="rId2"/>
    <p:sldId id="507" r:id="rId3"/>
    <p:sldId id="508" r:id="rId4"/>
    <p:sldId id="509" r:id="rId5"/>
    <p:sldId id="584" r:id="rId6"/>
    <p:sldId id="538" r:id="rId7"/>
    <p:sldId id="586" r:id="rId8"/>
    <p:sldId id="587" r:id="rId9"/>
    <p:sldId id="585" r:id="rId10"/>
    <p:sldId id="537" r:id="rId11"/>
    <p:sldId id="539" r:id="rId12"/>
    <p:sldId id="541" r:id="rId13"/>
    <p:sldId id="542" r:id="rId14"/>
    <p:sldId id="543" r:id="rId15"/>
    <p:sldId id="544" r:id="rId16"/>
    <p:sldId id="545" r:id="rId17"/>
    <p:sldId id="546" r:id="rId18"/>
    <p:sldId id="547" r:id="rId19"/>
    <p:sldId id="549" r:id="rId20"/>
    <p:sldId id="550" r:id="rId21"/>
    <p:sldId id="551" r:id="rId22"/>
    <p:sldId id="552" r:id="rId23"/>
    <p:sldId id="553" r:id="rId24"/>
    <p:sldId id="554" r:id="rId25"/>
    <p:sldId id="555" r:id="rId26"/>
    <p:sldId id="556" r:id="rId27"/>
    <p:sldId id="557" r:id="rId28"/>
    <p:sldId id="562" r:id="rId29"/>
    <p:sldId id="563" r:id="rId30"/>
    <p:sldId id="564" r:id="rId31"/>
    <p:sldId id="565" r:id="rId32"/>
    <p:sldId id="578" r:id="rId33"/>
    <p:sldId id="570" r:id="rId34"/>
    <p:sldId id="579" r:id="rId35"/>
    <p:sldId id="571" r:id="rId36"/>
    <p:sldId id="580" r:id="rId37"/>
    <p:sldId id="574" r:id="rId38"/>
    <p:sldId id="262" r:id="rId39"/>
    <p:sldId id="343" r:id="rId4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pitchFamily="34" charset="0"/>
              <a:buChar char="•"/>
            </a:pPr>
            <a:r>
              <a:rPr lang="en-US" sz="1600" dirty="0" smtClean="0"/>
              <a:t> Simple Bearing : Typically the principal portion is fixed for all repayment schedules. The interest is calculated on the outstanding balance.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Amortized : The amount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28210" y="1181694"/>
            <a:ext cx="8229600" cy="3062606"/>
          </a:xfrm>
        </p:spPr>
        <p:txBody>
          <a:bodyPr/>
          <a:lstStyle/>
          <a:p>
            <a:pPr lvl="1">
              <a:buFont typeface="Times" pitchFamily="18" charset="0"/>
              <a:buNone/>
              <a:defRPr/>
            </a:pPr>
            <a:r>
              <a:rPr lang="en-US" b="1" dirty="0" smtClean="0"/>
              <a:t>Insurance Required</a:t>
            </a:r>
          </a:p>
          <a:p>
            <a:pPr lvl="1">
              <a:buFont typeface="Times" pitchFamily="18" charset="0"/>
              <a:buNone/>
              <a:defRPr/>
            </a:pPr>
            <a:r>
              <a:rPr lang="en-US" sz="1600" dirty="0" smtClean="0"/>
              <a:t>	This is a checkbox added to Product screen to indicate if insurance is applicable for the product or not.  Default Value would be N – Not applicable.</a:t>
            </a:r>
          </a:p>
          <a:p>
            <a:pPr lvl="1">
              <a:buFont typeface="Times" pitchFamily="18" charset="0"/>
              <a:buNone/>
              <a:defRPr/>
            </a:pPr>
            <a:r>
              <a:rPr lang="en-US" sz="1600" dirty="0" smtClean="0"/>
              <a:t> 	Insurance flag is applicable only for financial leasing.</a:t>
            </a:r>
          </a:p>
          <a:p>
            <a:pPr>
              <a:buFont typeface="Times" pitchFamily="18" charset="0"/>
              <a:buNone/>
              <a:defRPr/>
            </a:pPr>
            <a:endParaRPr lang="en-US" dirty="0" smtClean="0"/>
          </a:p>
          <a:p>
            <a:pPr marL="227013" lvl="1" indent="-227013">
              <a:buClr>
                <a:schemeClr val="tx2"/>
              </a:buClr>
              <a:buFont typeface="Times" pitchFamily="18" charset="0"/>
              <a:buNone/>
              <a:defRPr/>
            </a:pPr>
            <a:r>
              <a:rPr lang="en-US" b="1" dirty="0" smtClean="0"/>
              <a:t>    	User Data elements </a:t>
            </a:r>
          </a:p>
          <a:p>
            <a:pPr lvl="2">
              <a:buNone/>
              <a:defRPr/>
            </a:pPr>
            <a:r>
              <a:rPr lang="en-US" sz="1600" dirty="0" smtClean="0"/>
              <a:t>This is a multi record block to capture the UDE’s applicable for a product. </a:t>
            </a:r>
          </a:p>
          <a:p>
            <a:pPr lvl="2">
              <a:buNone/>
              <a:defRPr/>
            </a:pPr>
            <a:r>
              <a:rPr lang="en-US" sz="1600" dirty="0" smtClean="0"/>
              <a:t>New UDE’s can be added here</a:t>
            </a:r>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1161309"/>
            <a:ext cx="8240968" cy="3315441"/>
          </a:xfrm>
        </p:spPr>
        <p:txBody>
          <a:bodyPr/>
          <a:lstStyle/>
          <a:p>
            <a:pPr lvl="1">
              <a:buFont typeface="Times" pitchFamily="18" charset="0"/>
              <a:buNone/>
              <a:defRPr/>
            </a:pPr>
            <a:r>
              <a:rPr lang="en-US" sz="2000" b="1" u="sng" dirty="0" smtClean="0"/>
              <a:t>Lease Payment Type </a:t>
            </a:r>
          </a:p>
          <a:p>
            <a:pPr lvl="1">
              <a:buFont typeface="Times" pitchFamily="18" charset="0"/>
              <a:buNone/>
              <a:defRPr/>
            </a:pPr>
            <a:r>
              <a:rPr lang="en-US" sz="1600" dirty="0" smtClean="0"/>
              <a:t>	This is a select box added to screen. Payment type indicates that the lease installment can be paid in advance or arrears. This is applicable for both financial and operating lease.</a:t>
            </a:r>
          </a:p>
          <a:p>
            <a:pPr lvl="2">
              <a:buFont typeface="Times" pitchFamily="18" charset="0"/>
              <a:buNone/>
              <a:defRPr/>
            </a:pPr>
            <a:endParaRPr lang="en-US" dirty="0" smtClean="0"/>
          </a:p>
          <a:p>
            <a:pPr>
              <a:buNone/>
              <a:defRPr/>
            </a:pPr>
            <a:r>
              <a:rPr lang="en-US" b="1" dirty="0" smtClean="0"/>
              <a:t> 	Payment in Advance </a:t>
            </a:r>
            <a:r>
              <a:rPr lang="en-US" dirty="0" smtClean="0"/>
              <a:t>:</a:t>
            </a:r>
            <a:r>
              <a:rPr lang="en-US" sz="1600" dirty="0" smtClean="0"/>
              <a:t>If the Installments have to be paid in the beginning of schedule then this option should be used. </a:t>
            </a:r>
          </a:p>
          <a:p>
            <a:pPr>
              <a:buFont typeface="Times" pitchFamily="18" charset="0"/>
              <a:buNone/>
              <a:defRPr/>
            </a:pPr>
            <a:endParaRPr lang="en-US" dirty="0" smtClean="0"/>
          </a:p>
          <a:p>
            <a:pPr marL="227013" lvl="3" indent="-227013">
              <a:buClr>
                <a:schemeClr val="tx2"/>
              </a:buClr>
              <a:buNone/>
              <a:defRPr/>
            </a:pPr>
            <a:r>
              <a:rPr lang="en-US" sz="2000" dirty="0" smtClean="0"/>
              <a:t>	 </a:t>
            </a:r>
            <a:r>
              <a:rPr lang="en-US" sz="2000" b="1" dirty="0" smtClean="0"/>
              <a:t>Payment in Arrears</a:t>
            </a:r>
            <a:r>
              <a:rPr lang="en-US" b="1" dirty="0" smtClean="0"/>
              <a:t>: </a:t>
            </a:r>
            <a:r>
              <a:rPr lang="en-US" sz="1600" dirty="0" smtClean="0"/>
              <a:t>If</a:t>
            </a:r>
            <a:r>
              <a:rPr lang="en-US" sz="1600" b="1" dirty="0" smtClean="0"/>
              <a:t> </a:t>
            </a:r>
            <a:r>
              <a:rPr lang="en-US" sz="1600" dirty="0" smtClean="0"/>
              <a:t>the Installments have to be paid in the end of schedule 	       	 then arrears option should be used.</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5" y="1037484"/>
            <a:ext cx="8440993" cy="3477366"/>
          </a:xfrm>
        </p:spPr>
        <p:txBody>
          <a:bodyPr/>
          <a:lstStyle/>
          <a:p>
            <a:pPr marL="227013" lvl="1" indent="-227013">
              <a:buClr>
                <a:schemeClr val="tx2"/>
              </a:buClr>
              <a:buNone/>
            </a:pPr>
            <a:r>
              <a:rPr lang="en-US" sz="2000" b="1" dirty="0" smtClean="0"/>
              <a:t>Lease Asset preferences</a:t>
            </a:r>
            <a:r>
              <a:rPr lang="en-US" b="1" dirty="0" smtClean="0"/>
              <a:t>:</a:t>
            </a:r>
            <a:endParaRPr lang="en-US" dirty="0" smtClean="0"/>
          </a:p>
          <a:p>
            <a:pPr marL="227013" lvl="1" indent="-227013">
              <a:buClr>
                <a:schemeClr val="tx2"/>
              </a:buClr>
              <a:buFont typeface="Times" pitchFamily="18" charset="0"/>
              <a:buNone/>
            </a:pPr>
            <a:endParaRPr lang="en-US" dirty="0" smtClean="0"/>
          </a:p>
          <a:p>
            <a:pPr>
              <a:buNone/>
            </a:pPr>
            <a:r>
              <a:rPr lang="en-US" b="1" dirty="0" smtClean="0"/>
              <a:t>	Book lease with Asset (Y) </a:t>
            </a:r>
            <a:r>
              <a:rPr lang="en-US" dirty="0" smtClean="0"/>
              <a:t>– </a:t>
            </a:r>
            <a:r>
              <a:rPr lang="en-US" sz="1600" dirty="0" smtClean="0"/>
              <a:t>This indicates that Asset should be linked to a lease account on booking the lease. This is applicable for both financial lease and Operational lease. The linkage of Asset reference number is only for reporting purpose.</a:t>
            </a:r>
          </a:p>
          <a:p>
            <a:endParaRPr lang="en-US" dirty="0" smtClean="0"/>
          </a:p>
          <a:p>
            <a:pPr>
              <a:buNone/>
            </a:pPr>
            <a:r>
              <a:rPr lang="en-US" b="1" dirty="0" smtClean="0"/>
              <a:t>	Book lease without Asset (N) </a:t>
            </a:r>
            <a:r>
              <a:rPr lang="en-US" dirty="0" smtClean="0"/>
              <a:t>– </a:t>
            </a:r>
            <a:r>
              <a:rPr lang="en-US" sz="1600" dirty="0" smtClean="0"/>
              <a:t>This indicates that Asset can not be linked to a lease account on Booking of lease , However after the lease period, if Asset is returned then Lease account can be closed and if residual value exists then a Fixed asset can be booked with the Residual value as Asset value. This is applicable for financial lease. For an Operational lease, it indicates that fixed asset linkage not required.</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5" y="932709"/>
            <a:ext cx="8298118" cy="3429741"/>
          </a:xfrm>
        </p:spPr>
        <p:txBody>
          <a:bodyPr/>
          <a:lstStyle/>
          <a:p>
            <a:pPr marL="227013" lvl="1" indent="-227013">
              <a:buClr>
                <a:schemeClr val="tx2"/>
              </a:buClr>
              <a:buFont typeface="Times" pitchFamily="18" charset="0"/>
              <a:buNone/>
            </a:pPr>
            <a:r>
              <a:rPr lang="en-US" sz="2000" u="sng" dirty="0" smtClean="0"/>
              <a:t>Residual value Basis :</a:t>
            </a:r>
          </a:p>
          <a:p>
            <a:pPr marL="227013" lvl="1" indent="-227013">
              <a:buClr>
                <a:schemeClr val="tx2"/>
              </a:buClr>
              <a:buFont typeface="Times" pitchFamily="18" charset="0"/>
              <a:buNone/>
            </a:pPr>
            <a:r>
              <a:rPr lang="en-US" sz="1600" dirty="0" smtClean="0"/>
              <a:t>    This is a select box added to product screen. Residual basis indicates the basis for residual amount. Valid values are below,</a:t>
            </a:r>
            <a:endParaRPr lang="en-US" dirty="0" smtClean="0"/>
          </a:p>
          <a:p>
            <a:pPr>
              <a:buFont typeface="Arial" pitchFamily="34" charset="0"/>
              <a:buChar char="•"/>
            </a:pPr>
            <a:r>
              <a:rPr lang="en-US" dirty="0" smtClean="0"/>
              <a:t>Percentage of asset amount – </a:t>
            </a:r>
            <a:r>
              <a:rPr lang="en-US" sz="1600" dirty="0" smtClean="0"/>
              <a:t>With this option, residual amount can be calculated by system during contract processing using the Asset amount and Percentage.</a:t>
            </a:r>
            <a:endParaRPr lang="en-US" dirty="0" smtClean="0"/>
          </a:p>
          <a:p>
            <a:pPr marL="227013" lvl="3" indent="-227013">
              <a:buClr>
                <a:schemeClr val="accent1"/>
              </a:buClr>
              <a:buFont typeface="Arial" pitchFamily="34" charset="0"/>
              <a:buChar char="•"/>
            </a:pPr>
            <a:r>
              <a:rPr lang="en-US" sz="2000" dirty="0" smtClean="0"/>
              <a:t>Flat amount </a:t>
            </a:r>
            <a:r>
              <a:rPr lang="en-US" dirty="0" smtClean="0"/>
              <a:t>- For this option, User can enter the residual amount. </a:t>
            </a:r>
            <a:endParaRPr lang="en-US" sz="2000" dirty="0" smtClean="0"/>
          </a:p>
          <a:p>
            <a:pPr>
              <a:buFont typeface="Arial" pitchFamily="34" charset="0"/>
              <a:buChar char="•"/>
            </a:pPr>
            <a:r>
              <a:rPr lang="en-US" dirty="0" smtClean="0"/>
              <a:t>Percentage of lease amount – </a:t>
            </a:r>
            <a:r>
              <a:rPr lang="en-US" sz="1600" dirty="0" smtClean="0"/>
              <a:t>With this option, residual amount can be calculated by system during contract processing using the lease amount and percentage.</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75156" y="970809"/>
            <a:ext cx="8546837" cy="3554100"/>
          </a:xfrm>
        </p:spPr>
        <p:txBody>
          <a:bodyPr/>
          <a:lstStyle/>
          <a:p>
            <a:pPr marL="227013" lvl="1" indent="-227013">
              <a:buClr>
                <a:schemeClr val="accent1"/>
              </a:buClr>
              <a:buFont typeface="Arial" pitchFamily="34" charset="0"/>
              <a:buChar char="•"/>
            </a:pPr>
            <a:r>
              <a:rPr lang="en-US" sz="2000" u="sng" dirty="0" smtClean="0"/>
              <a:t>Subsidy types:  </a:t>
            </a:r>
            <a:r>
              <a:rPr lang="en-US" dirty="0" smtClean="0"/>
              <a:t>This indicates the different types of subsidy for a lease Product. Two subsidy types would be allowed. </a:t>
            </a:r>
          </a:p>
          <a:p>
            <a:pPr marL="227013" lvl="1" indent="-227013">
              <a:buClr>
                <a:schemeClr val="accent1"/>
              </a:buClr>
              <a:buFont typeface="Arial" pitchFamily="34" charset="0"/>
              <a:buChar char="•"/>
            </a:pPr>
            <a:endParaRPr lang="en-US" dirty="0" smtClean="0"/>
          </a:p>
          <a:p>
            <a:pPr marL="227013" lvl="1" indent="-227013">
              <a:buClr>
                <a:schemeClr val="accent1"/>
              </a:buClr>
              <a:buFont typeface="Arial" pitchFamily="34" charset="0"/>
              <a:buChar char="•"/>
            </a:pPr>
            <a:r>
              <a:rPr lang="en-US" sz="2000" dirty="0" smtClean="0"/>
              <a:t>Interest Rate Subsidy (I) </a:t>
            </a:r>
            <a:r>
              <a:rPr lang="en-US" dirty="0" smtClean="0"/>
              <a:t>- </a:t>
            </a:r>
            <a:r>
              <a:rPr lang="en-US" sz="1600" dirty="0" smtClean="0"/>
              <a:t>This is a check box, Indicating the subsidy on the Interest rate. System process the EMI computation based on the subsidized rate. There has to be more than one interest component. Operational lease its not Applicable.</a:t>
            </a:r>
          </a:p>
          <a:p>
            <a:pPr marL="227013" lvl="1" indent="-227013">
              <a:buClr>
                <a:schemeClr val="accent1"/>
              </a:buClr>
              <a:buNone/>
            </a:pPr>
            <a:endParaRPr lang="en-US" dirty="0" smtClean="0"/>
          </a:p>
          <a:p>
            <a:pPr marL="227013" lvl="1" indent="-227013">
              <a:buClr>
                <a:schemeClr val="accent1"/>
              </a:buClr>
              <a:buFont typeface="Arial" pitchFamily="34" charset="0"/>
              <a:buChar char="•"/>
            </a:pPr>
            <a:r>
              <a:rPr lang="en-US" sz="2000" dirty="0" smtClean="0"/>
              <a:t>Residual Amount Subsidy(R) -</a:t>
            </a:r>
            <a:r>
              <a:rPr lang="en-US" sz="1600" dirty="0" smtClean="0"/>
              <a:t>This is a checkbox, Indicating subsidy on the Residual amount, one can enter subsidized Residual amount at account level.  This can be considered when liquidating the residual value.</a:t>
            </a:r>
          </a:p>
          <a:p>
            <a:pPr marL="227013" lvl="1" indent="-227013">
              <a:buClr>
                <a:schemeClr val="accent1"/>
              </a:buClr>
              <a:buFont typeface="Arial" pitchFamily="34" charset="0"/>
              <a:buChar char="•"/>
            </a:pPr>
            <a:r>
              <a:rPr lang="en-US" sz="1600" dirty="0" smtClean="0"/>
              <a:t>	Either one or both subsidies can be applied on a lease account.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marL="227013" lvl="1" indent="-227013">
              <a:buClr>
                <a:schemeClr val="tx2"/>
              </a:buClr>
              <a:buNone/>
            </a:pPr>
            <a:r>
              <a:rPr lang="en-US" sz="2000" u="sng" dirty="0" smtClean="0"/>
              <a:t>FA Product :</a:t>
            </a:r>
          </a:p>
          <a:p>
            <a:pPr marL="227013" lvl="1" indent="-227013">
              <a:buClr>
                <a:schemeClr val="tx2"/>
              </a:buClr>
              <a:buFont typeface="Times" pitchFamily="18" charset="0"/>
              <a:buNone/>
            </a:pPr>
            <a:endParaRPr lang="en-US" b="1" u="sng" dirty="0" smtClean="0"/>
          </a:p>
          <a:p>
            <a:pPr marL="227013" lvl="1" indent="-227013">
              <a:buClr>
                <a:schemeClr val="accent1"/>
              </a:buClr>
              <a:buFont typeface="Times" pitchFamily="18" charset="0"/>
              <a:buChar char="•"/>
            </a:pPr>
            <a:r>
              <a:rPr lang="en-US" dirty="0" smtClean="0"/>
              <a:t>This is a text item with a List of values button to select the valid FA product.</a:t>
            </a:r>
          </a:p>
          <a:p>
            <a:pPr marL="227013" lvl="1" indent="-227013">
              <a:buClr>
                <a:schemeClr val="accent1"/>
              </a:buClr>
              <a:buFont typeface="Times" pitchFamily="18" charset="0"/>
              <a:buChar char="•"/>
            </a:pPr>
            <a:r>
              <a:rPr lang="en-US" dirty="0" smtClean="0"/>
              <a:t>Used to create the FA contract when a lease account is closed and if the Book lease asset flag is set to N (Book lease without Asset). </a:t>
            </a:r>
          </a:p>
          <a:p>
            <a:pPr marL="227013" lvl="1" indent="-227013">
              <a:buClr>
                <a:schemeClr val="accent1"/>
              </a:buClr>
              <a:buFont typeface="Times" pitchFamily="18" charset="0"/>
              <a:buChar char="•"/>
            </a:pPr>
            <a:r>
              <a:rPr lang="en-US" dirty="0" smtClean="0"/>
              <a:t>If Book lease without Asset is selected and if FA product is not captured, then during save of Product, an override message would be shown to user.</a:t>
            </a:r>
          </a:p>
          <a:p>
            <a:pPr marL="227013" lvl="1" indent="-227013">
              <a:buClr>
                <a:schemeClr val="accent1"/>
              </a:buClr>
              <a:buFont typeface="Times" pitchFamily="18" charset="0"/>
              <a:buChar char="•"/>
            </a:pPr>
            <a:r>
              <a:rPr lang="en-US" dirty="0" smtClean="0"/>
              <a:t>Book lease with/ without asset</a:t>
            </a:r>
            <a:r>
              <a:rPr lang="en-US" b="1" dirty="0" smtClean="0"/>
              <a:t>, </a:t>
            </a:r>
            <a:r>
              <a:rPr lang="en-US" dirty="0" smtClean="0"/>
              <a:t>at the time of closure of lease account through ‘Close’ operation, the user can choose a different FA product other than the one already linked at product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marL="227013" lvl="2" indent="-227013">
              <a:buFont typeface="Arial" pitchFamily="34" charset="0"/>
              <a:buChar char="•"/>
              <a:defRPr/>
            </a:pPr>
            <a:r>
              <a:rPr lang="en-US" sz="2000" u="sng" dirty="0" smtClean="0"/>
              <a:t>Liquidation Mode </a:t>
            </a:r>
            <a:r>
              <a:rPr lang="en-US" dirty="0" smtClean="0"/>
              <a:t>- </a:t>
            </a:r>
            <a:r>
              <a:rPr lang="en-US" sz="1600" dirty="0" smtClean="0"/>
              <a:t>To indicate if the Payment of schedules under the product can be Manual or automatic (this can be triggered during end of day). Default option would be Manual.</a:t>
            </a:r>
          </a:p>
          <a:p>
            <a:pPr marL="227013" lvl="2" indent="-227013">
              <a:buFont typeface="Arial" pitchFamily="34" charset="0"/>
              <a:buChar char="•"/>
              <a:defRPr/>
            </a:pPr>
            <a:endParaRPr lang="en-US" dirty="0" smtClean="0"/>
          </a:p>
          <a:p>
            <a:pPr marL="227013" lvl="2" indent="-227013">
              <a:buFont typeface="Arial" pitchFamily="34" charset="0"/>
              <a:buChar char="•"/>
              <a:defRPr/>
            </a:pPr>
            <a:r>
              <a:rPr lang="en-US" sz="2000" dirty="0" smtClean="0"/>
              <a:t>Liquidate residual Value </a:t>
            </a:r>
            <a:r>
              <a:rPr lang="en-US" dirty="0" smtClean="0"/>
              <a:t>- </a:t>
            </a:r>
            <a:r>
              <a:rPr lang="en-US" sz="1600" dirty="0" smtClean="0"/>
              <a:t>This is a checkbox added to screen indicating if the residual value needs to be automatically liquidated during the last payment schedule. This is applicable when Payment mode is Auto.</a:t>
            </a:r>
          </a:p>
          <a:p>
            <a:pPr lvl="2">
              <a:buFont typeface="Arial" pitchFamily="34" charset="0"/>
              <a:buChar char="•"/>
              <a:defRPr/>
            </a:pPr>
            <a:endParaRPr lang="en-US" dirty="0" smtClean="0"/>
          </a:p>
          <a:p>
            <a:pPr>
              <a:buFont typeface="Arial" pitchFamily="34" charset="0"/>
              <a:buChar char="•"/>
              <a:defRPr/>
            </a:pPr>
            <a:r>
              <a:rPr lang="en-US" sz="1600" dirty="0" smtClean="0"/>
              <a:t>If unchecked then Residual value can be manually liquidated in Manual Payment screen. Valid values are Y and N . Default value is 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marL="227013" lvl="1" indent="-227013">
              <a:buClr>
                <a:schemeClr val="tx2"/>
              </a:buClr>
              <a:buNone/>
            </a:pPr>
            <a:r>
              <a:rPr lang="en-US" dirty="0" smtClean="0"/>
              <a:t> </a:t>
            </a:r>
            <a:r>
              <a:rPr lang="en-US" b="1" u="sng" dirty="0" smtClean="0"/>
              <a:t>Disbursement Mode :</a:t>
            </a:r>
          </a:p>
          <a:p>
            <a:pPr>
              <a:buNone/>
            </a:pPr>
            <a:endParaRPr lang="en-US" b="1" u="sng" dirty="0" smtClean="0"/>
          </a:p>
          <a:p>
            <a:pPr>
              <a:buFont typeface="Arial" pitchFamily="34" charset="0"/>
              <a:buChar char="•"/>
            </a:pPr>
            <a:r>
              <a:rPr lang="en-US" dirty="0" smtClean="0"/>
              <a:t>	</a:t>
            </a:r>
            <a:r>
              <a:rPr lang="en-US" sz="1600" dirty="0" smtClean="0"/>
              <a:t>Manual Disbursement can be done using disbursement screen and Auto disbursement 	would happen in a batch based on the schedules maintained.</a:t>
            </a:r>
          </a:p>
          <a:p>
            <a:pPr>
              <a:buFont typeface="Times" pitchFamily="18" charset="0"/>
              <a:buNone/>
            </a:pPr>
            <a:endParaRPr lang="en-US" sz="1600" dirty="0" smtClean="0"/>
          </a:p>
          <a:p>
            <a:pPr>
              <a:buFont typeface="Arial" pitchFamily="34" charset="0"/>
              <a:buChar char="•"/>
            </a:pPr>
            <a:r>
              <a:rPr lang="en-US" sz="1600" dirty="0" smtClean="0"/>
              <a:t>	Default Value for financial lease can be Auto mode.</a:t>
            </a:r>
          </a:p>
          <a:p>
            <a:endParaRPr lang="en-US" sz="1600" dirty="0" smtClean="0"/>
          </a:p>
          <a:p>
            <a:pPr marL="227013" lvl="2" indent="-227013">
              <a:buFont typeface="Arial" pitchFamily="34" charset="0"/>
              <a:buChar char="•"/>
            </a:pPr>
            <a:r>
              <a:rPr lang="en-US" sz="1600" dirty="0" smtClean="0"/>
              <a:t>		This is not applicable for operational leasing as there is no disbursement of Principal.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Component Types</a:t>
            </a:r>
          </a:p>
          <a:p>
            <a:pPr lvl="1">
              <a:buFont typeface="Times" pitchFamily="18" charset="0"/>
              <a:buNone/>
            </a:pPr>
            <a:r>
              <a:rPr lang="en-US" dirty="0" smtClean="0"/>
              <a:t>		</a:t>
            </a:r>
            <a:r>
              <a:rPr lang="en-US" sz="1600" dirty="0" smtClean="0"/>
              <a:t>For Financial leasing, following components gets defaulted on click of Default button.</a:t>
            </a:r>
          </a:p>
          <a:p>
            <a:pPr lvl="2">
              <a:buFont typeface="Arial" charset="0"/>
              <a:buChar char="•"/>
            </a:pPr>
            <a:r>
              <a:rPr lang="en-US" sz="1600" dirty="0" smtClean="0"/>
              <a:t>Principal</a:t>
            </a:r>
          </a:p>
          <a:p>
            <a:pPr lvl="2">
              <a:buFont typeface="Arial" charset="0"/>
              <a:buChar char="•"/>
            </a:pPr>
            <a:r>
              <a:rPr lang="en-US" sz="1600" dirty="0" smtClean="0"/>
              <a:t>MAIN_INT</a:t>
            </a:r>
          </a:p>
          <a:p>
            <a:pPr lvl="2">
              <a:buFont typeface="Arial" charset="0"/>
              <a:buChar char="•"/>
            </a:pPr>
            <a:r>
              <a:rPr lang="en-US" sz="1600" dirty="0" smtClean="0"/>
              <a:t>Insurance</a:t>
            </a:r>
          </a:p>
          <a:p>
            <a:pPr lvl="1">
              <a:buFont typeface="Arial" charset="0"/>
              <a:buChar char="•"/>
            </a:pPr>
            <a:endParaRPr lang="en-US" sz="1600" dirty="0" smtClean="0"/>
          </a:p>
          <a:p>
            <a:pPr lvl="1">
              <a:buNone/>
            </a:pPr>
            <a:r>
              <a:rPr lang="en-US" sz="1600" dirty="0" smtClean="0"/>
              <a:t>	For Operational leasing, system defaults only.</a:t>
            </a:r>
          </a:p>
          <a:p>
            <a:pPr lvl="2">
              <a:buFont typeface="Arial" charset="0"/>
              <a:buChar char="•"/>
            </a:pPr>
            <a:r>
              <a:rPr lang="en-US" sz="1600" dirty="0" smtClean="0"/>
              <a:t>MAIN_INT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12.2</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Leasing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tracks the debit settlement CASA account. When funds become available in the account, the receivable amount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6" y="1323234"/>
            <a:ext cx="7296150" cy="2762991"/>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 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smtClean="0"/>
              <a:t> Recomputation of schedules</a:t>
            </a:r>
          </a:p>
          <a:p>
            <a:pPr algn="just">
              <a:buClr>
                <a:schemeClr val="tx2"/>
              </a:buClr>
              <a:buNone/>
            </a:pPr>
            <a:r>
              <a:rPr lang="en-US" dirty="0" smtClean="0"/>
              <a:t>	</a:t>
            </a:r>
            <a:r>
              <a:rPr lang="en-US" sz="1600" dirty="0" smtClean="0"/>
              <a:t>	The leasing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smtClean="0"/>
              <a:t> Recomputation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1028700"/>
            <a:ext cx="8546837" cy="3372384"/>
          </a:xfrm>
        </p:spPr>
        <p:txBody>
          <a:bodyPr/>
          <a:lstStyle/>
          <a:p>
            <a:pPr algn="just">
              <a:buClr>
                <a:schemeClr val="tx2"/>
              </a:buClr>
              <a:buNone/>
            </a:pPr>
            <a:r>
              <a:rPr lang="en-US" dirty="0" smtClean="0"/>
              <a:t> Recomputation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 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8507" y="1009649"/>
            <a:ext cx="7573444" cy="2905125"/>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66724" y="895350"/>
            <a:ext cx="8364793" cy="3667125"/>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Status can be changed automatically or manually. Automatic status change is supported on 	the following basis:</a:t>
            </a:r>
          </a:p>
          <a:p>
            <a:pPr algn="just">
              <a:buClr>
                <a:schemeClr val="accent1"/>
              </a:buClr>
              <a:buFont typeface="Arial" pitchFamily="34" charset="0"/>
              <a:buChar char="•"/>
            </a:pP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Account Level: Status can be tracked at each account level.  This is supported for all types of loans.</a:t>
            </a:r>
          </a:p>
          <a:p>
            <a:pPr algn="just">
              <a:buClr>
                <a:schemeClr val="accent1"/>
              </a:buClr>
              <a:buFont typeface="Arial" pitchFamily="34" charset="0"/>
              <a:buChar char="•"/>
            </a:pPr>
            <a:r>
              <a:rPr lang="en-US" sz="1600" dirty="0" smtClean="0"/>
              <a:t>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lvl="0" indent="-212725" defTabSz="914400" fontAlgn="base">
              <a:lnSpc>
                <a:spcPct val="100000"/>
              </a:lnSpc>
              <a:spcBef>
                <a:spcPts val="500"/>
              </a:spcBef>
              <a:spcAft>
                <a:spcPts val="200"/>
              </a:spcAft>
              <a:buClr>
                <a:schemeClr val="tx2"/>
              </a:buClr>
              <a:buSzTx/>
              <a:buNone/>
              <a:defRPr/>
            </a:pPr>
            <a:endParaRPr lang="en-US" b="1" dirty="0" smtClean="0"/>
          </a:p>
          <a:p>
            <a:pPr marL="212725" lvl="0" indent="-212725" defTabSz="914400" fontAlgn="base">
              <a:lnSpc>
                <a:spcPct val="100000"/>
              </a:lnSpc>
              <a:spcBef>
                <a:spcPts val="500"/>
              </a:spcBef>
              <a:spcAft>
                <a:spcPts val="200"/>
              </a:spcAft>
              <a:buClr>
                <a:schemeClr val="tx2"/>
              </a:buClr>
              <a:buSzTx/>
              <a:buFont typeface="Arial" pitchFamily="34" charset="0"/>
              <a:buChar char="•"/>
              <a:defRPr/>
            </a:pPr>
            <a:endParaRPr lang="en-US" b="1" dirty="0" smtClean="0"/>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61974" y="1104900"/>
            <a:ext cx="8269543" cy="2647950"/>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2482" y="1618509"/>
            <a:ext cx="8345743" cy="290586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can only pay the interest on the outstanding principal. The remaining schedules amortized where the customer pays both the interest and the principal</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362297"/>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00529">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300529">
                <a:tc>
                  <a:txBody>
                    <a:bodyPr/>
                    <a:lstStyle/>
                    <a:p>
                      <a:pPr marL="0" marR="0">
                        <a:spcBef>
                          <a:spcPts val="0"/>
                        </a:spcBef>
                        <a:spcAft>
                          <a:spcPts val="0"/>
                        </a:spcAft>
                      </a:pPr>
                      <a:r>
                        <a:rPr lang="en-US" sz="1600" kern="1200" dirty="0" smtClean="0">
                          <a:solidFill>
                            <a:schemeClr val="dk1"/>
                          </a:solidFill>
                          <a:latin typeface="+mn-lt"/>
                          <a:ea typeface="Times New Roman"/>
                          <a:cs typeface="+mn-cs"/>
                        </a:rPr>
                        <a:t>RACR</a:t>
                      </a:r>
                      <a:endParaRPr lang="en-US" sz="1600" kern="1200" dirty="0">
                        <a:solidFill>
                          <a:schemeClr val="dk1"/>
                        </a:solidFill>
                        <a:latin typeface="+mn-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kern="1200" dirty="0" smtClean="0">
                          <a:solidFill>
                            <a:schemeClr val="dk1"/>
                          </a:solidFill>
                          <a:latin typeface="+mn-lt"/>
                          <a:ea typeface="Times New Roman"/>
                          <a:cs typeface="+mn-cs"/>
                        </a:rPr>
                        <a:t>Reverse Accrual</a:t>
                      </a:r>
                      <a:endParaRPr lang="en-US" sz="1600" kern="1200" dirty="0">
                        <a:solidFill>
                          <a:schemeClr val="dk1"/>
                        </a:solidFill>
                        <a:latin typeface="+mn-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72" y="264588"/>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025074"/>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r>
                        <a:rPr lang="en-US" sz="1400" kern="1200" dirty="0" smtClean="0">
                          <a:solidFill>
                            <a:schemeClr val="dk1"/>
                          </a:solidFill>
                          <a:latin typeface="+mn-lt"/>
                          <a:ea typeface="+mn-ea"/>
                          <a:cs typeface="+mn-cs"/>
                        </a:rPr>
                        <a:t>CL_CONT_ADV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r>
                        <a:rPr lang="en-US" sz="1400" kern="1200" dirty="0" smtClean="0">
                          <a:solidFill>
                            <a:schemeClr val="dk1"/>
                          </a:solidFill>
                          <a:latin typeface="+mn-lt"/>
                          <a:ea typeface="+mn-ea"/>
                          <a:cs typeface="+mn-cs"/>
                        </a:rPr>
                        <a:t>CLST_SUMMARY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r>
                        <a:rPr lang="en-US" sz="1400" kern="1200" dirty="0" smtClean="0">
                          <a:solidFill>
                            <a:schemeClr val="dk1"/>
                          </a:solidFill>
                          <a:latin typeface="+mn-lt"/>
                          <a:ea typeface="+mn-ea"/>
                          <a:cs typeface="+mn-cs"/>
                        </a:rPr>
                        <a:t>CR_ADV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Credit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r>
                        <a:rPr lang="en-US" sz="1400" kern="1200" dirty="0" smtClean="0">
                          <a:solidFill>
                            <a:schemeClr val="dk1"/>
                          </a:solidFill>
                          <a:latin typeface="+mn-lt"/>
                          <a:ea typeface="+mn-ea"/>
                          <a:cs typeface="+mn-cs"/>
                        </a:rPr>
                        <a:t>CLST_DETAILED</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r>
                        <a:rPr lang="en-US" sz="1400" kern="1200" dirty="0" smtClean="0">
                          <a:solidFill>
                            <a:schemeClr val="dk1"/>
                          </a:solidFill>
                          <a:latin typeface="+mn-lt"/>
                          <a:ea typeface="+mn-ea"/>
                          <a:cs typeface="+mn-cs"/>
                        </a:rPr>
                        <a:t>DR_ADV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Debit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r>
                        <a:rPr lang="en-US" sz="1400" kern="1200" dirty="0" smtClean="0">
                          <a:solidFill>
                            <a:schemeClr val="dk1"/>
                          </a:solidFill>
                          <a:latin typeface="+mn-lt"/>
                          <a:ea typeface="+mn-ea"/>
                          <a:cs typeface="+mn-cs"/>
                        </a:rPr>
                        <a:t>DELINQYADV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Delinquency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r>
                        <a:rPr lang="en-US" sz="1400" kern="1200" dirty="0" smtClean="0">
                          <a:solidFill>
                            <a:schemeClr val="dk1"/>
                          </a:solidFill>
                          <a:latin typeface="+mn-lt"/>
                          <a:ea typeface="+mn-ea"/>
                          <a:cs typeface="+mn-cs"/>
                        </a:rPr>
                        <a:t>BILNOTC</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r>
                        <a:rPr lang="en-US" sz="1400" b="0" dirty="0" smtClean="0">
                          <a:latin typeface="+mn-lt"/>
                        </a:rPr>
                        <a:t>CL_AMD_ADV</a:t>
                      </a:r>
                      <a:endParaRPr lang="en-US" sz="14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b="0" dirty="0" smtClean="0">
                          <a:latin typeface="+mn-lt"/>
                        </a:rPr>
                        <a:t>Amendment Advice</a:t>
                      </a:r>
                      <a:endParaRPr lang="en-US" sz="1400" b="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r>
                        <a:rPr lang="en-US" sz="1400" kern="1200" dirty="0" smtClean="0">
                          <a:solidFill>
                            <a:schemeClr val="dk1"/>
                          </a:solidFill>
                          <a:latin typeface="+mn-lt"/>
                          <a:ea typeface="+mn-ea"/>
                          <a:cs typeface="+mn-cs"/>
                        </a:rPr>
                        <a:t>PAYMENT_ADVICE</a:t>
                      </a:r>
                      <a:endParaRPr lang="en-US" sz="14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495054" y="1127705"/>
          <a:ext cx="3254894"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4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Maturity</a:t>
                      </a:r>
                      <a:r>
                        <a:rPr lang="en-US" sz="1600" b="0" kern="1200" baseline="0" dirty="0" smtClean="0">
                          <a:solidFill>
                            <a:schemeClr val="dk1"/>
                          </a:solidFill>
                          <a:latin typeface="+mn-lt"/>
                          <a:ea typeface="+mn-ea"/>
                          <a:cs typeface="+mn-cs"/>
                        </a:rPr>
                        <a:t> Report</a:t>
                      </a:r>
                      <a:endParaRPr lang="en-US" sz="16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Accrual Control</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600" kern="1200" dirty="0" smtClean="0">
                          <a:solidFill>
                            <a:schemeClr val="dk1"/>
                          </a:solidFill>
                          <a:latin typeface="+mn-lt"/>
                          <a:ea typeface="+mn-ea"/>
                          <a:cs typeface="+mn-cs"/>
                        </a:rPr>
                        <a:t>Overdue</a:t>
                      </a:r>
                      <a:r>
                        <a:rPr lang="en-US" sz="1600" kern="1200" baseline="0" dirty="0" smtClean="0">
                          <a:solidFill>
                            <a:schemeClr val="dk1"/>
                          </a:solidFill>
                          <a:latin typeface="+mn-lt"/>
                          <a:ea typeface="+mn-ea"/>
                          <a:cs typeface="+mn-cs"/>
                        </a:rPr>
                        <a:t> Schedule Report</a:t>
                      </a:r>
                      <a:endParaRPr lang="en-US" sz="16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600" dirty="0" smtClean="0"/>
                        <a:t>Customer loan agreement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600" dirty="0" smtClean="0"/>
                        <a:t>Interest calculation Analysis</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600" dirty="0" smtClean="0"/>
                        <a:t>Loan history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09012">
                <a:tc>
                  <a:txBody>
                    <a:bodyPr/>
                    <a:lstStyle/>
                    <a:p>
                      <a:r>
                        <a:rPr lang="en-US" sz="1600" b="0" dirty="0" smtClean="0"/>
                        <a:t>Loan Register</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09012">
                <a:tc>
                  <a:txBody>
                    <a:bodyPr/>
                    <a:lstStyle/>
                    <a:p>
                      <a:r>
                        <a:rPr lang="en-US" sz="1600" dirty="0" smtClean="0"/>
                        <a:t>Event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09012">
                <a:tc>
                  <a:txBody>
                    <a:bodyPr/>
                    <a:lstStyle/>
                    <a:p>
                      <a:r>
                        <a:rPr lang="en-US" sz="1600" dirty="0" smtClean="0"/>
                        <a:t>Linked Contract Utilization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Leasing is a process by which a firm can obtain the use of a certain fixed assets for which it must pay a series of contractual, periodic, tax deductible payments.	</a:t>
            </a:r>
          </a:p>
          <a:p>
            <a:pPr>
              <a:buFont typeface="Arial" pitchFamily="34" charset="0"/>
              <a:buChar char="•"/>
            </a:pPr>
            <a:endParaRPr lang="en-US" sz="1600" dirty="0" smtClean="0"/>
          </a:p>
          <a:p>
            <a:pPr>
              <a:buFont typeface="Arial" pitchFamily="34" charset="0"/>
              <a:buChar char="•"/>
            </a:pPr>
            <a:r>
              <a:rPr lang="en-US" sz="1600" dirty="0" smtClean="0"/>
              <a:t>The lessee is the receiver of the services or the assets under the lease contract and the </a:t>
            </a:r>
            <a:r>
              <a:rPr lang="en-US" sz="1600" dirty="0" err="1" smtClean="0"/>
              <a:t>lessor</a:t>
            </a:r>
            <a:r>
              <a:rPr lang="en-US" sz="1600" dirty="0" smtClean="0"/>
              <a:t> is the owner of the assets.</a:t>
            </a:r>
          </a:p>
          <a:p>
            <a:pPr>
              <a:buFont typeface="Arial" pitchFamily="34" charset="0"/>
              <a:buChar char="•"/>
            </a:pPr>
            <a:r>
              <a:rPr lang="en-US" sz="1600" dirty="0" smtClean="0"/>
              <a:t>A </a:t>
            </a:r>
            <a:r>
              <a:rPr lang="en-US" sz="1600" b="1" dirty="0" smtClean="0"/>
              <a:t>finance lease</a:t>
            </a:r>
            <a:r>
              <a:rPr lang="en-US" sz="1600" dirty="0" smtClean="0"/>
              <a:t> or capital lease is a type of lease. It is a commercial arrangement where:</a:t>
            </a:r>
          </a:p>
          <a:p>
            <a:pPr>
              <a:buFont typeface="Arial" pitchFamily="34" charset="0"/>
              <a:buChar char="•"/>
            </a:pPr>
            <a:r>
              <a:rPr lang="en-US" sz="1600" dirty="0" smtClean="0"/>
              <a:t>The lessee (customer or borrower) can select an asset (equipment, vehicle, software). </a:t>
            </a:r>
          </a:p>
          <a:p>
            <a:pPr>
              <a:buFont typeface="Arial" pitchFamily="34" charset="0"/>
              <a:buChar char="•"/>
            </a:pPr>
            <a:r>
              <a:rPr lang="en-US" sz="1600" dirty="0" smtClean="0"/>
              <a:t>The </a:t>
            </a:r>
            <a:r>
              <a:rPr lang="en-US" sz="1600" dirty="0" err="1" smtClean="0"/>
              <a:t>lessor</a:t>
            </a:r>
            <a:r>
              <a:rPr lang="en-US" sz="1600" dirty="0" smtClean="0"/>
              <a:t>  (finance company) can purchase that asset.</a:t>
            </a:r>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The lessee can use that asset during the lease.</a:t>
            </a:r>
          </a:p>
          <a:p>
            <a:pPr>
              <a:buFont typeface="Arial" pitchFamily="34" charset="0"/>
              <a:buChar char="•"/>
            </a:pPr>
            <a:r>
              <a:rPr lang="en-US" sz="1600" dirty="0" smtClean="0"/>
              <a:t>The lessee has to pay a series of rentals or installments for the use of that asset.</a:t>
            </a:r>
          </a:p>
          <a:p>
            <a:pPr>
              <a:buFont typeface="Arial" pitchFamily="34" charset="0"/>
              <a:buChar char="•"/>
            </a:pPr>
            <a:r>
              <a:rPr lang="en-US" sz="1600" dirty="0" smtClean="0"/>
              <a:t>The </a:t>
            </a:r>
            <a:r>
              <a:rPr lang="en-US" sz="1600" dirty="0" err="1" smtClean="0"/>
              <a:t>lessor</a:t>
            </a:r>
            <a:r>
              <a:rPr lang="en-US" sz="1600" dirty="0" smtClean="0"/>
              <a:t> can recover a large part or all of the cost of the asset plus earn interest from the rentals paid by the lessee.</a:t>
            </a:r>
          </a:p>
          <a:p>
            <a:pPr>
              <a:buFont typeface="Arial" pitchFamily="34" charset="0"/>
              <a:buChar char="•"/>
            </a:pPr>
            <a:r>
              <a:rPr lang="en-US" sz="1600" dirty="0" smtClean="0"/>
              <a:t>The lessee has the option to acquire ownership of the asset (e.g. paying the last rental, or bargain option purchase price).</a:t>
            </a:r>
          </a:p>
          <a:p>
            <a:pPr>
              <a:buFont typeface="Arial" pitchFamily="34" charset="0"/>
              <a:buChar char="•"/>
            </a:pPr>
            <a:r>
              <a:rPr lang="en-US" sz="1600" dirty="0" smtClean="0"/>
              <a:t>The finance company is the legal owner of the asset during duration of the lease.</a:t>
            </a:r>
          </a:p>
          <a:p>
            <a:pPr>
              <a:buNone/>
            </a:pPr>
            <a:endParaRPr lang="en-US" sz="1600" dirty="0" smtClean="0"/>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61" y="16575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43619"/>
            <a:ext cx="8229600" cy="3062606"/>
          </a:xfrm>
        </p:spPr>
        <p:txBody>
          <a:bodyPr/>
          <a:lstStyle/>
          <a:p>
            <a:pPr algn="just">
              <a:buFont typeface="Arial" pitchFamily="34" charset="0"/>
              <a:buChar char="•"/>
            </a:pPr>
            <a:r>
              <a:rPr lang="en-US" sz="1600" dirty="0" smtClean="0"/>
              <a:t>Leasing account can be booked  as a simple or an amortized loan.</a:t>
            </a:r>
          </a:p>
          <a:p>
            <a:pPr algn="just">
              <a:buFont typeface="Arial" pitchFamily="34" charset="0"/>
              <a:buChar char="•"/>
            </a:pPr>
            <a:r>
              <a:rPr lang="en-US" sz="1600" dirty="0" smtClean="0"/>
              <a:t>Pre-payment can be done for the Leasing account.</a:t>
            </a:r>
          </a:p>
          <a:p>
            <a:pPr algn="just">
              <a:buFont typeface="Arial" pitchFamily="34" charset="0"/>
              <a:buChar char="•"/>
            </a:pPr>
            <a:r>
              <a:rPr lang="en-US" sz="1600" dirty="0" smtClean="0"/>
              <a:t>Leasing account can be booked with different charges/fees/penalty component</a:t>
            </a:r>
          </a:p>
          <a:p>
            <a:pPr algn="just">
              <a:buFont typeface="Arial" pitchFamily="34" charset="0"/>
              <a:buChar char="•"/>
            </a:pPr>
            <a:r>
              <a:rPr lang="en-US" sz="1600" dirty="0" smtClean="0"/>
              <a:t>Generation of Advices at transaction level</a:t>
            </a:r>
          </a:p>
          <a:p>
            <a:pPr>
              <a:buFont typeface="Arial" pitchFamily="34" charset="0"/>
              <a:buChar char="•"/>
            </a:pPr>
            <a:r>
              <a:rPr lang="en-US" sz="1600" dirty="0" smtClean="0"/>
              <a:t>Various amendments allowed in Leasing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34094"/>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can be used to liquidated the components due on this order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None/>
            </a:pPr>
            <a:endParaRPr lang="en-US" sz="1600" dirty="0" smtClean="0"/>
          </a:p>
          <a:p>
            <a:pPr>
              <a:buNone/>
            </a:pPr>
            <a:endParaRPr lang="en-US" sz="1600" dirty="0" smtClean="0"/>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9857</TotalTime>
  <Words>2036</Words>
  <Application>Microsoft Office PowerPoint</Application>
  <PresentationFormat>On-screen Show (16:9)</PresentationFormat>
  <Paragraphs>266</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Times</vt:lpstr>
      <vt:lpstr>Times New Roman</vt:lpstr>
      <vt:lpstr>Wingdings</vt:lpstr>
      <vt:lpstr>Oracle 2012</vt:lpstr>
      <vt:lpstr>PowerPoint Presentation</vt:lpstr>
      <vt:lpstr>Accelerator Pack 12.2</vt:lpstr>
      <vt:lpstr>Agenda </vt:lpstr>
      <vt:lpstr>PowerPoint Presentation</vt:lpstr>
      <vt:lpstr>PowerPoint Presentation</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Events Covered   </vt:lpstr>
      <vt:lpstr>Events Covered </vt:lpstr>
      <vt:lpstr>Advices Supported   </vt:lpstr>
      <vt:lpstr>Advices  supported  </vt:lpstr>
      <vt:lpstr>Reports Supported   </vt:lpstr>
      <vt:lpstr>Reports Supported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1081</cp:revision>
  <cp:lastPrinted>2012-08-03T22:03:14Z</cp:lastPrinted>
  <dcterms:created xsi:type="dcterms:W3CDTF">2012-05-31T20:53:14Z</dcterms:created>
  <dcterms:modified xsi:type="dcterms:W3CDTF">2020-04-19T11:34:09Z</dcterms:modified>
</cp:coreProperties>
</file>