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59"/>
  </p:notesMasterIdLst>
  <p:handoutMasterIdLst>
    <p:handoutMasterId r:id="rId60"/>
  </p:handoutMasterIdLst>
  <p:sldIdLst>
    <p:sldId id="949" r:id="rId2"/>
    <p:sldId id="950" r:id="rId3"/>
    <p:sldId id="953" r:id="rId4"/>
    <p:sldId id="924" r:id="rId5"/>
    <p:sldId id="945" r:id="rId6"/>
    <p:sldId id="1008" r:id="rId7"/>
    <p:sldId id="1009" r:id="rId8"/>
    <p:sldId id="918" r:id="rId9"/>
    <p:sldId id="952" r:id="rId10"/>
    <p:sldId id="951" r:id="rId11"/>
    <p:sldId id="919" r:id="rId12"/>
    <p:sldId id="997" r:id="rId13"/>
    <p:sldId id="998" r:id="rId14"/>
    <p:sldId id="999" r:id="rId15"/>
    <p:sldId id="1000" r:id="rId16"/>
    <p:sldId id="1001" r:id="rId17"/>
    <p:sldId id="1002" r:id="rId18"/>
    <p:sldId id="925" r:id="rId19"/>
    <p:sldId id="916" r:id="rId20"/>
    <p:sldId id="1003" r:id="rId21"/>
    <p:sldId id="1004" r:id="rId22"/>
    <p:sldId id="1010" r:id="rId23"/>
    <p:sldId id="1011" r:id="rId24"/>
    <p:sldId id="1012" r:id="rId25"/>
    <p:sldId id="1006" r:id="rId26"/>
    <p:sldId id="1007" r:id="rId27"/>
    <p:sldId id="1013" r:id="rId28"/>
    <p:sldId id="1014" r:id="rId29"/>
    <p:sldId id="1015" r:id="rId30"/>
    <p:sldId id="939" r:id="rId31"/>
    <p:sldId id="973" r:id="rId32"/>
    <p:sldId id="1016" r:id="rId33"/>
    <p:sldId id="1017" r:id="rId34"/>
    <p:sldId id="1018" r:id="rId35"/>
    <p:sldId id="1019" r:id="rId36"/>
    <p:sldId id="975" r:id="rId37"/>
    <p:sldId id="886" r:id="rId38"/>
    <p:sldId id="976" r:id="rId39"/>
    <p:sldId id="889" r:id="rId40"/>
    <p:sldId id="1020" r:id="rId41"/>
    <p:sldId id="977" r:id="rId42"/>
    <p:sldId id="1021" r:id="rId43"/>
    <p:sldId id="1022" r:id="rId44"/>
    <p:sldId id="1023" r:id="rId45"/>
    <p:sldId id="1024" r:id="rId46"/>
    <p:sldId id="1025" r:id="rId47"/>
    <p:sldId id="1026" r:id="rId48"/>
    <p:sldId id="1027" r:id="rId49"/>
    <p:sldId id="1028" r:id="rId50"/>
    <p:sldId id="1029" r:id="rId51"/>
    <p:sldId id="1030" r:id="rId52"/>
    <p:sldId id="893" r:id="rId53"/>
    <p:sldId id="978" r:id="rId54"/>
    <p:sldId id="896" r:id="rId55"/>
    <p:sldId id="1031" r:id="rId56"/>
    <p:sldId id="971" r:id="rId57"/>
    <p:sldId id="972" r:id="rId58"/>
  </p:sldIdLst>
  <p:sldSz cx="9144000" cy="5143500" type="screen16x9"/>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14">
          <p15:clr>
            <a:srgbClr val="A4A3A4"/>
          </p15:clr>
        </p15:guide>
        <p15:guide id="2" orient="horz" pos="2050">
          <p15:clr>
            <a:srgbClr val="A4A3A4"/>
          </p15:clr>
        </p15:guide>
        <p15:guide id="3" orient="horz">
          <p15:clr>
            <a:srgbClr val="A4A3A4"/>
          </p15:clr>
        </p15:guide>
        <p15:guide id="4" orient="horz" pos="315">
          <p15:clr>
            <a:srgbClr val="A4A3A4"/>
          </p15:clr>
        </p15:guide>
        <p15:guide id="5" orient="horz" pos="1118">
          <p15:clr>
            <a:srgbClr val="A4A3A4"/>
          </p15:clr>
        </p15:guide>
        <p15:guide id="6" orient="horz" pos="2640">
          <p15:clr>
            <a:srgbClr val="A4A3A4"/>
          </p15:clr>
        </p15:guide>
        <p15:guide id="7" orient="horz" pos="576">
          <p15:clr>
            <a:srgbClr val="A4A3A4"/>
          </p15:clr>
        </p15:guide>
        <p15:guide id="8" orient="horz" pos="2516">
          <p15:clr>
            <a:srgbClr val="A4A3A4"/>
          </p15:clr>
        </p15:guide>
        <p15:guide id="9" pos="5504">
          <p15:clr>
            <a:srgbClr val="A4A3A4"/>
          </p15:clr>
        </p15:guide>
        <p15:guide id="10" pos="4940">
          <p15:clr>
            <a:srgbClr val="A4A3A4"/>
          </p15:clr>
        </p15:guide>
        <p15:guide id="11" pos="568">
          <p15:clr>
            <a:srgbClr val="A4A3A4"/>
          </p15:clr>
        </p15:guide>
        <p15:guide id="12" pos="3696">
          <p15:clr>
            <a:srgbClr val="A4A3A4"/>
          </p15:clr>
        </p15:guide>
        <p15:guide id="13" pos="9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B"/>
    <a:srgbClr val="545F75"/>
    <a:srgbClr val="B8B8B8"/>
    <a:srgbClr val="0099FF"/>
    <a:srgbClr val="6666FF"/>
    <a:srgbClr val="CCCCFF"/>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660"/>
  </p:normalViewPr>
  <p:slideViewPr>
    <p:cSldViewPr snapToGrid="0">
      <p:cViewPr varScale="1">
        <p:scale>
          <a:sx n="97" d="100"/>
          <a:sy n="97" d="100"/>
        </p:scale>
        <p:origin x="666" y="78"/>
      </p:cViewPr>
      <p:guideLst>
        <p:guide orient="horz" pos="2914"/>
        <p:guide orient="horz" pos="2050"/>
        <p:guide orient="horz"/>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203E1EF1-AD46-4C87-BA5E-B154D35E4E52}" type="slidenum">
              <a:rPr lang="en-US"/>
              <a:pPr>
                <a:defRPr/>
              </a:pPr>
              <a:t>‹#›</a:t>
            </a:fld>
            <a:endParaRPr lang="en-US" dirty="0"/>
          </a:p>
        </p:txBody>
      </p:sp>
    </p:spTree>
    <p:extLst>
      <p:ext uri="{BB962C8B-B14F-4D97-AF65-F5344CB8AC3E}">
        <p14:creationId xmlns:p14="http://schemas.microsoft.com/office/powerpoint/2010/main" val="137413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68160B16-BBB1-490F-ADBB-E951FE31B83F}" type="slidenum">
              <a:rPr lang="en-US"/>
              <a:pPr>
                <a:defRPr/>
              </a:pPr>
              <a:t>‹#›</a:t>
            </a:fld>
            <a:endParaRPr lang="en-US" dirty="0"/>
          </a:p>
        </p:txBody>
      </p:sp>
    </p:spTree>
    <p:extLst>
      <p:ext uri="{BB962C8B-B14F-4D97-AF65-F5344CB8AC3E}">
        <p14:creationId xmlns:p14="http://schemas.microsoft.com/office/powerpoint/2010/main" val="99462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dirty="0"/>
          </a:p>
        </p:txBody>
      </p:sp>
    </p:spTree>
    <p:extLst>
      <p:ext uri="{BB962C8B-B14F-4D97-AF65-F5344CB8AC3E}">
        <p14:creationId xmlns:p14="http://schemas.microsoft.com/office/powerpoint/2010/main" val="114714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76300" y="1200150"/>
            <a:ext cx="753745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4190761" cy="218542"/>
            <a:chOff x="597807" y="4913973"/>
            <a:chExt cx="4190761" cy="218542"/>
          </a:xfrm>
        </p:grpSpPr>
        <p:sp>
          <p:nvSpPr>
            <p:cNvPr id="15" name="Text Box 14"/>
            <p:cNvSpPr txBox="1">
              <a:spLocks noChangeArrowheads="1"/>
            </p:cNvSpPr>
            <p:nvPr userDrawn="1"/>
          </p:nvSpPr>
          <p:spPr bwMode="auto">
            <a:xfrm>
              <a:off x="631886" y="4913973"/>
              <a:ext cx="415668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a:t>
              </a:r>
              <a:r>
                <a:rPr lang="en-US" sz="600" b="1" kern="1200" baseline="0" dirty="0" smtClean="0">
                  <a:solidFill>
                    <a:schemeClr val="tx1"/>
                  </a:solidFill>
                  <a:latin typeface="Arial" charset="0"/>
                  <a:ea typeface="ＭＳ Ｐゴシック" pitchFamily="16" charset="-128"/>
                  <a:cs typeface="+mn-cs"/>
                </a:rPr>
                <a:t>rights reserved. </a:t>
              </a:r>
              <a:r>
                <a:rPr lang="en-US" sz="600" b="1" kern="1200" baseline="0" dirty="0" smtClean="0">
                  <a:solidFill>
                    <a:schemeClr val="tx1"/>
                  </a:solidFill>
                  <a:latin typeface="Arial" charset="0"/>
                  <a:ea typeface="ＭＳ Ｐゴシック" pitchFamily="16" charset="-128"/>
                  <a:cs typeface="+mn-cs"/>
                </a:rPr>
                <a:t>|</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75047"/>
          </a:xfrm>
        </p:spPr>
        <p:txBody>
          <a:bodyPr/>
          <a:lstStyle/>
          <a:p>
            <a:r>
              <a:rPr lang="en-US" sz="2400" dirty="0" smtClean="0"/>
              <a:t>Business Overview – contd…</a:t>
            </a:r>
            <a:endParaRPr lang="en-US" sz="2400" dirty="0"/>
          </a:p>
        </p:txBody>
      </p:sp>
      <p:sp>
        <p:nvSpPr>
          <p:cNvPr id="3" name="Content Placeholder 2"/>
          <p:cNvSpPr>
            <a:spLocks noGrp="1"/>
          </p:cNvSpPr>
          <p:nvPr>
            <p:ph idx="1"/>
          </p:nvPr>
        </p:nvSpPr>
        <p:spPr>
          <a:xfrm>
            <a:off x="842841" y="781050"/>
            <a:ext cx="7853484" cy="3771900"/>
          </a:xfrm>
        </p:spPr>
        <p:txBody>
          <a:bodyPr/>
          <a:lstStyle/>
          <a:p>
            <a:pPr lvl="1">
              <a:buClr>
                <a:schemeClr val="tx2"/>
              </a:buClr>
              <a:buFont typeface="Arial" charset="0"/>
              <a:buChar char="•"/>
            </a:pPr>
            <a:r>
              <a:rPr lang="en-US" sz="1600" dirty="0" smtClean="0"/>
              <a:t>Depending upon the category of the transaction, Switch software will route the transaction either to Issuing bank (FLEXCUBE) i.e. for ONUS or to Interchanges i.e. for remote ON-US and OFF-US.</a:t>
            </a:r>
          </a:p>
          <a:p>
            <a:pPr lvl="1">
              <a:buClr>
                <a:schemeClr val="tx2"/>
              </a:buClr>
              <a:buFont typeface="Arial" charset="0"/>
              <a:buChar char="•"/>
            </a:pPr>
            <a:r>
              <a:rPr lang="en-US" sz="1600" dirty="0" smtClean="0"/>
              <a:t>Issuing Bank need to respond to the “ISO messages” and provide ISO response to either honor or reject transactions.</a:t>
            </a:r>
          </a:p>
          <a:p>
            <a:pPr lvl="1">
              <a:buClr>
                <a:schemeClr val="tx2"/>
              </a:buClr>
              <a:buFont typeface="Arial" charset="0"/>
              <a:buChar char="•"/>
            </a:pPr>
            <a:r>
              <a:rPr lang="en-US" sz="1600" dirty="0" smtClean="0"/>
              <a:t>These transactions gets settled with Interchanges or Merchants following next day or later using batch programs</a:t>
            </a:r>
          </a:p>
          <a:p>
            <a:pPr lvl="1">
              <a:buClr>
                <a:schemeClr val="tx2"/>
              </a:buClr>
              <a:buFont typeface="Arial" charset="0"/>
              <a:buChar char="•"/>
            </a:pPr>
            <a:r>
              <a:rPr lang="en-US" sz="1600" dirty="0" smtClean="0"/>
              <a:t>In some situations, if the communication link goes down between Switch software and Issuer bank, certain Switch has the facility to authorize those transactions These transactions are called as “Stand-in” or STIP or Offline or SAF” transactions. </a:t>
            </a:r>
          </a:p>
          <a:p>
            <a:pPr lvl="1">
              <a:buClr>
                <a:schemeClr val="tx2"/>
              </a:buClr>
              <a:buFont typeface="Arial" charset="0"/>
              <a:buChar char="•"/>
            </a:pPr>
            <a:r>
              <a:rPr lang="en-US" sz="1600" dirty="0" smtClean="0"/>
              <a:t>SAF transactions are forwarded to Issuer bank once the link is up or processed as batch file upload at Issuer side. For such stand-in purpose, Switch need to get balance refresh regularly from issuing banks</a:t>
            </a:r>
            <a:r>
              <a:rPr lang="en-US" dirty="0" smtClean="0"/>
              <a:t>.</a:t>
            </a:r>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432197"/>
          </a:xfrm>
        </p:spPr>
        <p:txBody>
          <a:bodyPr/>
          <a:lstStyle/>
          <a:p>
            <a:r>
              <a:rPr lang="en-US" sz="2400" dirty="0" smtClean="0"/>
              <a:t>SWIFT Interface Architecture</a:t>
            </a:r>
            <a:endParaRPr lang="en-US" sz="2400" b="0" dirty="0"/>
          </a:p>
        </p:txBody>
      </p:sp>
      <p:pic>
        <p:nvPicPr>
          <p:cNvPr id="4" name="Content Placeholder 3" descr="1"/>
          <p:cNvPicPr>
            <a:picLocks noGrp="1"/>
          </p:cNvPicPr>
          <p:nvPr>
            <p:ph idx="1"/>
          </p:nvPr>
        </p:nvPicPr>
        <p:blipFill>
          <a:blip r:embed="rId2" cstate="print"/>
          <a:srcRect/>
          <a:stretch>
            <a:fillRect/>
          </a:stretch>
        </p:blipFill>
        <p:spPr>
          <a:xfrm>
            <a:off x="1066800" y="1087437"/>
            <a:ext cx="2971800" cy="3074987"/>
          </a:xfrm>
        </p:spPr>
      </p:pic>
      <p:pic>
        <p:nvPicPr>
          <p:cNvPr id="6" name="Picture 9"/>
          <p:cNvPicPr>
            <a:picLocks noChangeAspect="1" noChangeArrowheads="1"/>
          </p:cNvPicPr>
          <p:nvPr/>
        </p:nvPicPr>
        <p:blipFill>
          <a:blip r:embed="rId3" cstate="print"/>
          <a:srcRect/>
          <a:stretch>
            <a:fillRect/>
          </a:stretch>
        </p:blipFill>
        <p:spPr bwMode="auto">
          <a:xfrm>
            <a:off x="4476750" y="1114425"/>
            <a:ext cx="4038600" cy="2924175"/>
          </a:xfrm>
          <a:prstGeom prst="rect">
            <a:avLst/>
          </a:prstGeom>
          <a:noFill/>
          <a:ln w="9525" algn="ctr">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506016"/>
          </a:xfrm>
        </p:spPr>
        <p:txBody>
          <a:bodyPr/>
          <a:lstStyle/>
          <a:p>
            <a:r>
              <a:rPr lang="en-US" sz="1600" dirty="0" smtClean="0"/>
              <a:t>The Interface architecture diagram depicts the components that constitutes the technical and the functional layer for Flexcube to successfully interface with switch software. </a:t>
            </a:r>
          </a:p>
          <a:p>
            <a:r>
              <a:rPr lang="en-US" sz="1600" dirty="0" smtClean="0"/>
              <a:t>Technical layer would be responsible for switch connection and message format handling - catered by ISO 1987/1993/2003 protocol interface. </a:t>
            </a:r>
          </a:p>
          <a:p>
            <a:r>
              <a:rPr lang="en-US" sz="1600" dirty="0" smtClean="0"/>
              <a:t>The ISO8583 messages sent over the socket can have the length indicator either in ASCII / hex packed length format and also functions in 3 versions iz., ISO8583 - 1987, 1993 and 2003 version. </a:t>
            </a:r>
          </a:p>
          <a:p>
            <a:r>
              <a:rPr lang="en-US" sz="1600" dirty="0" smtClean="0"/>
              <a:t> The technical layer address to RAS Requirements i.e Reliable, Available and Scalable.</a:t>
            </a:r>
          </a:p>
          <a:p>
            <a:r>
              <a:rPr lang="en-US" sz="1600" dirty="0" smtClean="0"/>
              <a:t> Functional layer would be responsible for executing functionalities at Flexcube - i.e to switch transactions authorisation and posting into Flexcube. </a:t>
            </a:r>
          </a:p>
          <a:p>
            <a:pPr lvl="0"/>
            <a:endParaRPr lang="en-US" dirty="0"/>
          </a:p>
        </p:txBody>
      </p:sp>
      <p:sp>
        <p:nvSpPr>
          <p:cNvPr id="5" name="Title 1"/>
          <p:cNvSpPr>
            <a:spLocks noGrp="1"/>
          </p:cNvSpPr>
          <p:nvPr>
            <p:ph type="title"/>
          </p:nvPr>
        </p:nvSpPr>
        <p:spPr>
          <a:xfrm>
            <a:off x="889000" y="291703"/>
            <a:ext cx="7581900" cy="413147"/>
          </a:xfrm>
        </p:spPr>
        <p:txBody>
          <a:bodyPr/>
          <a:lstStyle/>
          <a:p>
            <a:r>
              <a:rPr lang="en-US" sz="2400" dirty="0" smtClean="0"/>
              <a:t>SWITCH Interface Architecture – contd …</a:t>
            </a:r>
            <a:endParaRPr lang="en-US" sz="2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642938"/>
          </a:xfrm>
        </p:spPr>
        <p:txBody>
          <a:bodyPr/>
          <a:lstStyle/>
          <a:p>
            <a:r>
              <a:rPr lang="en-US" sz="2400" dirty="0" smtClean="0"/>
              <a:t>Technical approach</a:t>
            </a:r>
            <a:endParaRPr lang="en-US" sz="2400" dirty="0"/>
          </a:p>
        </p:txBody>
      </p:sp>
      <p:sp>
        <p:nvSpPr>
          <p:cNvPr id="4" name="Content Placeholder 8"/>
          <p:cNvSpPr>
            <a:spLocks noGrp="1"/>
          </p:cNvSpPr>
          <p:nvPr>
            <p:ph idx="1"/>
          </p:nvPr>
        </p:nvSpPr>
        <p:spPr>
          <a:xfrm>
            <a:off x="685800" y="666750"/>
            <a:ext cx="7537450" cy="3905250"/>
          </a:xfrm>
        </p:spPr>
        <p:txBody>
          <a:bodyPr/>
          <a:lstStyle/>
          <a:p>
            <a:r>
              <a:rPr lang="en-US" dirty="0" smtClean="0"/>
              <a:t>Switch Interface process is subdivided in to two:</a:t>
            </a:r>
          </a:p>
          <a:p>
            <a:pPr lvl="1"/>
            <a:r>
              <a:rPr lang="en-US" sz="1400" dirty="0" smtClean="0"/>
              <a:t>Communication between SWITCH and Switch Interface  - Configuration 1 &amp; Configuration 2</a:t>
            </a:r>
          </a:p>
          <a:p>
            <a:pPr lvl="1"/>
            <a:r>
              <a:rPr lang="en-US" sz="1400" dirty="0" smtClean="0"/>
              <a:t>Communication between Switch Interface and FLEXCUBE</a:t>
            </a:r>
          </a:p>
          <a:p>
            <a:pPr lvl="1">
              <a:buFont typeface="Times" pitchFamily="18" charset="0"/>
              <a:buNone/>
            </a:pPr>
            <a:r>
              <a:rPr lang="en-US" sz="1100" dirty="0" smtClean="0">
                <a:solidFill>
                  <a:srgbClr val="FF0000"/>
                </a:solidFill>
              </a:rPr>
              <a:t>     </a:t>
            </a:r>
            <a:r>
              <a:rPr lang="en-US" sz="1500" dirty="0" smtClean="0"/>
              <a:t>Configuration 1</a:t>
            </a:r>
            <a:r>
              <a:rPr lang="en-US" sz="1500" b="1" dirty="0" smtClean="0"/>
              <a:t>:</a:t>
            </a:r>
          </a:p>
          <a:p>
            <a:pPr marL="168275" lvl="1" indent="-168275" eaLnBrk="0" hangingPunct="0">
              <a:spcBef>
                <a:spcPct val="20000"/>
              </a:spcBef>
              <a:buClr>
                <a:schemeClr val="bg2"/>
              </a:buClr>
              <a:buFont typeface="Times" pitchFamily="18" charset="0"/>
              <a:buChar char="–"/>
              <a:tabLst>
                <a:tab pos="612775" algn="l"/>
              </a:tabLst>
            </a:pPr>
            <a:r>
              <a:rPr lang="en-US" sz="1200" dirty="0" smtClean="0"/>
              <a:t>Communication between SWITCH and interface is through sockets</a:t>
            </a:r>
          </a:p>
          <a:p>
            <a:pPr marL="168275" lvl="1" indent="-168275" eaLnBrk="0" hangingPunct="0">
              <a:spcBef>
                <a:spcPct val="20000"/>
              </a:spcBef>
              <a:buClr>
                <a:schemeClr val="bg2"/>
              </a:buClr>
              <a:buFont typeface="Times" pitchFamily="18" charset="0"/>
              <a:buChar char="–"/>
              <a:tabLst>
                <a:tab pos="612775" algn="l"/>
              </a:tabLst>
            </a:pPr>
            <a:r>
              <a:rPr lang="en-US" sz="1200" dirty="0" smtClean="0"/>
              <a:t>SWITCH is client and Interface is server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configurable parameters will be maintained in a property file.</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interface is started it reads the ‘</a:t>
            </a:r>
            <a:r>
              <a:rPr lang="en-US" sz="1200" i="1" dirty="0" smtClean="0"/>
              <a:t>flexswitch.properties’ </a:t>
            </a:r>
            <a:r>
              <a:rPr lang="en-US" sz="1200" dirty="0" smtClean="0"/>
              <a:t> file and keeps the information in Global shared memory.</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Socket server will be started as a POJO. </a:t>
            </a:r>
          </a:p>
          <a:p>
            <a:pPr marL="168275" lvl="1" indent="-168275" eaLnBrk="0" hangingPunct="0">
              <a:spcBef>
                <a:spcPct val="20000"/>
              </a:spcBef>
              <a:buClr>
                <a:schemeClr val="bg2"/>
              </a:buClr>
              <a:buFont typeface="Times" pitchFamily="18" charset="0"/>
              <a:buChar char="–"/>
              <a:tabLst>
                <a:tab pos="612775" algn="l"/>
              </a:tabLst>
            </a:pPr>
            <a:r>
              <a:rPr lang="en-US" sz="1200" dirty="0" smtClean="0"/>
              <a:t>It creates the maximum number of threads for Reading, Sending and keeps in the thread pool.[ Reader Thread pool, Sender Thread pool] </a:t>
            </a:r>
          </a:p>
          <a:p>
            <a:pPr marL="168275" lvl="1" indent="-168275" eaLnBrk="0" hangingPunct="0">
              <a:spcBef>
                <a:spcPct val="20000"/>
              </a:spcBef>
              <a:buClr>
                <a:schemeClr val="bg2"/>
              </a:buClr>
              <a:buFont typeface="Times" pitchFamily="18" charset="0"/>
              <a:buChar char="–"/>
              <a:tabLst>
                <a:tab pos="612775" algn="l"/>
              </a:tabLst>
            </a:pPr>
            <a:r>
              <a:rPr lang="en-US" sz="1200" dirty="0" smtClean="0"/>
              <a:t>This maximum number of threads  are configured in </a:t>
            </a:r>
            <a:r>
              <a:rPr lang="en-US" sz="1200" b="1" dirty="0" smtClean="0"/>
              <a:t>‘</a:t>
            </a:r>
            <a:r>
              <a:rPr lang="en-US" sz="1200" b="1" i="1" dirty="0" smtClean="0"/>
              <a:t>flexswitch.properties’ .</a:t>
            </a:r>
            <a:endParaRPr lang="en-US" sz="1200" b="1" dirty="0" smtClean="0"/>
          </a:p>
          <a:p>
            <a:pPr marL="168275" lvl="1" indent="-168275" eaLnBrk="0" hangingPunct="0">
              <a:spcBef>
                <a:spcPct val="20000"/>
              </a:spcBef>
              <a:buClr>
                <a:schemeClr val="bg2"/>
              </a:buClr>
              <a:buFont typeface="Times" pitchFamily="18" charset="0"/>
              <a:buChar char="–"/>
              <a:tabLst>
                <a:tab pos="612775" algn="l"/>
              </a:tabLst>
            </a:pPr>
            <a:endParaRPr lang="en-US" sz="1200" dirty="0" smtClean="0"/>
          </a:p>
          <a:p>
            <a:pPr lvl="1">
              <a:buFont typeface="Times" pitchFamily="18" charset="0"/>
              <a:buNone/>
            </a:pPr>
            <a:endParaRPr lang="en-US" sz="1500" b="1" dirty="0" smtClean="0"/>
          </a:p>
          <a:p>
            <a:pPr lvl="3"/>
            <a:endParaRPr lang="en-US" dirty="0" smtClean="0"/>
          </a:p>
          <a:p>
            <a:pPr>
              <a:buFont typeface="Times" pitchFamily="18" charset="0"/>
              <a:buNone/>
            </a:pPr>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458391"/>
          </a:xfrm>
        </p:spPr>
        <p:txBody>
          <a:bodyPr/>
          <a:lstStyle/>
          <a:p>
            <a:pPr marL="168275" lvl="1" indent="-168275" eaLnBrk="0" hangingPunct="0">
              <a:spcBef>
                <a:spcPct val="20000"/>
              </a:spcBef>
              <a:buClr>
                <a:schemeClr val="bg2"/>
              </a:buClr>
              <a:buFont typeface="Times" pitchFamily="18" charset="0"/>
              <a:buChar char="–"/>
              <a:tabLst>
                <a:tab pos="612775" algn="l"/>
              </a:tabLst>
            </a:pPr>
            <a:r>
              <a:rPr lang="en-US" sz="1200" dirty="0" smtClean="0"/>
              <a:t>Interface accept the connection from SWITCH For each connection one reader thread starts reading the socket. A set of sender threads waits on the Sender Memory Q. </a:t>
            </a:r>
          </a:p>
          <a:p>
            <a:pPr marL="168275" lvl="1" indent="-168275" eaLnBrk="0" hangingPunct="0">
              <a:spcBef>
                <a:spcPct val="20000"/>
              </a:spcBef>
              <a:buClr>
                <a:schemeClr val="bg2"/>
              </a:buClr>
              <a:buFont typeface="Times" pitchFamily="18" charset="0"/>
              <a:buChar char="–"/>
              <a:tabLst>
                <a:tab pos="612775" algn="l"/>
              </a:tabLst>
            </a:pPr>
            <a:r>
              <a:rPr lang="en-US" sz="1200" dirty="0" smtClean="0"/>
              <a:t>A thread is taken from Reader Thread pool and start receiving the message from socket (say T­­C1Read) </a:t>
            </a:r>
          </a:p>
          <a:p>
            <a:pPr marL="168275" lvl="1" indent="-168275" eaLnBrk="0" hangingPunct="0">
              <a:spcBef>
                <a:spcPct val="20000"/>
              </a:spcBef>
              <a:buClr>
                <a:schemeClr val="bg2"/>
              </a:buClr>
              <a:buFont typeface="Times" pitchFamily="18" charset="0"/>
              <a:buChar char="–"/>
              <a:tabLst>
                <a:tab pos="612775" algn="l"/>
              </a:tabLst>
            </a:pPr>
            <a:r>
              <a:rPr lang="en-US" sz="1200" dirty="0" smtClean="0"/>
              <a:t>If the No of bytes parameter is 0 then the ISO message is read as one block. Else the corresponding length of string stream is read from the socket </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a Message comes , T­­C1Read takes a thread from the Sender Pool  (say T­­C1Send) . T­­C1Send picks up the oldest message and processes further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 message from Sender Memory Q and does file logging.</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then calls the Converter class.</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send the message to Gateway EJB</a:t>
            </a:r>
          </a:p>
          <a:p>
            <a:pPr marL="168275" lvl="1" indent="-168275" eaLnBrk="0" hangingPunct="0">
              <a:spcBef>
                <a:spcPct val="20000"/>
              </a:spcBef>
              <a:buClr>
                <a:schemeClr val="bg2"/>
              </a:buClr>
              <a:buFont typeface="Times" pitchFamily="18" charset="0"/>
              <a:buChar char="–"/>
              <a:tabLst>
                <a:tab pos="612775" algn="l"/>
              </a:tabLst>
            </a:pPr>
            <a:r>
              <a:rPr lang="en-US" sz="1200" dirty="0" smtClean="0"/>
              <a:t>After getting the response from Gateway the response message is passed to converter class to get ISO format and then sent to Socket.</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same thread writes the response back to the socket and then returns to the pool.</a:t>
            </a:r>
          </a:p>
          <a:p>
            <a:pPr lvl="0"/>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endParaRPr lang="en-US" sz="24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4875"/>
            <a:ext cx="7537450" cy="3724275"/>
          </a:xfrm>
        </p:spPr>
        <p:txBody>
          <a:bodyPr/>
          <a:lstStyle/>
          <a:p>
            <a:pPr marL="168275" lvl="1" indent="-168275">
              <a:buClr>
                <a:schemeClr val="tx2"/>
              </a:buClr>
              <a:buFont typeface="Times" pitchFamily="18" charset="0"/>
              <a:buChar char="•"/>
              <a:tabLst>
                <a:tab pos="612775" algn="l"/>
              </a:tabLst>
            </a:pPr>
            <a:r>
              <a:rPr lang="en-US" sz="1600" dirty="0" smtClean="0"/>
              <a:t>Configuration 2 </a:t>
            </a:r>
            <a:r>
              <a:rPr lang="en-US" dirty="0" smtClean="0"/>
              <a:t>:</a:t>
            </a:r>
          </a:p>
          <a:p>
            <a:pPr marL="168275" lvl="1" indent="-168275">
              <a:tabLst>
                <a:tab pos="612775" algn="l"/>
              </a:tabLst>
            </a:pPr>
            <a:r>
              <a:rPr lang="en-US" sz="1200" dirty="0" smtClean="0"/>
              <a:t>Communication between SWITCH and interface is through sockets</a:t>
            </a:r>
          </a:p>
          <a:p>
            <a:pPr marL="168275" lvl="1" indent="-168275">
              <a:tabLst>
                <a:tab pos="612775" algn="l"/>
              </a:tabLst>
            </a:pPr>
            <a:r>
              <a:rPr lang="en-US" sz="1200" dirty="0" smtClean="0"/>
              <a:t>The interface can be configured to call gateway in an asynchronous fashion also.</a:t>
            </a:r>
          </a:p>
          <a:p>
            <a:pPr marL="168275" lvl="1" indent="-168275">
              <a:tabLst>
                <a:tab pos="612775" algn="l"/>
              </a:tabLst>
            </a:pPr>
            <a:r>
              <a:rPr lang="en-US" sz="1200" dirty="0" smtClean="0"/>
              <a:t>In this mode the T­­C1Send  sends the message to Gateway In MQ.</a:t>
            </a:r>
          </a:p>
          <a:p>
            <a:pPr marL="168275" lvl="1" indent="-168275">
              <a:tabLst>
                <a:tab pos="612775" algn="l"/>
              </a:tabLst>
            </a:pPr>
            <a:r>
              <a:rPr lang="en-US" sz="1200" dirty="0" smtClean="0"/>
              <a:t>Before sending the message in to MQ T­C1Send  will set the Client Id in the message ID.</a:t>
            </a:r>
          </a:p>
          <a:p>
            <a:pPr marL="168275" lvl="1" indent="-168275">
              <a:tabLst>
                <a:tab pos="612775" algn="l"/>
              </a:tabLst>
            </a:pPr>
            <a:r>
              <a:rPr lang="en-US" sz="1200" dirty="0" smtClean="0"/>
              <a:t>Client id is a combination of port number of the connection and the system timestamp, and a random number thus making it unique per connection. </a:t>
            </a:r>
          </a:p>
          <a:p>
            <a:pPr marL="168275" lvl="1" indent="-168275">
              <a:tabLst>
                <a:tab pos="612775" algn="l"/>
              </a:tabLst>
            </a:pPr>
            <a:r>
              <a:rPr lang="en-US" sz="1200" dirty="0" smtClean="0"/>
              <a:t>A hash map is created with this Client Id as key and Socket Object of this connection as value.</a:t>
            </a:r>
          </a:p>
          <a:p>
            <a:pPr marL="168275" lvl="1" indent="-168275">
              <a:tabLst>
                <a:tab pos="612775" algn="l"/>
              </a:tabLst>
            </a:pPr>
            <a:r>
              <a:rPr lang="en-US" sz="1200" dirty="0" smtClean="0"/>
              <a:t>Response will be received in the Gateway Out MQ.</a:t>
            </a:r>
          </a:p>
          <a:p>
            <a:pPr marL="168275" lvl="1" indent="-168275">
              <a:tabLst>
                <a:tab pos="612775" algn="l"/>
              </a:tabLst>
            </a:pPr>
            <a:r>
              <a:rPr lang="en-US" sz="1200" dirty="0" smtClean="0"/>
              <a:t>To write the message back to the socket threads from the Receiver Thread Pool will have to be used. This Receiver Thread Pool will be initialized on start up.</a:t>
            </a:r>
          </a:p>
          <a:p>
            <a:pPr marL="168275" lvl="1" indent="-168275">
              <a:tabLst>
                <a:tab pos="612775" algn="l"/>
              </a:tabLst>
            </a:pPr>
            <a:r>
              <a:rPr lang="en-US" sz="1200" dirty="0" smtClean="0"/>
              <a:t>Receiving thread (T­­C1Receive) polls the response from GW out MQ (FIFO method).</a:t>
            </a:r>
          </a:p>
          <a:p>
            <a:pPr marL="168275" lvl="1" indent="-168275">
              <a:tabLst>
                <a:tab pos="612775" algn="l"/>
              </a:tabLst>
            </a:pPr>
            <a:r>
              <a:rPr lang="en-US" sz="1200" dirty="0" smtClean="0"/>
              <a:t>The response message is passed to converter class to get ISO format. It identifies the Client Id of the message from the correlation ID and using the hash map obtains the socket object and writes the response back to this object and then continues to poll the Output MQ. </a:t>
            </a:r>
          </a:p>
          <a:p>
            <a:pPr lvl="0">
              <a:buNone/>
            </a:pPr>
            <a:endParaRPr lang="en-US" dirty="0"/>
          </a:p>
        </p:txBody>
      </p:sp>
      <p:sp>
        <p:nvSpPr>
          <p:cNvPr id="5" name="Title 1"/>
          <p:cNvSpPr>
            <a:spLocks noGrp="1"/>
          </p:cNvSpPr>
          <p:nvPr>
            <p:ph type="title"/>
          </p:nvPr>
        </p:nvSpPr>
        <p:spPr>
          <a:xfrm>
            <a:off x="889000" y="291702"/>
            <a:ext cx="7581900" cy="698897"/>
          </a:xfrm>
        </p:spPr>
        <p:txBody>
          <a:bodyPr/>
          <a:lstStyle/>
          <a:p>
            <a:r>
              <a:rPr lang="en-US" sz="2400" dirty="0" smtClean="0"/>
              <a:t>Technical approach – contd…</a:t>
            </a:r>
            <a:br>
              <a:rPr lang="en-US" sz="2400" dirty="0" smtClean="0"/>
            </a:br>
            <a:r>
              <a:rPr lang="en-US" sz="1800" b="0" kern="0" dirty="0" smtClean="0">
                <a:solidFill>
                  <a:schemeClr val="bg1">
                    <a:lumMod val="50000"/>
                  </a:schemeClr>
                </a:solidFill>
              </a:rPr>
              <a:t>Communication between SWITCH and Switch Interface</a:t>
            </a: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5"/>
            <a:ext cx="7537450" cy="2303145"/>
          </a:xfrm>
        </p:spPr>
        <p:txBody>
          <a:bodyPr/>
          <a:lstStyle/>
          <a:p>
            <a:pPr marL="425326" lvl="1" indent="-170604" eaLnBrk="0" hangingPunct="0">
              <a:spcBef>
                <a:spcPct val="20000"/>
              </a:spcBef>
              <a:buClr>
                <a:schemeClr val="tx2"/>
              </a:buClr>
              <a:buFont typeface="Arial" pitchFamily="34" charset="0"/>
              <a:buChar char="•"/>
              <a:defRPr/>
            </a:pPr>
            <a:r>
              <a:rPr lang="en-US" sz="2000" kern="0" dirty="0" smtClean="0"/>
              <a:t>Communication between Switch Interface and gateway is using the Gateway EJB/MDB that is exposed to the outside world for communication. GW will operate with its own transaction control. Any failure after receiving a response from GW will be handled as a timeout.</a:t>
            </a:r>
          </a:p>
          <a:p>
            <a:pPr lvl="0">
              <a:buNone/>
            </a:pPr>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Communication between Switch Interface and FLEXCUBE</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4"/>
            <a:ext cx="7537450" cy="2952751"/>
          </a:xfrm>
        </p:spPr>
        <p:txBody>
          <a:bodyPr/>
          <a:lstStyle/>
          <a:p>
            <a:pPr marL="423863" lvl="1" indent="-169863" eaLnBrk="0" hangingPunct="0">
              <a:spcBef>
                <a:spcPct val="20000"/>
              </a:spcBef>
              <a:buClr>
                <a:schemeClr val="tx2"/>
              </a:buClr>
              <a:buFont typeface="Arial" pitchFamily="34" charset="0"/>
              <a:buChar char="•"/>
              <a:defRPr/>
            </a:pPr>
            <a:r>
              <a:rPr lang="en-US" sz="1600" dirty="0" smtClean="0"/>
              <a:t>Accept the socket connection/s from SWITCH</a:t>
            </a:r>
          </a:p>
          <a:p>
            <a:pPr marL="423863" lvl="1" indent="-169863" eaLnBrk="0" hangingPunct="0">
              <a:spcBef>
                <a:spcPct val="20000"/>
              </a:spcBef>
              <a:buClr>
                <a:schemeClr val="tx2"/>
              </a:buClr>
              <a:buFont typeface="Arial" pitchFamily="34" charset="0"/>
              <a:buChar char="•"/>
              <a:defRPr/>
            </a:pPr>
            <a:r>
              <a:rPr lang="en-US" sz="1600" dirty="0" smtClean="0"/>
              <a:t>Read the ISO message from socket</a:t>
            </a:r>
          </a:p>
          <a:p>
            <a:pPr marL="423863" lvl="1" indent="-169863" eaLnBrk="0" hangingPunct="0">
              <a:spcBef>
                <a:spcPct val="20000"/>
              </a:spcBef>
              <a:buClr>
                <a:schemeClr val="tx2"/>
              </a:buClr>
              <a:buFont typeface="Arial" pitchFamily="34" charset="0"/>
              <a:buChar char="•"/>
              <a:defRPr/>
            </a:pPr>
            <a:r>
              <a:rPr lang="en-US" sz="1600" dirty="0" smtClean="0"/>
              <a:t>Write the ISO message into a Memory Queue </a:t>
            </a:r>
          </a:p>
          <a:p>
            <a:pPr marL="423863" lvl="1" indent="-169863" eaLnBrk="0" hangingPunct="0">
              <a:spcBef>
                <a:spcPct val="20000"/>
              </a:spcBef>
              <a:buClr>
                <a:schemeClr val="tx2"/>
              </a:buClr>
              <a:buFont typeface="Arial" pitchFamily="34" charset="0"/>
              <a:buChar char="•"/>
              <a:defRPr/>
            </a:pPr>
            <a:r>
              <a:rPr lang="en-US" sz="1600" dirty="0" smtClean="0"/>
              <a:t>Read the ISO message from Queue and convert it into GW XML</a:t>
            </a:r>
          </a:p>
          <a:p>
            <a:pPr marL="423863" lvl="1" indent="-169863" eaLnBrk="0" hangingPunct="0">
              <a:spcBef>
                <a:spcPct val="20000"/>
              </a:spcBef>
              <a:buClr>
                <a:schemeClr val="tx2"/>
              </a:buClr>
              <a:buFont typeface="Arial" pitchFamily="34" charset="0"/>
              <a:buChar char="•"/>
              <a:defRPr/>
            </a:pPr>
            <a:r>
              <a:rPr lang="en-US" sz="1600" dirty="0" smtClean="0"/>
              <a:t>Send the request XML message to Gateway</a:t>
            </a:r>
          </a:p>
          <a:p>
            <a:pPr marL="423863" lvl="1" indent="-169863" eaLnBrk="0" hangingPunct="0">
              <a:spcBef>
                <a:spcPct val="20000"/>
              </a:spcBef>
              <a:buClr>
                <a:schemeClr val="tx2"/>
              </a:buClr>
              <a:buFont typeface="Arial" pitchFamily="34" charset="0"/>
              <a:buChar char="•"/>
              <a:defRPr/>
            </a:pPr>
            <a:r>
              <a:rPr lang="en-US" sz="1600" dirty="0" smtClean="0"/>
              <a:t>Accept  the gateway response XML</a:t>
            </a:r>
          </a:p>
          <a:p>
            <a:pPr marL="423863" lvl="1" indent="-169863" eaLnBrk="0" hangingPunct="0">
              <a:spcBef>
                <a:spcPct val="20000"/>
              </a:spcBef>
              <a:buClr>
                <a:schemeClr val="tx2"/>
              </a:buClr>
              <a:buFont typeface="Arial" pitchFamily="34" charset="0"/>
              <a:buChar char="•"/>
              <a:defRPr/>
            </a:pPr>
            <a:r>
              <a:rPr lang="en-US" sz="1600" dirty="0" smtClean="0"/>
              <a:t>Convert gateway response XML to ISO response message</a:t>
            </a:r>
          </a:p>
          <a:p>
            <a:pPr marL="423863" lvl="1" indent="-169863" eaLnBrk="0" hangingPunct="0">
              <a:spcBef>
                <a:spcPct val="20000"/>
              </a:spcBef>
              <a:buClr>
                <a:schemeClr val="tx2"/>
              </a:buClr>
              <a:buFont typeface="Arial" pitchFamily="34" charset="0"/>
              <a:buChar char="•"/>
              <a:defRPr/>
            </a:pPr>
            <a:r>
              <a:rPr lang="en-US" sz="1600" dirty="0" smtClean="0"/>
              <a:t>Send the ISO response back to SWITCH through socket</a:t>
            </a:r>
          </a:p>
          <a:p>
            <a:pPr lvl="0">
              <a:buNone/>
            </a:pPr>
            <a:endParaRPr lang="en-US" dirty="0"/>
          </a:p>
        </p:txBody>
      </p:sp>
      <p:sp>
        <p:nvSpPr>
          <p:cNvPr id="5" name="Title 1"/>
          <p:cNvSpPr>
            <a:spLocks noGrp="1"/>
          </p:cNvSpPr>
          <p:nvPr>
            <p:ph type="title"/>
          </p:nvPr>
        </p:nvSpPr>
        <p:spPr>
          <a:xfrm>
            <a:off x="889000" y="291702"/>
            <a:ext cx="7581900" cy="641747"/>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Switch Interface responsibilities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a:t>
            </a:r>
            <a:endParaRPr lang="en-US" sz="2400" dirty="0"/>
          </a:p>
        </p:txBody>
      </p:sp>
      <p:pic>
        <p:nvPicPr>
          <p:cNvPr id="4" name="Picture 3" descr="1"/>
          <p:cNvPicPr>
            <a:picLocks noChangeAspect="1" noChangeArrowheads="1"/>
          </p:cNvPicPr>
          <p:nvPr/>
        </p:nvPicPr>
        <p:blipFill>
          <a:blip r:embed="rId2" cstate="print"/>
          <a:srcRect/>
          <a:stretch>
            <a:fillRect/>
          </a:stretch>
        </p:blipFill>
        <p:spPr bwMode="auto">
          <a:xfrm>
            <a:off x="847725" y="866775"/>
            <a:ext cx="7496175" cy="3714749"/>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838200"/>
            <a:ext cx="7537450" cy="3657599"/>
          </a:xfrm>
        </p:spPr>
        <p:txBody>
          <a:bodyPr/>
          <a:lstStyle/>
          <a:p>
            <a:pPr marL="425326" lvl="1" indent="-170604">
              <a:buClr>
                <a:schemeClr val="tx2"/>
              </a:buClr>
              <a:buFont typeface="Arial" pitchFamily="34" charset="0"/>
              <a:buChar char="•"/>
              <a:defRPr/>
            </a:pPr>
            <a:r>
              <a:rPr lang="en-US" sz="1400" dirty="0" smtClean="0"/>
              <a:t>The source will be FLEXSWITCH.</a:t>
            </a:r>
          </a:p>
          <a:p>
            <a:pPr marL="425326" lvl="1" indent="-170604">
              <a:buClr>
                <a:schemeClr val="tx2"/>
              </a:buClr>
              <a:buFont typeface="Arial" pitchFamily="34" charset="0"/>
              <a:buChar char="•"/>
              <a:defRPr/>
            </a:pPr>
            <a:r>
              <a:rPr lang="en-US" sz="1400" dirty="0" smtClean="0"/>
              <a:t>The originating branch is derived in the messaging schema using the Issuer BIN and Acquirer BIN. These two values are received in the additional parameters tag in the header. The originating branch is used as the BRANCH tag in the header.</a:t>
            </a:r>
          </a:p>
          <a:p>
            <a:pPr marL="425326" lvl="1" indent="-170604">
              <a:buClr>
                <a:schemeClr val="tx2"/>
              </a:buClr>
              <a:buFont typeface="Arial" pitchFamily="34" charset="0"/>
              <a:buChar char="•"/>
              <a:defRPr/>
            </a:pPr>
            <a:r>
              <a:rPr lang="en-US" sz="1400" dirty="0" smtClean="0"/>
              <a:t>The service, operation received will be FCUBSSwitchService, SwitchTransaction.</a:t>
            </a:r>
          </a:p>
          <a:p>
            <a:pPr marL="425326" lvl="1" indent="-170604">
              <a:buClr>
                <a:schemeClr val="tx2"/>
              </a:buClr>
              <a:buFont typeface="Arial" pitchFamily="34" charset="0"/>
              <a:buChar char="•"/>
              <a:defRPr/>
            </a:pPr>
            <a:r>
              <a:rPr lang="en-US" sz="1400" dirty="0" smtClean="0"/>
              <a:t>A new gateway service handler for FCUBSSwitchService will be created. </a:t>
            </a:r>
          </a:p>
          <a:p>
            <a:pPr marL="425326" lvl="1" indent="-170604">
              <a:buClr>
                <a:schemeClr val="tx2"/>
              </a:buClr>
              <a:buFont typeface="Arial" pitchFamily="34" charset="0"/>
              <a:buChar char="•"/>
              <a:defRPr/>
            </a:pPr>
            <a:r>
              <a:rPr lang="en-US" sz="1400" dirty="0" smtClean="0"/>
              <a:t>This new service will have a XSD. The XSD will have all the ISO fields as individual tags.</a:t>
            </a:r>
          </a:p>
          <a:p>
            <a:pPr marL="425326" lvl="1" indent="-170604">
              <a:buClr>
                <a:schemeClr val="tx2"/>
              </a:buClr>
              <a:buFont typeface="Arial" pitchFamily="34" charset="0"/>
              <a:buChar char="•"/>
              <a:defRPr/>
            </a:pPr>
            <a:r>
              <a:rPr lang="en-US" sz="1400" dirty="0" smtClean="0"/>
              <a:t>There will be an operation handler (switch interface operation handler) that will parse the incoming GW XML and construct an ISO TYPE object . Depending on the ISO version the fields from the GW XML will be mapped to fields in the ISO TYPE. The ISO version will be defined in Switch Integration Parameter table. Based on message class and operation code it will determine the service that needs to be executed on FLEXCUBE and calls the corresponding package (explained in the next point). It handles duplicate check (by logging into a table). It determines the category (On Us / Remote On us).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br>
              <a:rPr lang="en-US" dirty="0" smtClean="0"/>
            </a:br>
            <a:r>
              <a:rPr lang="en-US" dirty="0" smtClean="0"/>
              <a:t/>
            </a:r>
            <a:br>
              <a:rPr lang="en-US" dirty="0" smtClean="0"/>
            </a:br>
            <a:r>
              <a:rPr lang="en-US" smtClean="0"/>
              <a:t>FCUBS 12.2</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SWITCH INTEGRATION GATEWAY</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Arial" pitchFamily="34" charset="0"/>
              <a:buChar char="•"/>
              <a:defRPr/>
            </a:pPr>
            <a:r>
              <a:rPr lang="en-US" dirty="0" smtClean="0"/>
              <a:t>For each service that will be used by ATM/POS the corresponding operation handler will be duplicated and tailored to meet the ATM/POS requirements</a:t>
            </a:r>
          </a:p>
          <a:p>
            <a:pPr marL="425326" lvl="1" indent="-170604">
              <a:buClr>
                <a:schemeClr val="tx2"/>
              </a:buClr>
              <a:buFont typeface="Arial" pitchFamily="34" charset="0"/>
              <a:buChar char="•"/>
              <a:defRPr/>
            </a:pPr>
            <a:r>
              <a:rPr lang="en-US" dirty="0" smtClean="0"/>
              <a:t>The response message class is determined in the switch interface operation handler. Using the ISO TYPE that it receives it builds the response XML.</a:t>
            </a:r>
          </a:p>
          <a:p>
            <a:pPr marL="425326" lvl="1" indent="-170604">
              <a:buClr>
                <a:schemeClr val="tx2"/>
              </a:buClr>
              <a:buFont typeface="Arial" pitchFamily="34" charset="0"/>
              <a:buChar char="•"/>
              <a:defRPr/>
            </a:pPr>
            <a:r>
              <a:rPr lang="en-US" dirty="0" smtClean="0"/>
              <a:t>Product maintenance and upload package will be enhanced to meet new requirements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Wingdings" pitchFamily="2" charset="2"/>
              <a:buChar char="Ø"/>
              <a:defRPr/>
            </a:pPr>
            <a:r>
              <a:rPr lang="en-US" dirty="0" smtClean="0"/>
              <a:t>User needs to Follow the Following set of Maintenance</a:t>
            </a:r>
          </a:p>
          <a:p>
            <a:pPr marL="425326" lvl="1" indent="-170604">
              <a:buClr>
                <a:schemeClr val="tx2"/>
              </a:buClr>
              <a:buFont typeface="Times" pitchFamily="18" charset="0"/>
              <a:buNone/>
              <a:defRPr/>
            </a:pPr>
            <a:endParaRPr lang="en-US" dirty="0" smtClean="0"/>
          </a:p>
          <a:p>
            <a:pPr marL="682501" lvl="2" indent="-170604">
              <a:buFont typeface="Arial" pitchFamily="34" charset="0"/>
              <a:buChar char="•"/>
              <a:defRPr/>
            </a:pPr>
            <a:r>
              <a:rPr lang="en-US" dirty="0" smtClean="0"/>
              <a:t>Customer Account Creation</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Customer</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Account Maintenance</a:t>
            </a:r>
          </a:p>
          <a:p>
            <a:pPr lvl="0">
              <a:buNone/>
            </a:pPr>
            <a:endParaRPr lang="en-US" dirty="0" smtClean="0"/>
          </a:p>
          <a:p>
            <a:pPr lvl="0"/>
            <a:endParaRPr lang="en-US" dirty="0" smtClean="0"/>
          </a:p>
          <a:p>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8275" eaLnBrk="0" hangingPunct="0">
              <a:spcBef>
                <a:spcPct val="20000"/>
              </a:spcBef>
              <a:buClr>
                <a:schemeClr val="tx2"/>
              </a:buClr>
              <a:buFont typeface="Arial" charset="0"/>
              <a:buChar char="•"/>
            </a:pPr>
            <a:r>
              <a:rPr lang="en-US" dirty="0" smtClean="0"/>
              <a:t>Create Customer Account for ATM/IVR and POS Operations</a:t>
            </a:r>
          </a:p>
          <a:p>
            <a:pPr marL="168275" eaLnBrk="0" hangingPunct="0">
              <a:spcBef>
                <a:spcPct val="20000"/>
              </a:spcBef>
              <a:buClr>
                <a:schemeClr val="tx2"/>
              </a:buClr>
              <a:buFont typeface="Arial" charset="0"/>
              <a:buChar char="•"/>
            </a:pPr>
            <a:r>
              <a:rPr lang="en-US" dirty="0" smtClean="0"/>
              <a:t>The Checkbox “ATM” under ‘Preference’ tab should be Checked along with ATM Account number.</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8275" eaLnBrk="0" hangingPunct="0">
              <a:spcBef>
                <a:spcPct val="20000"/>
              </a:spcBef>
              <a:buClr>
                <a:schemeClr val="tx2"/>
              </a:buClr>
              <a:buFont typeface="Arial" charset="0"/>
              <a:buChar char="•"/>
            </a:pPr>
            <a:r>
              <a:rPr lang="en-US" sz="1800" dirty="0" smtClean="0"/>
              <a:t>Customer Account Creation</a:t>
            </a:r>
          </a:p>
        </p:txBody>
      </p:sp>
      <p:grpSp>
        <p:nvGrpSpPr>
          <p:cNvPr id="7" name="Group 10"/>
          <p:cNvGrpSpPr>
            <a:grpSpLocks noGrp="1"/>
          </p:cNvGrpSpPr>
          <p:nvPr/>
        </p:nvGrpSpPr>
        <p:grpSpPr bwMode="auto">
          <a:xfrm>
            <a:off x="4318000" y="1133476"/>
            <a:ext cx="4635500" cy="3390899"/>
            <a:chOff x="685800" y="1581150"/>
            <a:chExt cx="8077200" cy="2997200"/>
          </a:xfrm>
        </p:grpSpPr>
        <p:pic>
          <p:nvPicPr>
            <p:cNvPr id="8" name="Picture 3"/>
            <p:cNvPicPr>
              <a:picLocks noChangeAspect="1" noChangeArrowheads="1"/>
            </p:cNvPicPr>
            <p:nvPr/>
          </p:nvPicPr>
          <p:blipFill>
            <a:blip r:embed="rId3" cstate="print"/>
            <a:srcRect l="20598" t="7175" r="1425" b="10986"/>
            <a:stretch>
              <a:fillRect/>
            </a:stretch>
          </p:blipFill>
          <p:spPr bwMode="auto">
            <a:xfrm>
              <a:off x="685800" y="1581150"/>
              <a:ext cx="8077200" cy="2997200"/>
            </a:xfrm>
            <a:prstGeom prst="rect">
              <a:avLst/>
            </a:prstGeom>
            <a:noFill/>
            <a:ln w="9525" algn="ctr">
              <a:solidFill>
                <a:srgbClr val="002060"/>
              </a:solidFill>
              <a:miter lim="800000"/>
              <a:headEnd/>
              <a:tailEnd/>
            </a:ln>
          </p:spPr>
        </p:pic>
        <p:sp>
          <p:nvSpPr>
            <p:cNvPr id="9" name="Rounded Rectangle 11"/>
            <p:cNvSpPr>
              <a:spLocks noChangeArrowheads="1"/>
            </p:cNvSpPr>
            <p:nvPr/>
          </p:nvSpPr>
          <p:spPr bwMode="auto">
            <a:xfrm>
              <a:off x="3276600" y="3543300"/>
              <a:ext cx="2667000" cy="407988"/>
            </a:xfrm>
            <a:prstGeom prst="roundRect">
              <a:avLst>
                <a:gd name="adj" fmla="val 16667"/>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9420" indent="-169420" eaLnBrk="0" hangingPunct="0">
              <a:spcBef>
                <a:spcPct val="20000"/>
              </a:spcBef>
              <a:buClr>
                <a:schemeClr val="tx2"/>
              </a:buClr>
              <a:buFont typeface="Times" pitchFamily="18" charset="0"/>
              <a:buChar char="•"/>
              <a:defRPr/>
            </a:pPr>
            <a:r>
              <a:rPr lang="en-US" kern="0" dirty="0" smtClean="0"/>
              <a:t>Create Card Customer . User needs to create a Card Customer which is identified as a Customer who are Eligible to have cards.</a:t>
            </a:r>
            <a:endParaRPr lang="en-US" kern="0" dirty="0"/>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kern="0" dirty="0" smtClean="0"/>
              <a:t>Card Customer</a:t>
            </a:r>
            <a:endParaRPr lang="en-US" sz="1800" kern="0" dirty="0"/>
          </a:p>
        </p:txBody>
      </p:sp>
      <p:pic>
        <p:nvPicPr>
          <p:cNvPr id="10" name="Picture 2"/>
          <p:cNvPicPr>
            <a:picLocks noChangeAspect="1" noChangeArrowheads="1"/>
          </p:cNvPicPr>
          <p:nvPr/>
        </p:nvPicPr>
        <p:blipFill>
          <a:blip r:embed="rId3" cstate="print"/>
          <a:srcRect l="37517" t="7175" r="1425" b="48688"/>
          <a:stretch>
            <a:fillRect/>
          </a:stretch>
        </p:blipFill>
        <p:spPr bwMode="auto">
          <a:xfrm>
            <a:off x="4352925" y="1143000"/>
            <a:ext cx="4648200" cy="3286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Create Card Account for a Customer . User needs to select the type of Card for the ‘Card Customer’ which is Mapped to a Customer Account </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Card Account Maintenance</a:t>
            </a:r>
          </a:p>
        </p:txBody>
      </p:sp>
      <p:pic>
        <p:nvPicPr>
          <p:cNvPr id="6" name="Picture 1"/>
          <p:cNvPicPr>
            <a:picLocks noChangeAspect="1" noChangeArrowheads="1"/>
          </p:cNvPicPr>
          <p:nvPr/>
        </p:nvPicPr>
        <p:blipFill>
          <a:blip r:embed="rId3" cstate="print"/>
          <a:srcRect l="37517" t="7356" r="1427" b="48506"/>
          <a:stretch>
            <a:fillRect/>
          </a:stretch>
        </p:blipFill>
        <p:spPr bwMode="auto">
          <a:xfrm>
            <a:off x="4314825" y="1146175"/>
            <a:ext cx="4552950" cy="31019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a:spcBef>
                <a:spcPct val="0"/>
              </a:spcBef>
              <a:buFont typeface="Wingdings" pitchFamily="2" charset="2"/>
              <a:buChar char="Ø"/>
              <a:defRPr/>
            </a:pPr>
            <a:r>
              <a:rPr lang="en-US" sz="1800" dirty="0" smtClean="0"/>
              <a:t>Bank Specific Maintenance can be Divided into two parts :-</a:t>
            </a:r>
          </a:p>
          <a:p>
            <a:pPr>
              <a:spcBef>
                <a:spcPct val="0"/>
              </a:spcBef>
              <a:buFont typeface="Times" pitchFamily="18" charset="0"/>
              <a:buNone/>
              <a:defRPr/>
            </a:pPr>
            <a:endParaRPr lang="en-US" sz="1800" dirty="0" smtClean="0"/>
          </a:p>
          <a:p>
            <a:pPr lvl="2">
              <a:spcBef>
                <a:spcPct val="0"/>
              </a:spcBef>
              <a:defRPr/>
            </a:pPr>
            <a:r>
              <a:rPr lang="en-US" dirty="0" smtClean="0"/>
              <a:t>General Maintenance</a:t>
            </a:r>
          </a:p>
          <a:p>
            <a:pPr lvl="2">
              <a:spcBef>
                <a:spcPct val="0"/>
              </a:spcBef>
              <a:buFont typeface="Times" pitchFamily="18" charset="0"/>
              <a:buNone/>
              <a:defRPr/>
            </a:pPr>
            <a:endParaRPr lang="en-US" dirty="0" smtClean="0"/>
          </a:p>
          <a:p>
            <a:pPr lvl="2">
              <a:spcBef>
                <a:spcPct val="0"/>
              </a:spcBef>
              <a:defRPr/>
            </a:pPr>
            <a:r>
              <a:rPr lang="en-US" dirty="0" smtClean="0"/>
              <a:t>Card Specific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 – contd …</a:t>
            </a:r>
            <a:br>
              <a:rPr lang="en-US" sz="2400" dirty="0" smtClean="0"/>
            </a:br>
            <a:r>
              <a:rPr lang="en-US" sz="2400" dirty="0" smtClean="0"/>
              <a:t/>
            </a:r>
            <a:br>
              <a:rPr lang="en-US" sz="2400" dirty="0" smtClean="0"/>
            </a:br>
            <a:r>
              <a:rPr lang="en-US" sz="2200" b="0" dirty="0" smtClean="0">
                <a:solidFill>
                  <a:schemeClr val="bg1">
                    <a:lumMod val="50000"/>
                  </a:schemeClr>
                </a:solidFill>
              </a:rPr>
              <a:t>General Maintenance</a:t>
            </a:r>
            <a:r>
              <a:rPr lang="en-US" sz="2400" b="0" kern="0" dirty="0" smtClean="0">
                <a:solidFill>
                  <a:schemeClr val="bg1">
                    <a:lumMod val="50000"/>
                  </a:schemeClr>
                </a:solidFill>
              </a:rPr>
              <a:t/>
            </a:r>
            <a:br>
              <a:rPr lang="en-US" sz="2400" b="0" kern="0" dirty="0" smtClean="0">
                <a:solidFill>
                  <a:schemeClr val="bg1">
                    <a:lumMod val="50000"/>
                  </a:schemeClr>
                </a:solidFill>
              </a:rPr>
            </a:b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
        <p:nvSpPr>
          <p:cNvPr id="3" name="Content Placeholder 2"/>
          <p:cNvSpPr>
            <a:spLocks noGrp="1"/>
          </p:cNvSpPr>
          <p:nvPr>
            <p:ph idx="1"/>
          </p:nvPr>
        </p:nvSpPr>
        <p:spPr>
          <a:xfrm>
            <a:off x="902425" y="1543050"/>
            <a:ext cx="7537450" cy="2480310"/>
          </a:xfrm>
        </p:spPr>
        <p:txBody>
          <a:bodyPr/>
          <a:lstStyle/>
          <a:p>
            <a:pPr>
              <a:buFont typeface="Wingdings" pitchFamily="2" charset="2"/>
              <a:buChar char="Ø"/>
            </a:pPr>
            <a:r>
              <a:rPr lang="en-US" sz="1800" b="1" dirty="0" smtClean="0"/>
              <a:t>User needs to follow the following set of Maintenance:- </a:t>
            </a:r>
          </a:p>
          <a:p>
            <a:endParaRPr lang="en-US" sz="1800" b="1" dirty="0" smtClean="0"/>
          </a:p>
          <a:p>
            <a:pPr lvl="2">
              <a:buFont typeface="Arial" charset="0"/>
              <a:buChar char="•"/>
            </a:pPr>
            <a:r>
              <a:rPr lang="en-US" b="1" dirty="0" smtClean="0"/>
              <a:t>Country Maintenance</a:t>
            </a:r>
          </a:p>
          <a:p>
            <a:pPr lvl="2">
              <a:buFont typeface="Arial" charset="0"/>
              <a:buChar char="•"/>
            </a:pPr>
            <a:endParaRPr lang="en-US" b="1" dirty="0" smtClean="0"/>
          </a:p>
          <a:p>
            <a:pPr lvl="2">
              <a:buFont typeface="Arial" charset="0"/>
              <a:buChar char="•"/>
            </a:pPr>
            <a:r>
              <a:rPr lang="en-US" b="1" dirty="0" smtClean="0"/>
              <a:t>Currency Maintenance</a:t>
            </a:r>
          </a:p>
          <a:p>
            <a:pPr lvl="2">
              <a:buFont typeface="Arial" charset="0"/>
              <a:buChar char="•"/>
            </a:pPr>
            <a:endParaRPr lang="en-US" b="1" dirty="0" smtClean="0"/>
          </a:p>
          <a:p>
            <a:pPr lvl="2">
              <a:buFont typeface="Arial" charset="0"/>
              <a:buChar char="•"/>
            </a:pPr>
            <a:r>
              <a:rPr lang="en-US" b="1" dirty="0" smtClean="0"/>
              <a:t>Inter-Branch Parameter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Country as currency needs t o be maintained for Bank which in turn needs to be Linked with the Country</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Country Maintenance</a:t>
            </a:r>
          </a:p>
        </p:txBody>
      </p:sp>
      <p:pic>
        <p:nvPicPr>
          <p:cNvPr id="7" name="Picture 2"/>
          <p:cNvPicPr>
            <a:picLocks noChangeAspect="1" noChangeArrowheads="1"/>
          </p:cNvPicPr>
          <p:nvPr/>
        </p:nvPicPr>
        <p:blipFill>
          <a:blip r:embed="rId3" cstate="print"/>
          <a:srcRect l="37500" t="7617" r="1250" b="48633"/>
          <a:stretch>
            <a:fillRect/>
          </a:stretch>
        </p:blipFill>
        <p:spPr bwMode="auto">
          <a:xfrm>
            <a:off x="4324351" y="1123949"/>
            <a:ext cx="4533900" cy="3267075"/>
          </a:xfrm>
          <a:prstGeom prst="rect">
            <a:avLst/>
          </a:prstGeom>
          <a:noFill/>
          <a:ln w="9525" algn="ctr">
            <a:solidFill>
              <a:srgbClr val="0070C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Currency  along with ISO Numeric Code </a:t>
            </a:r>
            <a:r>
              <a:rPr lang="en-US" sz="1100" dirty="0" smtClean="0"/>
              <a:t>. </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Currency Maintenance</a:t>
            </a:r>
          </a:p>
        </p:txBody>
      </p:sp>
      <p:grpSp>
        <p:nvGrpSpPr>
          <p:cNvPr id="6" name="Group 12"/>
          <p:cNvGrpSpPr>
            <a:grpSpLocks/>
          </p:cNvGrpSpPr>
          <p:nvPr/>
        </p:nvGrpSpPr>
        <p:grpSpPr bwMode="auto">
          <a:xfrm>
            <a:off x="4333875" y="1066800"/>
            <a:ext cx="4667250" cy="3190875"/>
            <a:chOff x="457200" y="1885950"/>
            <a:chExt cx="8077200" cy="2438400"/>
          </a:xfrm>
        </p:grpSpPr>
        <p:pic>
          <p:nvPicPr>
            <p:cNvPr id="8" name="Picture 2"/>
            <p:cNvPicPr>
              <a:picLocks noChangeAspect="1" noChangeArrowheads="1"/>
            </p:cNvPicPr>
            <p:nvPr/>
          </p:nvPicPr>
          <p:blipFill>
            <a:blip r:embed="rId3" cstate="print"/>
            <a:srcRect l="20000" t="6836" r="1250" b="32227"/>
            <a:stretch>
              <a:fillRect/>
            </a:stretch>
          </p:blipFill>
          <p:spPr bwMode="auto">
            <a:xfrm>
              <a:off x="457200" y="1885950"/>
              <a:ext cx="8077200" cy="2438400"/>
            </a:xfrm>
            <a:prstGeom prst="rect">
              <a:avLst/>
            </a:prstGeom>
            <a:noFill/>
            <a:ln w="9525" algn="ctr">
              <a:noFill/>
              <a:miter lim="800000"/>
              <a:headEnd/>
              <a:tailEnd/>
            </a:ln>
          </p:spPr>
        </p:pic>
        <p:sp>
          <p:nvSpPr>
            <p:cNvPr id="9" name="Rectangle 7"/>
            <p:cNvSpPr>
              <a:spLocks noChangeArrowheads="1"/>
            </p:cNvSpPr>
            <p:nvPr/>
          </p:nvSpPr>
          <p:spPr bwMode="auto">
            <a:xfrm>
              <a:off x="1066800" y="2419350"/>
              <a:ext cx="1524000" cy="1524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kern="0" dirty="0" smtClean="0"/>
              <a:t>User needs to Maintain ‘</a:t>
            </a:r>
            <a:r>
              <a:rPr lang="en-US" dirty="0" smtClean="0"/>
              <a:t>Inter-Branch Parameter’</a:t>
            </a:r>
            <a:r>
              <a:rPr lang="en-US" kern="0" dirty="0" smtClean="0"/>
              <a:t>. The inter- branch parameter is maintained for ATM/IVR and POS transactions between Head office and a Branch.</a:t>
            </a:r>
            <a:endParaRPr lang="en-US" sz="1100" dirty="0" smtClean="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dirty="0" smtClean="0"/>
              <a:t>Inter-Branch Parameter maintenance</a:t>
            </a:r>
            <a:endParaRPr lang="en-US" sz="1800" b="0" kern="0" dirty="0"/>
          </a:p>
        </p:txBody>
      </p:sp>
      <p:pic>
        <p:nvPicPr>
          <p:cNvPr id="10" name="Picture 2"/>
          <p:cNvPicPr>
            <a:picLocks noChangeAspect="1" noChangeArrowheads="1"/>
          </p:cNvPicPr>
          <p:nvPr/>
        </p:nvPicPr>
        <p:blipFill>
          <a:blip r:embed="rId3" cstate="print"/>
          <a:srcRect l="37517" t="7175" r="1425" b="33975"/>
          <a:stretch>
            <a:fillRect/>
          </a:stretch>
        </p:blipFill>
        <p:spPr bwMode="auto">
          <a:xfrm>
            <a:off x="4324349" y="1152525"/>
            <a:ext cx="4591051" cy="3028950"/>
          </a:xfrm>
          <a:prstGeom prst="rect">
            <a:avLst/>
          </a:prstGeom>
          <a:noFill/>
          <a:ln w="9525" algn="ctr">
            <a:no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Contents</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447799"/>
            <a:ext cx="7771752" cy="2867025"/>
          </a:xfrm>
        </p:spPr>
        <p:txBody>
          <a:bodyPr/>
          <a:lstStyle/>
          <a:p>
            <a:pPr marL="212725" indent="-212725" algn="just">
              <a:spcBef>
                <a:spcPts val="500"/>
              </a:spcBef>
              <a:spcAft>
                <a:spcPts val="200"/>
              </a:spcAft>
              <a:defRPr/>
            </a:pPr>
            <a:r>
              <a:rPr lang="en-US" b="1" dirty="0" smtClean="0">
                <a:ea typeface="MS PGothic" pitchFamily="34" charset="-128"/>
              </a:rPr>
              <a:t>SWITCH Interface Overview</a:t>
            </a:r>
          </a:p>
          <a:p>
            <a:pPr marL="212725" indent="-212725" algn="just">
              <a:spcBef>
                <a:spcPts val="500"/>
              </a:spcBef>
              <a:spcAft>
                <a:spcPts val="200"/>
              </a:spcAft>
              <a:defRPr/>
            </a:pPr>
            <a:r>
              <a:rPr lang="en-US" b="1" dirty="0" smtClean="0">
                <a:ea typeface="MS PGothic" pitchFamily="34" charset="-128"/>
              </a:rPr>
              <a:t>SWITCH Interface Architecture</a:t>
            </a:r>
          </a:p>
          <a:p>
            <a:pPr marL="212725" indent="-212725" algn="just">
              <a:spcBef>
                <a:spcPts val="500"/>
              </a:spcBef>
              <a:spcAft>
                <a:spcPts val="200"/>
              </a:spcAft>
              <a:defRPr/>
            </a:pPr>
            <a:r>
              <a:rPr lang="en-US" b="1" dirty="0" smtClean="0">
                <a:ea typeface="MS PGothic" pitchFamily="34" charset="-128"/>
              </a:rPr>
              <a:t>SWITCH Interface with FLEXCUBE</a:t>
            </a:r>
          </a:p>
          <a:p>
            <a:pPr marL="212725" indent="-212725" algn="just">
              <a:spcBef>
                <a:spcPts val="500"/>
              </a:spcBef>
              <a:spcAft>
                <a:spcPts val="200"/>
              </a:spcAft>
              <a:defRPr/>
            </a:pPr>
            <a:r>
              <a:rPr lang="en-US" b="1" dirty="0" smtClean="0">
                <a:ea typeface="MS PGothic" pitchFamily="34" charset="-128"/>
              </a:rPr>
              <a:t>Transactions Supported in SWITCH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198121"/>
            <a:ext cx="7477078" cy="1361899"/>
          </a:xfrm>
          <a:prstGeom prst="rect">
            <a:avLst/>
          </a:prstGeom>
          <a:noFill/>
          <a:ln w="9525">
            <a:noFill/>
            <a:miter lim="800000"/>
            <a:headEnd/>
            <a:tailEnd/>
          </a:ln>
          <a:effectLst/>
        </p:spPr>
        <p:txBody>
          <a:bodyPr vert="horz" wrap="square" lIns="0" tIns="0" rIns="0" bIns="38088" numCol="1" anchor="ctr" anchorCtr="0" compatLnSpc="1">
            <a:prstTxWarp prst="textNoShape">
              <a:avLst/>
            </a:prstTxWarp>
            <a:spAutoFit/>
          </a:bodyPr>
          <a:lstStyle/>
          <a:p>
            <a:pPr fontAlgn="base">
              <a:lnSpc>
                <a:spcPct val="100000"/>
              </a:lnSpc>
              <a:spcAft>
                <a:spcPct val="0"/>
              </a:spcAft>
            </a:pPr>
            <a:r>
              <a:rPr lang="en-US" sz="2400" dirty="0" smtClean="0"/>
              <a:t>Bank Specific Maintenance – contd …</a:t>
            </a:r>
            <a:br>
              <a:rPr lang="en-US" sz="2400" dirty="0" smtClean="0"/>
            </a:br>
            <a:r>
              <a:rPr lang="en-US" sz="2400" dirty="0" smtClean="0"/>
              <a:t/>
            </a:r>
            <a:br>
              <a:rPr lang="en-US" sz="2400" dirty="0" smtClean="0"/>
            </a:br>
            <a:r>
              <a:rPr lang="en-US" sz="2000" b="0" dirty="0" smtClean="0">
                <a:solidFill>
                  <a:schemeClr val="bg1">
                    <a:lumMod val="50000"/>
                  </a:schemeClr>
                </a:solidFill>
              </a:rPr>
              <a:t>Card Maintenance</a:t>
            </a:r>
            <a:r>
              <a:rPr lang="en-US" sz="1800" b="0" kern="0" dirty="0" smtClean="0">
                <a:solidFill>
                  <a:schemeClr val="bg1">
                    <a:lumMod val="50000"/>
                  </a:schemeClr>
                </a:solidFill>
              </a:rPr>
              <a:t/>
            </a:r>
            <a:br>
              <a:rPr lang="en-US" sz="1800" b="0" kern="0" dirty="0" smtClean="0">
                <a:solidFill>
                  <a:schemeClr val="bg1">
                    <a:lumMod val="50000"/>
                  </a:schemeClr>
                </a:solidFill>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4" name="Content Placeholder 3"/>
          <p:cNvSpPr>
            <a:spLocks noGrp="1"/>
          </p:cNvSpPr>
          <p:nvPr>
            <p:ph idx="1"/>
          </p:nvPr>
        </p:nvSpPr>
        <p:spPr>
          <a:xfrm>
            <a:off x="876300" y="1524000"/>
            <a:ext cx="7537450" cy="2933700"/>
          </a:xfrm>
        </p:spPr>
        <p:txBody>
          <a:bodyPr/>
          <a:lstStyle/>
          <a:p>
            <a:pPr marL="169420" indent="-169420" eaLnBrk="0" hangingPunct="0">
              <a:spcBef>
                <a:spcPct val="20000"/>
              </a:spcBef>
              <a:buClr>
                <a:schemeClr val="tx2"/>
              </a:buClr>
              <a:buFont typeface="Wingdings" pitchFamily="2" charset="2"/>
              <a:buChar char="Ø"/>
              <a:defRPr/>
            </a:pPr>
            <a:r>
              <a:rPr lang="en-US" sz="1800" kern="0" dirty="0" smtClean="0"/>
              <a:t>User needs to follow the following set of Maintenance : -</a:t>
            </a:r>
          </a:p>
          <a:p>
            <a:pPr marL="509145" lvl="1" indent="-169420" eaLnBrk="0" hangingPunct="0">
              <a:spcBef>
                <a:spcPct val="20000"/>
              </a:spcBef>
              <a:buClr>
                <a:schemeClr val="tx2"/>
              </a:buClr>
              <a:buFont typeface="Times" pitchFamily="18" charset="0"/>
              <a:buChar char="•"/>
              <a:defRPr/>
            </a:pPr>
            <a:r>
              <a:rPr lang="en-US" kern="0" dirty="0" smtClean="0"/>
              <a:t>Card Status</a:t>
            </a:r>
          </a:p>
          <a:p>
            <a:pPr marL="509145" lvl="1" indent="-169420" eaLnBrk="0" hangingPunct="0">
              <a:spcBef>
                <a:spcPct val="20000"/>
              </a:spcBef>
              <a:buClr>
                <a:schemeClr val="tx2"/>
              </a:buClr>
              <a:buFont typeface="Times" pitchFamily="18" charset="0"/>
              <a:buChar char="•"/>
              <a:defRPr/>
            </a:pPr>
            <a:r>
              <a:rPr lang="en-US" kern="0" dirty="0" smtClean="0"/>
              <a:t>Card Bin</a:t>
            </a:r>
          </a:p>
          <a:p>
            <a:pPr marL="509145" lvl="1" indent="-169420" eaLnBrk="0" hangingPunct="0">
              <a:spcBef>
                <a:spcPct val="20000"/>
              </a:spcBef>
              <a:buClr>
                <a:schemeClr val="tx2"/>
              </a:buClr>
              <a:buFont typeface="Times" pitchFamily="18" charset="0"/>
              <a:buChar char="•"/>
              <a:defRPr/>
            </a:pPr>
            <a:r>
              <a:rPr lang="en-US" kern="0" dirty="0" smtClean="0"/>
              <a:t>Card Type</a:t>
            </a:r>
          </a:p>
          <a:p>
            <a:pPr marL="509145" lvl="1" indent="-169420" eaLnBrk="0" hangingPunct="0">
              <a:spcBef>
                <a:spcPct val="20000"/>
              </a:spcBef>
              <a:buClr>
                <a:schemeClr val="tx2"/>
              </a:buClr>
              <a:buFont typeface="Times" pitchFamily="18" charset="0"/>
              <a:buChar char="•"/>
              <a:defRPr/>
            </a:pPr>
            <a:r>
              <a:rPr lang="en-US" kern="0" dirty="0" smtClean="0"/>
              <a:t>Card Product</a:t>
            </a:r>
          </a:p>
          <a:p>
            <a:pPr marL="509145" lvl="1" indent="-169420" eaLnBrk="0" hangingPunct="0">
              <a:spcBef>
                <a:spcPct val="20000"/>
              </a:spcBef>
              <a:buClr>
                <a:schemeClr val="tx2"/>
              </a:buClr>
              <a:buFont typeface="Times" pitchFamily="18" charset="0"/>
              <a:buChar char="•"/>
              <a:defRPr/>
            </a:pPr>
            <a:r>
              <a:rPr lang="en-US" dirty="0" smtClean="0"/>
              <a:t>Card Master Maintenance</a:t>
            </a:r>
            <a:r>
              <a:rPr lang="en-US" kern="0" dirty="0" smtClean="0"/>
              <a:t> </a:t>
            </a:r>
            <a:endParaRPr lang="en-US" kern="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Status</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User needs to maintain Card Statuses . Status can be ‘Issued’ , ‘Activated’ , ‘Blocked’ etc</a:t>
            </a:r>
            <a:r>
              <a:rPr lang="en-US" sz="2400" kern="0" dirty="0" smtClean="0"/>
              <a:t>.</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1"/>
          <p:cNvPicPr>
            <a:picLocks noChangeAspect="1" noChangeArrowheads="1"/>
          </p:cNvPicPr>
          <p:nvPr/>
        </p:nvPicPr>
        <p:blipFill>
          <a:blip r:embed="rId3" cstate="print"/>
          <a:srcRect l="37517" t="7175" r="1425" b="48688"/>
          <a:stretch>
            <a:fillRect/>
          </a:stretch>
        </p:blipFill>
        <p:spPr bwMode="auto">
          <a:xfrm>
            <a:off x="4314824" y="1143000"/>
            <a:ext cx="4829176" cy="31051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BIN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BIN . Card BIN hold important details like “ATM count limit”  . “POS Amount limit” etc</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1"/>
          <p:cNvPicPr>
            <a:picLocks noChangeAspect="1" noChangeArrowheads="1"/>
          </p:cNvPicPr>
          <p:nvPr/>
        </p:nvPicPr>
        <p:blipFill>
          <a:blip r:embed="rId3" cstate="print"/>
          <a:srcRect l="37517" t="7175" r="1347" b="48688"/>
          <a:stretch>
            <a:fillRect/>
          </a:stretch>
        </p:blipFill>
        <p:spPr bwMode="auto">
          <a:xfrm>
            <a:off x="4324349" y="1152525"/>
            <a:ext cx="4819651"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70000" lnSpcReduction="20000"/>
          </a:bodyPr>
          <a:lstStyle/>
          <a:p>
            <a:pPr marL="169420" indent="-169420" eaLnBrk="0" hangingPunct="0">
              <a:spcBef>
                <a:spcPct val="20000"/>
              </a:spcBef>
              <a:buClr>
                <a:schemeClr val="tx2"/>
              </a:buClr>
              <a:buFont typeface="Times" pitchFamily="18" charset="0"/>
              <a:buChar char="•"/>
              <a:defRPr/>
            </a:pPr>
            <a:r>
              <a:rPr lang="en-US" sz="2100" b="1" dirty="0" smtClean="0"/>
              <a:t>Card Type Maintenance</a:t>
            </a:r>
            <a:endParaRPr lang="en-US" sz="2100" b="1" kern="0" dirty="0" smtClean="0"/>
          </a:p>
          <a:p>
            <a:pPr marL="169420" indent="-169420" eaLnBrk="0" hangingPunct="0">
              <a:spcBef>
                <a:spcPct val="20000"/>
              </a:spcBef>
              <a:buClr>
                <a:schemeClr val="tx2"/>
              </a:buClr>
              <a:buFont typeface="Times" pitchFamily="18" charset="0"/>
              <a:buChar char="•"/>
              <a:defRPr/>
            </a:pPr>
            <a:r>
              <a:rPr lang="en-US" sz="2100" kern="0" dirty="0" smtClean="0"/>
              <a:t> User needs to Maintain Card Types . Card types denotes the types of cards that the bank can provide its Customers , Card types can be unique from one another. The uniqueness is provided in its characteristics like “ATM withdrawal amount” , “No. of POS transactions” etc which are provided in Card BIN , to which the Card type is linked</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4"/>
          <p:cNvPicPr>
            <a:picLocks noChangeAspect="1" noChangeArrowheads="1"/>
          </p:cNvPicPr>
          <p:nvPr/>
        </p:nvPicPr>
        <p:blipFill>
          <a:blip r:embed="rId3" cstate="print"/>
          <a:srcRect l="37679" t="7368" r="1773" b="49448"/>
          <a:stretch>
            <a:fillRect/>
          </a:stretch>
        </p:blipFill>
        <p:spPr>
          <a:xfrm>
            <a:off x="4324350" y="1150937"/>
            <a:ext cx="4819650" cy="29924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Product Maintenance</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 User needs to Maintain Card Products . </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6849"/>
          <a:stretch>
            <a:fillRect/>
          </a:stretch>
        </p:blipFill>
        <p:spPr bwMode="auto">
          <a:xfrm>
            <a:off x="4324349" y="1158875"/>
            <a:ext cx="4819651" cy="3032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400" dirty="0" smtClean="0"/>
              <a:t>Linkage Between Card specific Maintenance and Customer Maintenace</a:t>
            </a:r>
          </a:p>
        </p:txBody>
      </p:sp>
      <p:sp>
        <p:nvSpPr>
          <p:cNvPr id="49155" name="Rounded Rectangle 3"/>
          <p:cNvSpPr>
            <a:spLocks noChangeArrowheads="1"/>
          </p:cNvSpPr>
          <p:nvPr/>
        </p:nvSpPr>
        <p:spPr bwMode="auto">
          <a:xfrm>
            <a:off x="1752600" y="127635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a:t>
            </a:r>
          </a:p>
        </p:txBody>
      </p:sp>
      <p:sp>
        <p:nvSpPr>
          <p:cNvPr id="49156" name="Rounded Rectangle 4"/>
          <p:cNvSpPr>
            <a:spLocks noChangeArrowheads="1"/>
          </p:cNvSpPr>
          <p:nvPr/>
        </p:nvSpPr>
        <p:spPr bwMode="auto">
          <a:xfrm>
            <a:off x="1600200" y="1895475"/>
            <a:ext cx="14478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 Account</a:t>
            </a:r>
          </a:p>
        </p:txBody>
      </p:sp>
      <p:sp>
        <p:nvSpPr>
          <p:cNvPr id="49157" name="Rounded Rectangle 5"/>
          <p:cNvSpPr>
            <a:spLocks noChangeArrowheads="1"/>
          </p:cNvSpPr>
          <p:nvPr/>
        </p:nvSpPr>
        <p:spPr bwMode="auto">
          <a:xfrm>
            <a:off x="175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a:t>
            </a:r>
          </a:p>
        </p:txBody>
      </p:sp>
      <p:sp>
        <p:nvSpPr>
          <p:cNvPr id="49158" name="Rounded Rectangle 6"/>
          <p:cNvSpPr>
            <a:spLocks noChangeArrowheads="1"/>
          </p:cNvSpPr>
          <p:nvPr/>
        </p:nvSpPr>
        <p:spPr bwMode="auto">
          <a:xfrm>
            <a:off x="1447800" y="3027363"/>
            <a:ext cx="18288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 Account</a:t>
            </a:r>
          </a:p>
        </p:txBody>
      </p:sp>
      <p:sp>
        <p:nvSpPr>
          <p:cNvPr id="49159" name="Rounded Rectangle 7"/>
          <p:cNvSpPr>
            <a:spLocks noChangeArrowheads="1"/>
          </p:cNvSpPr>
          <p:nvPr/>
        </p:nvSpPr>
        <p:spPr bwMode="auto">
          <a:xfrm>
            <a:off x="5562600" y="135890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Statuses</a:t>
            </a:r>
          </a:p>
        </p:txBody>
      </p:sp>
      <p:sp>
        <p:nvSpPr>
          <p:cNvPr id="49160" name="Rounded Rectangle 8"/>
          <p:cNvSpPr>
            <a:spLocks noChangeArrowheads="1"/>
          </p:cNvSpPr>
          <p:nvPr/>
        </p:nvSpPr>
        <p:spPr bwMode="auto">
          <a:xfrm>
            <a:off x="5562600" y="1895475"/>
            <a:ext cx="11430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BIN</a:t>
            </a:r>
          </a:p>
        </p:txBody>
      </p:sp>
      <p:sp>
        <p:nvSpPr>
          <p:cNvPr id="49161" name="Rounded Rectangle 9"/>
          <p:cNvSpPr>
            <a:spLocks noChangeArrowheads="1"/>
          </p:cNvSpPr>
          <p:nvPr/>
        </p:nvSpPr>
        <p:spPr bwMode="auto">
          <a:xfrm>
            <a:off x="556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Types</a:t>
            </a:r>
          </a:p>
        </p:txBody>
      </p:sp>
      <p:sp>
        <p:nvSpPr>
          <p:cNvPr id="49162" name="Rounded Rectangle 10"/>
          <p:cNvSpPr>
            <a:spLocks noChangeArrowheads="1"/>
          </p:cNvSpPr>
          <p:nvPr/>
        </p:nvSpPr>
        <p:spPr bwMode="auto">
          <a:xfrm>
            <a:off x="5562600" y="3027363"/>
            <a:ext cx="11430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Product</a:t>
            </a:r>
          </a:p>
        </p:txBody>
      </p:sp>
      <p:sp>
        <p:nvSpPr>
          <p:cNvPr id="12" name="Flowchart: Alternate Process 11"/>
          <p:cNvSpPr/>
          <p:nvPr/>
        </p:nvSpPr>
        <p:spPr bwMode="auto">
          <a:xfrm>
            <a:off x="3581400" y="3380425"/>
            <a:ext cx="1524000" cy="592664"/>
          </a:xfrm>
          <a:prstGeom prst="flowChartAlternateProcess">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r>
              <a:rPr lang="en-US" sz="1600" dirty="0">
                <a:solidFill>
                  <a:srgbClr val="0F043E"/>
                </a:solidFill>
              </a:rPr>
              <a:t>CARD MASTER</a:t>
            </a:r>
          </a:p>
        </p:txBody>
      </p:sp>
      <p:sp>
        <p:nvSpPr>
          <p:cNvPr id="25" name="Bent-Up Arrow 24"/>
          <p:cNvSpPr/>
          <p:nvPr/>
        </p:nvSpPr>
        <p:spPr bwMode="auto">
          <a:xfrm rot="5400000">
            <a:off x="2657475" y="2933700"/>
            <a:ext cx="323850" cy="12192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31" name="Bent-Up Arrow 30"/>
          <p:cNvSpPr/>
          <p:nvPr/>
        </p:nvSpPr>
        <p:spPr bwMode="auto">
          <a:xfrm rot="16200000" flipH="1">
            <a:off x="5514975" y="3048000"/>
            <a:ext cx="323850" cy="9906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49168" name="Down Arrow 19"/>
          <p:cNvSpPr>
            <a:spLocks noChangeArrowheads="1"/>
          </p:cNvSpPr>
          <p:nvPr/>
        </p:nvSpPr>
        <p:spPr bwMode="auto">
          <a:xfrm>
            <a:off x="2209800" y="1581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69" name="Down Arrow 20"/>
          <p:cNvSpPr>
            <a:spLocks noChangeArrowheads="1"/>
          </p:cNvSpPr>
          <p:nvPr/>
        </p:nvSpPr>
        <p:spPr bwMode="auto">
          <a:xfrm>
            <a:off x="22098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0" name="Down Arrow 25"/>
          <p:cNvSpPr>
            <a:spLocks noChangeArrowheads="1"/>
          </p:cNvSpPr>
          <p:nvPr/>
        </p:nvSpPr>
        <p:spPr bwMode="auto">
          <a:xfrm>
            <a:off x="22098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1" name="Down Arrow 26"/>
          <p:cNvSpPr>
            <a:spLocks noChangeArrowheads="1"/>
          </p:cNvSpPr>
          <p:nvPr/>
        </p:nvSpPr>
        <p:spPr bwMode="auto">
          <a:xfrm>
            <a:off x="60960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2" name="Down Arrow 27"/>
          <p:cNvSpPr>
            <a:spLocks noChangeArrowheads="1"/>
          </p:cNvSpPr>
          <p:nvPr/>
        </p:nvSpPr>
        <p:spPr bwMode="auto">
          <a:xfrm>
            <a:off x="60960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3" name="Down Arrow 28"/>
          <p:cNvSpPr>
            <a:spLocks noChangeArrowheads="1"/>
          </p:cNvSpPr>
          <p:nvPr/>
        </p:nvSpPr>
        <p:spPr bwMode="auto">
          <a:xfrm>
            <a:off x="6096000" y="16573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grpSp>
        <p:nvGrpSpPr>
          <p:cNvPr id="2" name="Group 12"/>
          <p:cNvGrpSpPr>
            <a:grpSpLocks/>
          </p:cNvGrpSpPr>
          <p:nvPr/>
        </p:nvGrpSpPr>
        <p:grpSpPr bwMode="auto">
          <a:xfrm>
            <a:off x="3094038" y="4875213"/>
            <a:ext cx="2289175" cy="219075"/>
            <a:chOff x="3094495" y="4875691"/>
            <a:chExt cx="2289387" cy="219168"/>
          </a:xfrm>
        </p:grpSpPr>
        <p:sp>
          <p:nvSpPr>
            <p:cNvPr id="49177" name="Text Box 14"/>
            <p:cNvSpPr txBox="1">
              <a:spLocks noChangeArrowheads="1"/>
            </p:cNvSpPr>
            <p:nvPr/>
          </p:nvSpPr>
          <p:spPr bwMode="auto">
            <a:xfrm>
              <a:off x="3124525" y="4875691"/>
              <a:ext cx="2259357" cy="219168"/>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Confidential – Oracle internal</a:t>
              </a:r>
            </a:p>
          </p:txBody>
        </p:sp>
        <p:cxnSp>
          <p:nvCxnSpPr>
            <p:cNvPr id="22" name="Straight Connector 21"/>
            <p:cNvCxnSpPr/>
            <p:nvPr/>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9175" name="Text Box 14"/>
          <p:cNvSpPr txBox="1">
            <a:spLocks noChangeArrowheads="1"/>
          </p:cNvSpPr>
          <p:nvPr/>
        </p:nvSpPr>
        <p:spPr bwMode="auto">
          <a:xfrm>
            <a:off x="858838" y="4875213"/>
            <a:ext cx="2228850" cy="219075"/>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 Copyright © </a:t>
            </a:r>
            <a:r>
              <a:rPr lang="en-US" sz="700" dirty="0" smtClean="0">
                <a:solidFill>
                  <a:srgbClr val="292929"/>
                </a:solidFill>
                <a:ea typeface="MS PGothic" pitchFamily="34" charset="-128"/>
              </a:rPr>
              <a:t>2015, </a:t>
            </a:r>
            <a:r>
              <a:rPr lang="en-US" sz="700" dirty="0">
                <a:solidFill>
                  <a:srgbClr val="292929"/>
                </a:solidFill>
                <a:ea typeface="MS PGothic" pitchFamily="34" charset="-128"/>
              </a:rPr>
              <a:t>Oracle and/or its affiliates. All rights reserved.</a:t>
            </a:r>
          </a:p>
        </p:txBody>
      </p:sp>
      <p:sp>
        <p:nvSpPr>
          <p:cNvPr id="49176" name="Text Box 14"/>
          <p:cNvSpPr txBox="1">
            <a:spLocks noChangeArrowheads="1"/>
          </p:cNvSpPr>
          <p:nvPr/>
        </p:nvSpPr>
        <p:spPr bwMode="auto">
          <a:xfrm>
            <a:off x="635000" y="4875213"/>
            <a:ext cx="203200" cy="268287"/>
          </a:xfrm>
          <a:prstGeom prst="rect">
            <a:avLst/>
          </a:prstGeom>
          <a:noFill/>
          <a:ln w="9525">
            <a:noFill/>
            <a:miter lim="800000"/>
            <a:headEnd/>
            <a:tailEnd/>
          </a:ln>
        </p:spPr>
        <p:txBody>
          <a:bodyPr lIns="34523" tIns="17262" rIns="34523" bIns="17262"/>
          <a:lstStyle/>
          <a:p>
            <a:pPr algn="r" defTabSz="341313">
              <a:lnSpc>
                <a:spcPct val="100000"/>
              </a:lnSpc>
              <a:spcBef>
                <a:spcPct val="0"/>
              </a:spcBef>
              <a:buFont typeface="Arial" charset="0"/>
              <a:buNone/>
            </a:pPr>
            <a:fld id="{CAD38AC1-D554-48E2-B4C9-08F64D455325}" type="slidenum">
              <a:rPr lang="en-US" sz="700">
                <a:ea typeface="MS PGothic" pitchFamily="34" charset="-128"/>
              </a:rPr>
              <a:pPr algn="r" defTabSz="341313">
                <a:lnSpc>
                  <a:spcPct val="100000"/>
                </a:lnSpc>
                <a:spcBef>
                  <a:spcPct val="0"/>
                </a:spcBef>
                <a:buFont typeface="Arial" charset="0"/>
                <a:buNone/>
              </a:pPr>
              <a:t>35</a:t>
            </a:fld>
            <a:endParaRPr lang="en-US" sz="700" dirty="0">
              <a:solidFill>
                <a:srgbClr val="292929"/>
              </a:solidFill>
              <a:ea typeface="MS PGothic" pitchFamily="34" charset="-128"/>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marL="169420" indent="-169420" eaLnBrk="0" hangingPunct="0">
              <a:spcBef>
                <a:spcPct val="20000"/>
              </a:spcBef>
              <a:buClr>
                <a:schemeClr val="tx2"/>
              </a:buClr>
              <a:buFont typeface="Times" pitchFamily="18" charset="0"/>
              <a:buChar char="•"/>
              <a:defRPr/>
            </a:pPr>
            <a:r>
              <a:rPr lang="en-US" sz="2000" b="1" dirty="0" smtClean="0"/>
              <a:t>Card Master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Master Maintenance .  Using this maintenance the Customer Account along with the customer is Linked with the Card and Card Specific maintenance. User needs to Select “Card Status” as “Activated”</a:t>
            </a:r>
            <a:endParaRPr lang="en-US" sz="2000" kern="0" dirty="0"/>
          </a:p>
        </p:txBody>
      </p:sp>
      <p:sp>
        <p:nvSpPr>
          <p:cNvPr id="79" name="Title 78"/>
          <p:cNvSpPr>
            <a:spLocks noGrp="1"/>
          </p:cNvSpPr>
          <p:nvPr>
            <p:ph type="title"/>
          </p:nvPr>
        </p:nvSpPr>
        <p:spPr>
          <a:xfrm>
            <a:off x="804346" y="245538"/>
            <a:ext cx="8221121" cy="487887"/>
          </a:xfrm>
        </p:spPr>
        <p:txBody>
          <a:bodyPr/>
          <a:lstStyle/>
          <a:p>
            <a:r>
              <a:rPr lang="en-US" sz="2400" dirty="0" smtClean="0"/>
              <a:t>Bank Specific Maintenance  – Card Maintenance</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20598" t="7175" r="1425" b="16504"/>
          <a:stretch>
            <a:fillRect/>
          </a:stretch>
        </p:blipFill>
        <p:spPr bwMode="auto">
          <a:xfrm>
            <a:off x="4324349" y="1165224"/>
            <a:ext cx="4819651" cy="29876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Maintenance</a:t>
            </a:r>
            <a:r>
              <a:rPr lang="en-US" u="sng" dirty="0" smtClean="0"/>
              <a:t/>
            </a:r>
            <a:br>
              <a:rPr lang="en-US" u="sng" dirty="0" smtClean="0"/>
            </a:br>
            <a:endParaRPr lang="en-US" dirty="0"/>
          </a:p>
        </p:txBody>
      </p:sp>
      <p:sp>
        <p:nvSpPr>
          <p:cNvPr id="3" name="Content Placeholder 2"/>
          <p:cNvSpPr>
            <a:spLocks noGrp="1"/>
          </p:cNvSpPr>
          <p:nvPr>
            <p:ph idx="1"/>
          </p:nvPr>
        </p:nvSpPr>
        <p:spPr>
          <a:xfrm>
            <a:off x="876300" y="910989"/>
            <a:ext cx="7537450" cy="3546712"/>
          </a:xfrm>
        </p:spPr>
        <p:txBody>
          <a:bodyPr/>
          <a:lstStyle/>
          <a:p>
            <a:r>
              <a:rPr lang="en-US" sz="2000" dirty="0" smtClean="0"/>
              <a:t>Every customer of bank who enjoys credit facilities should be assigned or linked to a Liability Code category. Several customers can be linked to the same Liability Code. Liability linkage can be in two ways.</a:t>
            </a:r>
          </a:p>
          <a:p>
            <a:r>
              <a:rPr lang="en-US" sz="2000" dirty="0" smtClean="0"/>
              <a:t>Single Liability linked to multiple customers (i.e. a Customer Group)</a:t>
            </a:r>
          </a:p>
          <a:p>
            <a:r>
              <a:rPr lang="en-US" sz="2000" dirty="0" smtClean="0"/>
              <a:t>Single Liability linked to only one customer</a:t>
            </a:r>
          </a:p>
          <a:p>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kern="0" dirty="0" smtClean="0"/>
              <a:t>Path : Limits and Collaterals-&gt; Operations -&gt; Liability Input</a:t>
            </a:r>
          </a:p>
          <a:p>
            <a:pPr marL="227013" lvl="0" indent="-227013" eaLnBrk="0" hangingPunct="0">
              <a:spcBef>
                <a:spcPct val="20000"/>
              </a:spcBef>
              <a:buClr>
                <a:schemeClr val="accent1"/>
              </a:buClr>
            </a:pPr>
            <a:r>
              <a:rPr lang="en-US" sz="2000" kern="0" dirty="0" smtClean="0"/>
              <a:t>Fast Path : GEDMLIAB</a:t>
            </a:r>
          </a:p>
        </p:txBody>
      </p:sp>
      <p:sp>
        <p:nvSpPr>
          <p:cNvPr id="79" name="Title 78"/>
          <p:cNvSpPr>
            <a:spLocks noGrp="1"/>
          </p:cNvSpPr>
          <p:nvPr>
            <p:ph type="title"/>
          </p:nvPr>
        </p:nvSpPr>
        <p:spPr/>
        <p:txBody>
          <a:bodyPr/>
          <a:lstStyle/>
          <a:p>
            <a:r>
              <a:rPr lang="en-US" dirty="0" smtClean="0"/>
              <a:t>User Defined Status</a:t>
            </a:r>
            <a:endParaRPr lang="en-US" dirty="0"/>
          </a:p>
        </p:txBody>
      </p:sp>
      <p:sp>
        <p:nvSpPr>
          <p:cNvPr id="8" name="Picture Placeholder 7"/>
          <p:cNvSpPr>
            <a:spLocks noGrp="1"/>
          </p:cNvSpPr>
          <p:nvPr>
            <p:ph type="pic" sz="quarter" idx="15"/>
          </p:nvPr>
        </p:nvSpPr>
        <p:spPr/>
      </p:sp>
      <p:pic>
        <p:nvPicPr>
          <p:cNvPr id="9" name="Picture 8"/>
          <p:cNvPicPr>
            <a:picLocks noChangeAspect="1" noChangeArrowheads="1"/>
          </p:cNvPicPr>
          <p:nvPr/>
        </p:nvPicPr>
        <p:blipFill>
          <a:blip r:embed="rId3" cstate="print"/>
          <a:srcRect l="31328" t="25915" r="6953" b="15752"/>
          <a:stretch>
            <a:fillRect/>
          </a:stretch>
        </p:blipFill>
        <p:spPr bwMode="auto">
          <a:xfrm>
            <a:off x="4310743" y="1149530"/>
            <a:ext cx="4702629" cy="3013167"/>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19075"/>
            <a:ext cx="7420022" cy="600075"/>
          </a:xfrm>
        </p:spPr>
        <p:txBody>
          <a:bodyPr/>
          <a:lstStyle/>
          <a:p>
            <a:r>
              <a:rPr lang="en-US" sz="2400" dirty="0" smtClean="0"/>
              <a:t>Interface Specific Maintenance</a:t>
            </a:r>
            <a:br>
              <a:rPr lang="en-US" sz="2400" dirty="0" smtClean="0"/>
            </a:br>
            <a:r>
              <a:rPr lang="en-US" sz="1800" b="0" dirty="0" smtClean="0">
                <a:solidFill>
                  <a:schemeClr val="bg1">
                    <a:lumMod val="50000"/>
                  </a:schemeClr>
                </a:solidFill>
              </a:rPr>
              <a:t>Configurable in Interface(flexswitch.properties)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47725"/>
            <a:ext cx="7537450" cy="3752850"/>
          </a:xfrm>
        </p:spPr>
        <p:txBody>
          <a:bodyPr/>
          <a:lstStyle/>
          <a:p>
            <a:pPr lvl="1"/>
            <a:r>
              <a:rPr lang="en-US" sz="1400" dirty="0" smtClean="0"/>
              <a:t>Port numbers which is exposed to SWITCH (ATM and POS)</a:t>
            </a:r>
          </a:p>
          <a:p>
            <a:pPr lvl="1"/>
            <a:r>
              <a:rPr lang="en-US" sz="1400" dirty="0" smtClean="0"/>
              <a:t>Connecting POS and ATMs in same or different ports</a:t>
            </a:r>
          </a:p>
          <a:p>
            <a:pPr lvl="1"/>
            <a:r>
              <a:rPr lang="en-US" sz="1400" dirty="0" smtClean="0"/>
              <a:t>Bitmap type (ASCII/Binary) configurable.</a:t>
            </a:r>
          </a:p>
          <a:p>
            <a:pPr lvl="1"/>
            <a:r>
              <a:rPr lang="en-US" sz="1400" dirty="0" smtClean="0"/>
              <a:t>Maximum number of connections from SWITCH </a:t>
            </a:r>
          </a:p>
          <a:p>
            <a:pPr lvl="1"/>
            <a:r>
              <a:rPr lang="en-US" sz="1400" dirty="0" smtClean="0"/>
              <a:t>Maximum number of threads or reading from socket </a:t>
            </a:r>
          </a:p>
          <a:p>
            <a:pPr lvl="1"/>
            <a:r>
              <a:rPr lang="en-US" sz="1400" dirty="0" smtClean="0"/>
              <a:t>Maximum number of threads for calling gateway service.</a:t>
            </a:r>
          </a:p>
          <a:p>
            <a:pPr lvl="1"/>
            <a:r>
              <a:rPr lang="en-US" sz="1400" dirty="0" smtClean="0"/>
              <a:t>Logging required for debug and socket message.</a:t>
            </a:r>
          </a:p>
          <a:p>
            <a:pPr lvl="1"/>
            <a:r>
              <a:rPr lang="en-US" sz="1400" dirty="0" smtClean="0"/>
              <a:t>Log file path and file names</a:t>
            </a:r>
          </a:p>
          <a:p>
            <a:pPr lvl="1"/>
            <a:r>
              <a:rPr lang="en-US" sz="1400" dirty="0" smtClean="0"/>
              <a:t>ISO Version for the purpose of picking up the corresponding config file.</a:t>
            </a:r>
          </a:p>
          <a:p>
            <a:pPr lvl="1"/>
            <a:r>
              <a:rPr lang="en-US" sz="1400" dirty="0" smtClean="0"/>
              <a:t>RMI information for calling FLEXCUBE Gateway</a:t>
            </a:r>
          </a:p>
          <a:p>
            <a:pPr lvl="1"/>
            <a:r>
              <a:rPr lang="en-US" sz="1400" dirty="0" smtClean="0"/>
              <a:t>Head office branch code</a:t>
            </a:r>
          </a:p>
          <a:p>
            <a:pPr lvl="1"/>
            <a:r>
              <a:rPr lang="en-US" sz="1400" dirty="0" smtClean="0"/>
              <a:t>User id of interface to communicate to FLEXCUBE</a:t>
            </a:r>
          </a:p>
          <a:p>
            <a:pPr lvl="1"/>
            <a:r>
              <a:rPr lang="en-US" sz="1400" dirty="0" smtClean="0"/>
              <a:t>No of bytes that indicate length</a:t>
            </a:r>
          </a:p>
          <a:p>
            <a:pPr lvl="1"/>
            <a:endParaRPr lang="en-US" sz="1600" dirty="0" smtClean="0"/>
          </a:p>
          <a:p>
            <a:pPr lvl="1">
              <a:buNone/>
            </a:pPr>
            <a:endParaRPr lang="en-US" dirty="0" smtClean="0"/>
          </a:p>
          <a:p>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32197"/>
          </a:xfrm>
        </p:spPr>
        <p:txBody>
          <a:bodyPr/>
          <a:lstStyle/>
          <a:p>
            <a:r>
              <a:rPr lang="en-US" sz="2400" dirty="0" smtClean="0"/>
              <a:t>SWITCH Interface Overview</a:t>
            </a:r>
            <a:endParaRPr lang="en-US" sz="2400" dirty="0"/>
          </a:p>
        </p:txBody>
      </p:sp>
      <p:sp>
        <p:nvSpPr>
          <p:cNvPr id="3" name="Content Placeholder 2"/>
          <p:cNvSpPr>
            <a:spLocks noGrp="1"/>
          </p:cNvSpPr>
          <p:nvPr>
            <p:ph idx="1"/>
          </p:nvPr>
        </p:nvSpPr>
        <p:spPr>
          <a:xfrm>
            <a:off x="876299" y="895349"/>
            <a:ext cx="7839075" cy="3562349"/>
          </a:xfrm>
        </p:spPr>
        <p:txBody>
          <a:bodyPr/>
          <a:lstStyle/>
          <a:p>
            <a:pPr algn="just">
              <a:buFont typeface="Wingdings" pitchFamily="2" charset="2"/>
              <a:buChar char="Ø"/>
            </a:pPr>
            <a:r>
              <a:rPr lang="en-US" sz="1400" dirty="0" smtClean="0"/>
              <a:t>The Switch Interface gateway overview depicts the pattern in which various switch domain interacts with the FLEXCUBE Application in the switch centric network. .</a:t>
            </a:r>
          </a:p>
          <a:p>
            <a:pPr algn="just">
              <a:buNone/>
            </a:pPr>
            <a:endParaRPr lang="en-US" sz="1400" dirty="0" smtClean="0"/>
          </a:p>
          <a:p>
            <a:pPr lvl="2" algn="just">
              <a:buFont typeface="Wingdings" pitchFamily="2" charset="2"/>
              <a:buChar char="Ø"/>
            </a:pPr>
            <a:r>
              <a:rPr lang="en-US" sz="1400" dirty="0" smtClean="0"/>
              <a:t>ATMs and POS Terminals are connected and communicates with Switch Software using proprietary Message protocol, the format which is transmitted from ATM to switch interface. </a:t>
            </a:r>
          </a:p>
          <a:p>
            <a:pPr lvl="2" algn="just">
              <a:buFont typeface="Wingdings" pitchFamily="2" charset="2"/>
              <a:buChar char="Ø"/>
            </a:pPr>
            <a:r>
              <a:rPr lang="en-US" sz="1400" dirty="0" smtClean="0"/>
              <a:t>Switch software is also connected with Interchanges like VISA and MasterCard to facilitate the transactions across the banks devices to allow more terminals access to the cards. </a:t>
            </a:r>
          </a:p>
          <a:p>
            <a:pPr lvl="2" algn="just">
              <a:buFont typeface="Wingdings" pitchFamily="2" charset="2"/>
              <a:buChar char="Ø"/>
            </a:pPr>
            <a:r>
              <a:rPr lang="en-US" sz="1400" dirty="0" smtClean="0"/>
              <a:t>This forwards the transactions to FLEXCUBE switch interface after converting proprietary protocol into ISO8583 protocol message formats. </a:t>
            </a:r>
          </a:p>
          <a:p>
            <a:pPr lvl="2" algn="just">
              <a:buFont typeface="Wingdings" pitchFamily="2" charset="2"/>
              <a:buChar char="Ø"/>
            </a:pPr>
            <a:r>
              <a:rPr lang="en-US" sz="1400" dirty="0" smtClean="0"/>
              <a:t>FLEXCUBE UBS Switch Interface process all transactions sent by Switch Software by validating each request against FLEXCUBE UBS Database and posts the transactions into FLEXCUBE System. </a:t>
            </a:r>
          </a:p>
          <a:p>
            <a:pPr>
              <a:buNone/>
            </a:pPr>
            <a:endParaRPr lang="en-US" sz="1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95275"/>
            <a:ext cx="7420022" cy="639366"/>
          </a:xfrm>
        </p:spPr>
        <p:txBody>
          <a:bodyPr/>
          <a:lstStyle/>
          <a:p>
            <a:r>
              <a:rPr lang="en-US" sz="2400" dirty="0" smtClean="0"/>
              <a:t>Interface Specific Maintenance – contd…</a:t>
            </a:r>
            <a:br>
              <a:rPr lang="en-US" sz="2400" dirty="0" smtClean="0"/>
            </a:b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19149"/>
            <a:ext cx="7537450" cy="3638551"/>
          </a:xfrm>
        </p:spPr>
        <p:txBody>
          <a:bodyPr/>
          <a:lstStyle/>
          <a:p>
            <a:pPr marL="169420" indent="-169420">
              <a:buFont typeface="Wingdings" pitchFamily="2" charset="2"/>
              <a:buChar char="Ø"/>
              <a:defRPr/>
            </a:pPr>
            <a:r>
              <a:rPr lang="en-US" sz="1600" dirty="0" smtClean="0"/>
              <a:t>User needs to follow the following set of Maintenance : -</a:t>
            </a:r>
            <a:endParaRPr lang="en-US" sz="1300" dirty="0" smtClean="0"/>
          </a:p>
          <a:p>
            <a:pPr lvl="2">
              <a:defRPr/>
            </a:pPr>
            <a:r>
              <a:rPr lang="en-US" sz="1400" dirty="0" smtClean="0"/>
              <a:t>Upload Source Maintenance </a:t>
            </a:r>
          </a:p>
          <a:p>
            <a:pPr lvl="2">
              <a:defRPr/>
            </a:pPr>
            <a:r>
              <a:rPr lang="en-US" sz="1400" dirty="0" smtClean="0"/>
              <a:t>External System Maintenance </a:t>
            </a:r>
          </a:p>
          <a:p>
            <a:pPr lvl="2">
              <a:defRPr/>
            </a:pPr>
            <a:r>
              <a:rPr lang="en-US" sz="1400" dirty="0" smtClean="0"/>
              <a:t>External System Function Maintenance </a:t>
            </a:r>
          </a:p>
          <a:p>
            <a:pPr lvl="2">
              <a:defRPr/>
            </a:pPr>
            <a:r>
              <a:rPr lang="en-US" sz="1400" dirty="0" smtClean="0"/>
              <a:t>Upload Source Preferences maintenances </a:t>
            </a:r>
          </a:p>
          <a:p>
            <a:pPr lvl="2">
              <a:defRPr/>
            </a:pPr>
            <a:r>
              <a:rPr lang="en-US" sz="1400" dirty="0" smtClean="0"/>
              <a:t>User Maintenance </a:t>
            </a:r>
          </a:p>
          <a:p>
            <a:pPr lvl="2">
              <a:defRPr/>
            </a:pPr>
            <a:r>
              <a:rPr lang="en-US" sz="1400" dirty="0" smtClean="0"/>
              <a:t>Retail Teller Product Maintenance </a:t>
            </a:r>
          </a:p>
          <a:p>
            <a:pPr lvl="2">
              <a:defRPr/>
            </a:pPr>
            <a:r>
              <a:rPr lang="en-US" sz="1400" dirty="0" smtClean="0"/>
              <a:t>ARC Maintenance </a:t>
            </a:r>
          </a:p>
          <a:p>
            <a:pPr lvl="2">
              <a:defRPr/>
            </a:pPr>
            <a:r>
              <a:rPr lang="en-US" sz="1400" dirty="0" smtClean="0"/>
              <a:t>ATM/Debit Card FCC Account Mapping </a:t>
            </a:r>
          </a:p>
          <a:p>
            <a:pPr lvl="2">
              <a:defRPr/>
            </a:pPr>
            <a:r>
              <a:rPr lang="en-US" sz="1400" dirty="0" smtClean="0"/>
              <a:t>Network Details </a:t>
            </a:r>
          </a:p>
          <a:p>
            <a:pPr lvl="2">
              <a:defRPr/>
            </a:pPr>
            <a:r>
              <a:rPr lang="en-US" sz="1400" dirty="0" smtClean="0"/>
              <a:t>Terminal Details </a:t>
            </a:r>
          </a:p>
          <a:p>
            <a:pPr lvl="2">
              <a:defRPr/>
            </a:pPr>
            <a:r>
              <a:rPr lang="en-US" sz="1400" dirty="0" smtClean="0"/>
              <a:t>Product Type Maintenance </a:t>
            </a:r>
          </a:p>
          <a:p>
            <a:pPr lvl="2">
              <a:defRPr/>
            </a:pPr>
            <a:r>
              <a:rPr lang="en-US" sz="1400" dirty="0" smtClean="0"/>
              <a:t>Process Code Mapping</a:t>
            </a:r>
            <a:r>
              <a:rPr lang="en-US" sz="1400" b="1" dirty="0" smtClean="0"/>
              <a:t> </a:t>
            </a:r>
          </a:p>
          <a:p>
            <a:pPr lvl="1">
              <a:buNone/>
            </a:pPr>
            <a:endParaRPr lang="en-US" dirty="0" smtClean="0"/>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ea typeface="ＭＳ Ｐゴシック" pitchFamily="127" charset="-128"/>
                <a:cs typeface="ＭＳ Ｐゴシック" pitchFamily="127" charset="-128"/>
              </a:rPr>
              <a:t>Upload Source Maintenance</a:t>
            </a: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Source as “FLEXSWITCH” which is External system for ATM and POS transaction.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324349" y="1142999"/>
            <a:ext cx="4819651" cy="30575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a:defRPr/>
            </a:pPr>
            <a:r>
              <a:rPr lang="en-US" sz="2000" b="1" dirty="0" smtClean="0"/>
              <a:t>External System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as “FLEXSWITCH” which is External system for ATM and POS transaction.</a:t>
            </a:r>
          </a:p>
          <a:p>
            <a:pPr marL="169420" indent="-169420" eaLnBrk="0" hangingPunct="0">
              <a:spcBef>
                <a:spcPct val="20000"/>
              </a:spcBef>
              <a:buClr>
                <a:schemeClr val="tx2"/>
              </a:buClr>
              <a:buFont typeface="Times" pitchFamily="18" charset="0"/>
              <a:buChar char="•"/>
              <a:defRPr/>
            </a:pPr>
            <a:r>
              <a:rPr lang="en-US" sz="1800" kern="0" dirty="0" smtClean="0"/>
              <a:t>User must provide Queues (Default Response queue , Dead letter Queue , In Queue , Response Queue) in accordance to the Schema Setup</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39491"/>
          <a:stretch>
            <a:fillRect/>
          </a:stretch>
        </p:blipFill>
        <p:spPr bwMode="auto">
          <a:xfrm>
            <a:off x="4324350" y="1173162"/>
            <a:ext cx="4819650" cy="2998787"/>
          </a:xfrm>
          <a:prstGeom prst="rect">
            <a:avLst/>
          </a:prstGeom>
          <a:noFill/>
          <a:ln w="9525" algn="ctr">
            <a:solidFill>
              <a:srgbClr val="0F043E"/>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10000"/>
          </a:bodyPr>
          <a:lstStyle/>
          <a:p>
            <a:pPr>
              <a:defRPr/>
            </a:pPr>
            <a:r>
              <a:rPr lang="en-US" sz="2000" b="1" dirty="0" smtClean="0"/>
              <a:t>External System Function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Function as “FLEXSWITCH.</a:t>
            </a:r>
          </a:p>
          <a:p>
            <a:pPr marL="169420" indent="-169420" eaLnBrk="0" hangingPunct="0">
              <a:spcBef>
                <a:spcPct val="20000"/>
              </a:spcBef>
              <a:buClr>
                <a:schemeClr val="tx2"/>
              </a:buClr>
              <a:buFont typeface="Times" pitchFamily="18" charset="0"/>
              <a:buChar char="•"/>
              <a:defRPr/>
            </a:pPr>
            <a:r>
              <a:rPr lang="en-US" sz="1800" kern="0" dirty="0" smtClean="0"/>
              <a:t>User must External System to ‘</a:t>
            </a:r>
            <a:r>
              <a:rPr lang="en-US" sz="1800" i="1" u="sng" kern="0" dirty="0" smtClean="0"/>
              <a:t>Service Name</a:t>
            </a:r>
            <a:r>
              <a:rPr lang="en-US" sz="1800" kern="0" dirty="0" smtClean="0"/>
              <a:t>’ named ‘FCUBSSwitchService’ and </a:t>
            </a:r>
            <a:r>
              <a:rPr lang="en-US" sz="1800" i="1" kern="0" dirty="0" smtClean="0"/>
              <a:t>‘</a:t>
            </a:r>
            <a:r>
              <a:rPr lang="en-US" sz="1800" i="1" u="sng" kern="0" dirty="0" smtClean="0"/>
              <a:t>Function</a:t>
            </a:r>
            <a:r>
              <a:rPr lang="en-US" sz="1800" i="1" kern="0" dirty="0" smtClean="0"/>
              <a:t>’</a:t>
            </a:r>
            <a:r>
              <a:rPr lang="en-US" sz="1800" kern="0" dirty="0" smtClean="0"/>
              <a:t>  named ‘</a:t>
            </a:r>
            <a:r>
              <a:rPr lang="en-US" sz="1800" dirty="0" smtClean="0"/>
              <a:t>GWDEXFUN’.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295775" y="1160463"/>
            <a:ext cx="4848225" cy="302101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20000"/>
          </a:bodyPr>
          <a:lstStyle/>
          <a:p>
            <a:pPr>
              <a:defRPr/>
            </a:pPr>
            <a:r>
              <a:rPr lang="en-US" sz="2000" b="1" dirty="0" smtClean="0"/>
              <a:t>Upload Source Preferences maintenances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Upload Source Preferences</a:t>
            </a:r>
            <a:r>
              <a:rPr lang="en-US" sz="1800" kern="0" dirty="0" smtClean="0"/>
              <a:t> as “FLEXSWITCH.</a:t>
            </a:r>
          </a:p>
          <a:p>
            <a:pPr marL="169420" indent="-169420" eaLnBrk="0" hangingPunct="0">
              <a:spcBef>
                <a:spcPct val="20000"/>
              </a:spcBef>
              <a:buClr>
                <a:schemeClr val="tx2"/>
              </a:buClr>
              <a:buFont typeface="Times" pitchFamily="18" charset="0"/>
              <a:buChar char="•"/>
              <a:defRPr/>
            </a:pPr>
            <a:r>
              <a:rPr lang="en-US" sz="1800" dirty="0" smtClean="0"/>
              <a:t>With the help of the upload source preferences maintenances screen map the External system with the module ‘Switch’.</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48688"/>
          <a:stretch>
            <a:fillRect/>
          </a:stretch>
        </p:blipFill>
        <p:spPr bwMode="auto">
          <a:xfrm>
            <a:off x="4314824" y="1139825"/>
            <a:ext cx="4829175" cy="3032126"/>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t>User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User </a:t>
            </a:r>
            <a:r>
              <a:rPr lang="en-US" sz="1800" kern="0" dirty="0" smtClean="0"/>
              <a:t>as “FLEXSWITCH.</a:t>
            </a:r>
          </a:p>
          <a:p>
            <a:pPr marL="169420" indent="-169420" eaLnBrk="0" hangingPunct="0">
              <a:spcBef>
                <a:spcPct val="20000"/>
              </a:spcBef>
              <a:buClr>
                <a:schemeClr val="tx2"/>
              </a:buClr>
              <a:buFont typeface="Times" pitchFamily="18" charset="0"/>
              <a:buChar char="•"/>
              <a:defRPr/>
            </a:pPr>
            <a:r>
              <a:rPr lang="en-US" sz="1800" dirty="0" smtClean="0"/>
              <a:t>The User need to have ‘Auto Authorize’ facility.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grpSp>
        <p:nvGrpSpPr>
          <p:cNvPr id="6" name="Group 11"/>
          <p:cNvGrpSpPr>
            <a:grpSpLocks/>
          </p:cNvGrpSpPr>
          <p:nvPr/>
        </p:nvGrpSpPr>
        <p:grpSpPr bwMode="auto">
          <a:xfrm>
            <a:off x="4305299" y="1144588"/>
            <a:ext cx="4838701" cy="3094037"/>
            <a:chOff x="609600" y="1601788"/>
            <a:chExt cx="7848600" cy="2911475"/>
          </a:xfrm>
        </p:grpSpPr>
        <p:pic>
          <p:nvPicPr>
            <p:cNvPr id="9" name="Picture 2"/>
            <p:cNvPicPr>
              <a:picLocks noChangeAspect="1" noChangeArrowheads="1"/>
            </p:cNvPicPr>
            <p:nvPr/>
          </p:nvPicPr>
          <p:blipFill>
            <a:blip r:embed="rId3" cstate="print"/>
            <a:srcRect l="37517" t="7175" r="1425" b="26619"/>
            <a:stretch>
              <a:fillRect/>
            </a:stretch>
          </p:blipFill>
          <p:spPr bwMode="auto">
            <a:xfrm>
              <a:off x="609600" y="1601788"/>
              <a:ext cx="7848600" cy="2911475"/>
            </a:xfrm>
            <a:prstGeom prst="rect">
              <a:avLst/>
            </a:prstGeom>
            <a:noFill/>
            <a:ln w="9525" algn="ctr">
              <a:solidFill>
                <a:srgbClr val="002060"/>
              </a:solidFill>
              <a:miter lim="800000"/>
              <a:headEnd/>
              <a:tailEnd/>
            </a:ln>
          </p:spPr>
        </p:pic>
        <p:sp>
          <p:nvSpPr>
            <p:cNvPr id="10" name="Rectangle 10"/>
            <p:cNvSpPr>
              <a:spLocks noChangeArrowheads="1"/>
            </p:cNvSpPr>
            <p:nvPr/>
          </p:nvSpPr>
          <p:spPr bwMode="auto">
            <a:xfrm>
              <a:off x="2362200" y="3105150"/>
              <a:ext cx="1219200" cy="762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7500" lnSpcReduction="20000"/>
          </a:bodyPr>
          <a:lstStyle/>
          <a:p>
            <a:pPr>
              <a:defRPr/>
            </a:pPr>
            <a:r>
              <a:rPr lang="en-US" sz="2100" b="1" dirty="0" smtClean="0"/>
              <a:t>Retail Teller Product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Retail Teller Product’</a:t>
            </a:r>
            <a:r>
              <a:rPr lang="en-US" sz="1800" kern="0" dirty="0" smtClean="0"/>
              <a:t>. This must be maintained for </a:t>
            </a:r>
            <a:r>
              <a:rPr lang="en-US" sz="1800" dirty="0" smtClean="0"/>
              <a:t>maintained for each and every type of transactions such as Cash withdrawal, Cash deposit, POS transaction, Balance enquiry, Mini statement etc,</a:t>
            </a:r>
          </a:p>
          <a:p>
            <a:pPr marL="169420" indent="-169420" eaLnBrk="0" hangingPunct="0">
              <a:spcBef>
                <a:spcPct val="20000"/>
              </a:spcBef>
              <a:buClr>
                <a:schemeClr val="tx2"/>
              </a:buClr>
              <a:buFont typeface="Times" pitchFamily="18" charset="0"/>
              <a:buChar char="•"/>
              <a:defRPr/>
            </a:pPr>
            <a:r>
              <a:rPr lang="en-US" sz="1800" dirty="0" smtClean="0"/>
              <a:t>In the “Preferences” tab of the “Retail Teller Product Maintenance” it is necessary to check the box ‘Switch product’, so that the product can be fetched in the “Switch Product” mapping screen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11" name="Picture 2"/>
          <p:cNvPicPr>
            <a:picLocks noChangeAspect="1" noChangeArrowheads="1"/>
          </p:cNvPicPr>
          <p:nvPr/>
        </p:nvPicPr>
        <p:blipFill>
          <a:blip r:embed="rId3" cstate="print"/>
          <a:srcRect l="37517" t="7175" r="690" b="46849"/>
          <a:stretch>
            <a:fillRect/>
          </a:stretch>
        </p:blipFill>
        <p:spPr bwMode="auto">
          <a:xfrm>
            <a:off x="4324350" y="1158876"/>
            <a:ext cx="4819650" cy="1631950"/>
          </a:xfrm>
          <a:prstGeom prst="rect">
            <a:avLst/>
          </a:prstGeom>
          <a:noFill/>
          <a:ln w="9525" algn="ctr">
            <a:solidFill>
              <a:srgbClr val="002060"/>
            </a:solidFill>
            <a:miter lim="800000"/>
            <a:headEnd/>
            <a:tailEnd/>
          </a:ln>
        </p:spPr>
      </p:pic>
      <p:pic>
        <p:nvPicPr>
          <p:cNvPr id="12" name="Picture 3"/>
          <p:cNvPicPr>
            <a:picLocks noChangeAspect="1" noChangeArrowheads="1"/>
          </p:cNvPicPr>
          <p:nvPr/>
        </p:nvPicPr>
        <p:blipFill>
          <a:blip r:embed="rId4" cstate="print"/>
          <a:srcRect l="735" t="9933" r="37471" b="51447"/>
          <a:stretch>
            <a:fillRect/>
          </a:stretch>
        </p:blipFill>
        <p:spPr bwMode="auto">
          <a:xfrm>
            <a:off x="4324350" y="2838451"/>
            <a:ext cx="4819650" cy="1333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0000" lnSpcReduction="20000"/>
          </a:bodyPr>
          <a:lstStyle/>
          <a:p>
            <a:pPr>
              <a:defRPr/>
            </a:pPr>
            <a:r>
              <a:rPr lang="en-US" sz="2100" b="1" dirty="0" smtClean="0"/>
              <a:t>ARC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ARC’</a:t>
            </a:r>
            <a:r>
              <a:rPr lang="en-US" sz="1800" kern="0" dirty="0" smtClean="0"/>
              <a:t>. This must be maintained for </a:t>
            </a:r>
            <a:r>
              <a:rPr lang="en-US" sz="1800" dirty="0" smtClean="0"/>
              <a:t>maintained for each and every type of transactions such as ‘Cash withdrawal’, ‘Cash deposit’, ‘POS transaction’, ‘Balance enquiry’, ‘Mini statement’ etc . This maintenance is used to collect charges for a particular set of ATM operations like “Balance Enquiry” charges etc.</a:t>
            </a:r>
          </a:p>
          <a:p>
            <a:pPr marL="169420" indent="-169420" eaLnBrk="0" hangingPunct="0">
              <a:spcBef>
                <a:spcPct val="20000"/>
              </a:spcBef>
              <a:buClr>
                <a:schemeClr val="tx2"/>
              </a:buClr>
              <a:buFont typeface="Times" pitchFamily="18" charset="0"/>
              <a:buChar char="•"/>
              <a:defRPr/>
            </a:pPr>
            <a:r>
              <a:rPr lang="en-US" sz="1800" i="1" kern="0" dirty="0" smtClean="0"/>
              <a:t>Description</a:t>
            </a:r>
            <a:r>
              <a:rPr lang="en-US" sz="1800" kern="0" dirty="0" smtClean="0"/>
              <a:t> as “TXN_FEE” and “TXN_PROCESS_FEE” must be maintained under “Charge1” and “Charge2” tab respectively.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20598" t="7175" r="1425" b="17422"/>
          <a:stretch>
            <a:fillRect/>
          </a:stretch>
        </p:blipFill>
        <p:spPr bwMode="auto">
          <a:xfrm>
            <a:off x="4314825" y="1152525"/>
            <a:ext cx="4829175"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ATM/Debit Card FCC Account Mapping</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ATM/Debit Card FCC Account Mapping’</a:t>
            </a:r>
            <a:r>
              <a:rPr lang="en-US" sz="1800" kern="0" dirty="0" smtClean="0"/>
              <a:t> in order to map “ATM/Debit Card number” ,”</a:t>
            </a:r>
            <a:r>
              <a:rPr lang="en-US" sz="1800" dirty="0" smtClean="0"/>
              <a:t> Card Account Number”  and “Customer Account Number”.</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51447"/>
          <a:stretch>
            <a:fillRect/>
          </a:stretch>
        </p:blipFill>
        <p:spPr bwMode="auto">
          <a:xfrm>
            <a:off x="4314826" y="1149349"/>
            <a:ext cx="4829174" cy="29940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Network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Network Details’</a:t>
            </a:r>
            <a:r>
              <a:rPr lang="en-US" sz="1800" kern="0" dirty="0" smtClean="0"/>
              <a:t> in order to map “Issuer” and “Acquirer” with their BIN. This is required as ATM/POS transaction interacts with Networks with the help of this BIN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05300" y="1158875"/>
            <a:ext cx="4838700" cy="2984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22672"/>
          </a:xfrm>
        </p:spPr>
        <p:txBody>
          <a:bodyPr/>
          <a:lstStyle/>
          <a:p>
            <a:r>
              <a:rPr lang="en-US" sz="2400" dirty="0" smtClean="0"/>
              <a:t>SWITCH Interface Overview – contd…</a:t>
            </a:r>
            <a:endParaRPr lang="en-US" sz="2400" dirty="0"/>
          </a:p>
        </p:txBody>
      </p:sp>
      <p:grpSp>
        <p:nvGrpSpPr>
          <p:cNvPr id="4" name="Group 38"/>
          <p:cNvGrpSpPr>
            <a:grpSpLocks/>
          </p:cNvGrpSpPr>
          <p:nvPr/>
        </p:nvGrpSpPr>
        <p:grpSpPr bwMode="auto">
          <a:xfrm>
            <a:off x="685800" y="790574"/>
            <a:ext cx="8153400" cy="4238626"/>
            <a:chOff x="762000" y="569913"/>
            <a:chExt cx="8153400" cy="4424362"/>
          </a:xfrm>
        </p:grpSpPr>
        <p:pic>
          <p:nvPicPr>
            <p:cNvPr id="5" name="Picture 5"/>
            <p:cNvPicPr>
              <a:picLocks noChangeAspect="1" noChangeArrowheads="1"/>
            </p:cNvPicPr>
            <p:nvPr/>
          </p:nvPicPr>
          <p:blipFill>
            <a:blip r:embed="rId3" cstate="print"/>
            <a:srcRect/>
            <a:stretch>
              <a:fillRect/>
            </a:stretch>
          </p:blipFill>
          <p:spPr bwMode="auto">
            <a:xfrm>
              <a:off x="1143000" y="971550"/>
              <a:ext cx="685800" cy="536575"/>
            </a:xfrm>
            <a:prstGeom prst="rect">
              <a:avLst/>
            </a:prstGeom>
            <a:noFill/>
            <a:ln w="9525"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6800" y="1943100"/>
              <a:ext cx="914400" cy="685800"/>
            </a:xfrm>
            <a:prstGeom prst="rect">
              <a:avLst/>
            </a:prstGeom>
            <a:noFill/>
            <a:ln w="9525"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1066800" y="3257550"/>
              <a:ext cx="1066800" cy="857250"/>
            </a:xfrm>
            <a:prstGeom prst="rect">
              <a:avLst/>
            </a:prstGeom>
            <a:noFill/>
            <a:ln w="9525" algn="ctr">
              <a:noFill/>
              <a:miter lim="800000"/>
              <a:headEnd/>
              <a:tailEnd/>
            </a:ln>
          </p:spPr>
        </p:pic>
        <p:pic>
          <p:nvPicPr>
            <p:cNvPr id="8" name="Picture 252"/>
            <p:cNvPicPr>
              <a:picLocks noChangeArrowheads="1"/>
            </p:cNvPicPr>
            <p:nvPr/>
          </p:nvPicPr>
          <p:blipFill>
            <a:blip r:embed="rId6" cstate="print"/>
            <a:srcRect/>
            <a:stretch>
              <a:fillRect/>
            </a:stretch>
          </p:blipFill>
          <p:spPr bwMode="auto">
            <a:xfrm>
              <a:off x="3810000" y="914400"/>
              <a:ext cx="914400" cy="292100"/>
            </a:xfrm>
            <a:prstGeom prst="rect">
              <a:avLst/>
            </a:prstGeom>
            <a:noFill/>
            <a:ln w="9525">
              <a:noFill/>
              <a:miter lim="800000"/>
              <a:headEnd/>
              <a:tailEnd/>
            </a:ln>
          </p:spPr>
        </p:pic>
        <p:pic>
          <p:nvPicPr>
            <p:cNvPr id="9" name="Picture 255"/>
            <p:cNvPicPr>
              <a:picLocks noChangeArrowheads="1"/>
            </p:cNvPicPr>
            <p:nvPr/>
          </p:nvPicPr>
          <p:blipFill>
            <a:blip r:embed="rId7" cstate="print"/>
            <a:srcRect/>
            <a:stretch>
              <a:fillRect/>
            </a:stretch>
          </p:blipFill>
          <p:spPr bwMode="auto">
            <a:xfrm>
              <a:off x="5105400" y="914400"/>
              <a:ext cx="990600" cy="315913"/>
            </a:xfrm>
            <a:prstGeom prst="rect">
              <a:avLst/>
            </a:prstGeom>
            <a:noFill/>
            <a:ln w="9525">
              <a:noFill/>
              <a:miter lim="800000"/>
              <a:headEnd/>
              <a:tailEnd/>
            </a:ln>
          </p:spPr>
        </p:pic>
        <p:sp>
          <p:nvSpPr>
            <p:cNvPr id="10" name="TextBox 51"/>
            <p:cNvSpPr txBox="1">
              <a:spLocks noChangeArrowheads="1"/>
            </p:cNvSpPr>
            <p:nvPr/>
          </p:nvSpPr>
          <p:spPr bwMode="auto">
            <a:xfrm>
              <a:off x="1219200" y="2628900"/>
              <a:ext cx="685800" cy="192088"/>
            </a:xfrm>
            <a:prstGeom prst="rect">
              <a:avLst/>
            </a:prstGeom>
            <a:noFill/>
            <a:ln w="9525">
              <a:noFill/>
              <a:miter lim="800000"/>
              <a:headEnd/>
              <a:tailEnd/>
            </a:ln>
          </p:spPr>
          <p:txBody>
            <a:bodyPr lIns="68242" tIns="34121" rIns="68242" bIns="34121">
              <a:spAutoFit/>
            </a:bodyPr>
            <a:lstStyle/>
            <a:p>
              <a:r>
                <a:rPr lang="en-US" sz="900" dirty="0"/>
                <a:t>POS</a:t>
              </a:r>
            </a:p>
          </p:txBody>
        </p:sp>
        <p:sp>
          <p:nvSpPr>
            <p:cNvPr id="11" name="TextBox 52"/>
            <p:cNvSpPr txBox="1">
              <a:spLocks noChangeArrowheads="1"/>
            </p:cNvSpPr>
            <p:nvPr/>
          </p:nvSpPr>
          <p:spPr bwMode="auto">
            <a:xfrm>
              <a:off x="1219200" y="4114800"/>
              <a:ext cx="685800" cy="192088"/>
            </a:xfrm>
            <a:prstGeom prst="rect">
              <a:avLst/>
            </a:prstGeom>
            <a:noFill/>
            <a:ln w="9525">
              <a:noFill/>
              <a:miter lim="800000"/>
              <a:headEnd/>
              <a:tailEnd/>
            </a:ln>
          </p:spPr>
          <p:txBody>
            <a:bodyPr lIns="68242" tIns="34121" rIns="68242" bIns="34121">
              <a:spAutoFit/>
            </a:bodyPr>
            <a:lstStyle/>
            <a:p>
              <a:r>
                <a:rPr lang="en-US" sz="900" dirty="0"/>
                <a:t>KIOSK</a:t>
              </a:r>
            </a:p>
          </p:txBody>
        </p:sp>
        <p:sp>
          <p:nvSpPr>
            <p:cNvPr id="12" name="Rounded Rectangle 11"/>
            <p:cNvSpPr/>
            <p:nvPr/>
          </p:nvSpPr>
          <p:spPr bwMode="auto">
            <a:xfrm>
              <a:off x="3962400" y="2057402"/>
              <a:ext cx="1981200" cy="715751"/>
            </a:xfrm>
            <a:prstGeom prst="roundRect">
              <a:avLst>
                <a:gd name="adj" fmla="val 28492"/>
              </a:avLst>
            </a:prstGeom>
            <a:solidFill>
              <a:schemeClr val="bg1">
                <a:lumMod val="75000"/>
              </a:schemeClr>
            </a:solidFill>
            <a:ln w="9525" cap="flat" cmpd="sng" algn="ctr">
              <a:solidFill>
                <a:srgbClr val="002060"/>
              </a:solidFill>
              <a:prstDash val="solid"/>
              <a:round/>
              <a:headEnd type="none" w="med" len="med"/>
              <a:tailEnd type="none" w="med" len="med"/>
            </a:ln>
            <a:effectLst>
              <a:innerShdw blurRad="63500" dist="50800" dir="16200000">
                <a:prstClr val="black">
                  <a:alpha val="50000"/>
                </a:prstClr>
              </a:innerShdw>
            </a:effectLst>
          </p:spPr>
          <p:txBody>
            <a:bodyPr lIns="68716" tIns="34358" rIns="68716" bIns="34358">
              <a:spAutoFit/>
            </a:bodyPr>
            <a:lstStyle/>
            <a:p>
              <a:pPr marL="88857" indent="-88857" algn="l" defTabSz="682417">
                <a:defRPr/>
              </a:pPr>
              <a:endParaRPr lang="en-US" dirty="0">
                <a:solidFill>
                  <a:srgbClr val="FFFFFF"/>
                </a:solidFill>
              </a:endParaRPr>
            </a:p>
            <a:p>
              <a:pPr marL="88857" indent="-88857" defTabSz="682417">
                <a:defRPr/>
              </a:pPr>
              <a:endParaRPr lang="en-US" dirty="0">
                <a:solidFill>
                  <a:srgbClr val="FFFFFF"/>
                </a:solidFill>
              </a:endParaRPr>
            </a:p>
          </p:txBody>
        </p:sp>
        <p:graphicFrame>
          <p:nvGraphicFramePr>
            <p:cNvPr id="13" name="Object 23"/>
            <p:cNvGraphicFramePr>
              <a:graphicFrameLocks/>
            </p:cNvGraphicFramePr>
            <p:nvPr/>
          </p:nvGraphicFramePr>
          <p:xfrm>
            <a:off x="7434263" y="2000250"/>
            <a:ext cx="1481137" cy="496888"/>
          </p:xfrm>
          <a:graphic>
            <a:graphicData uri="http://schemas.openxmlformats.org/presentationml/2006/ole">
              <mc:AlternateContent xmlns:mc="http://schemas.openxmlformats.org/markup-compatibility/2006">
                <mc:Choice xmlns:v="urn:schemas-microsoft-com:vml" Requires="v">
                  <p:oleObj spid="_x0000_s1029" name="Clip" r:id="rId8" imgW="5738813" imgH="4030663" progId="">
                    <p:embed/>
                  </p:oleObj>
                </mc:Choice>
                <mc:Fallback>
                  <p:oleObj name="Clip" r:id="rId8" imgW="5738813" imgH="4030663" progId="">
                    <p:embed/>
                    <p:pic>
                      <p:nvPicPr>
                        <p:cNvPr id="0" name="Picture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263" y="2000250"/>
                          <a:ext cx="14811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56"/>
            <p:cNvSpPr txBox="1">
              <a:spLocks noChangeArrowheads="1"/>
            </p:cNvSpPr>
            <p:nvPr/>
          </p:nvSpPr>
          <p:spPr bwMode="auto">
            <a:xfrm>
              <a:off x="42672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Interchanges</a:t>
              </a:r>
            </a:p>
          </p:txBody>
        </p:sp>
        <p:sp>
          <p:nvSpPr>
            <p:cNvPr id="15" name="TextBox 58"/>
            <p:cNvSpPr txBox="1">
              <a:spLocks noChangeArrowheads="1"/>
            </p:cNvSpPr>
            <p:nvPr/>
          </p:nvSpPr>
          <p:spPr bwMode="auto">
            <a:xfrm>
              <a:off x="7477125" y="2486025"/>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FCUBS</a:t>
              </a:r>
            </a:p>
          </p:txBody>
        </p:sp>
        <p:cxnSp>
          <p:nvCxnSpPr>
            <p:cNvPr id="16" name="Straight Connector 15"/>
            <p:cNvCxnSpPr/>
            <p:nvPr/>
          </p:nvCxnSpPr>
          <p:spPr bwMode="auto">
            <a:xfrm>
              <a:off x="22860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74676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bwMode="auto">
            <a:xfrm>
              <a:off x="35814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bwMode="auto">
            <a:xfrm>
              <a:off x="61722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TextBox 72"/>
            <p:cNvSpPr txBox="1">
              <a:spLocks noChangeArrowheads="1"/>
            </p:cNvSpPr>
            <p:nvPr/>
          </p:nvSpPr>
          <p:spPr bwMode="auto">
            <a:xfrm>
              <a:off x="2514600" y="571500"/>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a:t>
              </a:r>
              <a:r>
                <a:rPr lang="en-US" sz="700" dirty="0"/>
                <a:t> </a:t>
              </a:r>
              <a:r>
                <a:rPr lang="en-US" sz="700" dirty="0">
                  <a:solidFill>
                    <a:srgbClr val="FFFFFF"/>
                  </a:solidFill>
                </a:rPr>
                <a:t>1</a:t>
              </a:r>
            </a:p>
          </p:txBody>
        </p:sp>
        <p:sp>
          <p:nvSpPr>
            <p:cNvPr id="21" name="TextBox 73"/>
            <p:cNvSpPr txBox="1">
              <a:spLocks noChangeArrowheads="1"/>
            </p:cNvSpPr>
            <p:nvPr/>
          </p:nvSpPr>
          <p:spPr bwMode="auto">
            <a:xfrm>
              <a:off x="6477000" y="569913"/>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 2</a:t>
              </a:r>
            </a:p>
          </p:txBody>
        </p:sp>
        <p:cxnSp>
          <p:nvCxnSpPr>
            <p:cNvPr id="22" name="Straight Arrow Connector 75"/>
            <p:cNvCxnSpPr>
              <a:cxnSpLocks noChangeShapeType="1"/>
            </p:cNvCxnSpPr>
            <p:nvPr/>
          </p:nvCxnSpPr>
          <p:spPr bwMode="auto">
            <a:xfrm>
              <a:off x="1905000" y="1371600"/>
              <a:ext cx="2057400" cy="857250"/>
            </a:xfrm>
            <a:prstGeom prst="straightConnector1">
              <a:avLst/>
            </a:prstGeom>
            <a:noFill/>
            <a:ln w="15875" algn="ctr">
              <a:solidFill>
                <a:schemeClr val="tx2"/>
              </a:solidFill>
              <a:round/>
              <a:headEnd type="arrow" w="med" len="med"/>
              <a:tailEnd type="arrow" w="med" len="med"/>
            </a:ln>
          </p:spPr>
        </p:cxnSp>
        <p:cxnSp>
          <p:nvCxnSpPr>
            <p:cNvPr id="23" name="Straight Arrow Connector 76"/>
            <p:cNvCxnSpPr>
              <a:cxnSpLocks noChangeShapeType="1"/>
            </p:cNvCxnSpPr>
            <p:nvPr/>
          </p:nvCxnSpPr>
          <p:spPr bwMode="auto">
            <a:xfrm flipV="1">
              <a:off x="2057400" y="2414588"/>
              <a:ext cx="1905000" cy="4762"/>
            </a:xfrm>
            <a:prstGeom prst="straightConnector1">
              <a:avLst/>
            </a:prstGeom>
            <a:noFill/>
            <a:ln w="15875" algn="ctr">
              <a:solidFill>
                <a:schemeClr val="tx2"/>
              </a:solidFill>
              <a:round/>
              <a:headEnd type="arrow" w="med" len="med"/>
              <a:tailEnd type="arrow" w="med" len="med"/>
            </a:ln>
          </p:spPr>
        </p:cxnSp>
        <p:cxnSp>
          <p:nvCxnSpPr>
            <p:cNvPr id="24" name="Straight Arrow Connector 79"/>
            <p:cNvCxnSpPr>
              <a:cxnSpLocks noChangeShapeType="1"/>
            </p:cNvCxnSpPr>
            <p:nvPr/>
          </p:nvCxnSpPr>
          <p:spPr bwMode="auto">
            <a:xfrm flipV="1">
              <a:off x="2133600" y="2628900"/>
              <a:ext cx="1828800" cy="1057275"/>
            </a:xfrm>
            <a:prstGeom prst="straightConnector1">
              <a:avLst/>
            </a:prstGeom>
            <a:noFill/>
            <a:ln w="15875" algn="ctr">
              <a:solidFill>
                <a:schemeClr val="tx2"/>
              </a:solidFill>
              <a:round/>
              <a:headEnd type="arrow" w="med" len="med"/>
              <a:tailEnd type="arrow" w="med" len="med"/>
            </a:ln>
          </p:spPr>
        </p:cxnSp>
        <p:cxnSp>
          <p:nvCxnSpPr>
            <p:cNvPr id="25" name="Straight Arrow Connector 82"/>
            <p:cNvCxnSpPr>
              <a:cxnSpLocks noChangeShapeType="1"/>
            </p:cNvCxnSpPr>
            <p:nvPr/>
          </p:nvCxnSpPr>
          <p:spPr bwMode="auto">
            <a:xfrm flipH="1" flipV="1">
              <a:off x="4386263" y="1206500"/>
              <a:ext cx="566737" cy="850900"/>
            </a:xfrm>
            <a:prstGeom prst="straightConnector1">
              <a:avLst/>
            </a:prstGeom>
            <a:noFill/>
            <a:ln w="15875" algn="ctr">
              <a:solidFill>
                <a:schemeClr val="tx2"/>
              </a:solidFill>
              <a:round/>
              <a:headEnd type="arrow" w="med" len="med"/>
              <a:tailEnd type="arrow" w="med" len="med"/>
            </a:ln>
          </p:spPr>
        </p:cxnSp>
        <p:cxnSp>
          <p:nvCxnSpPr>
            <p:cNvPr id="26" name="Straight Arrow Connector 85"/>
            <p:cNvCxnSpPr>
              <a:cxnSpLocks noChangeShapeType="1"/>
            </p:cNvCxnSpPr>
            <p:nvPr/>
          </p:nvCxnSpPr>
          <p:spPr bwMode="auto">
            <a:xfrm flipV="1">
              <a:off x="5105400" y="1230313"/>
              <a:ext cx="590550" cy="827087"/>
            </a:xfrm>
            <a:prstGeom prst="straightConnector1">
              <a:avLst/>
            </a:prstGeom>
            <a:noFill/>
            <a:ln w="15875" algn="ctr">
              <a:solidFill>
                <a:schemeClr val="tx2"/>
              </a:solidFill>
              <a:round/>
              <a:headEnd type="arrow" w="med" len="med"/>
              <a:tailEnd type="arrow" w="med" len="med"/>
            </a:ln>
          </p:spPr>
        </p:cxnSp>
        <p:cxnSp>
          <p:nvCxnSpPr>
            <p:cNvPr id="27" name="Straight Arrow Connector 88"/>
            <p:cNvCxnSpPr>
              <a:cxnSpLocks noChangeShapeType="1"/>
            </p:cNvCxnSpPr>
            <p:nvPr/>
          </p:nvCxnSpPr>
          <p:spPr bwMode="auto">
            <a:xfrm flipV="1">
              <a:off x="5943600" y="2419350"/>
              <a:ext cx="1600200" cy="0"/>
            </a:xfrm>
            <a:prstGeom prst="straightConnector1">
              <a:avLst/>
            </a:prstGeom>
            <a:noFill/>
            <a:ln w="15875" algn="ctr">
              <a:solidFill>
                <a:schemeClr val="tx2"/>
              </a:solidFill>
              <a:round/>
              <a:headEnd type="arrow" w="med" len="med"/>
              <a:tailEnd type="arrow" w="med" len="med"/>
            </a:ln>
          </p:spPr>
        </p:cxnSp>
        <p:sp>
          <p:nvSpPr>
            <p:cNvPr id="28" name="TextBox 91"/>
            <p:cNvSpPr txBox="1">
              <a:spLocks noChangeArrowheads="1"/>
            </p:cNvSpPr>
            <p:nvPr/>
          </p:nvSpPr>
          <p:spPr bwMode="auto">
            <a:xfrm>
              <a:off x="7620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Terminals</a:t>
              </a:r>
            </a:p>
          </p:txBody>
        </p:sp>
        <p:sp>
          <p:nvSpPr>
            <p:cNvPr id="29" name="TextBox 111"/>
            <p:cNvSpPr txBox="1">
              <a:spLocks noChangeArrowheads="1"/>
            </p:cNvSpPr>
            <p:nvPr/>
          </p:nvSpPr>
          <p:spPr bwMode="auto">
            <a:xfrm>
              <a:off x="4495800" y="2279650"/>
              <a:ext cx="1371600" cy="276225"/>
            </a:xfrm>
            <a:prstGeom prst="rect">
              <a:avLst/>
            </a:prstGeom>
            <a:noFill/>
            <a:ln w="9525">
              <a:noFill/>
              <a:miter lim="800000"/>
              <a:headEnd/>
              <a:tailEnd/>
            </a:ln>
          </p:spPr>
          <p:txBody>
            <a:bodyPr lIns="68242" tIns="34121" rIns="68242" bIns="34121">
              <a:spAutoFit/>
            </a:bodyPr>
            <a:lstStyle/>
            <a:p>
              <a:pPr marL="87313" indent="-87313" algn="l"/>
              <a:r>
                <a:rPr lang="en-US" dirty="0"/>
                <a:t>SWITCH</a:t>
              </a:r>
            </a:p>
          </p:txBody>
        </p:sp>
        <p:sp>
          <p:nvSpPr>
            <p:cNvPr id="30" name="Left-Right Arrow 36"/>
            <p:cNvSpPr>
              <a:spLocks noChangeArrowheads="1"/>
            </p:cNvSpPr>
            <p:nvPr/>
          </p:nvSpPr>
          <p:spPr bwMode="auto">
            <a:xfrm>
              <a:off x="2286000" y="4019550"/>
              <a:ext cx="1295400" cy="514350"/>
            </a:xfrm>
            <a:prstGeom prst="leftRightArrow">
              <a:avLst>
                <a:gd name="adj1" fmla="val 50000"/>
                <a:gd name="adj2" fmla="val 65038"/>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Proprietary format Messages</a:t>
              </a:r>
            </a:p>
          </p:txBody>
        </p:sp>
        <p:sp>
          <p:nvSpPr>
            <p:cNvPr id="31" name="Left-Right Arrow 37"/>
            <p:cNvSpPr>
              <a:spLocks noChangeArrowheads="1"/>
            </p:cNvSpPr>
            <p:nvPr/>
          </p:nvSpPr>
          <p:spPr bwMode="auto">
            <a:xfrm>
              <a:off x="6172200" y="4171950"/>
              <a:ext cx="1295400" cy="349250"/>
            </a:xfrm>
            <a:prstGeom prst="leftRightArrow">
              <a:avLst>
                <a:gd name="adj1" fmla="val 50000"/>
                <a:gd name="adj2" fmla="val 65046"/>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ISO format Messages</a:t>
              </a:r>
            </a:p>
          </p:txBody>
        </p:sp>
        <p:cxnSp>
          <p:nvCxnSpPr>
            <p:cNvPr id="32" name="Straight Connector 31"/>
            <p:cNvCxnSpPr/>
            <p:nvPr/>
          </p:nvCxnSpPr>
          <p:spPr bwMode="auto">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85000" lnSpcReduction="20000"/>
          </a:bodyPr>
          <a:lstStyle/>
          <a:p>
            <a:pPr>
              <a:defRPr/>
            </a:pPr>
            <a:r>
              <a:rPr lang="en-US" sz="2000" b="1" dirty="0" smtClean="0"/>
              <a:t>Terminal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Terminal Details’.  The term ‘Terminal’ is used to refers to an external entity from which a Switch Transactions either originates or Terminates. Typically , a Terminal is a ATM Dispenser machine or a POS equipment in a Super Market .</a:t>
            </a:r>
          </a:p>
          <a:p>
            <a:pPr marL="169420" indent="-169420" eaLnBrk="0" hangingPunct="0">
              <a:spcBef>
                <a:spcPct val="20000"/>
              </a:spcBef>
              <a:buClr>
                <a:schemeClr val="tx2"/>
              </a:buClr>
              <a:buFont typeface="Times" pitchFamily="18" charset="0"/>
              <a:buChar char="•"/>
              <a:defRPr/>
            </a:pPr>
            <a:r>
              <a:rPr lang="en-US" sz="1800" dirty="0" smtClean="0"/>
              <a:t>The checkbox “Intelligent deposit” is checked if the Terminal can accept Cash Deposit.</a:t>
            </a:r>
          </a:p>
          <a:p>
            <a:pPr marL="169420" indent="-169420" eaLnBrk="0" hangingPunct="0">
              <a:spcBef>
                <a:spcPct val="20000"/>
              </a:spcBef>
              <a:buClr>
                <a:schemeClr val="tx2"/>
              </a:buClr>
              <a:buFont typeface="Times" pitchFamily="18" charset="0"/>
              <a:buChar char="•"/>
              <a:defRPr/>
            </a:pP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49606"/>
          <a:stretch>
            <a:fillRect/>
          </a:stretch>
        </p:blipFill>
        <p:spPr bwMode="auto">
          <a:xfrm>
            <a:off x="4314824" y="1144588"/>
            <a:ext cx="4829176" cy="298926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92500" lnSpcReduction="20000"/>
          </a:bodyPr>
          <a:lstStyle/>
          <a:p>
            <a:pPr>
              <a:defRPr/>
            </a:pPr>
            <a:r>
              <a:rPr lang="en-US" sz="2000" b="1" dirty="0" smtClean="0"/>
              <a:t>Product Type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200" dirty="0" smtClean="0"/>
              <a:t>Product type maintenance screen is used to map the FLEXCUBE literals with the RT products maintained and the channels .</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CAW - Cash withdrawal </a:t>
            </a:r>
          </a:p>
          <a:p>
            <a:pPr marL="510628" lvl="1" indent="-169420" eaLnBrk="0" hangingPunct="0">
              <a:spcBef>
                <a:spcPct val="20000"/>
              </a:spcBef>
              <a:buClr>
                <a:schemeClr val="tx2"/>
              </a:buClr>
              <a:defRPr/>
            </a:pPr>
            <a:r>
              <a:rPr lang="en-US" sz="1200" dirty="0" smtClean="0"/>
              <a:t>BEQ  - Balance enquiry</a:t>
            </a:r>
          </a:p>
          <a:p>
            <a:pPr marL="510628" lvl="1" indent="-169420" eaLnBrk="0" hangingPunct="0">
              <a:spcBef>
                <a:spcPct val="20000"/>
              </a:spcBef>
              <a:buClr>
                <a:schemeClr val="tx2"/>
              </a:buClr>
              <a:defRPr/>
            </a:pPr>
            <a:r>
              <a:rPr lang="en-US" sz="1200" dirty="0" smtClean="0"/>
              <a:t>CDP  - Cash Deposit</a:t>
            </a:r>
          </a:p>
          <a:p>
            <a:pPr marL="510628" lvl="1" indent="-169420" eaLnBrk="0" hangingPunct="0">
              <a:spcBef>
                <a:spcPct val="20000"/>
              </a:spcBef>
              <a:buClr>
                <a:schemeClr val="tx2"/>
              </a:buClr>
              <a:defRPr/>
            </a:pPr>
            <a:r>
              <a:rPr lang="en-US" sz="1200" dirty="0" smtClean="0"/>
              <a:t>FTR  - Fund transfer</a:t>
            </a:r>
          </a:p>
          <a:p>
            <a:pPr marL="510628" lvl="1" indent="-169420" eaLnBrk="0" hangingPunct="0">
              <a:spcBef>
                <a:spcPct val="20000"/>
              </a:spcBef>
              <a:buClr>
                <a:schemeClr val="tx2"/>
              </a:buClr>
              <a:defRPr/>
            </a:pPr>
            <a:r>
              <a:rPr lang="en-US" sz="1200" dirty="0" smtClean="0"/>
              <a:t>MST  - Mini statement</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24350" y="1190625"/>
            <a:ext cx="4819650" cy="29527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291704"/>
            <a:ext cx="7488261" cy="455512"/>
          </a:xfrm>
        </p:spPr>
        <p:txBody>
          <a:bodyPr/>
          <a:lstStyle/>
          <a:p>
            <a:r>
              <a:rPr lang="en-US" sz="2400" dirty="0" smtClean="0"/>
              <a:t>Interface Specific Maintenance – contd …</a:t>
            </a:r>
            <a:br>
              <a:rPr lang="en-US" sz="2400" dirty="0" smtClean="0"/>
            </a:br>
            <a:r>
              <a:rPr lang="en-US" sz="2400" dirty="0" smtClean="0"/>
              <a:t/>
            </a:r>
            <a:br>
              <a:rPr lang="en-US" sz="2400" dirty="0" smtClean="0"/>
            </a:br>
            <a:r>
              <a:rPr lang="en-US" sz="2000" dirty="0" smtClean="0">
                <a:solidFill>
                  <a:schemeClr val="bg1">
                    <a:lumMod val="50000"/>
                  </a:schemeClr>
                </a:solidFill>
              </a:rPr>
              <a:t>Process Code Mapping</a:t>
            </a:r>
            <a:r>
              <a:rPr lang="en-US" sz="2400" dirty="0" smtClean="0">
                <a:solidFill>
                  <a:schemeClr val="bg1">
                    <a:lumMod val="50000"/>
                  </a:schemeClr>
                </a:solidFill>
                <a:ea typeface="ＭＳ Ｐゴシック" pitchFamily="127" charset="-128"/>
                <a:cs typeface="ＭＳ Ｐゴシック" pitchFamily="127" charset="-128"/>
              </a:rPr>
              <a:t/>
            </a:r>
            <a:br>
              <a:rPr lang="en-US" sz="2400" dirty="0" smtClean="0">
                <a:solidFill>
                  <a:schemeClr val="bg1">
                    <a:lumMod val="50000"/>
                  </a:schemeClr>
                </a:solidFill>
                <a:ea typeface="ＭＳ Ｐゴシック" pitchFamily="127" charset="-128"/>
                <a:cs typeface="ＭＳ Ｐゴシック" pitchFamily="127" charset="-128"/>
              </a:rPr>
            </a:br>
            <a:endParaRPr lang="en-US" sz="2400" dirty="0"/>
          </a:p>
        </p:txBody>
      </p:sp>
      <p:sp>
        <p:nvSpPr>
          <p:cNvPr id="3" name="Content Placeholder 2"/>
          <p:cNvSpPr>
            <a:spLocks noGrp="1"/>
          </p:cNvSpPr>
          <p:nvPr>
            <p:ph idx="1"/>
          </p:nvPr>
        </p:nvSpPr>
        <p:spPr>
          <a:xfrm>
            <a:off x="876300" y="1381125"/>
            <a:ext cx="7537450" cy="3076575"/>
          </a:xfrm>
        </p:spPr>
        <p:txBody>
          <a:bodyPr/>
          <a:lstStyle/>
          <a:p>
            <a:pPr marL="169420" indent="-169420" eaLnBrk="0" hangingPunct="0">
              <a:spcBef>
                <a:spcPct val="20000"/>
              </a:spcBef>
              <a:buClr>
                <a:schemeClr val="tx2"/>
              </a:buClr>
              <a:buFont typeface="Times" pitchFamily="18" charset="0"/>
              <a:buChar char="•"/>
              <a:defRPr/>
            </a:pPr>
            <a:r>
              <a:rPr lang="en-US" sz="1400" dirty="0" smtClean="0"/>
              <a:t>The Process code must have to be mapped with the respective channels with the help of the Process code mapping screen</a:t>
            </a:r>
            <a:r>
              <a:rPr lang="en-US" sz="1200" dirty="0" smtClean="0"/>
              <a:t>.</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31 – Balance Enquiry</a:t>
            </a:r>
          </a:p>
          <a:p>
            <a:pPr marL="510628" lvl="1" indent="-169420" eaLnBrk="0" hangingPunct="0">
              <a:spcBef>
                <a:spcPct val="20000"/>
              </a:spcBef>
              <a:buClr>
                <a:schemeClr val="tx2"/>
              </a:buClr>
              <a:defRPr/>
            </a:pPr>
            <a:r>
              <a:rPr lang="en-US" sz="1200" dirty="0" smtClean="0"/>
              <a:t>21  - Cash Deposit</a:t>
            </a:r>
          </a:p>
          <a:p>
            <a:pPr marL="510628" lvl="1" indent="-169420" eaLnBrk="0" hangingPunct="0">
              <a:spcBef>
                <a:spcPct val="20000"/>
              </a:spcBef>
              <a:buClr>
                <a:schemeClr val="tx2"/>
              </a:buClr>
              <a:defRPr/>
            </a:pPr>
            <a:r>
              <a:rPr lang="en-US" sz="1200" dirty="0" smtClean="0"/>
              <a:t>01  - Cash Withdrawal</a:t>
            </a:r>
          </a:p>
          <a:p>
            <a:pPr marL="510628" lvl="1" indent="-169420" eaLnBrk="0" hangingPunct="0">
              <a:spcBef>
                <a:spcPct val="20000"/>
              </a:spcBef>
              <a:buClr>
                <a:schemeClr val="tx2"/>
              </a:buClr>
              <a:defRPr/>
            </a:pPr>
            <a:r>
              <a:rPr lang="en-US" sz="1200" dirty="0" smtClean="0"/>
              <a:t>38  -  Mini Statement generation</a:t>
            </a:r>
          </a:p>
          <a:p>
            <a:pPr marL="510628" lvl="1" indent="-169420" eaLnBrk="0" hangingPunct="0">
              <a:spcBef>
                <a:spcPct val="20000"/>
              </a:spcBef>
              <a:buClr>
                <a:schemeClr val="tx2"/>
              </a:buClr>
              <a:defRPr/>
            </a:pPr>
            <a:r>
              <a:rPr lang="en-US" sz="1200" dirty="0" smtClean="0"/>
              <a:t>00  -  Normal Purchase(POS)</a:t>
            </a:r>
          </a:p>
          <a:p>
            <a:pPr marL="510628" lvl="1" indent="-169420" eaLnBrk="0" hangingPunct="0">
              <a:spcBef>
                <a:spcPct val="20000"/>
              </a:spcBef>
              <a:buClr>
                <a:schemeClr val="tx2"/>
              </a:buClr>
              <a:defRPr/>
            </a:pPr>
            <a:r>
              <a:rPr lang="en-US" sz="1200" dirty="0" smtClean="0"/>
              <a:t>91 -  Cheque Book Request</a:t>
            </a:r>
          </a:p>
          <a:p>
            <a:pPr marL="510628" lvl="1" indent="-169420" eaLnBrk="0" hangingPunct="0">
              <a:spcBef>
                <a:spcPct val="20000"/>
              </a:spcBef>
              <a:buClr>
                <a:schemeClr val="tx2"/>
              </a:buClr>
              <a:defRPr/>
            </a:pPr>
            <a:r>
              <a:rPr lang="en-US" sz="1200" dirty="0" smtClean="0"/>
              <a:t>40 -  Funds Transfer</a:t>
            </a:r>
          </a:p>
          <a:p>
            <a:pPr marL="510628" lvl="1" indent="-169420" eaLnBrk="0" hangingPunct="0">
              <a:spcBef>
                <a:spcPct val="20000"/>
              </a:spcBef>
              <a:buClr>
                <a:schemeClr val="tx2"/>
              </a:buClr>
              <a:defRPr/>
            </a:pPr>
            <a:r>
              <a:rPr lang="en-US" sz="1200" dirty="0" smtClean="0"/>
              <a:t>77 -  Merchant File Settlement	</a:t>
            </a:r>
            <a:endParaRPr lang="en-US" sz="1200" kern="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dirty="0" smtClean="0"/>
              <a:t>Process Code Mapping – contd…</a:t>
            </a:r>
            <a:endParaRPr lang="en-US" sz="2000" kern="0" dirty="0" smtClean="0"/>
          </a:p>
        </p:txBody>
      </p:sp>
      <p:sp>
        <p:nvSpPr>
          <p:cNvPr id="79" name="Title 78"/>
          <p:cNvSpPr>
            <a:spLocks noGrp="1"/>
          </p:cNvSpPr>
          <p:nvPr>
            <p:ph type="title"/>
          </p:nvPr>
        </p:nvSpPr>
        <p:spPr>
          <a:xfrm>
            <a:off x="804346" y="245538"/>
            <a:ext cx="8221121" cy="535512"/>
          </a:xfrm>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373" t="7368" r="1010" b="33066"/>
          <a:stretch>
            <a:fillRect/>
          </a:stretch>
        </p:blipFill>
        <p:spPr>
          <a:xfrm>
            <a:off x="4314824" y="1144588"/>
            <a:ext cx="4829176" cy="30178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9076"/>
            <a:ext cx="7775575" cy="342900"/>
          </a:xfrm>
        </p:spPr>
        <p:txBody>
          <a:bodyPr/>
          <a:lstStyle/>
          <a:p>
            <a:r>
              <a:rPr lang="en-US" sz="2400" dirty="0" smtClean="0"/>
              <a:t>SWITCH Software</a:t>
            </a:r>
            <a:r>
              <a:rPr lang="en-US" u="sng" dirty="0" smtClean="0"/>
              <a:t/>
            </a:r>
            <a:br>
              <a:rPr lang="en-US" u="sng" dirty="0" smtClean="0"/>
            </a:br>
            <a:endParaRPr lang="en-US" dirty="0"/>
          </a:p>
        </p:txBody>
      </p:sp>
      <p:sp>
        <p:nvSpPr>
          <p:cNvPr id="3" name="Content Placeholder 2"/>
          <p:cNvSpPr>
            <a:spLocks noGrp="1"/>
          </p:cNvSpPr>
          <p:nvPr>
            <p:ph idx="1"/>
          </p:nvPr>
        </p:nvSpPr>
        <p:spPr>
          <a:xfrm>
            <a:off x="619125" y="571500"/>
            <a:ext cx="7794625" cy="3886201"/>
          </a:xfrm>
        </p:spPr>
        <p:txBody>
          <a:bodyPr/>
          <a:lstStyle/>
          <a:p>
            <a:pPr algn="just">
              <a:buFont typeface="Times" pitchFamily="18" charset="0"/>
              <a:buNone/>
            </a:pPr>
            <a:r>
              <a:rPr lang="en-US" sz="1400" b="1" dirty="0" smtClean="0"/>
              <a:t>Switch software functions in 2 layers, </a:t>
            </a:r>
          </a:p>
          <a:p>
            <a:pPr algn="just">
              <a:buFont typeface="Times" pitchFamily="18" charset="0"/>
              <a:buNone/>
            </a:pPr>
            <a:r>
              <a:rPr lang="en-US" sz="1600" dirty="0" smtClean="0"/>
              <a:t>As shown in the picture, In Layer1, </a:t>
            </a:r>
          </a:p>
          <a:p>
            <a:pPr lvl="4" algn="just">
              <a:buFont typeface="Wingdings" pitchFamily="2" charset="2"/>
              <a:buChar char="Ø"/>
            </a:pPr>
            <a:r>
              <a:rPr lang="en-US" dirty="0" smtClean="0"/>
              <a:t>Switch software maintains the terminals viz., ATM / POS interchange information</a:t>
            </a:r>
            <a:r>
              <a:rPr lang="en-US" sz="1300" dirty="0" smtClean="0"/>
              <a:t>.</a:t>
            </a:r>
          </a:p>
          <a:p>
            <a:pPr lvl="4" algn="just">
              <a:buFont typeface="Wingdings" pitchFamily="2" charset="2"/>
              <a:buChar char="Ø"/>
            </a:pPr>
            <a:r>
              <a:rPr lang="en-US" dirty="0" smtClean="0"/>
              <a:t>Maintains the card number to account number linkages.</a:t>
            </a:r>
          </a:p>
          <a:p>
            <a:pPr lvl="4" algn="just">
              <a:buFont typeface="Wingdings" pitchFamily="2" charset="2"/>
              <a:buChar char="Ø"/>
            </a:pPr>
            <a:r>
              <a:rPr lang="en-US" dirty="0" smtClean="0"/>
              <a:t>Verifies the PIN and the card status</a:t>
            </a:r>
          </a:p>
          <a:p>
            <a:pPr lvl="4" algn="just">
              <a:buFont typeface="Wingdings" pitchFamily="2" charset="2"/>
              <a:buChar char="Ø"/>
            </a:pPr>
            <a:r>
              <a:rPr lang="en-US" dirty="0" smtClean="0"/>
              <a:t>Receives card transactions from ATM / POS terminals</a:t>
            </a:r>
            <a:endParaRPr lang="en-US" sz="1100" dirty="0" smtClean="0"/>
          </a:p>
          <a:p>
            <a:pPr algn="just">
              <a:buFont typeface="Times" pitchFamily="18" charset="0"/>
              <a:buNone/>
            </a:pPr>
            <a:r>
              <a:rPr lang="en-US" sz="1400" dirty="0" smtClean="0"/>
              <a:t> </a:t>
            </a:r>
            <a:r>
              <a:rPr lang="en-US" sz="1600" dirty="0" smtClean="0"/>
              <a:t>As part of Layer2, </a:t>
            </a:r>
          </a:p>
          <a:p>
            <a:pPr lvl="4" algn="just">
              <a:buFont typeface="Wingdings" pitchFamily="2" charset="2"/>
              <a:buChar char="Ø"/>
            </a:pPr>
            <a:r>
              <a:rPr lang="en-US" sz="1300" dirty="0" smtClean="0"/>
              <a:t> </a:t>
            </a:r>
            <a:r>
              <a:rPr lang="en-US" dirty="0" smtClean="0"/>
              <a:t>The switch software Forwards the transactions to Host Banking Systems like FLEXCUBE</a:t>
            </a:r>
          </a:p>
          <a:p>
            <a:pPr lvl="4" algn="just">
              <a:buFont typeface="Wingdings" pitchFamily="2" charset="2"/>
              <a:buChar char="Ø"/>
            </a:pPr>
            <a:r>
              <a:rPr lang="en-US" dirty="0" smtClean="0"/>
              <a:t>Converts the received proprietary protocol messages from the terminal into ISO8583 protocol.</a:t>
            </a:r>
          </a:p>
          <a:p>
            <a:pPr lvl="4" algn="just">
              <a:buFont typeface="Wingdings" pitchFamily="2" charset="2"/>
              <a:buChar char="Ø"/>
            </a:pPr>
            <a:r>
              <a:rPr lang="en-US" dirty="0" smtClean="0"/>
              <a:t> Performs “stand-in” authorization incase of Link to application systems is down.</a:t>
            </a:r>
          </a:p>
          <a:p>
            <a:pPr lvl="4" algn="just">
              <a:buFont typeface="Wingdings" pitchFamily="2" charset="2"/>
              <a:buChar char="Ø"/>
            </a:pPr>
            <a:r>
              <a:rPr lang="en-US" dirty="0" smtClean="0"/>
              <a:t> Refreshes Account balances from Banking Systems . </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9076"/>
            <a:ext cx="7785100" cy="342900"/>
          </a:xfrm>
        </p:spPr>
        <p:txBody>
          <a:bodyPr/>
          <a:lstStyle/>
          <a:p>
            <a:r>
              <a:rPr lang="en-US" sz="2400" dirty="0" smtClean="0">
                <a:ea typeface="MS PGothic" pitchFamily="34" charset="-128"/>
              </a:rPr>
              <a:t>Transaction Supported in SWITCH</a:t>
            </a:r>
            <a:r>
              <a:rPr lang="en-US" u="sng" dirty="0" smtClean="0"/>
              <a:t/>
            </a:r>
            <a:br>
              <a:rPr lang="en-US" u="sng" dirty="0" smtClean="0"/>
            </a:br>
            <a:endParaRPr lang="en-US" dirty="0"/>
          </a:p>
        </p:txBody>
      </p:sp>
      <p:sp>
        <p:nvSpPr>
          <p:cNvPr id="4" name="Content Placeholder 3"/>
          <p:cNvSpPr>
            <a:spLocks noGrp="1"/>
          </p:cNvSpPr>
          <p:nvPr>
            <p:ph idx="1"/>
          </p:nvPr>
        </p:nvSpPr>
        <p:spPr>
          <a:xfrm>
            <a:off x="876300" y="819150"/>
            <a:ext cx="7537450" cy="352425"/>
          </a:xfrm>
        </p:spPr>
        <p:txBody>
          <a:bodyPr/>
          <a:lstStyle/>
          <a:p>
            <a:r>
              <a:rPr lang="en-US" sz="1800" b="1" dirty="0" smtClean="0"/>
              <a:t>Transactions supported for ATM/IVR/POS</a:t>
            </a:r>
            <a:endParaRPr lang="en-US" sz="1800" b="1" dirty="0" smtClean="0">
              <a:ea typeface="ＭＳ Ｐゴシック" pitchFamily="127" charset="-128"/>
              <a:cs typeface="ＭＳ Ｐゴシック" pitchFamily="127" charset="-128"/>
            </a:endParaRPr>
          </a:p>
          <a:p>
            <a:endParaRPr lang="en-US" dirty="0"/>
          </a:p>
        </p:txBody>
      </p:sp>
      <p:graphicFrame>
        <p:nvGraphicFramePr>
          <p:cNvPr id="5" name="Table 4"/>
          <p:cNvGraphicFramePr>
            <a:graphicFrameLocks noGrp="1"/>
          </p:cNvGraphicFramePr>
          <p:nvPr/>
        </p:nvGraphicFramePr>
        <p:xfrm>
          <a:off x="1047750" y="1266828"/>
          <a:ext cx="6962775" cy="3126786"/>
        </p:xfrm>
        <a:graphic>
          <a:graphicData uri="http://schemas.openxmlformats.org/drawingml/2006/table">
            <a:tbl>
              <a:tblPr/>
              <a:tblGrid>
                <a:gridCol w="2320925">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362877">
                <a:tc>
                  <a:txBody>
                    <a:bodyPr/>
                    <a:lstStyle/>
                    <a:p>
                      <a:pPr algn="l" rtl="0" fontAlgn="t"/>
                      <a:r>
                        <a:rPr lang="en-US" sz="1300" b="1" i="0" u="none" strike="noStrike" dirty="0">
                          <a:solidFill>
                            <a:srgbClr val="FFFFFF"/>
                          </a:solidFill>
                          <a:latin typeface="Arial"/>
                        </a:rPr>
                        <a:t>ATM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IVR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18170">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Cash Back</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1"/>
                  </a:ext>
                </a:extLst>
              </a:tr>
              <a:tr h="394920">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Merchant File Statement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2"/>
                  </a:ext>
                </a:extLst>
              </a:tr>
              <a:tr h="416021">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Merchant settlement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3"/>
                  </a:ext>
                </a:extLst>
              </a:tr>
              <a:tr h="408259">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Normal Purchase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4"/>
                  </a:ext>
                </a:extLst>
              </a:tr>
              <a:tr h="400785">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Purchase Adjustment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5"/>
                  </a:ext>
                </a:extLst>
              </a:tr>
              <a:tr h="362877">
                <a:tc>
                  <a:txBody>
                    <a:bodyPr/>
                    <a:lstStyle/>
                    <a:p>
                      <a:pPr algn="l" rtl="0" fontAlgn="t"/>
                      <a:r>
                        <a:rPr lang="en-US" sz="1200" b="0" i="0" u="none" strike="noStrike" dirty="0">
                          <a:solidFill>
                            <a:srgbClr val="000000"/>
                          </a:solidFill>
                          <a:latin typeface="Arial"/>
                        </a:rPr>
                        <a:t>Cash Withdrawal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6"/>
                  </a:ext>
                </a:extLst>
              </a:tr>
              <a:tr h="362877">
                <a:tc>
                  <a:txBody>
                    <a:bodyPr/>
                    <a:lstStyle/>
                    <a:p>
                      <a:pPr algn="l" rtl="0" fontAlgn="t"/>
                      <a:r>
                        <a:rPr lang="en-US" sz="1200" b="0" i="0" u="none" strike="noStrike" dirty="0">
                          <a:solidFill>
                            <a:srgbClr val="000000"/>
                          </a:solidFill>
                          <a:latin typeface="Arial"/>
                        </a:rPr>
                        <a:t>Cash Deposit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85749"/>
            <a:ext cx="7581900" cy="371475"/>
          </a:xfrm>
        </p:spPr>
        <p:txBody>
          <a:bodyPr/>
          <a:lstStyle/>
          <a:p>
            <a:r>
              <a:rPr lang="en-US" sz="2400" dirty="0" smtClean="0"/>
              <a:t>SWITCH Software</a:t>
            </a:r>
            <a:endParaRPr lang="en-US" sz="2400" dirty="0"/>
          </a:p>
        </p:txBody>
      </p:sp>
      <p:sp>
        <p:nvSpPr>
          <p:cNvPr id="3" name="Content Placeholder 2"/>
          <p:cNvSpPr>
            <a:spLocks noGrp="1"/>
          </p:cNvSpPr>
          <p:nvPr>
            <p:ph idx="1"/>
          </p:nvPr>
        </p:nvSpPr>
        <p:spPr>
          <a:xfrm>
            <a:off x="771525" y="971550"/>
            <a:ext cx="7610475" cy="3343276"/>
          </a:xfrm>
        </p:spPr>
        <p:txBody>
          <a:bodyPr/>
          <a:lstStyle/>
          <a:p>
            <a:pPr algn="just">
              <a:buFont typeface="Times" pitchFamily="18" charset="0"/>
              <a:buNone/>
            </a:pPr>
            <a:r>
              <a:rPr lang="en-US" b="1" dirty="0" smtClean="0"/>
              <a:t>Switch software functions in 2 layers, </a:t>
            </a:r>
          </a:p>
          <a:p>
            <a:pPr algn="just">
              <a:buFont typeface="Times" pitchFamily="18" charset="0"/>
              <a:buNone/>
            </a:pPr>
            <a:endParaRPr lang="en-US" b="1" dirty="0" smtClean="0"/>
          </a:p>
          <a:p>
            <a:pPr algn="just">
              <a:buFont typeface="Times" pitchFamily="18" charset="0"/>
              <a:buNone/>
            </a:pPr>
            <a:r>
              <a:rPr lang="en-US" dirty="0" smtClean="0"/>
              <a:t>As shown in the picture, In Layer1, </a:t>
            </a:r>
          </a:p>
          <a:p>
            <a:pPr lvl="4" algn="just">
              <a:buFont typeface="Wingdings" pitchFamily="2" charset="2"/>
              <a:buChar char="Ø"/>
            </a:pPr>
            <a:r>
              <a:rPr lang="en-US" sz="1800" dirty="0" smtClean="0"/>
              <a:t>Switch software maintains the terminals viz., ATM / POS interchange information.</a:t>
            </a:r>
          </a:p>
          <a:p>
            <a:pPr lvl="4" algn="just">
              <a:buFont typeface="Wingdings" pitchFamily="2" charset="2"/>
              <a:buChar char="Ø"/>
            </a:pPr>
            <a:r>
              <a:rPr lang="en-US" sz="1800" dirty="0" smtClean="0"/>
              <a:t>Maintains the card number to account number linkages.</a:t>
            </a:r>
          </a:p>
          <a:p>
            <a:pPr lvl="4" algn="just">
              <a:buFont typeface="Wingdings" pitchFamily="2" charset="2"/>
              <a:buChar char="Ø"/>
            </a:pPr>
            <a:r>
              <a:rPr lang="en-US" sz="1800" dirty="0" smtClean="0"/>
              <a:t>Verifies the PIN and the card status</a:t>
            </a:r>
          </a:p>
          <a:p>
            <a:pPr lvl="4" algn="just">
              <a:buFont typeface="Wingdings" pitchFamily="2" charset="2"/>
              <a:buChar char="Ø"/>
            </a:pPr>
            <a:r>
              <a:rPr lang="en-US" sz="1800" dirty="0" smtClean="0"/>
              <a:t>Receives card transactions from ATM / POS terminals</a:t>
            </a:r>
          </a:p>
          <a:p>
            <a:pPr algn="just">
              <a:buFont typeface="Times" pitchFamily="18" charset="0"/>
              <a:buNone/>
            </a:pPr>
            <a:r>
              <a:rPr lang="en-US" sz="1400" dirty="0" smtClean="0"/>
              <a:t> </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5"/>
            <a:ext cx="7581900" cy="361950"/>
          </a:xfrm>
        </p:spPr>
        <p:txBody>
          <a:bodyPr/>
          <a:lstStyle/>
          <a:p>
            <a:r>
              <a:rPr lang="en-US" sz="2400" dirty="0" smtClean="0"/>
              <a:t>SWITCH Software – contd…</a:t>
            </a:r>
            <a:endParaRPr lang="en-US" sz="2400" dirty="0"/>
          </a:p>
        </p:txBody>
      </p:sp>
      <p:sp>
        <p:nvSpPr>
          <p:cNvPr id="3" name="Content Placeholder 2"/>
          <p:cNvSpPr>
            <a:spLocks noGrp="1"/>
          </p:cNvSpPr>
          <p:nvPr>
            <p:ph idx="1"/>
          </p:nvPr>
        </p:nvSpPr>
        <p:spPr>
          <a:xfrm>
            <a:off x="771525" y="1019175"/>
            <a:ext cx="7943849" cy="3162300"/>
          </a:xfrm>
        </p:spPr>
        <p:txBody>
          <a:bodyPr/>
          <a:lstStyle/>
          <a:p>
            <a:pPr algn="just">
              <a:buFont typeface="Times" pitchFamily="18" charset="0"/>
              <a:buNone/>
            </a:pPr>
            <a:r>
              <a:rPr lang="en-US" dirty="0" smtClean="0"/>
              <a:t>As part of Layer2, </a:t>
            </a:r>
          </a:p>
          <a:p>
            <a:pPr lvl="4" algn="just">
              <a:buFont typeface="Wingdings" pitchFamily="2" charset="2"/>
              <a:buChar char="Ø"/>
            </a:pPr>
            <a:r>
              <a:rPr lang="en-US" sz="1300" dirty="0" smtClean="0"/>
              <a:t> </a:t>
            </a:r>
            <a:r>
              <a:rPr lang="en-US" sz="1800" dirty="0" smtClean="0"/>
              <a:t>The switch software Forwards the transactions to Host Banking Systems like FLEXCUBE</a:t>
            </a:r>
          </a:p>
          <a:p>
            <a:pPr lvl="4" algn="just">
              <a:buFont typeface="Wingdings" pitchFamily="2" charset="2"/>
              <a:buChar char="Ø"/>
            </a:pPr>
            <a:r>
              <a:rPr lang="en-US" sz="1800" dirty="0" smtClean="0"/>
              <a:t>Converts the received proprietary protocol messages from the terminal into ISO8583 protocol.</a:t>
            </a:r>
          </a:p>
          <a:p>
            <a:pPr lvl="4" algn="just">
              <a:buFont typeface="Wingdings" pitchFamily="2" charset="2"/>
              <a:buChar char="Ø"/>
            </a:pPr>
            <a:r>
              <a:rPr lang="en-US" sz="1800" dirty="0" smtClean="0"/>
              <a:t> Performs “stand-in” authorization incase of Link to application systems is down.</a:t>
            </a:r>
          </a:p>
          <a:p>
            <a:pPr lvl="4" algn="just">
              <a:buFont typeface="Wingdings" pitchFamily="2" charset="2"/>
              <a:buChar char="Ø"/>
            </a:pPr>
            <a:r>
              <a:rPr lang="en-US" sz="1800" dirty="0" smtClean="0"/>
              <a:t> Refreshes Account balances from Banking Systems . </a:t>
            </a:r>
          </a:p>
          <a:p>
            <a:pPr lvl="0"/>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55997"/>
          </a:xfrm>
        </p:spPr>
        <p:txBody>
          <a:bodyPr/>
          <a:lstStyle/>
          <a:p>
            <a:r>
              <a:rPr lang="en-US" sz="2400" dirty="0" smtClean="0"/>
              <a:t>Transaction Overview</a:t>
            </a:r>
            <a:endParaRPr lang="en-US" sz="2400" dirty="0"/>
          </a:p>
        </p:txBody>
      </p:sp>
      <p:sp>
        <p:nvSpPr>
          <p:cNvPr id="3" name="Content Placeholder 2"/>
          <p:cNvSpPr>
            <a:spLocks noGrp="1"/>
          </p:cNvSpPr>
          <p:nvPr>
            <p:ph idx="1"/>
          </p:nvPr>
        </p:nvSpPr>
        <p:spPr>
          <a:xfrm>
            <a:off x="771525" y="971550"/>
            <a:ext cx="7943849" cy="3600450"/>
          </a:xfrm>
        </p:spPr>
        <p:txBody>
          <a:bodyPr/>
          <a:lstStyle/>
          <a:p>
            <a:r>
              <a:rPr lang="en-US" sz="1800" dirty="0" smtClean="0"/>
              <a:t>Given the parties involves viz., Switch, Interchange and FLEXCUBE the transaction flow is facilitated by ISO 8583 protocol. </a:t>
            </a:r>
          </a:p>
          <a:p>
            <a:r>
              <a:rPr lang="en-US" sz="1800" dirty="0" smtClean="0"/>
              <a:t> ISO 8583 protocol helps to exchange information between Acquirer &amp; Issuer.</a:t>
            </a:r>
          </a:p>
          <a:p>
            <a:pPr>
              <a:buFont typeface="Times" pitchFamily="18" charset="0"/>
              <a:buNone/>
            </a:pPr>
            <a:r>
              <a:rPr lang="en-US" sz="1800" dirty="0" smtClean="0"/>
              <a:t>   In this scenario, Acquirer, is the bank that has deployed the terminals [ATM/POS] ,with switch software and interchanges connections established.</a:t>
            </a:r>
          </a:p>
          <a:p>
            <a:pPr>
              <a:buFont typeface="Times" pitchFamily="18" charset="0"/>
              <a:buNone/>
            </a:pPr>
            <a:r>
              <a:rPr lang="en-US" sz="1800" dirty="0" smtClean="0"/>
              <a:t>   Issuer, is typically the bank that issues the cards and responds with Approval / Rejection messages to Acquirers. 	</a:t>
            </a:r>
          </a:p>
          <a:p>
            <a:r>
              <a:rPr lang="en-US" sz="1800" dirty="0" smtClean="0"/>
              <a:t>The transactions from the Issuer bank perspective could happen in 3 ways and thus it is categorized into ONUS, Remote ONUS and OFF-US. </a:t>
            </a:r>
          </a:p>
          <a:p>
            <a:pPr lvl="0"/>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Business Overview</a:t>
            </a:r>
            <a:endParaRPr lang="en-US" sz="2400" dirty="0"/>
          </a:p>
        </p:txBody>
      </p:sp>
      <p:sp>
        <p:nvSpPr>
          <p:cNvPr id="3" name="Content Placeholder 2"/>
          <p:cNvSpPr>
            <a:spLocks noGrp="1"/>
          </p:cNvSpPr>
          <p:nvPr>
            <p:ph idx="1"/>
          </p:nvPr>
        </p:nvSpPr>
        <p:spPr>
          <a:xfrm>
            <a:off x="876300" y="857250"/>
            <a:ext cx="7537450" cy="3667125"/>
          </a:xfrm>
        </p:spPr>
        <p:txBody>
          <a:bodyPr/>
          <a:lstStyle/>
          <a:p>
            <a:pPr>
              <a:buFont typeface="Wingdings" pitchFamily="2" charset="2"/>
              <a:buChar char="Ø"/>
            </a:pPr>
            <a:r>
              <a:rPr lang="en-US" sz="1800" dirty="0" smtClean="0"/>
              <a:t>Following are the typical business flow that happens in banks using ISO8583 Protocol as vehicle :-</a:t>
            </a:r>
          </a:p>
          <a:p>
            <a:pPr>
              <a:buFont typeface="Wingdings" pitchFamily="2" charset="2"/>
              <a:buChar char="Ø"/>
            </a:pPr>
            <a:endParaRPr lang="en-US" sz="1400" dirty="0" smtClean="0"/>
          </a:p>
          <a:p>
            <a:pPr lvl="1">
              <a:buClr>
                <a:schemeClr val="tx2"/>
              </a:buClr>
              <a:buFont typeface="Arial" charset="0"/>
              <a:buChar char="•"/>
            </a:pPr>
            <a:r>
              <a:rPr lang="en-US" sz="1600" dirty="0" smtClean="0"/>
              <a:t>The Plastic cards are issued by the “Issuer Banks” referred as "Issuer".</a:t>
            </a:r>
          </a:p>
          <a:p>
            <a:pPr lvl="1">
              <a:buClr>
                <a:schemeClr val="tx2"/>
              </a:buClr>
              <a:buFont typeface="Arial" charset="0"/>
              <a:buChar char="•"/>
            </a:pPr>
            <a:r>
              <a:rPr lang="en-US" sz="1600" dirty="0" smtClean="0"/>
              <a:t>The Infrastructure is in place to enable the card transactions</a:t>
            </a:r>
          </a:p>
          <a:p>
            <a:pPr lvl="1">
              <a:buClr>
                <a:schemeClr val="tx2"/>
              </a:buClr>
              <a:buFont typeface="Arial" charset="0"/>
              <a:buChar char="•"/>
            </a:pPr>
            <a:r>
              <a:rPr lang="en-US" sz="1600" dirty="0" smtClean="0"/>
              <a:t>Acquiring devices ( ATM/POS) installed and connected to Switch software</a:t>
            </a:r>
          </a:p>
          <a:p>
            <a:pPr lvl="1">
              <a:buClr>
                <a:schemeClr val="tx2"/>
              </a:buClr>
              <a:buFont typeface="Arial" charset="0"/>
              <a:buChar char="•"/>
            </a:pPr>
            <a:r>
              <a:rPr lang="en-US" sz="1600" dirty="0" smtClean="0"/>
              <a:t>Interchanges ( VISA/ MasterCard ) connectivity available with Switch software</a:t>
            </a:r>
          </a:p>
          <a:p>
            <a:pPr lvl="1">
              <a:buClr>
                <a:schemeClr val="tx2"/>
              </a:buClr>
              <a:buFont typeface="Arial" charset="0"/>
              <a:buChar char="•"/>
            </a:pPr>
            <a:r>
              <a:rPr lang="en-US" sz="1600" dirty="0" smtClean="0"/>
              <a:t>Switch software integrated with Issuing bank software (like FLEXCUBE) using ISO8583 message protocol.</a:t>
            </a:r>
          </a:p>
          <a:p>
            <a:pPr lvl="1">
              <a:buClr>
                <a:schemeClr val="tx2"/>
              </a:buClr>
              <a:buFont typeface="Arial" charset="0"/>
              <a:buChar char="•"/>
            </a:pPr>
            <a:r>
              <a:rPr lang="en-US" sz="1600" dirty="0" smtClean="0"/>
              <a:t>The Plastic cards will be used at Acquiring point devices installed by Banks referred as "Acquirer“</a:t>
            </a:r>
          </a:p>
          <a:p>
            <a:pPr lvl="0"/>
            <a:endParaRPr lang="en-US" dirty="0" smtClean="0"/>
          </a:p>
        </p:txBody>
      </p:sp>
    </p:spTree>
  </p:cSld>
  <p:clrMapOvr>
    <a:masterClrMapping/>
  </p:clrMapOvr>
  <p:transition>
    <p:wipe dir="r"/>
  </p:transition>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16254</TotalTime>
  <Words>3443</Words>
  <Application>Microsoft Office PowerPoint</Application>
  <PresentationFormat>On-screen Show (16:9)</PresentationFormat>
  <Paragraphs>370</Paragraphs>
  <Slides>57</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MS PGothic</vt:lpstr>
      <vt:lpstr>MS PGothic</vt:lpstr>
      <vt:lpstr>Arial</vt:lpstr>
      <vt:lpstr>Times</vt:lpstr>
      <vt:lpstr>Wingdings</vt:lpstr>
      <vt:lpstr>Oracle 2012</vt:lpstr>
      <vt:lpstr>Clip</vt:lpstr>
      <vt:lpstr>PowerPoint Presentation</vt:lpstr>
      <vt:lpstr>Accelerator Pack   FCUBS 12.2</vt:lpstr>
      <vt:lpstr>Contents </vt:lpstr>
      <vt:lpstr>SWITCH Interface Overview</vt:lpstr>
      <vt:lpstr>SWITCH Interface Overview – contd…</vt:lpstr>
      <vt:lpstr>SWITCH Software</vt:lpstr>
      <vt:lpstr>SWITCH Software – contd…</vt:lpstr>
      <vt:lpstr>Transaction Overview</vt:lpstr>
      <vt:lpstr>Business Overview</vt:lpstr>
      <vt:lpstr>Business Overview – contd…</vt:lpstr>
      <vt:lpstr>SWIFT Interface Architecture</vt:lpstr>
      <vt:lpstr>SWITCH Interface Architecture – contd …</vt:lpstr>
      <vt:lpstr>Technical approach</vt:lpstr>
      <vt:lpstr>Technical approach – contd…</vt:lpstr>
      <vt:lpstr>Technical approach – contd… Communication between SWITCH and Switch Interface </vt:lpstr>
      <vt:lpstr>Technical approach – contd…  Communication between Switch Interface and FLEXCUBE </vt:lpstr>
      <vt:lpstr>Technical approach – contd…  Switch Interface responsibilities </vt:lpstr>
      <vt:lpstr>Functional Approach</vt:lpstr>
      <vt:lpstr>Functional Approach – contd…</vt:lpstr>
      <vt:lpstr>Functional Approach – contd…</vt:lpstr>
      <vt:lpstr>Customer Specific Maintenance</vt:lpstr>
      <vt:lpstr>Customer Specific Maintenance – contd …</vt:lpstr>
      <vt:lpstr>Customer Specific Maintenance – contd …</vt:lpstr>
      <vt:lpstr>Customer Specific Maintenance – contd …</vt:lpstr>
      <vt:lpstr>Bank Specific Maintenance</vt:lpstr>
      <vt:lpstr>Bank Specific Maintenance – contd …  General Maintenance  </vt:lpstr>
      <vt:lpstr>Bank Specific Maintenance – contd …</vt:lpstr>
      <vt:lpstr>Bank Specific Maintenance – contd …</vt:lpstr>
      <vt:lpstr>Bank Specific Maintenance – contd …</vt:lpstr>
      <vt:lpstr>Bank Specific Maintenance – contd …  Card Maintenance </vt:lpstr>
      <vt:lpstr>Bank Specific Maintenance – contd …</vt:lpstr>
      <vt:lpstr>Bank Specific Maintenance – contd …</vt:lpstr>
      <vt:lpstr>Bank Specific Maintenance – contd …</vt:lpstr>
      <vt:lpstr>Bank Specific Maintenance – contd …</vt:lpstr>
      <vt:lpstr>Linkage Between Card specific Maintenance and Customer Maintenace</vt:lpstr>
      <vt:lpstr>Bank Specific Maintenance  – Card Maintenance</vt:lpstr>
      <vt:lpstr> Liability Maintenance </vt:lpstr>
      <vt:lpstr>User Defined Status</vt:lpstr>
      <vt:lpstr>Interface Specific Maintenance Configurable in Interface(flexswitch.properties)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  Process Code Mapping </vt:lpstr>
      <vt:lpstr>Interface Specific Maintenance – contd …</vt:lpstr>
      <vt:lpstr>SWITCH Software </vt:lpstr>
      <vt:lpstr>Transaction Supported in SWITCH </vt:lpstr>
      <vt:lpstr>PowerPoint Presentation</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Abhinav</dc:creator>
  <dc:description>This presentation contains information proprietary to Oracle Corporation</dc:description>
  <cp:lastModifiedBy>Raghavendra Gopalakrishna Setty</cp:lastModifiedBy>
  <cp:revision>3161</cp:revision>
  <cp:lastPrinted>2007-06-01T21:45:30Z</cp:lastPrinted>
  <dcterms:created xsi:type="dcterms:W3CDTF">2004-09-08T23:34:22Z</dcterms:created>
  <dcterms:modified xsi:type="dcterms:W3CDTF">2020-04-19T12:16:09Z</dcterms:modified>
</cp:coreProperties>
</file>