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7"/>
  </p:notesMasterIdLst>
  <p:handoutMasterIdLst>
    <p:handoutMasterId r:id="rId18"/>
  </p:handoutMasterIdLst>
  <p:sldIdLst>
    <p:sldId id="267" r:id="rId2"/>
    <p:sldId id="507" r:id="rId3"/>
    <p:sldId id="575" r:id="rId4"/>
    <p:sldId id="576" r:id="rId5"/>
    <p:sldId id="577" r:id="rId6"/>
    <p:sldId id="578" r:id="rId7"/>
    <p:sldId id="579" r:id="rId8"/>
    <p:sldId id="580" r:id="rId9"/>
    <p:sldId id="581" r:id="rId10"/>
    <p:sldId id="582" r:id="rId11"/>
    <p:sldId id="583" r:id="rId12"/>
    <p:sldId id="584" r:id="rId13"/>
    <p:sldId id="586" r:id="rId14"/>
    <p:sldId id="587" r:id="rId15"/>
    <p:sldId id="588"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192"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PRC1, NINT</a:t>
            </a:r>
          </a:p>
          <a:p>
            <a:pPr lvl="3"/>
            <a:r>
              <a:rPr lang="en-US" sz="1400" dirty="0" smtClean="0"/>
              <a:t>Fixed interest rate of 10%</a:t>
            </a:r>
          </a:p>
          <a:p>
            <a:pPr lvl="3"/>
            <a:r>
              <a:rPr lang="en-US" sz="1400" dirty="0" smtClean="0"/>
              <a:t>Interest based on pool reallocation</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ILM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451695"/>
          </a:xfrm>
        </p:spPr>
        <p:txBody>
          <a:bodyPr/>
          <a:lstStyle/>
          <a:p>
            <a:pPr lvl="1" algn="just">
              <a:spcBef>
                <a:spcPct val="50000"/>
              </a:spcBef>
              <a:buClr>
                <a:srgbClr val="FF0000"/>
              </a:buClr>
              <a:buFont typeface="Wingdings" pitchFamily="2" charset="2"/>
              <a:buChar char="§"/>
              <a:defRPr/>
            </a:pPr>
            <a:r>
              <a:rPr lang="en-US" sz="1600" dirty="0" smtClean="0"/>
              <a:t>This product purpose is to create an account which would be used either to Pool or Sweep the balances of all the accounts maintained in an account structure. As per the sweep type whether its pooling or sweeping used in the account structure the funds would be moved from child to parent or parent to child notionally or physically.</a:t>
            </a:r>
          </a:p>
          <a:p>
            <a:pPr lvl="1" algn="just">
              <a:spcBef>
                <a:spcPct val="50000"/>
              </a:spcBef>
              <a:buClr>
                <a:srgbClr val="FF0000"/>
              </a:buClr>
              <a:buFont typeface="Wingdings" pitchFamily="2" charset="2"/>
              <a:buChar char="§"/>
              <a:defRPr/>
            </a:pPr>
            <a:r>
              <a:rPr lang="en-US" sz="1600" dirty="0" smtClean="0"/>
              <a:t>Features of Account class – ILM003</a:t>
            </a:r>
          </a:p>
          <a:p>
            <a:pPr lvl="3" algn="just">
              <a:spcBef>
                <a:spcPct val="50000"/>
              </a:spcBef>
              <a:defRPr/>
            </a:pPr>
            <a:r>
              <a:rPr lang="en-US" sz="1600" dirty="0" smtClean="0"/>
              <a:t>Booking of deposit with sweep and pool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ILM pooling &amp;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ILM pooling &amp;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ILM pooling &amp;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12.3</a:t>
            </a:r>
            <a:endParaRPr lang="en-US" dirty="0" smtClean="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
        <p:nvSpPr>
          <p:cNvPr id="10" name="Text Placeholder 9"/>
          <p:cNvSpPr>
            <a:spLocks noGrp="1"/>
          </p:cNvSpPr>
          <p:nvPr>
            <p:ph type="body" sz="quarter" idx="13"/>
          </p:nvPr>
        </p:nvSpPr>
        <p:spPr/>
        <p:txBody>
          <a:bodyPr/>
          <a:lstStyle/>
          <a:p>
            <a:r>
              <a:rPr lang="en-US" dirty="0" smtClean="0"/>
              <a:t>Integrated Liquidity Management</a:t>
            </a:r>
            <a:endParaRPr lang="en-US" dirty="0"/>
          </a:p>
        </p:txBody>
      </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Integrated liquidity management</a:t>
            </a:r>
            <a:endParaRPr lang="en-US" sz="2400" dirty="0"/>
          </a:p>
        </p:txBody>
      </p:sp>
      <p:sp>
        <p:nvSpPr>
          <p:cNvPr id="3" name="Text Placeholder 2"/>
          <p:cNvSpPr>
            <a:spLocks noGrp="1"/>
          </p:cNvSpPr>
          <p:nvPr>
            <p:ph type="body" sz="quarter" idx="13"/>
          </p:nvPr>
        </p:nvSpPr>
        <p:spPr>
          <a:xfrm>
            <a:off x="830618" y="1380224"/>
            <a:ext cx="7771752" cy="1730445"/>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a:rPr>
              <a:t>ILM Pooling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ILM Sweeping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ILM Pooling and sweep</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6" y="245538"/>
            <a:ext cx="8339653" cy="583403"/>
          </a:xfrm>
        </p:spPr>
        <p:txBody>
          <a:bodyPr/>
          <a:lstStyle/>
          <a:p>
            <a:r>
              <a:rPr lang="en-US" sz="2400" dirty="0" smtClean="0"/>
              <a:t>Accelerator Pack – Integrated liquidity management</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ILM products that are offered off-the-shelf</a:t>
            </a:r>
          </a:p>
          <a:p>
            <a:pPr lvl="0">
              <a:buNone/>
            </a:pPr>
            <a:endParaRPr lang="en-US" sz="1600" dirty="0" smtClean="0"/>
          </a:p>
          <a:p>
            <a:pPr lvl="0"/>
            <a:r>
              <a:rPr lang="en-US" sz="1600" dirty="0" smtClean="0"/>
              <a:t>ILM module of FLEXCUBE supports processing of products like,</a:t>
            </a:r>
          </a:p>
          <a:p>
            <a:pPr lvl="1"/>
            <a:r>
              <a:rPr lang="en-US" sz="1400" dirty="0" smtClean="0"/>
              <a:t>Pooling accounts</a:t>
            </a:r>
          </a:p>
          <a:p>
            <a:pPr lvl="1"/>
            <a:r>
              <a:rPr lang="en-US" sz="1400" dirty="0" smtClean="0"/>
              <a:t>Sweep accounts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682431"/>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pool the whole balances of all the accounts maintained in an account structure notionally.</a:t>
            </a:r>
          </a:p>
          <a:p>
            <a:pPr lvl="1" algn="just">
              <a:spcBef>
                <a:spcPct val="50000"/>
              </a:spcBef>
              <a:buClr>
                <a:srgbClr val="FF0000"/>
              </a:buClr>
              <a:buFont typeface="Wingdings" pitchFamily="2" charset="2"/>
              <a:buChar char="§"/>
              <a:defRPr/>
            </a:pPr>
            <a:r>
              <a:rPr lang="en-US" sz="1600" dirty="0" smtClean="0"/>
              <a:t>Features of Account class – ILM001</a:t>
            </a:r>
          </a:p>
          <a:p>
            <a:pPr lvl="3" algn="just">
              <a:spcBef>
                <a:spcPct val="50000"/>
              </a:spcBef>
              <a:defRPr/>
            </a:pPr>
            <a:r>
              <a:rPr lang="en-US" sz="1600" dirty="0" smtClean="0"/>
              <a:t>Booking of deposit with pooling facility</a:t>
            </a:r>
          </a:p>
          <a:p>
            <a:pPr lvl="3" algn="just">
              <a:spcBef>
                <a:spcPct val="50000"/>
              </a:spcBef>
              <a:defRPr/>
            </a:pPr>
            <a:r>
              <a:rPr lang="en-US" sz="1600" dirty="0" smtClean="0"/>
              <a:t>The account will get the credit or debit interest as per the amount it contributed to its parent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ILM pooling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ILM Pooling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ILM Pooling</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998625"/>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sweep the balances of all the accounts maintained in an account structure. Physical funds are moved in account structure from child to parent or parent to child.</a:t>
            </a:r>
          </a:p>
          <a:p>
            <a:pPr lvl="1" algn="just">
              <a:spcBef>
                <a:spcPct val="50000"/>
              </a:spcBef>
              <a:buClr>
                <a:srgbClr val="FF0000"/>
              </a:buClr>
              <a:buFont typeface="Wingdings" pitchFamily="2" charset="2"/>
              <a:buChar char="§"/>
              <a:defRPr/>
            </a:pPr>
            <a:r>
              <a:rPr lang="en-US" sz="1600" dirty="0" smtClean="0"/>
              <a:t>Features of Account class – ILM002</a:t>
            </a:r>
          </a:p>
          <a:p>
            <a:pPr lvl="3" algn="just">
              <a:spcBef>
                <a:spcPct val="50000"/>
              </a:spcBef>
              <a:defRPr/>
            </a:pPr>
            <a:r>
              <a:rPr lang="en-US" sz="1600" dirty="0" smtClean="0"/>
              <a:t>Booking of deposit with sweep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smtClean="0"/>
              <a:t>Product 2 </a:t>
            </a:r>
            <a:r>
              <a:rPr lang="en-US" b="1" dirty="0" smtClean="0"/>
              <a:t>– </a:t>
            </a:r>
            <a:r>
              <a:rPr lang="en-US" b="1" smtClean="0"/>
              <a:t>ILM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ILM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726</Words>
  <Application>Microsoft Office PowerPoint</Application>
  <PresentationFormat>On-screen Show (16:9)</PresentationFormat>
  <Paragraphs>153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Oracle 2012</vt:lpstr>
      <vt:lpstr>PowerPoint Presentation</vt:lpstr>
      <vt:lpstr>Accelerator Pack 12.3</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951</cp:revision>
  <cp:lastPrinted>2012-08-03T22:03:14Z</cp:lastPrinted>
  <dcterms:created xsi:type="dcterms:W3CDTF">2012-05-31T20:53:14Z</dcterms:created>
  <dcterms:modified xsi:type="dcterms:W3CDTF">2020-04-19T07:44:35Z</dcterms:modified>
</cp:coreProperties>
</file>