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54"/>
  </p:notesMasterIdLst>
  <p:handoutMasterIdLst>
    <p:handoutMasterId r:id="rId55"/>
  </p:handoutMasterIdLst>
  <p:sldIdLst>
    <p:sldId id="267" r:id="rId2"/>
    <p:sldId id="507" r:id="rId3"/>
    <p:sldId id="508" r:id="rId4"/>
    <p:sldId id="509" r:id="rId5"/>
    <p:sldId id="534" r:id="rId6"/>
    <p:sldId id="615" r:id="rId7"/>
    <p:sldId id="510" r:id="rId8"/>
    <p:sldId id="511" r:id="rId9"/>
    <p:sldId id="535" r:id="rId10"/>
    <p:sldId id="584" r:id="rId11"/>
    <p:sldId id="536" r:id="rId12"/>
    <p:sldId id="585" r:id="rId13"/>
    <p:sldId id="538" r:id="rId14"/>
    <p:sldId id="591" r:id="rId15"/>
    <p:sldId id="592" r:id="rId16"/>
    <p:sldId id="595" r:id="rId17"/>
    <p:sldId id="598" r:id="rId18"/>
    <p:sldId id="600" r:id="rId19"/>
    <p:sldId id="604" r:id="rId20"/>
    <p:sldId id="605" r:id="rId21"/>
    <p:sldId id="606" r:id="rId22"/>
    <p:sldId id="607" r:id="rId23"/>
    <p:sldId id="608" r:id="rId24"/>
    <p:sldId id="609" r:id="rId25"/>
    <p:sldId id="537" r:id="rId26"/>
    <p:sldId id="540" r:id="rId27"/>
    <p:sldId id="541" r:id="rId28"/>
    <p:sldId id="543" r:id="rId29"/>
    <p:sldId id="545" r:id="rId30"/>
    <p:sldId id="549" r:id="rId31"/>
    <p:sldId id="553" r:id="rId32"/>
    <p:sldId id="611" r:id="rId33"/>
    <p:sldId id="557" r:id="rId34"/>
    <p:sldId id="560" r:id="rId35"/>
    <p:sldId id="610" r:id="rId36"/>
    <p:sldId id="612" r:id="rId37"/>
    <p:sldId id="613" r:id="rId38"/>
    <p:sldId id="614" r:id="rId39"/>
    <p:sldId id="578" r:id="rId40"/>
    <p:sldId id="570" r:id="rId41"/>
    <p:sldId id="586" r:id="rId42"/>
    <p:sldId id="587" r:id="rId43"/>
    <p:sldId id="588" r:id="rId44"/>
    <p:sldId id="589" r:id="rId45"/>
    <p:sldId id="579" r:id="rId46"/>
    <p:sldId id="571" r:id="rId47"/>
    <p:sldId id="590" r:id="rId48"/>
    <p:sldId id="572" r:id="rId49"/>
    <p:sldId id="580" r:id="rId50"/>
    <p:sldId id="574" r:id="rId51"/>
    <p:sldId id="262" r:id="rId52"/>
    <p:sldId id="343" r:id="rId53"/>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92">
          <p15:clr>
            <a:srgbClr val="A4A3A4"/>
          </p15:clr>
        </p15:guide>
        <p15:guide id="2" orient="horz" pos="842">
          <p15:clr>
            <a:srgbClr val="A4A3A4"/>
          </p15:clr>
        </p15:guide>
        <p15:guide id="3" orient="horz" pos="540">
          <p15:clr>
            <a:srgbClr val="A4A3A4"/>
          </p15:clr>
        </p15:guide>
        <p15:guide id="4" orient="horz" pos="2281">
          <p15:clr>
            <a:srgbClr val="A4A3A4"/>
          </p15:clr>
        </p15:guide>
        <p15:guide id="5" orient="horz" pos="2776">
          <p15:clr>
            <a:srgbClr val="A4A3A4"/>
          </p15:clr>
        </p15:guide>
        <p15:guide id="6" orient="horz" pos="648">
          <p15:clr>
            <a:srgbClr val="A4A3A4"/>
          </p15:clr>
        </p15:guide>
        <p15:guide id="7" orient="horz" pos="1739">
          <p15:clr>
            <a:srgbClr val="A4A3A4"/>
          </p15:clr>
        </p15:guide>
        <p15:guide id="8" pos="2880">
          <p15:clr>
            <a:srgbClr val="A4A3A4"/>
          </p15:clr>
        </p15:guide>
        <p15:guide id="9" pos="5619">
          <p15:clr>
            <a:srgbClr val="A4A3A4"/>
          </p15:clr>
        </p15:guide>
        <p15:guide id="10" pos="3091">
          <p15:clr>
            <a:srgbClr val="A4A3A4"/>
          </p15:clr>
        </p15:guide>
        <p15:guide id="11" pos="291">
          <p15:clr>
            <a:srgbClr val="A4A3A4"/>
          </p15:clr>
        </p15:guide>
        <p15:guide id="12" pos="2327">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B500"/>
    <a:srgbClr val="7A7A7A"/>
    <a:srgbClr val="B3B3B3"/>
    <a:srgbClr val="F3F3F3"/>
    <a:srgbClr val="FF1414"/>
    <a:srgbClr val="8BAAC3"/>
    <a:srgbClr val="FF0000"/>
    <a:srgbClr val="DC0000"/>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5" autoAdjust="0"/>
    <p:restoredTop sz="96074" autoAdjust="0"/>
  </p:normalViewPr>
  <p:slideViewPr>
    <p:cSldViewPr snapToGrid="0">
      <p:cViewPr varScale="1">
        <p:scale>
          <a:sx n="91" d="100"/>
          <a:sy n="91" d="100"/>
        </p:scale>
        <p:origin x="918" y="102"/>
      </p:cViewPr>
      <p:guideLst>
        <p:guide orient="horz" pos="1492"/>
        <p:guide orient="horz" pos="842"/>
        <p:guide orient="horz" pos="540"/>
        <p:guide orient="horz" pos="2281"/>
        <p:guide orient="horz" pos="2776"/>
        <p:guide orient="horz" pos="648"/>
        <p:guide orient="horz" pos="1739"/>
        <p:guide pos="2880"/>
        <p:guide pos="5619"/>
        <p:guide pos="3091"/>
        <p:guide pos="291"/>
        <p:guide pos="2327"/>
      </p:guideLst>
    </p:cSldViewPr>
  </p:slideViewPr>
  <p:notesTextViewPr>
    <p:cViewPr>
      <p:scale>
        <a:sx n="1" d="1"/>
        <a:sy n="1" d="1"/>
      </p:scale>
      <p:origin x="0" y="0"/>
    </p:cViewPr>
  </p:notesTextViewPr>
  <p:sorterViewPr>
    <p:cViewPr>
      <p:scale>
        <a:sx n="201" d="100"/>
        <a:sy n="201" d="100"/>
      </p:scale>
      <p:origin x="0" y="1808"/>
    </p:cViewPr>
  </p:sorterViewPr>
  <p:notesViewPr>
    <p:cSldViewPr snapToGrid="0" snapToObjects="1">
      <p:cViewPr varScale="1">
        <p:scale>
          <a:sx n="95" d="100"/>
          <a:sy n="95" d="100"/>
        </p:scale>
        <p:origin x="-2724"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99333BE-0D34-4F62-BD6E-2C3B14663373}" type="datetimeFigureOut">
              <a:rPr lang="en-US" smtClean="0"/>
              <a:pPr/>
              <a:t>4/19/2020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ECABB6E-EB62-4D88-B3E7-408903A4E4B0}" type="slidenum">
              <a:rPr lang="en-US" smtClean="0"/>
              <a:pPr/>
              <a:t>‹#›</a:t>
            </a:fld>
            <a:endParaRPr lang="en-US"/>
          </a:p>
        </p:txBody>
      </p:sp>
    </p:spTree>
    <p:extLst>
      <p:ext uri="{BB962C8B-B14F-4D97-AF65-F5344CB8AC3E}">
        <p14:creationId xmlns:p14="http://schemas.microsoft.com/office/powerpoint/2010/main" val="1705973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A2D1F94-724F-43BD-B41B-43157E9B4550}" type="datetimeFigureOut">
              <a:rPr lang="en-US" smtClean="0"/>
              <a:pPr/>
              <a:t>4/19/2020</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6E82501-53DA-4152-84B0-51135B15EEA8}" type="slidenum">
              <a:rPr lang="en-US" smtClean="0"/>
              <a:pPr/>
              <a:t>‹#›</a:t>
            </a:fld>
            <a:endParaRPr lang="en-US"/>
          </a:p>
        </p:txBody>
      </p:sp>
    </p:spTree>
    <p:extLst>
      <p:ext uri="{BB962C8B-B14F-4D97-AF65-F5344CB8AC3E}">
        <p14:creationId xmlns:p14="http://schemas.microsoft.com/office/powerpoint/2010/main" val="21532524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E82501-53DA-4152-84B0-51135B15EEA8}" type="slidenum">
              <a:rPr lang="en-US" smtClean="0"/>
              <a:pPr/>
              <a:t>1</a:t>
            </a:fld>
            <a:endParaRPr lang="en-US"/>
          </a:p>
        </p:txBody>
      </p:sp>
    </p:spTree>
    <p:extLst>
      <p:ext uri="{BB962C8B-B14F-4D97-AF65-F5344CB8AC3E}">
        <p14:creationId xmlns:p14="http://schemas.microsoft.com/office/powerpoint/2010/main" val="201448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E82501-53DA-4152-84B0-51135B15EEA8}" type="slidenum">
              <a:rPr lang="en-US" smtClean="0"/>
              <a:pPr/>
              <a:t>2</a:t>
            </a:fld>
            <a:endParaRPr lang="en-US"/>
          </a:p>
        </p:txBody>
      </p:sp>
    </p:spTree>
    <p:extLst>
      <p:ext uri="{BB962C8B-B14F-4D97-AF65-F5344CB8AC3E}">
        <p14:creationId xmlns:p14="http://schemas.microsoft.com/office/powerpoint/2010/main" val="1098841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BBAB97-24FF-4B35-B706-0A090A314262}"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51</a:t>
            </a:fld>
            <a:endParaRPr lang="en-US"/>
          </a:p>
        </p:txBody>
      </p:sp>
    </p:spTree>
    <p:extLst>
      <p:ext uri="{BB962C8B-B14F-4D97-AF65-F5344CB8AC3E}">
        <p14:creationId xmlns:p14="http://schemas.microsoft.com/office/powerpoint/2010/main" val="248551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52</a:t>
            </a:fld>
            <a:endParaRPr lang="en-US"/>
          </a:p>
        </p:txBody>
      </p:sp>
    </p:spTree>
    <p:extLst>
      <p:ext uri="{BB962C8B-B14F-4D97-AF65-F5344CB8AC3E}">
        <p14:creationId xmlns:p14="http://schemas.microsoft.com/office/powerpoint/2010/main" val="1120107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ew Template_Content 2 Line Title">
    <p:spTree>
      <p:nvGrpSpPr>
        <p:cNvPr id="1" name=""/>
        <p:cNvGrpSpPr/>
        <p:nvPr/>
      </p:nvGrpSpPr>
      <p:grpSpPr>
        <a:xfrm>
          <a:off x="0" y="0"/>
          <a:ext cx="0" cy="0"/>
          <a:chOff x="0" y="0"/>
          <a:chExt cx="0" cy="0"/>
        </a:xfrm>
      </p:grpSpPr>
      <p:sp>
        <p:nvSpPr>
          <p:cNvPr id="2" name="Title 1"/>
          <p:cNvSpPr>
            <a:spLocks noGrp="1"/>
          </p:cNvSpPr>
          <p:nvPr>
            <p:ph type="title"/>
          </p:nvPr>
        </p:nvSpPr>
        <p:spPr>
          <a:xfrm>
            <a:off x="804347" y="245538"/>
            <a:ext cx="8229586" cy="768803"/>
          </a:xfrm>
        </p:spPr>
        <p:txBody>
          <a:bodyPr anchor="t" anchorCtr="0"/>
          <a:lstStyle/>
          <a:p>
            <a:r>
              <a:rPr lang="en-US" dirty="0" smtClean="0"/>
              <a:t>Click to edit Master title style</a:t>
            </a:r>
            <a:endParaRPr lang="en-US" dirty="0"/>
          </a:p>
        </p:txBody>
      </p:sp>
      <p:sp>
        <p:nvSpPr>
          <p:cNvPr id="6" name="Content Placeholder 5"/>
          <p:cNvSpPr>
            <a:spLocks noGrp="1"/>
          </p:cNvSpPr>
          <p:nvPr>
            <p:ph sz="quarter" idx="12"/>
          </p:nvPr>
        </p:nvSpPr>
        <p:spPr>
          <a:xfrm>
            <a:off x="804347" y="1522101"/>
            <a:ext cx="8229600" cy="30626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4"/>
          <p:cNvSpPr>
            <a:spLocks noGrp="1"/>
          </p:cNvSpPr>
          <p:nvPr>
            <p:ph type="body" sz="quarter" idx="13"/>
          </p:nvPr>
        </p:nvSpPr>
        <p:spPr>
          <a:xfrm>
            <a:off x="804347" y="1029231"/>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
        <p:nvSpPr>
          <p:cNvPr id="5" name="Rectangle 4"/>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905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ew Template_Case Study">
    <p:spTree>
      <p:nvGrpSpPr>
        <p:cNvPr id="1" name=""/>
        <p:cNvGrpSpPr/>
        <p:nvPr/>
      </p:nvGrpSpPr>
      <p:grpSpPr>
        <a:xfrm>
          <a:off x="0" y="0"/>
          <a:ext cx="0" cy="0"/>
          <a:chOff x="0" y="0"/>
          <a:chExt cx="0" cy="0"/>
        </a:xfrm>
      </p:grpSpPr>
      <p:sp>
        <p:nvSpPr>
          <p:cNvPr id="7" name="Rectangle 6"/>
          <p:cNvSpPr/>
          <p:nvPr userDrawn="1"/>
        </p:nvSpPr>
        <p:spPr>
          <a:xfrm>
            <a:off x="-1" y="1716438"/>
            <a:ext cx="4284133" cy="2420477"/>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bwMode="auto">
          <a:xfrm>
            <a:off x="1524" y="1156648"/>
            <a:ext cx="4291076" cy="551323"/>
          </a:xfrm>
          <a:prstGeom prst="rect">
            <a:avLst/>
          </a:prstGeom>
          <a:gradFill>
            <a:gsLst>
              <a:gs pos="0">
                <a:schemeClr val="accent1"/>
              </a:gs>
              <a:gs pos="100000">
                <a:schemeClr val="accent1">
                  <a:lumMod val="75000"/>
                </a:schemeClr>
              </a:gs>
            </a:gsLst>
            <a:lin ang="5400000" scaled="1"/>
          </a:gradFill>
          <a:ln w="9525" cap="flat" cmpd="sng" algn="ctr">
            <a:noFill/>
            <a:prstDash val="solid"/>
            <a:round/>
            <a:headEnd type="none" w="med" len="med"/>
            <a:tailEnd type="none" w="med" len="med"/>
          </a:ln>
          <a:effectLst/>
        </p:spPr>
        <p:txBody>
          <a:bodyPr lIns="92075" tIns="46038" rIns="92075" bIns="46038" anchor="ctr"/>
          <a:lstStyle/>
          <a:p>
            <a:pPr marL="119063" indent="-119063" algn="ctr">
              <a:defRPr/>
            </a:pPr>
            <a:endParaRPr lang="en-US" sz="4000" b="1" dirty="0">
              <a:solidFill>
                <a:srgbClr val="FFFFFF"/>
              </a:solidFill>
              <a:latin typeface="Arial" pitchFamily="-106" charset="0"/>
              <a:ea typeface="ＭＳ Ｐゴシック" pitchFamily="34" charset="-128"/>
            </a:endParaRPr>
          </a:p>
        </p:txBody>
      </p:sp>
      <p:sp>
        <p:nvSpPr>
          <p:cNvPr id="26" name="Picture Placeholder 25"/>
          <p:cNvSpPr>
            <a:spLocks noGrp="1"/>
          </p:cNvSpPr>
          <p:nvPr>
            <p:ph type="pic" sz="quarter" idx="15" hasCustomPrompt="1"/>
          </p:nvPr>
        </p:nvSpPr>
        <p:spPr>
          <a:xfrm>
            <a:off x="4318000" y="1156648"/>
            <a:ext cx="4825998" cy="2971800"/>
          </a:xfrm>
          <a:effectLst>
            <a:reflection blurRad="63500" stA="50000" endPos="7000" dir="5400000" sy="-100000" algn="bl" rotWithShape="0"/>
          </a:effectLst>
        </p:spPr>
        <p:txBody>
          <a:bodyPr anchor="ctr" anchorCtr="1"/>
          <a:lstStyle>
            <a:lvl1pPr marL="0" indent="0" algn="ctr">
              <a:buNone/>
              <a:defRPr/>
            </a:lvl1pPr>
          </a:lstStyle>
          <a:p>
            <a:r>
              <a:rPr lang="en-US" dirty="0" smtClean="0"/>
              <a:t>Insert Picture Here</a:t>
            </a:r>
            <a:endParaRPr lang="en-US" dirty="0"/>
          </a:p>
        </p:txBody>
      </p:sp>
      <p:sp>
        <p:nvSpPr>
          <p:cNvPr id="23" name="Text Placeholder 22"/>
          <p:cNvSpPr>
            <a:spLocks noGrp="1"/>
          </p:cNvSpPr>
          <p:nvPr>
            <p:ph type="body" sz="quarter" idx="13"/>
          </p:nvPr>
        </p:nvSpPr>
        <p:spPr>
          <a:xfrm>
            <a:off x="753544" y="1859644"/>
            <a:ext cx="3131820" cy="2137410"/>
          </a:xfrm>
        </p:spPr>
        <p:txBody>
          <a:bodyPr>
            <a:normAutofit/>
          </a:bodyPr>
          <a:lstStyle>
            <a:lvl1pPr>
              <a:defRPr sz="1600"/>
            </a:lvl1pPr>
          </a:lstStyle>
          <a:p>
            <a:pPr lvl="0"/>
            <a:r>
              <a:rPr lang="en-US" dirty="0" smtClean="0"/>
              <a:t>Click to edit Master text styles</a:t>
            </a:r>
          </a:p>
        </p:txBody>
      </p:sp>
      <p:sp>
        <p:nvSpPr>
          <p:cNvPr id="24" name="Text Placeholder 22"/>
          <p:cNvSpPr>
            <a:spLocks noGrp="1"/>
          </p:cNvSpPr>
          <p:nvPr>
            <p:ph type="body" sz="quarter" idx="14" hasCustomPrompt="1"/>
          </p:nvPr>
        </p:nvSpPr>
        <p:spPr>
          <a:xfrm>
            <a:off x="804346" y="1163620"/>
            <a:ext cx="3412068" cy="544351"/>
          </a:xfrm>
          <a:noFill/>
        </p:spPr>
        <p:txBody>
          <a:bodyPr lIns="0" tIns="0" rIns="0" bIns="0" anchor="ctr" anchorCtr="0">
            <a:noAutofit/>
          </a:bodyPr>
          <a:lstStyle>
            <a:lvl1pPr marL="0" indent="0">
              <a:buNone/>
              <a:defRPr sz="2000" b="1" cap="none" baseline="0">
                <a:solidFill>
                  <a:schemeClr val="bg1"/>
                </a:solidFill>
              </a:defRPr>
            </a:lvl1pPr>
          </a:lstStyle>
          <a:p>
            <a:pPr lvl="0"/>
            <a:r>
              <a:rPr lang="en-US" dirty="0" smtClean="0"/>
              <a:t>Master Text</a:t>
            </a:r>
          </a:p>
        </p:txBody>
      </p:sp>
      <p:sp>
        <p:nvSpPr>
          <p:cNvPr id="11" name="Title 1"/>
          <p:cNvSpPr>
            <a:spLocks noGrp="1"/>
          </p:cNvSpPr>
          <p:nvPr>
            <p:ph type="title"/>
          </p:nvPr>
        </p:nvSpPr>
        <p:spPr>
          <a:xfrm>
            <a:off x="804346" y="245538"/>
            <a:ext cx="8221121" cy="770462"/>
          </a:xfrm>
        </p:spPr>
        <p:txBody>
          <a:bodyPr anchor="t" anchorCtr="0"/>
          <a:lstStyle>
            <a:lvl1pPr>
              <a:defRPr/>
            </a:lvl1pPr>
          </a:lstStyle>
          <a:p>
            <a:r>
              <a:rPr lang="en-US" dirty="0" smtClean="0"/>
              <a:t>Click to edit Master title style</a:t>
            </a:r>
            <a:endParaRPr lang="en-US" dirty="0"/>
          </a:p>
        </p:txBody>
      </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271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ew Template_Quote">
    <p:spTree>
      <p:nvGrpSpPr>
        <p:cNvPr id="1" name=""/>
        <p:cNvGrpSpPr/>
        <p:nvPr/>
      </p:nvGrpSpPr>
      <p:grpSpPr>
        <a:xfrm>
          <a:off x="0" y="0"/>
          <a:ext cx="0" cy="0"/>
          <a:chOff x="0" y="0"/>
          <a:chExt cx="0" cy="0"/>
        </a:xfrm>
      </p:grpSpPr>
      <p:sp>
        <p:nvSpPr>
          <p:cNvPr id="19" name="Rectangle 18"/>
          <p:cNvSpPr/>
          <p:nvPr userDrawn="1"/>
        </p:nvSpPr>
        <p:spPr>
          <a:xfrm>
            <a:off x="0" y="1159938"/>
            <a:ext cx="9144000" cy="2971799"/>
          </a:xfrm>
          <a:prstGeom prst="rect">
            <a:avLst/>
          </a:prstGeom>
          <a:gradFill flip="none" rotWithShape="1">
            <a:gsLst>
              <a:gs pos="0">
                <a:srgbClr val="AA0000"/>
              </a:gs>
              <a:gs pos="10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9"/>
          <p:cNvSpPr>
            <a:spLocks noGrp="1"/>
          </p:cNvSpPr>
          <p:nvPr>
            <p:ph type="body" sz="quarter" idx="11"/>
          </p:nvPr>
        </p:nvSpPr>
        <p:spPr>
          <a:xfrm>
            <a:off x="797999" y="1422404"/>
            <a:ext cx="7617881" cy="1354667"/>
          </a:xfrm>
        </p:spPr>
        <p:txBody>
          <a:bodyPr lIns="0" tIns="0" rIns="0" bIns="0" anchor="t" anchorCtr="0">
            <a:normAutofit/>
          </a:bodyPr>
          <a:lstStyle>
            <a:lvl1pPr marL="114300" indent="-114300">
              <a:lnSpc>
                <a:spcPct val="90000"/>
              </a:lnSpc>
              <a:spcBef>
                <a:spcPts val="0"/>
              </a:spcBef>
              <a:spcAft>
                <a:spcPts val="1800"/>
              </a:spcAft>
              <a:buNone/>
              <a:defRPr sz="2400" b="0" cap="none" baseline="0">
                <a:solidFill>
                  <a:schemeClr val="bg1"/>
                </a:solidFill>
              </a:defRPr>
            </a:lvl1pPr>
          </a:lstStyle>
          <a:p>
            <a:pPr lvl="0"/>
            <a:r>
              <a:rPr lang="en-US" dirty="0" smtClean="0"/>
              <a:t>Click to edit Master text styles</a:t>
            </a:r>
          </a:p>
        </p:txBody>
      </p:sp>
      <p:sp>
        <p:nvSpPr>
          <p:cNvPr id="17" name="Text Placeholder 22"/>
          <p:cNvSpPr>
            <a:spLocks noGrp="1"/>
          </p:cNvSpPr>
          <p:nvPr>
            <p:ph type="body" sz="quarter" idx="16" hasCustomPrompt="1"/>
          </p:nvPr>
        </p:nvSpPr>
        <p:spPr>
          <a:xfrm>
            <a:off x="899602" y="2844803"/>
            <a:ext cx="3994149" cy="443953"/>
          </a:xfrm>
          <a:noFill/>
        </p:spPr>
        <p:txBody>
          <a:bodyPr lIns="0" tIns="0" rIns="0" bIns="0" anchor="b" anchorCtr="0">
            <a:normAutofit/>
          </a:bodyPr>
          <a:lstStyle>
            <a:lvl1pPr marL="0" indent="0">
              <a:lnSpc>
                <a:spcPct val="90000"/>
              </a:lnSpc>
              <a:spcBef>
                <a:spcPts val="0"/>
              </a:spcBef>
              <a:spcAft>
                <a:spcPts val="1800"/>
              </a:spcAft>
              <a:buFont typeface="Arial" pitchFamily="34" charset="0"/>
              <a:buNone/>
              <a:defRPr lang="en-US" sz="2000" b="1" kern="1200" cap="none" baseline="0" dirty="0" smtClean="0">
                <a:solidFill>
                  <a:schemeClr val="bg1"/>
                </a:solidFill>
                <a:latin typeface="Arial" pitchFamily="34" charset="0"/>
                <a:ea typeface="+mn-ea"/>
                <a:cs typeface="Arial" pitchFamily="34" charset="0"/>
              </a:defRPr>
            </a:lvl1pPr>
          </a:lstStyle>
          <a:p>
            <a:pPr marL="0" lvl="0" indent="0" algn="l" defTabSz="914400" rtl="0" eaLnBrk="1" latinLnBrk="0" hangingPunct="1">
              <a:lnSpc>
                <a:spcPct val="75000"/>
              </a:lnSpc>
              <a:spcBef>
                <a:spcPts val="0"/>
              </a:spcBef>
              <a:spcAft>
                <a:spcPts val="0"/>
              </a:spcAft>
              <a:buClr>
                <a:srgbClr val="FF0000"/>
              </a:buClr>
              <a:buFont typeface="Wingdings" pitchFamily="2" charset="2"/>
              <a:buNone/>
            </a:pPr>
            <a:r>
              <a:rPr lang="en-US" dirty="0" smtClean="0"/>
              <a:t>Click to edit name</a:t>
            </a:r>
          </a:p>
        </p:txBody>
      </p:sp>
      <p:sp>
        <p:nvSpPr>
          <p:cNvPr id="8" name="Text Placeholder 22"/>
          <p:cNvSpPr>
            <a:spLocks noGrp="1"/>
          </p:cNvSpPr>
          <p:nvPr>
            <p:ph type="body" sz="quarter" idx="17" hasCustomPrompt="1"/>
          </p:nvPr>
        </p:nvSpPr>
        <p:spPr>
          <a:xfrm>
            <a:off x="899602" y="3343623"/>
            <a:ext cx="3994149" cy="703448"/>
          </a:xfrm>
          <a:noFill/>
        </p:spPr>
        <p:txBody>
          <a:bodyPr lIns="0" tIns="0" rIns="0" bIns="0" anchor="t" anchorCtr="0">
            <a:normAutofit/>
          </a:bodyPr>
          <a:lstStyle>
            <a:lvl1pPr marL="0" indent="0">
              <a:lnSpc>
                <a:spcPct val="90000"/>
              </a:lnSpc>
              <a:spcBef>
                <a:spcPts val="0"/>
              </a:spcBef>
              <a:spcAft>
                <a:spcPts val="1800"/>
              </a:spcAft>
              <a:buFont typeface="Arial" pitchFamily="34" charset="0"/>
              <a:buNone/>
              <a:defRPr lang="en-US" sz="1600" b="0" kern="1200" cap="none" baseline="0" dirty="0" smtClean="0">
                <a:solidFill>
                  <a:schemeClr val="bg1"/>
                </a:solidFill>
                <a:latin typeface="Arial" pitchFamily="34" charset="0"/>
                <a:ea typeface="+mn-ea"/>
                <a:cs typeface="Arial" pitchFamily="34" charset="0"/>
              </a:defRPr>
            </a:lvl1pPr>
          </a:lstStyle>
          <a:p>
            <a:pPr marL="0" lvl="0" indent="0" algn="l" defTabSz="914400" rtl="0" eaLnBrk="1" latinLnBrk="0" hangingPunct="1">
              <a:lnSpc>
                <a:spcPct val="75000"/>
              </a:lnSpc>
              <a:spcBef>
                <a:spcPts val="0"/>
              </a:spcBef>
              <a:spcAft>
                <a:spcPts val="0"/>
              </a:spcAft>
              <a:buClr>
                <a:srgbClr val="FF0000"/>
              </a:buClr>
              <a:buFont typeface="Wingdings" pitchFamily="2" charset="2"/>
              <a:buNone/>
            </a:pPr>
            <a:r>
              <a:rPr lang="en-US" dirty="0" smtClean="0"/>
              <a:t>Click to edit title</a:t>
            </a:r>
          </a:p>
        </p:txBody>
      </p:sp>
      <p:sp>
        <p:nvSpPr>
          <p:cNvPr id="6" name="Rectangle 5"/>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8294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ew Template_Chart">
    <p:spTree>
      <p:nvGrpSpPr>
        <p:cNvPr id="1" name=""/>
        <p:cNvGrpSpPr/>
        <p:nvPr/>
      </p:nvGrpSpPr>
      <p:grpSpPr>
        <a:xfrm>
          <a:off x="0" y="0"/>
          <a:ext cx="0" cy="0"/>
          <a:chOff x="0" y="0"/>
          <a:chExt cx="0" cy="0"/>
        </a:xfrm>
      </p:grpSpPr>
      <p:sp>
        <p:nvSpPr>
          <p:cNvPr id="12" name="Text Placeholder 22"/>
          <p:cNvSpPr>
            <a:spLocks noGrp="1"/>
          </p:cNvSpPr>
          <p:nvPr>
            <p:ph type="body" sz="quarter" idx="16" hasCustomPrompt="1"/>
          </p:nvPr>
        </p:nvSpPr>
        <p:spPr>
          <a:xfrm>
            <a:off x="457201" y="1517907"/>
            <a:ext cx="2607406" cy="2488686"/>
          </a:xfrm>
          <a:noFill/>
        </p:spPr>
        <p:txBody>
          <a:bodyPr lIns="0" tIns="0" rIns="0" bIns="0" anchor="ctr" anchorCtr="0">
            <a:noAutofit/>
          </a:bodyPr>
          <a:lstStyle>
            <a:lvl1pPr marL="0" indent="0">
              <a:lnSpc>
                <a:spcPct val="90000"/>
              </a:lnSpc>
              <a:spcBef>
                <a:spcPts val="0"/>
              </a:spcBef>
              <a:spcAft>
                <a:spcPts val="1800"/>
              </a:spcAft>
              <a:buFont typeface="Arial" pitchFamily="34" charset="0"/>
              <a:buNone/>
              <a:defRPr sz="1800" b="0" cap="none" baseline="0">
                <a:solidFill>
                  <a:schemeClr val="tx1"/>
                </a:solidFill>
              </a:defRPr>
            </a:lvl1pPr>
          </a:lstStyle>
          <a:p>
            <a:pPr lvl="0"/>
            <a:r>
              <a:rPr lang="en-US" dirty="0" smtClean="0"/>
              <a:t>Click to edit master text</a:t>
            </a:r>
          </a:p>
        </p:txBody>
      </p:sp>
      <p:sp>
        <p:nvSpPr>
          <p:cNvPr id="3" name="Chart Placeholder 2"/>
          <p:cNvSpPr>
            <a:spLocks noGrp="1"/>
          </p:cNvSpPr>
          <p:nvPr>
            <p:ph type="chart" sz="quarter" idx="17" hasCustomPrompt="1"/>
          </p:nvPr>
        </p:nvSpPr>
        <p:spPr>
          <a:xfrm>
            <a:off x="3482976" y="1123950"/>
            <a:ext cx="5236560" cy="3284538"/>
          </a:xfrm>
        </p:spPr>
        <p:txBody>
          <a:bodyPr anchor="ctr" anchorCtr="1"/>
          <a:lstStyle>
            <a:lvl1pPr marL="60325" indent="0" algn="ctr">
              <a:buNone/>
              <a:defRPr/>
            </a:lvl1pPr>
          </a:lstStyle>
          <a:p>
            <a:r>
              <a:rPr lang="en-US" dirty="0" smtClean="0"/>
              <a:t>Insert Chart Here</a:t>
            </a:r>
            <a:endParaRPr lang="en-US" dirty="0"/>
          </a:p>
        </p:txBody>
      </p:sp>
      <p:sp>
        <p:nvSpPr>
          <p:cNvPr id="9" name="Title 1"/>
          <p:cNvSpPr>
            <a:spLocks noGrp="1"/>
          </p:cNvSpPr>
          <p:nvPr>
            <p:ph type="title"/>
          </p:nvPr>
        </p:nvSpPr>
        <p:spPr>
          <a:xfrm>
            <a:off x="804347" y="245538"/>
            <a:ext cx="8229586" cy="770462"/>
          </a:xfrm>
        </p:spPr>
        <p:txBody>
          <a:bodyPr anchor="t" anchorCtr="0"/>
          <a:lstStyle>
            <a:lvl1pPr>
              <a:defRPr/>
            </a:lvl1pPr>
          </a:lstStyle>
          <a:p>
            <a:r>
              <a:rPr lang="en-US" dirty="0" smtClean="0"/>
              <a:t>Click to edit Master title style</a:t>
            </a:r>
            <a:endParaRPr lang="en-US" dirty="0"/>
          </a:p>
        </p:txBody>
      </p:sp>
      <p:sp>
        <p:nvSpPr>
          <p:cNvPr id="8" name="Rectangle 26"/>
          <p:cNvSpPr>
            <a:spLocks noChangeArrowheads="1"/>
          </p:cNvSpPr>
          <p:nvPr userDrawn="1"/>
        </p:nvSpPr>
        <p:spPr bwMode="auto">
          <a:xfrm flipH="1">
            <a:off x="3171825" y="1118350"/>
            <a:ext cx="27432" cy="3155157"/>
          </a:xfrm>
          <a:prstGeom prst="rect">
            <a:avLst/>
          </a:prstGeom>
          <a:gradFill rotWithShape="1">
            <a:gsLst>
              <a:gs pos="0">
                <a:schemeClr val="accent1"/>
              </a:gs>
              <a:gs pos="100000">
                <a:schemeClr val="accent1">
                  <a:lumMod val="75000"/>
                </a:schemeClr>
              </a:gs>
            </a:gsLst>
            <a:lin ang="5400000" scaled="1"/>
          </a:gradFill>
          <a:ln>
            <a:noFill/>
          </a:ln>
          <a:effectLst/>
          <a:extLst/>
        </p:spPr>
        <p:txBody>
          <a:bodyPr wrap="none" lIns="34281" tIns="17140" rIns="34281" bIns="17140" anchor="ctr"/>
          <a:lstStyle/>
          <a:p>
            <a:pPr lvl="0"/>
            <a:endParaRPr lang="en-US" dirty="0"/>
          </a:p>
        </p:txBody>
      </p:sp>
      <p:sp>
        <p:nvSpPr>
          <p:cNvPr id="6" name="Rectangle 5"/>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455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ew Template_Corp Taglin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userDrawn="1"/>
        </p:nvGrpSpPr>
        <p:grpSpPr>
          <a:xfrm>
            <a:off x="2103807" y="1774228"/>
            <a:ext cx="4936386" cy="1595045"/>
            <a:chOff x="2113332" y="1464413"/>
            <a:chExt cx="4936386" cy="1595045"/>
          </a:xfrm>
        </p:grpSpPr>
        <p:pic>
          <p:nvPicPr>
            <p:cNvPr id="6"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3332" y="1464413"/>
              <a:ext cx="4936386" cy="159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34" descr="HSET_clr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1263" y="1700213"/>
              <a:ext cx="4179887"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4562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ew Template_Closing Slide">
    <p:spTree>
      <p:nvGrpSpPr>
        <p:cNvPr id="1" name=""/>
        <p:cNvGrpSpPr/>
        <p:nvPr/>
      </p:nvGrpSpPr>
      <p:grpSpPr>
        <a:xfrm>
          <a:off x="0" y="0"/>
          <a:ext cx="0" cy="0"/>
          <a:chOff x="0" y="0"/>
          <a:chExt cx="0" cy="0"/>
        </a:xfrm>
      </p:grpSpPr>
      <p:pic>
        <p:nvPicPr>
          <p:cNvPr id="13" name="Picture 1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O_signature_clr_rgb.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5133" y="1329097"/>
            <a:ext cx="7315200" cy="2249424"/>
          </a:xfrm>
          <a:prstGeom prst="rect">
            <a:avLst/>
          </a:prstGeom>
        </p:spPr>
      </p:pic>
    </p:spTree>
    <p:extLst>
      <p:ext uri="{BB962C8B-B14F-4D97-AF65-F5344CB8AC3E}">
        <p14:creationId xmlns:p14="http://schemas.microsoft.com/office/powerpoint/2010/main" val="7821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 NOT USE_Instructions 1">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0" y="1571843"/>
            <a:ext cx="5030787" cy="1100723"/>
          </a:xfrm>
        </p:spPr>
        <p:txBody>
          <a:bodyPr anchor="t" anchorCtr="0"/>
          <a:lstStyle>
            <a:lvl1pPr marL="0" algn="l" defTabSz="914400" rtl="0" eaLnBrk="1" latinLnBrk="0" hangingPunct="1">
              <a:lnSpc>
                <a:spcPct val="90000"/>
              </a:lnSpc>
              <a:spcBef>
                <a:spcPct val="0"/>
              </a:spcBef>
              <a:buNone/>
              <a:defRPr lang="en-US" sz="2800" b="1" kern="1200" dirty="0">
                <a:solidFill>
                  <a:schemeClr val="tx1"/>
                </a:solidFill>
                <a:latin typeface="Arial" pitchFamily="34" charset="0"/>
                <a:ea typeface="+mj-ea"/>
                <a:cs typeface="Arial" pitchFamily="34" charset="0"/>
              </a:defRPr>
            </a:lvl1pPr>
          </a:lstStyle>
          <a:p>
            <a:r>
              <a:rPr lang="en-US" dirty="0" smtClean="0"/>
              <a:t>Click to edit text </a:t>
            </a:r>
            <a:endParaRPr lang="en-US" dirty="0"/>
          </a:p>
        </p:txBody>
      </p:sp>
      <p:sp>
        <p:nvSpPr>
          <p:cNvPr id="13" name="Rectangle 12"/>
          <p:cNvSpPr/>
          <p:nvPr userDrawn="1"/>
        </p:nvSpPr>
        <p:spPr>
          <a:xfrm>
            <a:off x="1" y="4530749"/>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138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O NOT USE_Instructions 2">
    <p:spTree>
      <p:nvGrpSpPr>
        <p:cNvPr id="1" name=""/>
        <p:cNvGrpSpPr/>
        <p:nvPr/>
      </p:nvGrpSpPr>
      <p:grpSpPr>
        <a:xfrm>
          <a:off x="0" y="0"/>
          <a:ext cx="0" cy="0"/>
          <a:chOff x="0" y="0"/>
          <a:chExt cx="0" cy="0"/>
        </a:xfrm>
      </p:grpSpPr>
      <p:sp>
        <p:nvSpPr>
          <p:cNvPr id="5" name="Rectangle 4"/>
          <p:cNvSpPr/>
          <p:nvPr/>
        </p:nvSpPr>
        <p:spPr>
          <a:xfrm>
            <a:off x="1" y="4530749"/>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04347" y="1201839"/>
            <a:ext cx="8229600" cy="3564894"/>
          </a:xfrm>
        </p:spPr>
        <p:txBody>
          <a:bodyPr>
            <a:noAutofit/>
          </a:bodyPr>
          <a:lstStyle>
            <a:lvl1pPr>
              <a:defRPr sz="1400"/>
            </a:lvl1pPr>
            <a:lvl2pPr>
              <a:defRPr sz="1100"/>
            </a:lvl2pPr>
            <a:lvl3pPr>
              <a:defRPr sz="11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804347" y="245538"/>
            <a:ext cx="8229600" cy="770462"/>
          </a:xfrm>
        </p:spPr>
        <p:txBody>
          <a:bodyPr anchor="t" anchorCtr="0"/>
          <a:lstStyle>
            <a:lvl1pPr>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2065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O NOT USE_Instructions 3">
    <p:spTree>
      <p:nvGrpSpPr>
        <p:cNvPr id="1" name=""/>
        <p:cNvGrpSpPr/>
        <p:nvPr/>
      </p:nvGrpSpPr>
      <p:grpSpPr>
        <a:xfrm>
          <a:off x="0" y="0"/>
          <a:ext cx="0" cy="0"/>
          <a:chOff x="0" y="0"/>
          <a:chExt cx="0" cy="0"/>
        </a:xfrm>
      </p:grpSpPr>
      <p:sp>
        <p:nvSpPr>
          <p:cNvPr id="7" name="Rectangle 6"/>
          <p:cNvSpPr/>
          <p:nvPr/>
        </p:nvSpPr>
        <p:spPr>
          <a:xfrm>
            <a:off x="1" y="4488414"/>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04347" y="1201839"/>
            <a:ext cx="8229600" cy="3564894"/>
          </a:xfrm>
        </p:spPr>
        <p:txBody>
          <a:bodyPr>
            <a:noAutofit/>
          </a:bodyPr>
          <a:lstStyle>
            <a:lvl1pPr>
              <a:defRPr sz="1400"/>
            </a:lvl1pPr>
            <a:lvl2pPr>
              <a:defRPr sz="1100"/>
            </a:lvl2pPr>
            <a:lvl3pPr>
              <a:defRPr sz="11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804347" y="245538"/>
            <a:ext cx="8229600" cy="406396"/>
          </a:xfrm>
        </p:spPr>
        <p:txBody>
          <a:bodyPr anchor="t" anchorCtr="0"/>
          <a:lstStyle>
            <a:lvl1pPr>
              <a:defRPr/>
            </a:lvl1pPr>
          </a:lstStyle>
          <a:p>
            <a:r>
              <a:rPr lang="en-US" dirty="0" smtClean="0"/>
              <a:t>Click to edit Master title style</a:t>
            </a:r>
            <a:endParaRPr lang="en-US" dirty="0"/>
          </a:p>
        </p:txBody>
      </p:sp>
      <p:sp>
        <p:nvSpPr>
          <p:cNvPr id="11" name="Text Placeholder 4"/>
          <p:cNvSpPr>
            <a:spLocks noGrp="1"/>
          </p:cNvSpPr>
          <p:nvPr>
            <p:ph type="body" sz="quarter" idx="13"/>
          </p:nvPr>
        </p:nvSpPr>
        <p:spPr>
          <a:xfrm>
            <a:off x="804347" y="648216"/>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Tree>
    <p:extLst>
      <p:ext uri="{BB962C8B-B14F-4D97-AF65-F5344CB8AC3E}">
        <p14:creationId xmlns:p14="http://schemas.microsoft.com/office/powerpoint/2010/main" val="116149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ftr" sz="quarter" idx="10"/>
          </p:nvPr>
        </p:nvSpPr>
        <p:spPr>
          <a:xfrm>
            <a:off x="152400" y="4914900"/>
            <a:ext cx="8839200" cy="114300"/>
          </a:xfrm>
          <a:prstGeom prst="rect">
            <a:avLst/>
          </a:prstGeom>
          <a:ln/>
        </p:spPr>
        <p:txBody>
          <a:bodyPr/>
          <a:lstStyle>
            <a:lvl1pPr>
              <a:defRPr/>
            </a:lvl1pPr>
          </a:lstStyle>
          <a:p>
            <a:pPr>
              <a:defRPr/>
            </a:pPr>
            <a:r>
              <a:rPr lang="en-US" dirty="0" smtClean="0"/>
              <a:t>© 2011 Oracle Corporation – Proprietary and Confidential</a:t>
            </a:r>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Template_Content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4347" y="245538"/>
            <a:ext cx="8229586" cy="406395"/>
          </a:xfrm>
        </p:spPr>
        <p:txBody>
          <a:bodyPr anchor="t" anchorCtr="0"/>
          <a:lstStyle/>
          <a:p>
            <a:r>
              <a:rPr lang="en-US" dirty="0" smtClean="0"/>
              <a:t>Click to edit Master title style</a:t>
            </a:r>
            <a:br>
              <a:rPr lang="en-US" dirty="0" smtClean="0"/>
            </a:br>
            <a:endParaRPr lang="en-US" dirty="0"/>
          </a:p>
        </p:txBody>
      </p:sp>
      <p:sp>
        <p:nvSpPr>
          <p:cNvPr id="6" name="Content Placeholder 5"/>
          <p:cNvSpPr>
            <a:spLocks noGrp="1"/>
          </p:cNvSpPr>
          <p:nvPr>
            <p:ph sz="quarter" idx="12"/>
          </p:nvPr>
        </p:nvSpPr>
        <p:spPr>
          <a:xfrm>
            <a:off x="804347" y="1522101"/>
            <a:ext cx="8229600" cy="30626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4"/>
          <p:cNvSpPr>
            <a:spLocks noGrp="1"/>
          </p:cNvSpPr>
          <p:nvPr>
            <p:ph type="body" sz="quarter" idx="13"/>
          </p:nvPr>
        </p:nvSpPr>
        <p:spPr>
          <a:xfrm>
            <a:off x="804347" y="648216"/>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
        <p:nvSpPr>
          <p:cNvPr id="5" name="Rectangle 4"/>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220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ew Template_Title 1">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144000" cy="5143499"/>
          </a:xfrm>
          <a:prstGeom prst="rect">
            <a:avLst/>
          </a:prstGeom>
          <a:gradFill flip="none" rotWithShape="1">
            <a:gsLst>
              <a:gs pos="20000">
                <a:srgbClr val="AA0000"/>
              </a:gs>
              <a:gs pos="9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5943598" y="0"/>
            <a:ext cx="3200402" cy="5143500"/>
          </a:xfrm>
          <a:prstGeom prst="rect">
            <a:avLst/>
          </a:prstGeom>
          <a:gradFill flip="none" rotWithShape="1">
            <a:gsLst>
              <a:gs pos="20000">
                <a:srgbClr val="AA0000"/>
              </a:gs>
              <a:gs pos="90000">
                <a:srgbClr val="FF1414"/>
              </a:gs>
            </a:gsLst>
            <a:lin ang="16200000" scaled="0"/>
            <a:tileRect/>
          </a:gradFill>
          <a:ln>
            <a:noFill/>
          </a:ln>
          <a:effectLst>
            <a:outerShdw blurRad="635000" dir="10800000" algn="tl" rotWithShape="0">
              <a:srgbClr val="000000">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8" name="Picture 7" descr="O_signature_wht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432" y="253995"/>
            <a:ext cx="2148840" cy="662559"/>
          </a:xfrm>
          <a:prstGeom prst="rect">
            <a:avLst/>
          </a:prstGeom>
        </p:spPr>
      </p:pic>
      <p:sp>
        <p:nvSpPr>
          <p:cNvPr id="17" name="Title 1"/>
          <p:cNvSpPr>
            <a:spLocks noGrp="1"/>
          </p:cNvSpPr>
          <p:nvPr>
            <p:ph type="title" hasCustomPrompt="1"/>
          </p:nvPr>
        </p:nvSpPr>
        <p:spPr>
          <a:xfrm>
            <a:off x="451484" y="1583267"/>
            <a:ext cx="5026449" cy="1230657"/>
          </a:xfrm>
        </p:spPr>
        <p:txBody>
          <a:bodyPr anchor="b" anchorCtr="0"/>
          <a:lstStyle>
            <a:lvl1pPr>
              <a:defRPr sz="2800">
                <a:solidFill>
                  <a:schemeClr val="bg1"/>
                </a:solidFill>
              </a:defRPr>
            </a:lvl1pPr>
          </a:lstStyle>
          <a:p>
            <a:r>
              <a:rPr lang="en-US" dirty="0" smtClean="0"/>
              <a:t>Click to edit title</a:t>
            </a:r>
            <a:endParaRPr lang="en-US" dirty="0"/>
          </a:p>
        </p:txBody>
      </p:sp>
      <p:sp>
        <p:nvSpPr>
          <p:cNvPr id="5" name="Text Placeholder 4"/>
          <p:cNvSpPr>
            <a:spLocks noGrp="1"/>
          </p:cNvSpPr>
          <p:nvPr>
            <p:ph type="body" sz="quarter" idx="13"/>
          </p:nvPr>
        </p:nvSpPr>
        <p:spPr>
          <a:xfrm>
            <a:off x="450849" y="2914276"/>
            <a:ext cx="5027083" cy="1048124"/>
          </a:xfrm>
        </p:spPr>
        <p:txBody>
          <a:bodyPr lIns="0" tIns="0"/>
          <a:lstStyle>
            <a:lvl1pPr marL="0" indent="0">
              <a:spcAft>
                <a:spcPts val="0"/>
              </a:spcAft>
              <a:buNone/>
              <a:defRPr>
                <a:solidFill>
                  <a:schemeClr val="bg1"/>
                </a:solidFill>
              </a:defRPr>
            </a:lvl1pPr>
          </a:lstStyle>
          <a:p>
            <a:pPr lvl="0"/>
            <a:r>
              <a:rPr lang="en-US" dirty="0" smtClean="0"/>
              <a:t>Click to edit Master text styles</a:t>
            </a:r>
          </a:p>
        </p:txBody>
      </p:sp>
      <p:sp>
        <p:nvSpPr>
          <p:cNvPr id="3" name="Picture Placeholder 2"/>
          <p:cNvSpPr>
            <a:spLocks noGrp="1"/>
          </p:cNvSpPr>
          <p:nvPr>
            <p:ph type="pic" sz="quarter" idx="14" hasCustomPrompt="1"/>
          </p:nvPr>
        </p:nvSpPr>
        <p:spPr>
          <a:xfrm>
            <a:off x="5943600" y="0"/>
            <a:ext cx="3200400" cy="5143500"/>
          </a:xfrm>
          <a:effectLst>
            <a:innerShdw blurRad="63500" dist="50800" dir="10800000">
              <a:prstClr val="black">
                <a:alpha val="50000"/>
              </a:prstClr>
            </a:innerShdw>
          </a:effectLst>
        </p:spPr>
        <p:txBody>
          <a:bodyPr anchor="ctr" anchorCtr="1"/>
          <a:lstStyle>
            <a:lvl1pPr marL="60325" indent="0">
              <a:buFontTx/>
              <a:buNone/>
              <a:defRPr baseline="0">
                <a:solidFill>
                  <a:schemeClr val="bg1"/>
                </a:solidFill>
              </a:defRPr>
            </a:lvl1pPr>
          </a:lstStyle>
          <a:p>
            <a:r>
              <a:rPr lang="en-US" dirty="0" smtClean="0"/>
              <a:t>Insert Picture Here</a:t>
            </a:r>
            <a:endParaRPr lang="en-US" dirty="0"/>
          </a:p>
        </p:txBody>
      </p:sp>
    </p:spTree>
    <p:extLst>
      <p:ext uri="{BB962C8B-B14F-4D97-AF65-F5344CB8AC3E}">
        <p14:creationId xmlns:p14="http://schemas.microsoft.com/office/powerpoint/2010/main" val="341113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build="p">
        <p:tmplLst>
          <p:tmpl lvl="1">
            <p:tnLst>
              <p:par>
                <p:cTn presetID="10" presetClass="entr" presetSubtype="0" fill="hold" nodeType="withEffect">
                  <p:stCondLst>
                    <p:cond delay="10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Template_Title 2">
    <p:bg>
      <p:bgPr>
        <a:solidFill>
          <a:schemeClr val="bg1"/>
        </a:solidFill>
        <a:effectLst/>
      </p:bgPr>
    </p:bg>
    <p:spTree>
      <p:nvGrpSpPr>
        <p:cNvPr id="1" name=""/>
        <p:cNvGrpSpPr/>
        <p:nvPr/>
      </p:nvGrpSpPr>
      <p:grpSpPr>
        <a:xfrm>
          <a:off x="0" y="0"/>
          <a:ext cx="0" cy="0"/>
          <a:chOff x="0" y="0"/>
          <a:chExt cx="0" cy="0"/>
        </a:xfrm>
      </p:grpSpPr>
      <p:sp>
        <p:nvSpPr>
          <p:cNvPr id="12" name="Rectangle 11"/>
          <p:cNvSpPr/>
          <p:nvPr userDrawn="1"/>
        </p:nvSpPr>
        <p:spPr>
          <a:xfrm>
            <a:off x="0" y="-24964"/>
            <a:ext cx="9144000" cy="516846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4964"/>
            <a:ext cx="9144000" cy="4157107"/>
          </a:xfrm>
          <a:prstGeom prst="rect">
            <a:avLst/>
          </a:prstGeom>
          <a:gradFill flip="none" rotWithShape="1">
            <a:gsLst>
              <a:gs pos="20000">
                <a:srgbClr val="AA0000"/>
              </a:gs>
              <a:gs pos="9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O_signature_wht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432" y="253995"/>
            <a:ext cx="2148840" cy="662559"/>
          </a:xfrm>
          <a:prstGeom prst="rect">
            <a:avLst/>
          </a:prstGeom>
        </p:spPr>
      </p:pic>
      <p:sp>
        <p:nvSpPr>
          <p:cNvPr id="11" name="Rectangle 10"/>
          <p:cNvSpPr/>
          <p:nvPr userDrawn="1"/>
        </p:nvSpPr>
        <p:spPr>
          <a:xfrm>
            <a:off x="5943598" y="-24964"/>
            <a:ext cx="3200402" cy="4157107"/>
          </a:xfrm>
          <a:prstGeom prst="rect">
            <a:avLst/>
          </a:prstGeom>
          <a:gradFill flip="none" rotWithShape="1">
            <a:gsLst>
              <a:gs pos="20000">
                <a:srgbClr val="AA0000"/>
              </a:gs>
              <a:gs pos="90000">
                <a:srgbClr val="FF1414"/>
              </a:gs>
            </a:gsLst>
            <a:lin ang="16200000" scaled="0"/>
            <a:tileRect/>
          </a:gradFill>
          <a:ln>
            <a:noFill/>
          </a:ln>
          <a:effectLst>
            <a:outerShdw blurRad="635000" dir="10800000" algn="tl" rotWithShape="0">
              <a:srgbClr val="000000">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p:ph type="title" hasCustomPrompt="1"/>
          </p:nvPr>
        </p:nvSpPr>
        <p:spPr>
          <a:xfrm>
            <a:off x="451485" y="1583267"/>
            <a:ext cx="5026448" cy="1230657"/>
          </a:xfrm>
        </p:spPr>
        <p:txBody>
          <a:bodyPr anchor="b" anchorCtr="0"/>
          <a:lstStyle>
            <a:lvl1pPr>
              <a:defRPr sz="2800">
                <a:solidFill>
                  <a:schemeClr val="bg1"/>
                </a:solidFill>
              </a:defRPr>
            </a:lvl1pPr>
          </a:lstStyle>
          <a:p>
            <a:r>
              <a:rPr lang="en-US" dirty="0" smtClean="0"/>
              <a:t>Click to edit title</a:t>
            </a:r>
            <a:endParaRPr lang="en-US" dirty="0"/>
          </a:p>
        </p:txBody>
      </p:sp>
      <p:sp>
        <p:nvSpPr>
          <p:cNvPr id="5" name="Text Placeholder 4"/>
          <p:cNvSpPr>
            <a:spLocks noGrp="1"/>
          </p:cNvSpPr>
          <p:nvPr>
            <p:ph type="body" sz="quarter" idx="13"/>
          </p:nvPr>
        </p:nvSpPr>
        <p:spPr>
          <a:xfrm>
            <a:off x="450849" y="2914276"/>
            <a:ext cx="5027083" cy="1048124"/>
          </a:xfrm>
        </p:spPr>
        <p:txBody>
          <a:bodyPr lIns="0" tIns="0"/>
          <a:lstStyle>
            <a:lvl1pPr marL="0" marR="0" indent="0" algn="l" defTabSz="228600" rtl="0" eaLnBrk="1" fontAlgn="auto" latinLnBrk="0" hangingPunct="1">
              <a:lnSpc>
                <a:spcPct val="100000"/>
              </a:lnSpc>
              <a:spcBef>
                <a:spcPts val="0"/>
              </a:spcBef>
              <a:spcAft>
                <a:spcPts val="0"/>
              </a:spcAft>
              <a:buClr>
                <a:srgbClr val="FF0000"/>
              </a:buClr>
              <a:buSzPct val="85000"/>
              <a:buFont typeface="Wingdings" pitchFamily="2" charset="2"/>
              <a:buNone/>
              <a:tabLst/>
              <a:defRPr>
                <a:solidFill>
                  <a:schemeClr val="bg1"/>
                </a:solidFill>
              </a:defRPr>
            </a:lvl1pPr>
          </a:lstStyle>
          <a:p>
            <a:pPr lvl="0"/>
            <a:r>
              <a:rPr lang="en-US" dirty="0" smtClean="0"/>
              <a:t>Click to edit Master text styles</a:t>
            </a:r>
          </a:p>
          <a:p>
            <a:pPr lvl="0"/>
            <a:endParaRPr lang="en-US" dirty="0" smtClean="0"/>
          </a:p>
        </p:txBody>
      </p:sp>
      <p:sp>
        <p:nvSpPr>
          <p:cNvPr id="3" name="Picture Placeholder 2"/>
          <p:cNvSpPr>
            <a:spLocks noGrp="1"/>
          </p:cNvSpPr>
          <p:nvPr>
            <p:ph type="pic" sz="quarter" idx="14" hasCustomPrompt="1"/>
          </p:nvPr>
        </p:nvSpPr>
        <p:spPr>
          <a:xfrm>
            <a:off x="5943600" y="-25400"/>
            <a:ext cx="3200400" cy="4157663"/>
          </a:xfrm>
          <a:effectLst>
            <a:innerShdw blurRad="63500" dist="50800" dir="10800000">
              <a:prstClr val="black">
                <a:alpha val="50000"/>
              </a:prstClr>
            </a:innerShdw>
          </a:effectLst>
        </p:spPr>
        <p:txBody>
          <a:bodyPr vert="horz" lIns="0" tIns="0" rIns="0" bIns="0" rtlCol="0" anchor="ctr" anchorCtr="1">
            <a:noAutofit/>
          </a:bodyPr>
          <a:lstStyle>
            <a:lvl1pPr>
              <a:buFontTx/>
              <a:buNone/>
              <a:defRPr lang="en-US" baseline="0">
                <a:solidFill>
                  <a:schemeClr val="bg1"/>
                </a:solidFill>
              </a:defRPr>
            </a:lvl1pPr>
          </a:lstStyle>
          <a:p>
            <a:pPr marL="60325" lvl="0" indent="0">
              <a:buFontTx/>
              <a:buNone/>
            </a:pPr>
            <a:r>
              <a:rPr lang="en-US" dirty="0" smtClean="0"/>
              <a:t>Insert Picture Here</a:t>
            </a:r>
            <a:endParaRPr lang="en-US" dirty="0"/>
          </a:p>
        </p:txBody>
      </p:sp>
    </p:spTree>
    <p:extLst>
      <p:ext uri="{BB962C8B-B14F-4D97-AF65-F5344CB8AC3E}">
        <p14:creationId xmlns:p14="http://schemas.microsoft.com/office/powerpoint/2010/main" val="213358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build="p">
        <p:tmplLst>
          <p:tmpl lvl="1">
            <p:tnLst>
              <p:par>
                <p:cTn presetID="10" presetClass="entr" presetSubtype="0" fill="hold" nodeType="withEffect">
                  <p:stCondLst>
                    <p:cond delay="10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ew Template_Program Agenda">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1" y="1159938"/>
            <a:ext cx="9143998" cy="2980266"/>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userDrawn="1">
            <p:ph type="title"/>
          </p:nvPr>
        </p:nvSpPr>
        <p:spPr>
          <a:xfrm>
            <a:off x="804981" y="245538"/>
            <a:ext cx="7771752" cy="761995"/>
          </a:xfrm>
        </p:spPr>
        <p:txBody>
          <a:bodyPr anchor="t" anchorCtr="0"/>
          <a:lstStyle>
            <a:lvl1pPr algn="l" defTabSz="914400" rtl="0" eaLnBrk="1" latinLnBrk="0" hangingPunct="1">
              <a:lnSpc>
                <a:spcPct val="90000"/>
              </a:lnSpc>
              <a:spcBef>
                <a:spcPct val="0"/>
              </a:spcBef>
              <a:buNone/>
              <a:defRPr lang="en-US" sz="2800" b="1" kern="1200" dirty="0">
                <a:ln w="0">
                  <a:noFill/>
                </a:ln>
                <a:solidFill>
                  <a:schemeClr val="tx1"/>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5" name="Text Placeholder 4"/>
          <p:cNvSpPr>
            <a:spLocks noGrp="1"/>
          </p:cNvSpPr>
          <p:nvPr userDrawn="1">
            <p:ph type="body" sz="quarter" idx="13"/>
          </p:nvPr>
        </p:nvSpPr>
        <p:spPr>
          <a:xfrm>
            <a:off x="804981" y="1363132"/>
            <a:ext cx="7771752" cy="2616201"/>
          </a:xfrm>
        </p:spPr>
        <p:txBody>
          <a:bodyPr lIns="0" tIns="0"/>
          <a:lstStyle>
            <a:lvl1pPr marL="342900" indent="-342900">
              <a:lnSpc>
                <a:spcPct val="120000"/>
              </a:lnSpc>
              <a:buSzPct val="90000"/>
              <a:buFont typeface="Wingdings" pitchFamily="2" charset="2"/>
              <a:buChar char="§"/>
              <a:defRPr sz="2400">
                <a:solidFill>
                  <a:schemeClr val="tx1"/>
                </a:solidFill>
              </a:defRPr>
            </a:lvl1pPr>
          </a:lstStyle>
          <a:p>
            <a:pPr lvl="0"/>
            <a:r>
              <a:rPr lang="en-US" dirty="0" smtClean="0"/>
              <a:t>Click to edit Master text styles</a:t>
            </a:r>
          </a:p>
        </p:txBody>
      </p:sp>
      <p:grpSp>
        <p:nvGrpSpPr>
          <p:cNvPr id="10" name="Group 9"/>
          <p:cNvGrpSpPr/>
          <p:nvPr userDrawn="1"/>
        </p:nvGrpSpPr>
        <p:grpSpPr>
          <a:xfrm>
            <a:off x="0" y="4629150"/>
            <a:ext cx="9144000" cy="168275"/>
            <a:chOff x="0" y="4629150"/>
            <a:chExt cx="9144000" cy="168275"/>
          </a:xfrm>
        </p:grpSpPr>
        <p:pic>
          <p:nvPicPr>
            <p:cNvPr id="11"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2"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3" name="Rectangle 12"/>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214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ew Template_Graphic Section Divid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1" y="1571843"/>
            <a:ext cx="4709053" cy="1100723"/>
          </a:xfrm>
        </p:spPr>
        <p:txBody>
          <a:bodyPr anchor="t" anchorCtr="0"/>
          <a:lstStyle>
            <a:lvl1pPr>
              <a:defRPr sz="2800" b="1">
                <a:ln w="0">
                  <a:noFill/>
                </a:ln>
                <a:solidFill>
                  <a:schemeClr val="tx1"/>
                </a:solidFill>
                <a:effectLst/>
              </a:defRPr>
            </a:lvl1pPr>
          </a:lstStyle>
          <a:p>
            <a:r>
              <a:rPr lang="en-US" dirty="0" smtClean="0"/>
              <a:t>Click to edit text </a:t>
            </a:r>
            <a:endParaRPr lang="en-US" dirty="0"/>
          </a:p>
        </p:txBody>
      </p:sp>
      <p:sp>
        <p:nvSpPr>
          <p:cNvPr id="12" name="Rectangle 11"/>
          <p:cNvSpPr/>
          <p:nvPr userDrawn="1"/>
        </p:nvSpPr>
        <p:spPr>
          <a:xfrm>
            <a:off x="5715000" y="0"/>
            <a:ext cx="3429000" cy="4631267"/>
          </a:xfrm>
          <a:prstGeom prst="rect">
            <a:avLst/>
          </a:prstGeom>
          <a:gradFill flip="none" rotWithShape="1">
            <a:gsLst>
              <a:gs pos="100000">
                <a:srgbClr val="FF1414"/>
              </a:gs>
              <a:gs pos="0">
                <a:srgbClr val="AA0000"/>
              </a:gs>
            </a:gsLst>
            <a:lin ang="16200000" scaled="0"/>
            <a:tileRect/>
          </a:gradFill>
          <a:ln>
            <a:noFill/>
          </a:ln>
          <a:effectLst>
            <a:outerShdw blurRad="152400" dist="63500" dir="105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0" y="4629150"/>
            <a:ext cx="9144000" cy="168275"/>
            <a:chOff x="0" y="4629150"/>
            <a:chExt cx="9144000" cy="168275"/>
          </a:xfrm>
        </p:grpSpPr>
        <p:pic>
          <p:nvPicPr>
            <p:cNvPr id="7"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8"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455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ew Template_Image Section Divid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1" y="1571843"/>
            <a:ext cx="4709040" cy="1100723"/>
          </a:xfrm>
        </p:spPr>
        <p:txBody>
          <a:bodyPr anchor="t" anchorCtr="0"/>
          <a:lstStyle>
            <a:lvl1pPr algn="l" defTabSz="914400" rtl="0" eaLnBrk="1" latinLnBrk="0" hangingPunct="1">
              <a:lnSpc>
                <a:spcPct val="90000"/>
              </a:lnSpc>
              <a:spcBef>
                <a:spcPct val="0"/>
              </a:spcBef>
              <a:buNone/>
              <a:defRPr lang="en-US" sz="2800" b="1" kern="1200" dirty="0">
                <a:ln w="0">
                  <a:noFill/>
                </a:ln>
                <a:solidFill>
                  <a:schemeClr val="tx1"/>
                </a:solidFill>
                <a:effectLst/>
                <a:latin typeface="Arial" pitchFamily="34" charset="0"/>
                <a:ea typeface="+mj-ea"/>
                <a:cs typeface="Arial" pitchFamily="34" charset="0"/>
              </a:defRPr>
            </a:lvl1pPr>
          </a:lstStyle>
          <a:p>
            <a:r>
              <a:rPr lang="en-US" dirty="0" smtClean="0"/>
              <a:t>Click to edit text </a:t>
            </a:r>
            <a:endParaRPr lang="en-US" dirty="0"/>
          </a:p>
        </p:txBody>
      </p:sp>
      <p:sp>
        <p:nvSpPr>
          <p:cNvPr id="10" name="Picture Placeholder 11"/>
          <p:cNvSpPr>
            <a:spLocks noGrp="1"/>
          </p:cNvSpPr>
          <p:nvPr>
            <p:ph type="pic" sz="quarter" idx="12" hasCustomPrompt="1"/>
          </p:nvPr>
        </p:nvSpPr>
        <p:spPr>
          <a:xfrm>
            <a:off x="5715000" y="-2117"/>
            <a:ext cx="3429000" cy="4629150"/>
          </a:xfrm>
          <a:ln>
            <a:noFill/>
          </a:ln>
          <a:effectLst/>
        </p:spPr>
        <p:txBody>
          <a:bodyPr anchor="ctr" anchorCtr="0"/>
          <a:lstStyle>
            <a:lvl1pPr marL="0" indent="0" algn="ctr">
              <a:buNone/>
              <a:defRPr>
                <a:ln>
                  <a:noFill/>
                </a:ln>
                <a:solidFill>
                  <a:schemeClr val="tx2"/>
                </a:solidFill>
              </a:defRPr>
            </a:lvl1pPr>
          </a:lstStyle>
          <a:p>
            <a:r>
              <a:rPr lang="en-US" dirty="0" smtClean="0"/>
              <a:t>Insert Picture Here</a:t>
            </a:r>
            <a:endParaRPr lang="en-US" dirty="0"/>
          </a:p>
        </p:txBody>
      </p:sp>
      <p:grpSp>
        <p:nvGrpSpPr>
          <p:cNvPr id="6" name="Group 5"/>
          <p:cNvGrpSpPr/>
          <p:nvPr userDrawn="1"/>
        </p:nvGrpSpPr>
        <p:grpSpPr>
          <a:xfrm>
            <a:off x="0" y="4629150"/>
            <a:ext cx="9144000" cy="168275"/>
            <a:chOff x="0" y="4629150"/>
            <a:chExt cx="9144000" cy="168275"/>
          </a:xfrm>
        </p:grpSpPr>
        <p:pic>
          <p:nvPicPr>
            <p:cNvPr id="7"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8"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6" name="Rectangle 15"/>
          <p:cNvSpPr/>
          <p:nvPr userDrawn="1"/>
        </p:nvSpPr>
        <p:spPr>
          <a:xfrm>
            <a:off x="5715000" y="0"/>
            <a:ext cx="3429000" cy="4631267"/>
          </a:xfrm>
          <a:prstGeom prst="rect">
            <a:avLst/>
          </a:prstGeom>
          <a:gradFill flip="none" rotWithShape="1">
            <a:gsLst>
              <a:gs pos="100000">
                <a:srgbClr val="F3F3F3"/>
              </a:gs>
              <a:gs pos="0">
                <a:srgbClr val="B3B3B3"/>
              </a:gs>
            </a:gsLst>
            <a:lin ang="16200000" scaled="0"/>
            <a:tileRect/>
          </a:gradFill>
          <a:ln>
            <a:noFill/>
          </a:ln>
          <a:effectLst>
            <a:outerShdw blurRad="152400" dist="63500" dir="105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97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ew Template_Announcement">
    <p:spTree>
      <p:nvGrpSpPr>
        <p:cNvPr id="1" name=""/>
        <p:cNvGrpSpPr/>
        <p:nvPr/>
      </p:nvGrpSpPr>
      <p:grpSpPr>
        <a:xfrm>
          <a:off x="0" y="0"/>
          <a:ext cx="0" cy="0"/>
          <a:chOff x="0" y="0"/>
          <a:chExt cx="0" cy="0"/>
        </a:xfrm>
      </p:grpSpPr>
      <p:sp>
        <p:nvSpPr>
          <p:cNvPr id="15" name="Rectangle 14"/>
          <p:cNvSpPr/>
          <p:nvPr userDrawn="1"/>
        </p:nvSpPr>
        <p:spPr>
          <a:xfrm>
            <a:off x="-2" y="1159938"/>
            <a:ext cx="9144000" cy="2971800"/>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1" hasCustomPrompt="1"/>
          </p:nvPr>
        </p:nvSpPr>
        <p:spPr>
          <a:xfrm>
            <a:off x="804347" y="1459241"/>
            <a:ext cx="5029186" cy="2410019"/>
          </a:xfrm>
        </p:spPr>
        <p:txBody>
          <a:bodyPr anchor="t" anchorCtr="0">
            <a:noAutofit/>
          </a:bodyPr>
          <a:lstStyle>
            <a:lvl1pPr marL="0" marR="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sz="4400" b="1" cap="all" baseline="0">
                <a:solidFill>
                  <a:schemeClr val="tx1"/>
                </a:solidFill>
              </a:defRPr>
            </a:lvl1pPr>
          </a:lstStyle>
          <a:p>
            <a:pPr marL="0" marR="0" lvl="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a:pPr>
            <a:r>
              <a:rPr lang="en-US" dirty="0" smtClean="0"/>
              <a:t>CLICK TO EDIT </a:t>
            </a:r>
            <a:br>
              <a:rPr lang="en-US" dirty="0" smtClean="0"/>
            </a:br>
            <a:r>
              <a:rPr lang="en-US" dirty="0" smtClean="0"/>
              <a:t>MASTER TEXT</a:t>
            </a:r>
          </a:p>
          <a:p>
            <a:pPr marL="0" marR="0" lvl="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a:pPr>
            <a:endParaRPr lang="en-US" dirty="0" smtClean="0"/>
          </a:p>
        </p:txBody>
      </p:sp>
      <p:sp>
        <p:nvSpPr>
          <p:cNvPr id="12" name="Picture Placeholder 11"/>
          <p:cNvSpPr>
            <a:spLocks noGrp="1"/>
          </p:cNvSpPr>
          <p:nvPr>
            <p:ph type="pic" sz="quarter" idx="12" hasCustomPrompt="1"/>
          </p:nvPr>
        </p:nvSpPr>
        <p:spPr>
          <a:xfrm>
            <a:off x="5941222" y="0"/>
            <a:ext cx="3064933" cy="4629150"/>
          </a:xfrm>
          <a:ln>
            <a:noFill/>
          </a:ln>
          <a:effectLst/>
        </p:spPr>
        <p:txBody>
          <a:bodyPr anchor="ctr" anchorCtr="0"/>
          <a:lstStyle>
            <a:lvl1pPr marL="0" indent="0" algn="ctr">
              <a:buNone/>
              <a:defRPr>
                <a:ln>
                  <a:noFill/>
                </a:ln>
                <a:solidFill>
                  <a:schemeClr val="tx1"/>
                </a:solidFill>
              </a:defRPr>
            </a:lvl1pPr>
          </a:lstStyle>
          <a:p>
            <a:r>
              <a:rPr lang="en-US" dirty="0" smtClean="0"/>
              <a:t>Insert Picture Here</a:t>
            </a:r>
            <a:endParaRPr lang="en-US" dirty="0"/>
          </a:p>
        </p:txBody>
      </p:sp>
      <p:grpSp>
        <p:nvGrpSpPr>
          <p:cNvPr id="9" name="Group 8"/>
          <p:cNvGrpSpPr/>
          <p:nvPr userDrawn="1"/>
        </p:nvGrpSpPr>
        <p:grpSpPr>
          <a:xfrm>
            <a:off x="0" y="4629150"/>
            <a:ext cx="9144000" cy="168275"/>
            <a:chOff x="0" y="4629150"/>
            <a:chExt cx="9144000" cy="168275"/>
          </a:xfrm>
        </p:grpSpPr>
        <p:pic>
          <p:nvPicPr>
            <p:cNvPr id="11"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3"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4" name="Rectangle 13"/>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119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ew Template_Announcement Key Features">
    <p:spTree>
      <p:nvGrpSpPr>
        <p:cNvPr id="1" name=""/>
        <p:cNvGrpSpPr/>
        <p:nvPr/>
      </p:nvGrpSpPr>
      <p:grpSpPr>
        <a:xfrm>
          <a:off x="0" y="0"/>
          <a:ext cx="0" cy="0"/>
          <a:chOff x="0" y="0"/>
          <a:chExt cx="0" cy="0"/>
        </a:xfrm>
      </p:grpSpPr>
      <p:sp>
        <p:nvSpPr>
          <p:cNvPr id="9" name="Rectangle 8"/>
          <p:cNvSpPr/>
          <p:nvPr userDrawn="1"/>
        </p:nvSpPr>
        <p:spPr>
          <a:xfrm>
            <a:off x="2990088" y="1159938"/>
            <a:ext cx="6153912" cy="2971800"/>
          </a:xfrm>
          <a:prstGeom prst="rect">
            <a:avLst/>
          </a:prstGeom>
          <a:gradFill flip="none" rotWithShape="1">
            <a:gsLst>
              <a:gs pos="0">
                <a:srgbClr val="B3B3B3"/>
              </a:gs>
              <a:gs pos="100000">
                <a:srgbClr val="F3F3F3"/>
              </a:gs>
            </a:gsLst>
            <a:lin ang="16200000" scaled="0"/>
            <a:tileRect/>
          </a:gradFill>
          <a:ln>
            <a:noFill/>
          </a:ln>
          <a:effectLst>
            <a:outerShdw blurRad="152400" dist="63500" dir="36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1"/>
          </p:nvPr>
        </p:nvSpPr>
        <p:spPr>
          <a:xfrm>
            <a:off x="3443821" y="1430281"/>
            <a:ext cx="5369979" cy="2523657"/>
          </a:xfrm>
        </p:spPr>
        <p:txBody>
          <a:bodyPr anchor="t" anchorCtr="0"/>
          <a:lstStyle>
            <a:lvl1pPr marL="0" indent="0">
              <a:buNone/>
              <a:defRPr sz="2400" b="0" cap="all" baseline="0">
                <a:solidFill>
                  <a:schemeClr val="tx1"/>
                </a:solidFill>
              </a:defRPr>
            </a:lvl1pPr>
          </a:lstStyle>
          <a:p>
            <a:pPr lvl="0"/>
            <a:r>
              <a:rPr lang="en-US" dirty="0" smtClean="0"/>
              <a:t>Click to edit Master text styles</a:t>
            </a:r>
          </a:p>
        </p:txBody>
      </p:sp>
      <p:sp>
        <p:nvSpPr>
          <p:cNvPr id="8" name="Title 1"/>
          <p:cNvSpPr>
            <a:spLocks noGrp="1"/>
          </p:cNvSpPr>
          <p:nvPr>
            <p:ph type="title"/>
          </p:nvPr>
        </p:nvSpPr>
        <p:spPr>
          <a:xfrm>
            <a:off x="804347" y="245538"/>
            <a:ext cx="8229586" cy="770462"/>
          </a:xfrm>
        </p:spPr>
        <p:txBody>
          <a:bodyPr anchor="t" anchorCtr="0"/>
          <a:lstStyle>
            <a:lvl1pPr>
              <a:defRPr/>
            </a:lvl1pPr>
          </a:lstStyle>
          <a:p>
            <a:r>
              <a:rPr lang="en-US" dirty="0" smtClean="0"/>
              <a:t>Click to edit Master title style</a:t>
            </a:r>
            <a:endParaRPr lang="en-US" dirty="0"/>
          </a:p>
        </p:txBody>
      </p:sp>
      <p:sp>
        <p:nvSpPr>
          <p:cNvPr id="6" name="Picture Placeholder 11"/>
          <p:cNvSpPr>
            <a:spLocks noGrp="1"/>
          </p:cNvSpPr>
          <p:nvPr>
            <p:ph type="pic" sz="quarter" idx="13" hasCustomPrompt="1"/>
          </p:nvPr>
        </p:nvSpPr>
        <p:spPr>
          <a:xfrm>
            <a:off x="6351" y="1159936"/>
            <a:ext cx="2944368" cy="2971800"/>
          </a:xfrm>
          <a:ln>
            <a:noFill/>
          </a:ln>
          <a:effectLst>
            <a:reflection stA="30000" endPos="4000" dir="5400000" sy="-100000" algn="bl" rotWithShape="0"/>
          </a:effectLst>
        </p:spPr>
        <p:txBody>
          <a:bodyPr anchor="ctr" anchorCtr="0"/>
          <a:lstStyle>
            <a:lvl1pPr marL="0" indent="0" algn="ctr">
              <a:buNone/>
              <a:defRPr>
                <a:ln>
                  <a:noFill/>
                </a:ln>
                <a:solidFill>
                  <a:schemeClr val="tx1"/>
                </a:solidFill>
              </a:defRPr>
            </a:lvl1pPr>
          </a:lstStyle>
          <a:p>
            <a:r>
              <a:rPr lang="en-US" dirty="0" smtClean="0"/>
              <a:t>Insert Picture Here</a:t>
            </a:r>
            <a:endParaRPr lang="en-US" dirty="0"/>
          </a:p>
        </p:txBody>
      </p:sp>
      <p:sp>
        <p:nvSpPr>
          <p:cNvPr id="7" name="Rectangle 6"/>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43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4347" y="245538"/>
            <a:ext cx="8229590" cy="406395"/>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04347" y="1523585"/>
            <a:ext cx="8229600" cy="292988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13" name="Picture 20" descr="Oracle WHITE"/>
          <p:cNvPicPr>
            <a:picLocks noChangeArrowheads="1"/>
          </p:cNvPicPr>
          <p:nvPr/>
        </p:nvPicPr>
        <p:blipFill>
          <a:blip r:embed="rId20" cstate="print"/>
          <a:srcRect/>
          <a:stretch>
            <a:fillRect/>
          </a:stretch>
        </p:blipFill>
        <p:spPr bwMode="auto">
          <a:xfrm>
            <a:off x="8015479" y="4668926"/>
            <a:ext cx="704056" cy="88722"/>
          </a:xfrm>
          <a:prstGeom prst="rect">
            <a:avLst/>
          </a:prstGeom>
          <a:noFill/>
          <a:ln w="9525">
            <a:noFill/>
            <a:miter lim="800000"/>
            <a:headEnd/>
            <a:tailEnd/>
          </a:ln>
        </p:spPr>
      </p:pic>
      <p:grpSp>
        <p:nvGrpSpPr>
          <p:cNvPr id="5" name="Group 4"/>
          <p:cNvGrpSpPr/>
          <p:nvPr userDrawn="1"/>
        </p:nvGrpSpPr>
        <p:grpSpPr>
          <a:xfrm>
            <a:off x="0" y="4629150"/>
            <a:ext cx="9144000" cy="168275"/>
            <a:chOff x="0" y="4629150"/>
            <a:chExt cx="9144000" cy="168275"/>
          </a:xfrm>
        </p:grpSpPr>
        <p:pic>
          <p:nvPicPr>
            <p:cNvPr id="9" name="Picture 25" descr="Red Ba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8" name="Picture 20" descr="Oracle WHITE"/>
            <p:cNvPicPr>
              <a:picLocks noChangeArrowheads="1"/>
            </p:cNvPicPr>
            <p:nvPr userDrawn="1"/>
          </p:nvPicPr>
          <p:blipFill>
            <a:blip r:embed="rId20" cstate="print"/>
            <a:srcRect/>
            <a:stretch>
              <a:fillRect/>
            </a:stretch>
          </p:blipFill>
          <p:spPr bwMode="auto">
            <a:xfrm>
              <a:off x="8015479" y="4668926"/>
              <a:ext cx="704056" cy="88722"/>
            </a:xfrm>
            <a:prstGeom prst="rect">
              <a:avLst/>
            </a:prstGeom>
            <a:noFill/>
            <a:ln w="9525">
              <a:noFill/>
              <a:miter lim="800000"/>
              <a:headEnd/>
              <a:tailEnd/>
            </a:ln>
          </p:spPr>
        </p:pic>
      </p:grpSp>
      <p:grpSp>
        <p:nvGrpSpPr>
          <p:cNvPr id="14" name="Group 13"/>
          <p:cNvGrpSpPr/>
          <p:nvPr userDrawn="1"/>
        </p:nvGrpSpPr>
        <p:grpSpPr>
          <a:xfrm>
            <a:off x="597807" y="4913973"/>
            <a:ext cx="2539093" cy="218542"/>
            <a:chOff x="597807" y="4913973"/>
            <a:chExt cx="2539093" cy="218542"/>
          </a:xfrm>
        </p:grpSpPr>
        <p:sp>
          <p:nvSpPr>
            <p:cNvPr id="15" name="Text Box 14"/>
            <p:cNvSpPr txBox="1">
              <a:spLocks noChangeArrowheads="1"/>
            </p:cNvSpPr>
            <p:nvPr userDrawn="1"/>
          </p:nvSpPr>
          <p:spPr bwMode="auto">
            <a:xfrm>
              <a:off x="631886" y="4913973"/>
              <a:ext cx="2505014" cy="218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523" tIns="17262" rIns="34523" bIns="17262"/>
            <a:lstStyle>
              <a:lvl1pPr defTabSz="342900" eaLnBrk="0" hangingPunct="0">
                <a:defRPr sz="2000">
                  <a:solidFill>
                    <a:schemeClr val="tx1"/>
                  </a:solidFill>
                  <a:latin typeface="Arial" charset="0"/>
                  <a:ea typeface="ＭＳ Ｐゴシック" pitchFamily="16" charset="-128"/>
                </a:defRPr>
              </a:lvl1pPr>
              <a:lvl2pPr marL="14224000" indent="-14052550" defTabSz="342900" eaLnBrk="0" hangingPunct="0">
                <a:defRPr sz="2000">
                  <a:solidFill>
                    <a:schemeClr val="tx1"/>
                  </a:solidFill>
                  <a:latin typeface="Arial" charset="0"/>
                  <a:ea typeface="ＭＳ Ｐゴシック" pitchFamily="16" charset="-128"/>
                </a:defRPr>
              </a:lvl2pPr>
              <a:lvl3pPr marL="19388138" indent="-19045238" defTabSz="342900" eaLnBrk="0" hangingPunct="0">
                <a:defRPr sz="2000">
                  <a:solidFill>
                    <a:schemeClr val="tx1"/>
                  </a:solidFill>
                  <a:latin typeface="Arial" charset="0"/>
                  <a:ea typeface="ＭＳ Ｐゴシック" pitchFamily="16" charset="-128"/>
                </a:defRPr>
              </a:lvl3pPr>
              <a:lvl4pPr eaLnBrk="0" hangingPunct="0">
                <a:defRPr sz="2000">
                  <a:solidFill>
                    <a:schemeClr val="tx1"/>
                  </a:solidFill>
                  <a:latin typeface="Arial" charset="0"/>
                  <a:ea typeface="ＭＳ Ｐゴシック" pitchFamily="16" charset="-128"/>
                </a:defRPr>
              </a:lvl4pPr>
              <a:lvl5pPr eaLnBrk="0" hangingPunct="0">
                <a:defRPr sz="2000">
                  <a:solidFill>
                    <a:schemeClr val="tx1"/>
                  </a:solidFill>
                  <a:latin typeface="Arial" charset="0"/>
                  <a:ea typeface="ＭＳ Ｐゴシック" pitchFamily="16" charset="-128"/>
                </a:defRPr>
              </a:lvl5pPr>
              <a:lvl6pPr marL="4572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6pPr>
              <a:lvl7pPr marL="9144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7pPr>
              <a:lvl8pPr marL="13716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8pPr>
              <a:lvl9pPr marL="18288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9pPr>
            </a:lstStyle>
            <a:p>
              <a:pPr marL="0" marR="0" indent="0" algn="l" defTabSz="342851" rtl="0" eaLnBrk="1" fontAlgn="base" latinLnBrk="0" hangingPunct="1">
                <a:lnSpc>
                  <a:spcPct val="100000"/>
                </a:lnSpc>
                <a:spcBef>
                  <a:spcPts val="0"/>
                </a:spcBef>
                <a:spcAft>
                  <a:spcPct val="0"/>
                </a:spcAft>
                <a:buClr>
                  <a:schemeClr val="accent1"/>
                </a:buClr>
                <a:buSzTx/>
                <a:buFont typeface="Arial"/>
                <a:buNone/>
                <a:tabLst/>
                <a:defRPr/>
              </a:pPr>
              <a:r>
                <a:rPr lang="en-US" sz="600" dirty="0" smtClean="0">
                  <a:solidFill>
                    <a:schemeClr val="tx1"/>
                  </a:solidFill>
                </a:rPr>
                <a:t>Copyright</a:t>
              </a:r>
              <a:r>
                <a:rPr lang="en-US" sz="600" baseline="0" dirty="0" smtClean="0">
                  <a:solidFill>
                    <a:schemeClr val="tx1"/>
                  </a:solidFill>
                </a:rPr>
                <a:t> </a:t>
              </a:r>
              <a:r>
                <a:rPr lang="en-US" sz="600" dirty="0" smtClean="0">
                  <a:solidFill>
                    <a:schemeClr val="tx1"/>
                  </a:solidFill>
                </a:rPr>
                <a:t>©</a:t>
              </a:r>
              <a:r>
                <a:rPr lang="en-US" sz="600" baseline="0" dirty="0" smtClean="0">
                  <a:solidFill>
                    <a:schemeClr val="tx1"/>
                  </a:solidFill>
                </a:rPr>
                <a:t> 2015, Oracle and/or its affiliates. All rights reserved.</a:t>
              </a:r>
              <a:endParaRPr lang="en-US" sz="600" dirty="0" smtClean="0">
                <a:solidFill>
                  <a:schemeClr val="tx1"/>
                </a:solidFill>
              </a:endParaRPr>
            </a:p>
          </p:txBody>
        </p:sp>
        <p:cxnSp>
          <p:nvCxnSpPr>
            <p:cNvPr id="16" name="Straight Connector 15"/>
            <p:cNvCxnSpPr/>
            <p:nvPr userDrawn="1"/>
          </p:nvCxnSpPr>
          <p:spPr>
            <a:xfrm flipH="1">
              <a:off x="597807" y="4935973"/>
              <a:ext cx="1092" cy="96623"/>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cxnSp>
          <p:nvCxnSpPr>
            <p:cNvPr id="19" name="Straight Connector 18"/>
            <p:cNvCxnSpPr/>
            <p:nvPr userDrawn="1"/>
          </p:nvCxnSpPr>
          <p:spPr>
            <a:xfrm flipH="1">
              <a:off x="2893332" y="4935973"/>
              <a:ext cx="1092" cy="96623"/>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grpSp>
      <p:sp>
        <p:nvSpPr>
          <p:cNvPr id="20" name="Rectangle 19"/>
          <p:cNvSpPr/>
          <p:nvPr userDrawn="1"/>
        </p:nvSpPr>
        <p:spPr>
          <a:xfrm>
            <a:off x="356299" y="4883819"/>
            <a:ext cx="278705" cy="184666"/>
          </a:xfrm>
          <a:prstGeom prst="rect">
            <a:avLst/>
          </a:prstGeom>
        </p:spPr>
        <p:txBody>
          <a:bodyPr wrap="none">
            <a:spAutoFit/>
          </a:bodyPr>
          <a:lstStyle/>
          <a:p>
            <a:pPr algn="r"/>
            <a:fld id="{6A5A4AC0-1BEC-FE47-8A68-418BE237F8CE}" type="slidenum">
              <a:rPr lang="en-US" sz="600" smtClean="0">
                <a:solidFill>
                  <a:schemeClr val="tx1"/>
                </a:solidFill>
              </a:rPr>
              <a:pPr algn="r"/>
              <a:t>‹#›</a:t>
            </a:fld>
            <a:endParaRPr lang="en-US" sz="600" dirty="0">
              <a:solidFill>
                <a:schemeClr val="tx1"/>
              </a:solidFill>
            </a:endParaRPr>
          </a:p>
        </p:txBody>
      </p:sp>
    </p:spTree>
    <p:extLst>
      <p:ext uri="{BB962C8B-B14F-4D97-AF65-F5344CB8AC3E}">
        <p14:creationId xmlns:p14="http://schemas.microsoft.com/office/powerpoint/2010/main" val="317983677"/>
      </p:ext>
    </p:extLst>
  </p:cSld>
  <p:clrMap bg1="lt1" tx1="dk1" bg2="lt2" tx2="dk2" accent1="accent1" accent2="accent2" accent3="accent3" accent4="accent4" accent5="accent5" accent6="accent6" hlink="hlink" folHlink="folHlink"/>
  <p:sldLayoutIdLst>
    <p:sldLayoutId id="2147483725" r:id="rId1"/>
    <p:sldLayoutId id="2147483748" r:id="rId2"/>
    <p:sldLayoutId id="2147483740" r:id="rId3"/>
    <p:sldLayoutId id="2147483741" r:id="rId4"/>
    <p:sldLayoutId id="2147483747" r:id="rId5"/>
    <p:sldLayoutId id="2147483733" r:id="rId6"/>
    <p:sldLayoutId id="2147483744" r:id="rId7"/>
    <p:sldLayoutId id="2147483694" r:id="rId8"/>
    <p:sldLayoutId id="2147483695" r:id="rId9"/>
    <p:sldLayoutId id="2147483701" r:id="rId10"/>
    <p:sldLayoutId id="2147483719" r:id="rId11"/>
    <p:sldLayoutId id="2147483700" r:id="rId12"/>
    <p:sldLayoutId id="2147483707" r:id="rId13"/>
    <p:sldLayoutId id="2147483746" r:id="rId14"/>
    <p:sldLayoutId id="2147483745" r:id="rId15"/>
    <p:sldLayoutId id="2147483685" r:id="rId16"/>
    <p:sldLayoutId id="2147483686" r:id="rId17"/>
    <p:sldLayoutId id="2147483749"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1" kern="1200">
          <a:solidFill>
            <a:schemeClr val="tx1"/>
          </a:solidFill>
          <a:latin typeface="Arial" pitchFamily="34" charset="0"/>
          <a:ea typeface="+mj-ea"/>
          <a:cs typeface="Arial" pitchFamily="34" charset="0"/>
        </a:defRPr>
      </a:lvl1pPr>
    </p:titleStyle>
    <p:bodyStyle>
      <a:lvl1pPr marL="228600" indent="-168275" algn="l" defTabSz="228600" rtl="0" eaLnBrk="1" latinLnBrk="0" hangingPunct="1">
        <a:spcBef>
          <a:spcPts val="0"/>
        </a:spcBef>
        <a:spcAft>
          <a:spcPts val="600"/>
        </a:spcAft>
        <a:buClr>
          <a:srgbClr val="FF0000"/>
        </a:buClr>
        <a:buSzPct val="85000"/>
        <a:buFont typeface="Wingdings" pitchFamily="2" charset="2"/>
        <a:buChar char="§"/>
        <a:tabLst/>
        <a:defRPr sz="2000" kern="1200">
          <a:solidFill>
            <a:schemeClr val="tx1"/>
          </a:solidFill>
          <a:latin typeface="Arial" pitchFamily="34" charset="0"/>
          <a:ea typeface="+mn-ea"/>
          <a:cs typeface="Arial" pitchFamily="34" charset="0"/>
        </a:defRPr>
      </a:lvl1pPr>
      <a:lvl2pPr marL="631825" indent="-228600" algn="l" defTabSz="228600" rtl="0" eaLnBrk="1" latinLnBrk="0" hangingPunct="1">
        <a:spcBef>
          <a:spcPts val="0"/>
        </a:spcBef>
        <a:spcAft>
          <a:spcPts val="600"/>
        </a:spcAft>
        <a:buSzPct val="85000"/>
        <a:buFont typeface="Arial" pitchFamily="34" charset="0"/>
        <a:buChar char="–"/>
        <a:defRPr sz="1800" kern="1200">
          <a:solidFill>
            <a:schemeClr val="tx1"/>
          </a:solidFill>
          <a:latin typeface="Arial" pitchFamily="34" charset="0"/>
          <a:ea typeface="+mn-ea"/>
          <a:cs typeface="Arial" pitchFamily="34" charset="0"/>
        </a:defRPr>
      </a:lvl2pPr>
      <a:lvl3pPr marL="974725" indent="-174625" algn="l" defTabSz="228600" rtl="0" eaLnBrk="1" latinLnBrk="0" hangingPunct="1">
        <a:spcBef>
          <a:spcPts val="0"/>
        </a:spcBef>
        <a:spcAft>
          <a:spcPts val="600"/>
        </a:spcAft>
        <a:buClr>
          <a:srgbClr val="FF0000"/>
        </a:buClr>
        <a:buSzPct val="85000"/>
        <a:buFont typeface="Wingdings" pitchFamily="2" charset="2"/>
        <a:buChar char="§"/>
        <a:defRPr sz="1800" kern="1200">
          <a:solidFill>
            <a:schemeClr val="tx1"/>
          </a:solidFill>
          <a:latin typeface="Arial" pitchFamily="34" charset="0"/>
          <a:ea typeface="+mn-ea"/>
          <a:cs typeface="Arial" pitchFamily="34" charset="0"/>
        </a:defRPr>
      </a:lvl3pPr>
      <a:lvl4pPr marL="1431925" indent="-228600" algn="l" defTabSz="228600" rtl="0" eaLnBrk="1" latinLnBrk="0" hangingPunct="1">
        <a:spcBef>
          <a:spcPts val="0"/>
        </a:spcBef>
        <a:spcAft>
          <a:spcPts val="600"/>
        </a:spcAft>
        <a:buSzPct val="85000"/>
        <a:buFont typeface="Arial" pitchFamily="34" charset="0"/>
        <a:buChar char="–"/>
        <a:defRPr sz="1800" kern="1200">
          <a:solidFill>
            <a:schemeClr val="tx1"/>
          </a:solidFill>
          <a:latin typeface="Arial" pitchFamily="34" charset="0"/>
          <a:ea typeface="+mn-ea"/>
          <a:cs typeface="Arial" pitchFamily="34" charset="0"/>
        </a:defRPr>
      </a:lvl4pPr>
      <a:lvl5pPr marL="1828800" indent="-168275" algn="l" defTabSz="914400" rtl="0" eaLnBrk="1" latinLnBrk="0" hangingPunct="1">
        <a:spcBef>
          <a:spcPts val="0"/>
        </a:spcBef>
        <a:spcAft>
          <a:spcPts val="600"/>
        </a:spcAft>
        <a:buClr>
          <a:srgbClr val="FF0000"/>
        </a:buClr>
        <a:buFont typeface="Arial" pitchFamily="34"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384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Features-Tranche Level</a:t>
            </a:r>
            <a:endParaRPr lang="en-US" dirty="0"/>
          </a:p>
        </p:txBody>
      </p:sp>
      <p:sp>
        <p:nvSpPr>
          <p:cNvPr id="3" name="Content Placeholder 2"/>
          <p:cNvSpPr>
            <a:spLocks noGrp="1"/>
          </p:cNvSpPr>
          <p:nvPr>
            <p:ph sz="quarter" idx="12"/>
          </p:nvPr>
        </p:nvSpPr>
        <p:spPr>
          <a:xfrm>
            <a:off x="620968" y="962025"/>
            <a:ext cx="8229600" cy="3304351"/>
          </a:xfrm>
        </p:spPr>
        <p:txBody>
          <a:bodyPr/>
          <a:lstStyle/>
          <a:p>
            <a:pPr>
              <a:buFont typeface="Arial" pitchFamily="34" charset="0"/>
              <a:buChar char="•"/>
            </a:pPr>
            <a:r>
              <a:rPr lang="en-US" sz="1600" dirty="0" smtClean="0"/>
              <a:t>Cascade Participation-No, Then any changes to the participant ratio at tranche will not impact the existing drawdown's linked under the tranche.</a:t>
            </a:r>
          </a:p>
          <a:p>
            <a:pPr>
              <a:buFont typeface="Arial" pitchFamily="34" charset="0"/>
              <a:buChar char="•"/>
            </a:pPr>
            <a:r>
              <a:rPr lang="en-US" sz="1600" dirty="0" smtClean="0"/>
              <a:t>Back dated changes to the contract are allowed in this stage of the contract.</a:t>
            </a:r>
          </a:p>
          <a:p>
            <a:pPr>
              <a:buFont typeface="Arial" pitchFamily="34" charset="0"/>
              <a:buChar char="•"/>
            </a:pPr>
            <a:r>
              <a:rPr lang="en-US" sz="1600" dirty="0" smtClean="0"/>
              <a:t>Applicability of backdated, current dated and future dated processing.</a:t>
            </a:r>
          </a:p>
          <a:p>
            <a:pPr>
              <a:buFont typeface="Arial" pitchFamily="34" charset="0"/>
              <a:buChar char="•"/>
            </a:pPr>
            <a:r>
              <a:rPr lang="en-US" sz="1600" dirty="0" smtClean="0"/>
              <a:t>Specification of Credit Limit for Borrower and Participants through Currency Restriction.</a:t>
            </a:r>
          </a:p>
          <a:p>
            <a:pPr>
              <a:buFont typeface="Arial" pitchFamily="34" charset="0"/>
              <a:buChar char="•"/>
            </a:pPr>
            <a:r>
              <a:rPr lang="en-US" sz="1600" dirty="0" smtClean="0"/>
              <a:t>Margin Rate Maintenance captured in the tranche.</a:t>
            </a:r>
          </a:p>
          <a:p>
            <a:pPr>
              <a:buFont typeface="Arial" pitchFamily="34" charset="0"/>
              <a:buChar char="•"/>
            </a:pPr>
            <a:r>
              <a:rPr lang="en-US" sz="1600" dirty="0" smtClean="0"/>
              <a:t>Generation of Advices at transaction level</a:t>
            </a:r>
          </a:p>
          <a:p>
            <a:pPr>
              <a:buFont typeface="Arial" pitchFamily="34" charset="0"/>
              <a:buChar char="•"/>
            </a:pPr>
            <a:r>
              <a:rPr lang="en-US" sz="1600" dirty="0" smtClean="0"/>
              <a:t>Generation of self participant Commitment contract based on the mapping of LS-CL Products.</a:t>
            </a:r>
          </a:p>
          <a:p>
            <a:pPr>
              <a:buNone/>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Features-Drawdown Level</a:t>
            </a:r>
            <a:endParaRPr lang="en-US" dirty="0"/>
          </a:p>
        </p:txBody>
      </p:sp>
      <p:sp>
        <p:nvSpPr>
          <p:cNvPr id="3" name="Content Placeholder 2"/>
          <p:cNvSpPr>
            <a:spLocks noGrp="1"/>
          </p:cNvSpPr>
          <p:nvPr>
            <p:ph sz="quarter" idx="12"/>
          </p:nvPr>
        </p:nvSpPr>
        <p:spPr>
          <a:xfrm>
            <a:off x="619010" y="981075"/>
            <a:ext cx="8229600" cy="3327051"/>
          </a:xfrm>
        </p:spPr>
        <p:txBody>
          <a:bodyPr/>
          <a:lstStyle/>
          <a:p>
            <a:pPr>
              <a:buFont typeface="Arial" pitchFamily="34" charset="0"/>
              <a:buChar char="•"/>
            </a:pPr>
            <a:r>
              <a:rPr lang="en-US" sz="1600" dirty="0" smtClean="0"/>
              <a:t>Final Stage of Syndicated Loan.</a:t>
            </a:r>
          </a:p>
          <a:p>
            <a:pPr>
              <a:buFont typeface="Arial" pitchFamily="34" charset="0"/>
              <a:buChar char="•"/>
            </a:pPr>
            <a:r>
              <a:rPr lang="en-US" sz="1600" dirty="0" smtClean="0"/>
              <a:t>Cash Outflow to the Borrower happens at this Stage.</a:t>
            </a:r>
          </a:p>
          <a:p>
            <a:pPr>
              <a:buFont typeface="Arial" pitchFamily="34" charset="0"/>
              <a:buChar char="•"/>
            </a:pPr>
            <a:r>
              <a:rPr lang="en-US" sz="1600" dirty="0" smtClean="0"/>
              <a:t>Backdated, Current dated and Future value dated processing.</a:t>
            </a:r>
          </a:p>
          <a:p>
            <a:pPr>
              <a:buFont typeface="Arial" pitchFamily="34" charset="0"/>
              <a:buChar char="•"/>
            </a:pPr>
            <a:r>
              <a:rPr lang="en-US" sz="1600" dirty="0" smtClean="0"/>
              <a:t>Income to the Participants is through Interest, Fees and Charges</a:t>
            </a:r>
          </a:p>
          <a:p>
            <a:pPr>
              <a:buFont typeface="Arial" pitchFamily="34" charset="0"/>
              <a:buChar char="•"/>
            </a:pPr>
            <a:r>
              <a:rPr lang="en-US" sz="1600" dirty="0" smtClean="0"/>
              <a:t>Provision of Cross Currency Disbursement, based on the Borrower Currency restriction defined.</a:t>
            </a:r>
          </a:p>
          <a:p>
            <a:pPr>
              <a:buFont typeface="Arial" pitchFamily="34" charset="0"/>
              <a:buChar char="•"/>
            </a:pPr>
            <a:r>
              <a:rPr lang="en-US" sz="1600" dirty="0" smtClean="0"/>
              <a:t>Book charge and Drawdown charges are collected in this stage of Syndication Loan.</a:t>
            </a:r>
          </a:p>
          <a:p>
            <a:pPr>
              <a:buFont typeface="Arial" pitchFamily="34" charset="0"/>
              <a:buChar char="•"/>
            </a:pPr>
            <a:r>
              <a:rPr lang="en-US" sz="1600" dirty="0" smtClean="0"/>
              <a:t>Participant Ratios defaults from the tranche to the drawdown contract in both Cascade Y and N type of linked tranches.</a:t>
            </a:r>
          </a:p>
          <a:p>
            <a:pPr>
              <a:buFont typeface="Arial" pitchFamily="34" charset="0"/>
              <a:buChar char="•"/>
            </a:pPr>
            <a:r>
              <a:rPr lang="en-US" sz="1600" dirty="0" smtClean="0"/>
              <a:t>Updation of the balances in the tranche contract are based on various activities performed at the drawdown contract.</a:t>
            </a:r>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Features-Drawdown Level</a:t>
            </a:r>
            <a:endParaRPr lang="en-US" dirty="0"/>
          </a:p>
        </p:txBody>
      </p:sp>
      <p:sp>
        <p:nvSpPr>
          <p:cNvPr id="3" name="Content Placeholder 2"/>
          <p:cNvSpPr>
            <a:spLocks noGrp="1"/>
          </p:cNvSpPr>
          <p:nvPr>
            <p:ph sz="quarter" idx="12"/>
          </p:nvPr>
        </p:nvSpPr>
        <p:spPr>
          <a:xfrm>
            <a:off x="619010" y="981075"/>
            <a:ext cx="8229600" cy="3327051"/>
          </a:xfrm>
        </p:spPr>
        <p:txBody>
          <a:bodyPr/>
          <a:lstStyle/>
          <a:p>
            <a:pPr>
              <a:buFont typeface="Arial" pitchFamily="34" charset="0"/>
              <a:buChar char="•"/>
            </a:pPr>
            <a:r>
              <a:rPr lang="en-US" sz="1600" dirty="0" smtClean="0"/>
              <a:t>Distribution of Income to the participants based on the Income ratio mentioned in the drawdown.</a:t>
            </a:r>
          </a:p>
          <a:p>
            <a:pPr>
              <a:buFont typeface="Arial" pitchFamily="34" charset="0"/>
              <a:buChar char="•"/>
            </a:pPr>
            <a:r>
              <a:rPr lang="en-US" sz="1600" dirty="0" smtClean="0"/>
              <a:t>Participant transfer can happen in the Drawdown's under Cascade N type of Tranche.</a:t>
            </a:r>
          </a:p>
          <a:p>
            <a:pPr>
              <a:buFont typeface="Arial" pitchFamily="34" charset="0"/>
              <a:buChar char="•"/>
            </a:pPr>
            <a:r>
              <a:rPr lang="en-US" sz="1600" dirty="0" smtClean="0"/>
              <a:t>Margin Rate Maintenance captured in the drawdown.</a:t>
            </a:r>
          </a:p>
          <a:p>
            <a:pPr algn="just">
              <a:buFont typeface="Arial" pitchFamily="34" charset="0"/>
              <a:buChar char="•"/>
            </a:pPr>
            <a:r>
              <a:rPr lang="en-US" sz="1600" dirty="0" smtClean="0"/>
              <a:t>Drawdown contract can be booked  as a simple or an amortized.</a:t>
            </a:r>
          </a:p>
          <a:p>
            <a:pPr algn="just">
              <a:buFont typeface="Arial" pitchFamily="34" charset="0"/>
              <a:buChar char="•"/>
            </a:pPr>
            <a:r>
              <a:rPr lang="en-US" sz="1600" dirty="0" smtClean="0"/>
              <a:t>Drawdown contract can be booked with a fixed or floating interest rate</a:t>
            </a:r>
          </a:p>
          <a:p>
            <a:pPr algn="just">
              <a:buFont typeface="Arial" pitchFamily="34" charset="0"/>
              <a:buChar char="•"/>
            </a:pPr>
            <a:r>
              <a:rPr lang="en-US" sz="1600" dirty="0" smtClean="0"/>
              <a:t>Pre-payment can be done for the drawdown contract.</a:t>
            </a:r>
          </a:p>
          <a:p>
            <a:pPr algn="just">
              <a:buFont typeface="Arial" pitchFamily="34" charset="0"/>
              <a:buChar char="•"/>
            </a:pPr>
            <a:r>
              <a:rPr lang="en-US" sz="1600" dirty="0" smtClean="0"/>
              <a:t>Generation of Advices at transaction level.</a:t>
            </a:r>
          </a:p>
          <a:p>
            <a:pPr algn="just">
              <a:buFont typeface="Arial" pitchFamily="34" charset="0"/>
              <a:buChar char="•"/>
            </a:pPr>
            <a:r>
              <a:rPr lang="en-US" sz="1600" dirty="0" smtClean="0"/>
              <a:t>Generation of self participant asset contract based on the mapping of LS-CL Products.</a:t>
            </a:r>
          </a:p>
          <a:p>
            <a:pPr algn="just">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Preferences:</a:t>
            </a:r>
          </a:p>
          <a:p>
            <a:pPr algn="just">
              <a:buClr>
                <a:schemeClr val="accent1"/>
              </a:buClr>
              <a:buFont typeface="Arial" charset="0"/>
              <a:buChar char="•"/>
            </a:pPr>
            <a:r>
              <a:rPr lang="en-US" sz="1600" dirty="0" smtClean="0"/>
              <a:t>Borrower Tranche Product: Used for creating the Borrower tranche contracts. The corresponding participant side product is also shown if it is has been mapped against a participant product.</a:t>
            </a:r>
          </a:p>
          <a:p>
            <a:pPr algn="just">
              <a:buClr>
                <a:schemeClr val="accent1"/>
              </a:buClr>
              <a:buFont typeface="Arial" charset="0"/>
              <a:buChar char="•"/>
            </a:pPr>
            <a:r>
              <a:rPr lang="en-US" sz="1600" dirty="0" smtClean="0"/>
              <a:t>Borrower Drawdown Product: Used for creating the Borrower drawdown contracts. The corresponding participant side product is also shown if it is has been mapped against a participant product.</a:t>
            </a:r>
          </a:p>
          <a:p>
            <a:pPr algn="just">
              <a:buClr>
                <a:schemeClr val="accent1"/>
              </a:buClr>
              <a:buFont typeface="Arial" charset="0"/>
              <a:buChar char="•"/>
            </a:pPr>
            <a:r>
              <a:rPr lang="en-US" sz="1600" dirty="0" smtClean="0"/>
              <a:t>Offset Product: Displays the Participant product using which the participant Facility contracts are created. Linkage happens at the participant side when the participant product is created.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923925"/>
            <a:ext cx="8229600" cy="38952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Adhoc Charges:</a:t>
            </a:r>
          </a:p>
          <a:p>
            <a:pPr algn="just">
              <a:buClr>
                <a:schemeClr val="accent1"/>
              </a:buClr>
              <a:buFont typeface="Arial" pitchFamily="34" charset="0"/>
              <a:buChar char="•"/>
            </a:pPr>
            <a:r>
              <a:rPr lang="en-US" sz="1600" dirty="0" smtClean="0"/>
              <a:t>User can map the maintained adhoc class code components.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Facility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Facility contracts.</a:t>
            </a:r>
          </a:p>
          <a:p>
            <a:pPr algn="just">
              <a:buClr>
                <a:schemeClr val="accent1"/>
              </a:buClr>
              <a:buNone/>
            </a:pPr>
            <a:endParaRPr lang="en-US"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752475" y="923184"/>
            <a:ext cx="8117143" cy="3554100"/>
          </a:xfrm>
        </p:spPr>
        <p:txBody>
          <a:bodyPr/>
          <a:lstStyle/>
          <a:p>
            <a:pPr algn="just">
              <a:buClr>
                <a:schemeClr val="tx2"/>
              </a:buClr>
              <a:buNone/>
            </a:pPr>
            <a:r>
              <a:rPr lang="en-US" b="1" dirty="0" smtClean="0"/>
              <a:t>Disbursement Mode</a:t>
            </a:r>
            <a:r>
              <a:rPr lang="en-US" dirty="0" smtClean="0"/>
              <a:t>:</a:t>
            </a:r>
          </a:p>
          <a:p>
            <a:pPr algn="just">
              <a:buClr>
                <a:schemeClr val="tx2"/>
              </a:buClr>
              <a:buNone/>
            </a:pPr>
            <a:r>
              <a:rPr lang="en-US" sz="1600" dirty="0" smtClean="0"/>
              <a:t>The following modes of disbursement are supported</a:t>
            </a:r>
          </a:p>
          <a:p>
            <a:pPr algn="just">
              <a:buClr>
                <a:schemeClr val="accent1"/>
              </a:buClr>
              <a:buFont typeface="Arial" pitchFamily="34" charset="0"/>
              <a:buChar char="•"/>
            </a:pPr>
            <a:r>
              <a:rPr lang="en-US" sz="1600" dirty="0" smtClean="0"/>
              <a:t> Auto</a:t>
            </a:r>
          </a:p>
          <a:p>
            <a:pPr algn="just">
              <a:buClr>
                <a:schemeClr val="tx2"/>
              </a:buClr>
              <a:buNone/>
            </a:pPr>
            <a:r>
              <a:rPr lang="en-US" b="1" dirty="0" smtClean="0"/>
              <a:t>Liquidation Mode</a:t>
            </a:r>
            <a:r>
              <a:rPr lang="en-US" dirty="0" smtClean="0"/>
              <a:t>: </a:t>
            </a:r>
          </a:p>
          <a:p>
            <a:pPr algn="just">
              <a:buClr>
                <a:schemeClr val="tx2"/>
              </a:buClr>
              <a:buNone/>
            </a:pPr>
            <a:r>
              <a:rPr lang="en-US" sz="1800" dirty="0" smtClean="0"/>
              <a:t>	</a:t>
            </a:r>
            <a:r>
              <a:rPr lang="en-US" sz="1600" dirty="0" smtClean="0"/>
              <a:t>The following modes of Liquidation are supported</a:t>
            </a:r>
          </a:p>
          <a:p>
            <a:pPr algn="just">
              <a:buClr>
                <a:schemeClr val="accent1"/>
              </a:buClr>
              <a:buFont typeface="Arial" pitchFamily="34" charset="0"/>
              <a:buChar char="•"/>
            </a:pPr>
            <a:r>
              <a:rPr lang="en-US" sz="1600" dirty="0" smtClean="0"/>
              <a:t>  Auto</a:t>
            </a:r>
          </a:p>
          <a:p>
            <a:pPr algn="just">
              <a:buClr>
                <a:schemeClr val="accent1"/>
              </a:buClr>
              <a:buFont typeface="Arial" pitchFamily="34" charset="0"/>
              <a:buChar char="•"/>
            </a:pPr>
            <a:r>
              <a:rPr lang="en-US" sz="1600" dirty="0" smtClean="0"/>
              <a:t>  Manual</a:t>
            </a:r>
          </a:p>
          <a:p>
            <a:pPr algn="just">
              <a:buClr>
                <a:schemeClr val="accent1"/>
              </a:buClr>
              <a:buFont typeface="Arial" pitchFamily="34" charset="0"/>
              <a:buChar char="•"/>
            </a:pPr>
            <a:r>
              <a:rPr lang="en-US" sz="1600" dirty="0" smtClean="0"/>
              <a:t>  Component (Independent mode for each component- auto/manual)</a:t>
            </a:r>
          </a:p>
          <a:p>
            <a:pPr algn="just">
              <a:buClr>
                <a:schemeClr val="accent1"/>
              </a:buClr>
              <a:buNone/>
            </a:pPr>
            <a:endParaRPr lang="en-US" sz="1600" dirty="0" smtClean="0"/>
          </a:p>
          <a:p>
            <a:pPr algn="just">
              <a:buClr>
                <a:schemeClr val="accent1"/>
              </a:buClr>
              <a:buNone/>
            </a:pPr>
            <a:endParaRPr lang="en-US" sz="1600" dirty="0" smtClean="0"/>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70406" y="876300"/>
            <a:ext cx="8546837" cy="3839109"/>
          </a:xfrm>
        </p:spPr>
        <p:txBody>
          <a:bodyPr/>
          <a:lstStyle/>
          <a:p>
            <a:pPr algn="just">
              <a:buClr>
                <a:schemeClr val="tx2"/>
              </a:buClr>
              <a:buNone/>
            </a:pPr>
            <a:r>
              <a:rPr lang="en-US" sz="1600" dirty="0" smtClean="0"/>
              <a:t>Tenor / Frequency for Disbursement</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algn="just">
              <a:buClr>
                <a:schemeClr val="tx2"/>
              </a:buClr>
              <a:buNone/>
            </a:pPr>
            <a:r>
              <a:rPr lang="en-US" sz="1600" dirty="0" smtClean="0"/>
              <a:t>Tenor / Frequency for Liquidation</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Weekly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Font typeface="Arial" pitchFamily="34" charset="0"/>
              <a:buChar char="•"/>
            </a:pPr>
            <a:r>
              <a:rPr lang="en-US" sz="1600" dirty="0" smtClean="0"/>
              <a:t>Bullet </a:t>
            </a:r>
          </a:p>
          <a:p>
            <a:pPr lvl="2" algn="just">
              <a:buClr>
                <a:schemeClr val="tx2"/>
              </a:buClr>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lgn="just">
              <a:buClr>
                <a:schemeClr val="tx2"/>
              </a:buClr>
              <a:buNone/>
            </a:pPr>
            <a:r>
              <a:rPr lang="en-US" b="1" dirty="0" smtClean="0"/>
              <a:t>Value Dating:</a:t>
            </a:r>
          </a:p>
          <a:p>
            <a:pPr algn="just">
              <a:buClr>
                <a:schemeClr val="tx2"/>
              </a:buClr>
              <a:buNone/>
            </a:pPr>
            <a:r>
              <a:rPr lang="en-US" dirty="0" smtClean="0"/>
              <a:t>  </a:t>
            </a:r>
            <a:r>
              <a:rPr lang="en-US" sz="1600" dirty="0" smtClean="0"/>
              <a:t>The following types of value dating is supported for various activities on tranche contracts like disbursement, payment etc:</a:t>
            </a:r>
          </a:p>
          <a:p>
            <a:pPr algn="just">
              <a:buClr>
                <a:schemeClr val="accent1"/>
              </a:buClr>
              <a:buFont typeface="Arial" pitchFamily="34" charset="0"/>
              <a:buChar char="•"/>
            </a:pPr>
            <a:r>
              <a:rPr lang="en-US" sz="1600" dirty="0" smtClean="0"/>
              <a:t>Current Date</a:t>
            </a:r>
          </a:p>
          <a:p>
            <a:pPr algn="just">
              <a:buClr>
                <a:schemeClr val="accent1"/>
              </a:buClr>
              <a:buFont typeface="Arial" pitchFamily="34" charset="0"/>
              <a:buChar char="•"/>
            </a:pPr>
            <a:r>
              <a:rPr lang="en-US" sz="1600" dirty="0" smtClean="0"/>
              <a:t>Back Date</a:t>
            </a:r>
          </a:p>
          <a:p>
            <a:pPr algn="just">
              <a:buClr>
                <a:schemeClr val="accent1"/>
              </a:buClr>
              <a:buFont typeface="Arial" pitchFamily="34" charset="0"/>
              <a:buChar char="•"/>
            </a:pPr>
            <a:r>
              <a:rPr lang="en-US" sz="1600" dirty="0" smtClean="0"/>
              <a:t>Future Date</a:t>
            </a:r>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buClr>
                <a:schemeClr val="tx2"/>
              </a:buClr>
              <a:buNone/>
            </a:pPr>
            <a:r>
              <a:rPr lang="en-US" b="1" dirty="0" smtClean="0"/>
              <a:t>Component Types:</a:t>
            </a:r>
          </a:p>
          <a:p>
            <a:pPr>
              <a:buClr>
                <a:schemeClr val="tx2"/>
              </a:buClr>
              <a:buNone/>
            </a:pPr>
            <a:r>
              <a:rPr lang="en-US" dirty="0" smtClean="0"/>
              <a:t>		</a:t>
            </a:r>
            <a:r>
              <a:rPr lang="en-US" sz="1600" dirty="0" smtClean="0"/>
              <a:t>Various types of components are supported in Tranche products apart from 	the Principal and Interest. The typical component types are:</a:t>
            </a:r>
          </a:p>
          <a:p>
            <a:pPr lvl="1">
              <a:buClr>
                <a:schemeClr val="accent1"/>
              </a:buClr>
              <a:buFont typeface="Arial" pitchFamily="34" charset="0"/>
              <a:buChar char="•"/>
            </a:pPr>
            <a:r>
              <a:rPr lang="en-US" sz="1600" dirty="0" smtClean="0"/>
              <a:t>	Charge component</a:t>
            </a:r>
          </a:p>
          <a:p>
            <a:pPr lvl="1">
              <a:buClr>
                <a:schemeClr val="accent1"/>
              </a:buClr>
              <a:buFont typeface="Arial" pitchFamily="34" charset="0"/>
              <a:buChar char="•"/>
            </a:pPr>
            <a:r>
              <a:rPr lang="en-US" sz="1600" dirty="0" smtClean="0"/>
              <a:t>	Fees component</a:t>
            </a:r>
          </a:p>
          <a:p>
            <a:pPr lvl="1">
              <a:buClr>
                <a:schemeClr val="accent1"/>
              </a:buClr>
              <a:buFont typeface="Arial" pitchFamily="34" charset="0"/>
              <a:buChar char="•"/>
            </a:pPr>
            <a:r>
              <a:rPr lang="en-US" sz="1600" dirty="0" smtClean="0"/>
              <a:t>	Tax</a:t>
            </a:r>
          </a:p>
          <a:p>
            <a:pPr>
              <a:buNone/>
            </a:pPr>
            <a:r>
              <a:rPr lang="en-US" b="1" dirty="0" smtClean="0"/>
              <a:t>Participant Propagation Required:</a:t>
            </a:r>
          </a:p>
          <a:p>
            <a:pPr>
              <a:buFont typeface="Arial" pitchFamily="34" charset="0"/>
              <a:buChar char="•"/>
            </a:pPr>
            <a:r>
              <a:rPr lang="en-US" sz="1600" dirty="0" smtClean="0"/>
              <a:t>This determine whether the income collected from the borrower needs to be passed onto the participants.</a:t>
            </a:r>
          </a:p>
          <a:p>
            <a:pPr lvl="1">
              <a:buClr>
                <a:schemeClr val="accent1"/>
              </a:buClr>
              <a:buFont typeface="Arial" pitchFamily="34" charset="0"/>
              <a:buChar char="•"/>
            </a:pPr>
            <a:endParaRPr lang="en-US" sz="1600" dirty="0" smtClean="0"/>
          </a:p>
          <a:p>
            <a:pPr lvl="1">
              <a:buClr>
                <a:schemeClr val="accent1"/>
              </a:buClr>
              <a:buNone/>
            </a:pPr>
            <a:endParaRPr lang="en-US" sz="1600" dirty="0" smtClean="0"/>
          </a:p>
          <a:p>
            <a:pPr lvl="1">
              <a:buClr>
                <a:schemeClr val="accent1"/>
              </a:buClr>
              <a:buFont typeface="Arial" pitchFamily="34"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Accelerator </a:t>
            </a:r>
            <a:r>
              <a:rPr lang="en-US" smtClean="0"/>
              <a:t>Pack 12.3</a:t>
            </a:r>
            <a:endParaRPr lang="en-US" dirty="0"/>
          </a:p>
        </p:txBody>
      </p:sp>
      <p:sp>
        <p:nvSpPr>
          <p:cNvPr id="8" name="Text Placeholder 7"/>
          <p:cNvSpPr>
            <a:spLocks noGrp="1"/>
          </p:cNvSpPr>
          <p:nvPr>
            <p:ph type="body" sz="quarter" idx="13"/>
          </p:nvPr>
        </p:nvSpPr>
        <p:spPr/>
        <p:txBody>
          <a:bodyPr/>
          <a:lstStyle/>
          <a:p>
            <a:r>
              <a:rPr lang="en-US" smtClean="0"/>
              <a:t>Loan Syndication</a:t>
            </a:r>
            <a:endParaRPr lang="en-US" dirty="0"/>
          </a:p>
        </p:txBody>
      </p:sp>
      <p:cxnSp>
        <p:nvCxnSpPr>
          <p:cNvPr id="9" name="Straight Connector 8"/>
          <p:cNvCxnSpPr/>
          <p:nvPr/>
        </p:nvCxnSpPr>
        <p:spPr>
          <a:xfrm flipH="1">
            <a:off x="8972550" y="2567355"/>
            <a:ext cx="273054" cy="0"/>
          </a:xfrm>
          <a:prstGeom prst="line">
            <a:avLst/>
          </a:prstGeom>
          <a:grpFill/>
          <a:ln w="19050">
            <a:solidFill>
              <a:srgbClr val="00B050"/>
            </a:solidFill>
            <a:round/>
            <a:headEnd/>
            <a:tailEnd type="triangle" w="med" len="med"/>
          </a:ln>
        </p:spPr>
      </p:cxnSp>
      <p:pic>
        <p:nvPicPr>
          <p:cNvPr id="13" name="Picture Placeholder 11" descr="ph-ind-buslife-017-cropped.bmp"/>
          <p:cNvPicPr>
            <a:picLocks noGrp="1" noChangeAspect="1"/>
          </p:cNvPicPr>
          <p:nvPr>
            <p:ph type="pic" sz="quarter" idx="14"/>
          </p:nvPr>
        </p:nvPicPr>
        <p:blipFill rotWithShape="1">
          <a:blip r:embed="rId3" cstate="print">
            <a:extLst>
              <a:ext uri="{28A0092B-C50C-407E-A947-70E740481C1C}">
                <a14:useLocalDpi xmlns:a14="http://schemas.microsoft.com/office/drawing/2010/main" val="0"/>
              </a:ext>
            </a:extLst>
          </a:blip>
          <a:srcRect l="26667" r="26667"/>
          <a:stretch/>
        </p:blipFill>
        <p:spPr>
          <a:xfrm>
            <a:off x="5943600" y="0"/>
            <a:ext cx="3200400" cy="5143500"/>
          </a:xfrm>
          <a:blipFill>
            <a:blip r:embed="rId4" cstate="print"/>
            <a:tile tx="0" ty="0" sx="100000" sy="100000" flip="none" algn="tl"/>
          </a:blipFill>
        </p:spPr>
      </p:pic>
    </p:spTree>
    <p:extLst>
      <p:ext uri="{BB962C8B-B14F-4D97-AF65-F5344CB8AC3E}">
        <p14:creationId xmlns:p14="http://schemas.microsoft.com/office/powerpoint/2010/main" val="3836489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942975"/>
            <a:ext cx="8229600" cy="387620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Tranche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Tranche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Participant Product- Displays the Participant product using which the participant Tranche contracts are created.</a:t>
            </a:r>
          </a:p>
          <a:p>
            <a:pPr algn="just">
              <a:buClr>
                <a:schemeClr val="accent1"/>
              </a:buClr>
              <a:buFont typeface="Arial" pitchFamily="34" charset="0"/>
              <a:buChar char="•"/>
            </a:pPr>
            <a:r>
              <a:rPr lang="en-US" sz="1600" dirty="0" smtClean="0"/>
              <a:t>Exchange Rate Fixing Days- User can define the no of days before the drawdown date to fix exchange rate for the drawdown booked under tranche. Applicable only if tranche contract currency is different from drawdown contract currency.</a:t>
            </a:r>
          </a:p>
          <a:p>
            <a:pPr algn="just">
              <a:buClr>
                <a:schemeClr val="accent1"/>
              </a:buClr>
              <a:buFont typeface="Arial" pitchFamily="34" charset="0"/>
              <a:buChar char="•"/>
            </a:pPr>
            <a:r>
              <a:rPr lang="en-US" sz="1600" dirty="0" smtClean="0"/>
              <a:t>Interest Rate Fixing Days- User can define the no of days before the drawdown date to fix interest rate for the drawdown booked under tranche.</a:t>
            </a:r>
          </a:p>
          <a:p>
            <a:pPr algn="just">
              <a:buClr>
                <a:schemeClr val="accent1"/>
              </a:buClr>
              <a:buFont typeface="Arial" pitchFamily="34" charset="0"/>
              <a:buChar char="•"/>
            </a:pPr>
            <a:r>
              <a:rPr lang="en-US" sz="1600" dirty="0" smtClean="0"/>
              <a:t>DD Notification Days- User can define the no of days before the drawdown date that the customer needs to inform the bank of new drawdown or reset of interest rates.</a:t>
            </a:r>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Cascade Participation- Option is chosen, then system will propagate any changes in participation of a tranche to all its related active drawdown. For such tranches, the user will not be allowed to change the participants at drawdown level.</a:t>
            </a:r>
          </a:p>
          <a:p>
            <a:pPr algn="just">
              <a:buClr>
                <a:schemeClr val="accent1"/>
              </a:buClr>
              <a:buFont typeface="Arial" pitchFamily="34" charset="0"/>
              <a:buChar char="•"/>
            </a:pPr>
            <a:r>
              <a:rPr lang="en-US" sz="1600" dirty="0" smtClean="0"/>
              <a:t>Exchange Rate Holiday Currency- User can define currency which will be applied to calculate the exchange rate fixing days or date.</a:t>
            </a:r>
          </a:p>
          <a:p>
            <a:pPr algn="just">
              <a:buClr>
                <a:schemeClr val="accent1"/>
              </a:buClr>
              <a:buFont typeface="Arial" pitchFamily="34" charset="0"/>
              <a:buChar char="•"/>
            </a:pPr>
            <a:r>
              <a:rPr lang="en-US" sz="1600" dirty="0" smtClean="0"/>
              <a:t>Interest Rate Holiday Currency- User can define currency which will be applied to calculate the interest rate fixing days or date.</a:t>
            </a:r>
          </a:p>
          <a:p>
            <a:pPr algn="just">
              <a:buClr>
                <a:schemeClr val="accent1"/>
              </a:buClr>
              <a:buFont typeface="Arial" pitchFamily="34" charset="0"/>
              <a:buChar char="•"/>
            </a:pPr>
            <a:r>
              <a:rPr lang="en-US" sz="1600" dirty="0" smtClean="0"/>
              <a:t>Notice Holiday Currency- User can define currency which will be applied to calculate the notice rate fixing days or date.</a:t>
            </a:r>
          </a:p>
          <a:p>
            <a:pPr algn="just">
              <a:buClr>
                <a:schemeClr val="accent1"/>
              </a:buClr>
              <a:buFont typeface="Arial" pitchFamily="34" charset="0"/>
              <a:buChar char="•"/>
            </a:pPr>
            <a:r>
              <a:rPr lang="en-US" sz="1600" dirty="0" smtClean="0"/>
              <a:t>Holiday Default Basis- Indicates the schedule holiday treatment and maturity holiday treatment of tranche should default from the product, Facility.</a:t>
            </a:r>
          </a:p>
          <a:p>
            <a:pPr algn="just">
              <a:buClr>
                <a:schemeClr val="accent1"/>
              </a:buClr>
              <a:buFont typeface="Arial" pitchFamily="34" charset="0"/>
              <a:buChar char="•"/>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Utilization Revaluation Required- Indicates whether tranche utilization should be revalued, when drawdown currency is different from tranche currency.</a:t>
            </a:r>
          </a:p>
          <a:p>
            <a:pPr algn="just">
              <a:buClr>
                <a:schemeClr val="accent1"/>
              </a:buClr>
              <a:buFont typeface="Arial" pitchFamily="34" charset="0"/>
              <a:buChar char="•"/>
            </a:pPr>
            <a:r>
              <a:rPr lang="en-US" sz="1600" dirty="0" smtClean="0"/>
              <a:t>Frequency for Revaluation-</a:t>
            </a:r>
          </a:p>
          <a:p>
            <a:pPr algn="just">
              <a:buClr>
                <a:schemeClr val="tx2"/>
              </a:buClr>
              <a:buNone/>
            </a:pPr>
            <a:r>
              <a:rPr lang="en-US" sz="1600" dirty="0" smtClean="0"/>
              <a:t>The following types of Revaluation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None/>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Revaluation Rate Code-Indicates the exchange rate code using which the drawdown amount will be converted from drawdown currency into the tranche currency.</a:t>
            </a:r>
          </a:p>
          <a:p>
            <a:pPr algn="just">
              <a:buClr>
                <a:schemeClr val="accent1"/>
              </a:buClr>
              <a:buFont typeface="Arial" pitchFamily="34" charset="0"/>
              <a:buChar char="•"/>
            </a:pPr>
            <a:r>
              <a:rPr lang="en-US" sz="1600" dirty="0" smtClean="0"/>
              <a:t>Revaluation Rate Type-Indicates the exchange rate type using which the drawdown amount will be converted from drawdown currency into the tranche currency.</a:t>
            </a:r>
          </a:p>
          <a:p>
            <a:pPr algn="just">
              <a:buClr>
                <a:schemeClr val="accent1"/>
              </a:buClr>
              <a:buNone/>
            </a:pPr>
            <a:r>
              <a:rPr lang="en-US" sz="1600" dirty="0" smtClean="0"/>
              <a:t>The following values of Revaluation rate type are supported :</a:t>
            </a:r>
          </a:p>
          <a:p>
            <a:pPr lvl="2" algn="just">
              <a:buClr>
                <a:schemeClr val="accent1"/>
              </a:buClr>
              <a:buFont typeface="Arial" pitchFamily="34" charset="0"/>
              <a:buChar char="•"/>
            </a:pPr>
            <a:r>
              <a:rPr lang="en-US" sz="1600" dirty="0" smtClean="0"/>
              <a:t>Mid</a:t>
            </a:r>
          </a:p>
          <a:p>
            <a:pPr lvl="2" algn="just">
              <a:buClr>
                <a:schemeClr val="accent1"/>
              </a:buClr>
              <a:buFont typeface="Arial" pitchFamily="34" charset="0"/>
              <a:buChar char="•"/>
            </a:pPr>
            <a:r>
              <a:rPr lang="en-US" sz="1600" dirty="0" smtClean="0"/>
              <a:t>Buy</a:t>
            </a:r>
          </a:p>
          <a:p>
            <a:pPr lvl="2" algn="just">
              <a:buClr>
                <a:schemeClr val="accent1"/>
              </a:buClr>
              <a:buFont typeface="Arial" pitchFamily="34" charset="0"/>
              <a:buChar char="•"/>
            </a:pPr>
            <a:r>
              <a:rPr lang="en-US" sz="1600" dirty="0" smtClean="0"/>
              <a:t>Sell</a:t>
            </a:r>
          </a:p>
          <a:p>
            <a:pPr algn="just">
              <a:buClr>
                <a:schemeClr val="accent1"/>
              </a:buClr>
              <a:buFont typeface="Arial" pitchFamily="34" charset="0"/>
              <a:buChar char="•"/>
            </a:pPr>
            <a:r>
              <a:rPr lang="en-US" sz="1600" dirty="0" smtClean="0"/>
              <a:t>Revaluation Start Month and Start Date-User can specify the month and date for commencing the revaluation process for the frequency selected.</a:t>
            </a:r>
          </a:p>
          <a:p>
            <a:pPr algn="just">
              <a:buClr>
                <a:schemeClr val="accent1"/>
              </a:buClr>
              <a:buNone/>
            </a:pPr>
            <a:endParaRPr lang="en-US" sz="1600" dirty="0" smtClean="0"/>
          </a:p>
          <a:p>
            <a:pPr algn="just">
              <a:buClr>
                <a:schemeClr val="accent1"/>
              </a:buClr>
              <a:buNone/>
            </a:pPr>
            <a:endParaRPr lang="en-US" sz="1600" dirty="0" smtClean="0"/>
          </a:p>
          <a:p>
            <a:pPr algn="just">
              <a:buClr>
                <a:schemeClr val="accent1"/>
              </a:buClr>
              <a:buFont typeface="Arial" pitchFamily="34" charset="0"/>
              <a:buChar char="•"/>
            </a:pPr>
            <a:endParaRPr lang="en-US" sz="1600" dirty="0" smtClean="0"/>
          </a:p>
          <a:p>
            <a:pPr lvl="2" algn="just">
              <a:buClr>
                <a:schemeClr val="accent1"/>
              </a:buClr>
              <a:buNone/>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445423" y="1756575"/>
            <a:ext cx="8229600" cy="3062606"/>
          </a:xfrm>
        </p:spPr>
        <p:txBody>
          <a:bodyPr/>
          <a:lstStyle/>
          <a:p>
            <a:pPr algn="just">
              <a:buClr>
                <a:schemeClr val="accent1"/>
              </a:buClr>
              <a:buFont typeface="Arial" charset="0"/>
              <a:buChar char="•"/>
            </a:pPr>
            <a:r>
              <a:rPr lang="en-US" sz="1600" dirty="0" smtClean="0"/>
              <a:t>Simple Bearing: Typically used for corporate customers. </a:t>
            </a:r>
          </a:p>
          <a:p>
            <a:pPr algn="just">
              <a:buClr>
                <a:schemeClr val="accent1"/>
              </a:buClr>
              <a:buFont typeface="Arial" charset="0"/>
              <a:buChar char="•"/>
            </a:pPr>
            <a:r>
              <a:rPr lang="en-US" sz="1600" dirty="0" smtClean="0"/>
              <a:t>Amortized: Typically used for retail customers.</a:t>
            </a:r>
          </a:p>
          <a:p>
            <a:pPr algn="just">
              <a:buClr>
                <a:schemeClr val="accent1"/>
              </a:buClr>
              <a:buFont typeface="Arial" charset="0"/>
              <a:buChar char="•"/>
            </a:pPr>
            <a:r>
              <a:rPr lang="en-US" sz="1600" dirty="0" smtClean="0"/>
              <a:t>User Defined : The user can define the formula for requirements other than the above mentioned types of interest calculation. </a:t>
            </a:r>
          </a:p>
          <a:p>
            <a:pPr>
              <a:buNone/>
            </a:pPr>
            <a:endParaRPr lang="en-US" dirty="0"/>
          </a:p>
        </p:txBody>
      </p:sp>
      <p:sp>
        <p:nvSpPr>
          <p:cNvPr id="4" name="Text Placeholder 3"/>
          <p:cNvSpPr>
            <a:spLocks noGrp="1"/>
          </p:cNvSpPr>
          <p:nvPr>
            <p:ph type="body" sz="quarter" idx="13"/>
          </p:nvPr>
        </p:nvSpPr>
        <p:spPr>
          <a:xfrm>
            <a:off x="449786" y="1021828"/>
            <a:ext cx="8229600" cy="304800"/>
          </a:xfrm>
        </p:spPr>
        <p:txBody>
          <a:bodyPr/>
          <a:lstStyle/>
          <a:p>
            <a:pPr algn="just"/>
            <a:r>
              <a:rPr lang="en-US" b="1" dirty="0" smtClean="0">
                <a:solidFill>
                  <a:schemeClr val="tx1"/>
                </a:solidFill>
              </a:rPr>
              <a:t>The following types of Interest Calculation Methods are supported:</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752475" y="923184"/>
            <a:ext cx="8117143" cy="3554100"/>
          </a:xfrm>
        </p:spPr>
        <p:txBody>
          <a:bodyPr/>
          <a:lstStyle/>
          <a:p>
            <a:pPr algn="just">
              <a:buClr>
                <a:schemeClr val="tx2"/>
              </a:buClr>
              <a:buNone/>
            </a:pPr>
            <a:r>
              <a:rPr lang="en-US" b="1" dirty="0" smtClean="0"/>
              <a:t>Disbursement Mode</a:t>
            </a:r>
            <a:r>
              <a:rPr lang="en-US" dirty="0" smtClean="0"/>
              <a:t>:</a:t>
            </a:r>
          </a:p>
          <a:p>
            <a:pPr algn="just">
              <a:buClr>
                <a:schemeClr val="tx2"/>
              </a:buClr>
              <a:buNone/>
            </a:pPr>
            <a:r>
              <a:rPr lang="en-US" sz="1600" dirty="0" smtClean="0"/>
              <a:t>The following modes of disbursement are supported</a:t>
            </a:r>
          </a:p>
          <a:p>
            <a:pPr algn="just">
              <a:buClr>
                <a:schemeClr val="accent1"/>
              </a:buClr>
              <a:buFont typeface="Arial" pitchFamily="34" charset="0"/>
              <a:buChar char="•"/>
            </a:pPr>
            <a:r>
              <a:rPr lang="en-US" sz="1600" dirty="0" smtClean="0"/>
              <a:t> Auto</a:t>
            </a:r>
          </a:p>
          <a:p>
            <a:pPr algn="just">
              <a:buClr>
                <a:schemeClr val="tx2"/>
              </a:buClr>
              <a:buNone/>
            </a:pPr>
            <a:r>
              <a:rPr lang="en-US" sz="1600" dirty="0" smtClean="0"/>
              <a:t>For disbursement, the following types of Credit Settlement modes are supported:</a:t>
            </a:r>
          </a:p>
          <a:p>
            <a:pPr algn="just">
              <a:buClr>
                <a:schemeClr val="accent1"/>
              </a:buClr>
              <a:buFont typeface="Arial" pitchFamily="34" charset="0"/>
              <a:buChar char="•"/>
            </a:pPr>
            <a:r>
              <a:rPr lang="en-US" sz="1600" dirty="0" smtClean="0"/>
              <a:t>CASA</a:t>
            </a:r>
          </a:p>
          <a:p>
            <a:pPr algn="just">
              <a:buClr>
                <a:schemeClr val="accent1"/>
              </a:buClr>
              <a:buFont typeface="Arial" pitchFamily="34" charset="0"/>
              <a:buChar char="•"/>
            </a:pPr>
            <a:r>
              <a:rPr lang="en-US" sz="1600" dirty="0" smtClean="0"/>
              <a:t>Clearing</a:t>
            </a:r>
          </a:p>
          <a:p>
            <a:pPr algn="just">
              <a:buClr>
                <a:schemeClr val="accent1"/>
              </a:buClr>
              <a:buFont typeface="Arial" pitchFamily="34" charset="0"/>
              <a:buChar char="•"/>
            </a:pPr>
            <a:r>
              <a:rPr lang="en-US" sz="1600" dirty="0" smtClean="0"/>
              <a:t>External Account</a:t>
            </a:r>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400050" y="866775"/>
            <a:ext cx="8460043" cy="3839109"/>
          </a:xfrm>
        </p:spPr>
        <p:txBody>
          <a:bodyPr/>
          <a:lstStyle/>
          <a:p>
            <a:pPr algn="just">
              <a:buClr>
                <a:schemeClr val="tx2"/>
              </a:buClr>
              <a:buNone/>
            </a:pPr>
            <a:r>
              <a:rPr lang="en-US" b="1" dirty="0" smtClean="0"/>
              <a:t>Liquidation Mode</a:t>
            </a:r>
            <a:r>
              <a:rPr lang="en-US" sz="1800" dirty="0" smtClean="0"/>
              <a:t>: </a:t>
            </a:r>
          </a:p>
          <a:p>
            <a:pPr algn="just">
              <a:buClr>
                <a:schemeClr val="tx2"/>
              </a:buClr>
              <a:buNone/>
            </a:pPr>
            <a:r>
              <a:rPr lang="en-US" sz="1800" dirty="0" smtClean="0"/>
              <a:t>	</a:t>
            </a:r>
            <a:r>
              <a:rPr lang="en-US" sz="1600" dirty="0" smtClean="0"/>
              <a:t>The following modes of Liquidation are supported</a:t>
            </a:r>
          </a:p>
          <a:p>
            <a:pPr algn="just">
              <a:buClr>
                <a:schemeClr val="accent1"/>
              </a:buClr>
              <a:buFont typeface="Arial" pitchFamily="34" charset="0"/>
              <a:buChar char="•"/>
            </a:pPr>
            <a:r>
              <a:rPr lang="en-US" sz="1600" dirty="0" smtClean="0"/>
              <a:t>  Auto</a:t>
            </a:r>
          </a:p>
          <a:p>
            <a:pPr algn="just">
              <a:buClr>
                <a:schemeClr val="accent1"/>
              </a:buClr>
              <a:buFont typeface="Arial" pitchFamily="34" charset="0"/>
              <a:buChar char="•"/>
            </a:pPr>
            <a:r>
              <a:rPr lang="en-US" sz="1600" dirty="0" smtClean="0"/>
              <a:t>  Manual</a:t>
            </a:r>
          </a:p>
          <a:p>
            <a:pPr algn="just">
              <a:buClr>
                <a:schemeClr val="accent1"/>
              </a:buClr>
              <a:buFont typeface="Arial" pitchFamily="34" charset="0"/>
              <a:buChar char="•"/>
            </a:pPr>
            <a:r>
              <a:rPr lang="en-US" sz="1600" dirty="0" smtClean="0"/>
              <a:t>  Component (Independent mode for each component- auto/manual)</a:t>
            </a:r>
          </a:p>
          <a:p>
            <a:pPr algn="just">
              <a:buClr>
                <a:schemeClr val="tx2"/>
              </a:buClr>
              <a:buNone/>
            </a:pPr>
            <a:r>
              <a:rPr lang="en-US" sz="1600" dirty="0" smtClean="0"/>
              <a:t>   For Liquidation, the following Debit Settlement modes are supported</a:t>
            </a:r>
          </a:p>
          <a:p>
            <a:pPr lvl="2" algn="just">
              <a:buClr>
                <a:schemeClr val="accent1"/>
              </a:buClr>
              <a:buFont typeface="Arial" pitchFamily="34" charset="0"/>
              <a:buChar char="•"/>
            </a:pPr>
            <a:r>
              <a:rPr lang="en-US" sz="1600" dirty="0" smtClean="0"/>
              <a:t>CASA (with / without balance)</a:t>
            </a:r>
          </a:p>
          <a:p>
            <a:pPr lvl="2" algn="just">
              <a:buClr>
                <a:schemeClr val="accent1"/>
              </a:buClr>
              <a:buFont typeface="Arial" pitchFamily="34" charset="0"/>
              <a:buChar char="•"/>
            </a:pPr>
            <a:r>
              <a:rPr lang="en-US" sz="1600" dirty="0" smtClean="0"/>
              <a:t>Clearing </a:t>
            </a:r>
          </a:p>
          <a:p>
            <a:pPr lvl="2" algn="just">
              <a:buClr>
                <a:schemeClr val="accent1"/>
              </a:buClr>
              <a:buFont typeface="Arial" pitchFamily="34" charset="0"/>
              <a:buChar char="•"/>
            </a:pPr>
            <a:r>
              <a:rPr lang="en-US" sz="1600" dirty="0" smtClean="0"/>
              <a:t>External Account</a:t>
            </a:r>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70406" y="857250"/>
            <a:ext cx="8546837" cy="3858159"/>
          </a:xfrm>
        </p:spPr>
        <p:txBody>
          <a:bodyPr/>
          <a:lstStyle/>
          <a:p>
            <a:pPr algn="just">
              <a:buClr>
                <a:schemeClr val="tx2"/>
              </a:buClr>
              <a:buNone/>
            </a:pPr>
            <a:r>
              <a:rPr lang="en-US" sz="1600" dirty="0" smtClean="0"/>
              <a:t>Tenor / Frequency for Disbursement</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algn="just">
              <a:buClr>
                <a:schemeClr val="tx2"/>
              </a:buClr>
              <a:buNone/>
            </a:pPr>
            <a:r>
              <a:rPr lang="en-US" sz="1600" dirty="0" smtClean="0"/>
              <a:t>Tenor / Frequency for Liquidation</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Weekly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Font typeface="Arial" pitchFamily="34" charset="0"/>
              <a:buChar char="•"/>
            </a:pPr>
            <a:r>
              <a:rPr lang="en-US" sz="1600" dirty="0" smtClean="0"/>
              <a:t>Bullet </a:t>
            </a:r>
          </a:p>
          <a:p>
            <a:pPr lvl="2" algn="just">
              <a:buClr>
                <a:schemeClr val="tx2"/>
              </a:buClr>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lgn="just">
              <a:buClr>
                <a:schemeClr val="tx2"/>
              </a:buClr>
              <a:buNone/>
            </a:pPr>
            <a:r>
              <a:rPr lang="en-US" b="1" dirty="0" smtClean="0"/>
              <a:t>Value Dating:</a:t>
            </a:r>
          </a:p>
          <a:p>
            <a:pPr algn="just">
              <a:buClr>
                <a:schemeClr val="tx2"/>
              </a:buClr>
              <a:buNone/>
            </a:pPr>
            <a:r>
              <a:rPr lang="en-US" dirty="0" smtClean="0"/>
              <a:t>  </a:t>
            </a:r>
            <a:r>
              <a:rPr lang="en-US" sz="1600" dirty="0" smtClean="0"/>
              <a:t>The following types of value dating is supported for various activities on drawdown contracts like disbursement, payment etc:</a:t>
            </a:r>
          </a:p>
          <a:p>
            <a:pPr algn="just">
              <a:buClr>
                <a:schemeClr val="accent1"/>
              </a:buClr>
              <a:buFont typeface="Arial" pitchFamily="34" charset="0"/>
              <a:buChar char="•"/>
            </a:pPr>
            <a:r>
              <a:rPr lang="en-US" sz="1600" dirty="0" smtClean="0"/>
              <a:t>Current Date</a:t>
            </a:r>
          </a:p>
          <a:p>
            <a:pPr algn="just">
              <a:buClr>
                <a:schemeClr val="accent1"/>
              </a:buClr>
              <a:buFont typeface="Arial" pitchFamily="34" charset="0"/>
              <a:buChar char="•"/>
            </a:pPr>
            <a:r>
              <a:rPr lang="en-US" sz="1600" dirty="0" smtClean="0"/>
              <a:t>Back Date</a:t>
            </a:r>
          </a:p>
          <a:p>
            <a:pPr algn="just">
              <a:buClr>
                <a:schemeClr val="accent1"/>
              </a:buClr>
              <a:buFont typeface="Arial" pitchFamily="34" charset="0"/>
              <a:buChar char="•"/>
            </a:pPr>
            <a:r>
              <a:rPr lang="en-US" sz="1600" dirty="0" smtClean="0"/>
              <a:t>Future Date</a:t>
            </a:r>
          </a:p>
          <a:p>
            <a:pPr>
              <a:buClr>
                <a:schemeClr val="tx2"/>
              </a:buClr>
              <a:buFont typeface="Arial" charset="0"/>
              <a:buChar char="•"/>
            </a:pPr>
            <a:endParaRPr lang="en-US" sz="1600" dirty="0" smtClean="0"/>
          </a:p>
          <a:p>
            <a:pPr algn="just">
              <a:buClr>
                <a:schemeClr val="tx2"/>
              </a:buClr>
              <a:buNone/>
            </a:pPr>
            <a:r>
              <a:rPr lang="en-US" b="1" dirty="0" smtClean="0"/>
              <a:t>Preferences for settlement of components:</a:t>
            </a:r>
            <a:r>
              <a:rPr lang="en-US" sz="1600" dirty="0" smtClean="0"/>
              <a:t>		</a:t>
            </a:r>
          </a:p>
          <a:p>
            <a:pPr algn="just">
              <a:buClr>
                <a:schemeClr val="accent1"/>
              </a:buClr>
              <a:buFont typeface="Arial" pitchFamily="34" charset="0"/>
              <a:buChar char="•"/>
            </a:pPr>
            <a:r>
              <a:rPr lang="en-US" sz="1600" dirty="0" smtClean="0"/>
              <a:t>	Each component across schedules</a:t>
            </a:r>
          </a:p>
          <a:p>
            <a:pPr algn="just">
              <a:buClr>
                <a:schemeClr val="accent1"/>
              </a:buClr>
              <a:buFont typeface="Arial" pitchFamily="34" charset="0"/>
              <a:buChar char="•"/>
            </a:pPr>
            <a:r>
              <a:rPr lang="en-US" sz="1600" dirty="0" smtClean="0"/>
              <a:t>	All components for each schedule</a:t>
            </a:r>
          </a:p>
          <a:p>
            <a:pPr algn="just">
              <a:buClr>
                <a:schemeClr val="accent1"/>
              </a:buClr>
              <a:buFont typeface="Arial" pitchFamily="34" charset="0"/>
              <a:buChar char="•"/>
            </a:pPr>
            <a:endParaRPr lang="en-US" sz="16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n>
                  <a:noFill/>
                </a:ln>
                <a:ea typeface="ＭＳ Ｐゴシック" pitchFamily="127" charset="-128"/>
                <a:cs typeface="ＭＳ Ｐゴシック" pitchFamily="127" charset="-128"/>
              </a:rPr>
              <a:t>Agenda</a:t>
            </a:r>
            <a:br>
              <a:rPr lang="en-US" dirty="0" smtClean="0">
                <a:ln>
                  <a:noFill/>
                </a:ln>
                <a:ea typeface="ＭＳ Ｐゴシック" pitchFamily="127" charset="-128"/>
                <a:cs typeface="ＭＳ Ｐゴシック" pitchFamily="127" charset="-128"/>
              </a:rPr>
            </a:br>
            <a:endParaRPr lang="en-US" dirty="0"/>
          </a:p>
        </p:txBody>
      </p:sp>
      <p:sp>
        <p:nvSpPr>
          <p:cNvPr id="3" name="Text Placeholder 2"/>
          <p:cNvSpPr>
            <a:spLocks noGrp="1"/>
          </p:cNvSpPr>
          <p:nvPr>
            <p:ph type="body" sz="quarter" idx="13"/>
          </p:nvPr>
        </p:nvSpPr>
        <p:spPr/>
        <p:txBody>
          <a:bodyPr/>
          <a:lstStyle/>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Introduction</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Products Features</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Product parameters</a:t>
            </a:r>
            <a:r>
              <a:rPr lang="en-US" b="1" dirty="0" smtClean="0"/>
              <a:t> </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t>Events Covered</a:t>
            </a:r>
          </a:p>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Advices Supported</a:t>
            </a:r>
          </a:p>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Reports Supported</a:t>
            </a:r>
          </a:p>
          <a:p>
            <a:pPr marL="212725" lvl="0" indent="-212725" defTabSz="914400" fontAlgn="base">
              <a:lnSpc>
                <a:spcPct val="100000"/>
              </a:lnSpc>
              <a:spcBef>
                <a:spcPts val="500"/>
              </a:spcBef>
              <a:spcAft>
                <a:spcPts val="200"/>
              </a:spcAft>
              <a:buClr>
                <a:schemeClr val="accent1"/>
              </a:buClr>
              <a:buSzTx/>
              <a:buNone/>
              <a:defRPr/>
            </a:pPr>
            <a:endParaRPr lang="en-US" b="1" dirty="0" smtClean="0"/>
          </a:p>
          <a:p>
            <a:pPr marL="212725" lvl="0" indent="-212725" defTabSz="914400" fontAlgn="base">
              <a:lnSpc>
                <a:spcPct val="100000"/>
              </a:lnSpc>
              <a:spcBef>
                <a:spcPts val="500"/>
              </a:spcBef>
              <a:spcAft>
                <a:spcPts val="200"/>
              </a:spcAft>
              <a:buClr>
                <a:schemeClr val="accent1"/>
              </a:buClr>
              <a:buSzTx/>
              <a:buNone/>
              <a:defRPr/>
            </a:pPr>
            <a:endParaRPr lang="en-US" b="1" dirty="0" smtClean="0"/>
          </a:p>
          <a:p>
            <a:pPr marL="212725" lvl="0" indent="-212725" defTabSz="914400" fontAlgn="base">
              <a:lnSpc>
                <a:spcPct val="100000"/>
              </a:lnSpc>
              <a:spcBef>
                <a:spcPts val="500"/>
              </a:spcBef>
              <a:spcAft>
                <a:spcPts val="200"/>
              </a:spcAft>
              <a:buClr>
                <a:schemeClr val="tx2"/>
              </a:buClr>
              <a:buSzTx/>
              <a:buNone/>
              <a:defRPr/>
            </a:pPr>
            <a:r>
              <a:rPr lang="en-US" b="1" dirty="0" smtClean="0"/>
              <a:t>	</a:t>
            </a:r>
            <a:endParaRPr lang="en-US" b="1" dirty="0" smtClean="0">
              <a:ea typeface="ＭＳ Ｐゴシック" pitchFamily="127" charset="-128"/>
              <a:cs typeface="ＭＳ Ｐゴシック" pitchFamily="127" charset="-128"/>
            </a:endParaRPr>
          </a:p>
          <a:p>
            <a:pPr marL="212725" lvl="0" indent="-212725" defTabSz="914400" fontAlgn="base">
              <a:lnSpc>
                <a:spcPct val="100000"/>
              </a:lnSpc>
              <a:spcBef>
                <a:spcPts val="500"/>
              </a:spcBef>
              <a:spcAft>
                <a:spcPts val="200"/>
              </a:spcAft>
              <a:buClr>
                <a:schemeClr val="tx2"/>
              </a:buClr>
              <a:buSzTx/>
              <a:buNone/>
              <a:defRPr/>
            </a:pPr>
            <a:endParaRPr lang="en-US" b="1" dirty="0" smtClean="0">
              <a:ea typeface="ＭＳ Ｐゴシック" pitchFamily="127" charset="-128"/>
              <a:cs typeface="ＭＳ Ｐゴシック" pitchFamily="127" charset="-128"/>
            </a:endParaRPr>
          </a:p>
          <a:p>
            <a:pPr marL="212725" lvl="0" indent="-212725" defTabSz="914400" fontAlgn="base">
              <a:lnSpc>
                <a:spcPct val="100000"/>
              </a:lnSpc>
              <a:spcBef>
                <a:spcPts val="500"/>
              </a:spcBef>
              <a:spcAft>
                <a:spcPts val="200"/>
              </a:spcAft>
              <a:buClr>
                <a:schemeClr val="tx2"/>
              </a:buClr>
              <a:buSzTx/>
              <a:buNone/>
              <a:defRPr/>
            </a:pPr>
            <a:endParaRPr lang="en-US" b="1" dirty="0" smtClean="0">
              <a:ea typeface="ＭＳ Ｐゴシック" pitchFamily="127" charset="-128"/>
              <a:cs typeface="ＭＳ Ｐゴシック" pitchFamily="127" charset="-12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41831" y="846984"/>
            <a:ext cx="8546837" cy="3763116"/>
          </a:xfrm>
        </p:spPr>
        <p:txBody>
          <a:bodyPr/>
          <a:lstStyle/>
          <a:p>
            <a:pPr>
              <a:buClr>
                <a:schemeClr val="tx2"/>
              </a:buClr>
              <a:buNone/>
            </a:pPr>
            <a:r>
              <a:rPr lang="en-US" b="1" dirty="0" smtClean="0"/>
              <a:t>Component Types:</a:t>
            </a:r>
          </a:p>
          <a:p>
            <a:pPr>
              <a:buClr>
                <a:schemeClr val="tx2"/>
              </a:buClr>
              <a:buNone/>
            </a:pPr>
            <a:r>
              <a:rPr lang="en-US" dirty="0" smtClean="0"/>
              <a:t>		</a:t>
            </a:r>
            <a:r>
              <a:rPr lang="en-US" sz="1600" dirty="0" smtClean="0"/>
              <a:t>Various types of components are supported in Drawdown products apart from 	the Principal and Interest. The typical component types are:</a:t>
            </a:r>
          </a:p>
          <a:p>
            <a:pPr lvl="1">
              <a:buClr>
                <a:schemeClr val="accent1"/>
              </a:buClr>
              <a:buFont typeface="Arial" pitchFamily="34" charset="0"/>
              <a:buChar char="•"/>
            </a:pPr>
            <a:r>
              <a:rPr lang="en-US" sz="1600" dirty="0" smtClean="0"/>
              <a:t>	Charge component</a:t>
            </a:r>
          </a:p>
          <a:p>
            <a:pPr lvl="1">
              <a:buClr>
                <a:schemeClr val="accent1"/>
              </a:buClr>
              <a:buFont typeface="Arial" pitchFamily="34" charset="0"/>
              <a:buChar char="•"/>
            </a:pPr>
            <a:r>
              <a:rPr lang="en-US" sz="1600" dirty="0" smtClean="0"/>
              <a:t>	Fees component</a:t>
            </a:r>
          </a:p>
          <a:p>
            <a:pPr lvl="1">
              <a:buClr>
                <a:schemeClr val="accent1"/>
              </a:buClr>
              <a:buFont typeface="Arial" pitchFamily="34" charset="0"/>
              <a:buChar char="•"/>
            </a:pPr>
            <a:r>
              <a:rPr lang="en-US" sz="1600" dirty="0" smtClean="0"/>
              <a:t>	Penalty component (on over dues and prepayment)</a:t>
            </a:r>
          </a:p>
          <a:p>
            <a:pPr lvl="1">
              <a:buClr>
                <a:schemeClr val="accent1"/>
              </a:buClr>
              <a:buFont typeface="Arial" pitchFamily="34" charset="0"/>
              <a:buChar char="•"/>
            </a:pPr>
            <a:r>
              <a:rPr lang="en-US" sz="1600" dirty="0" smtClean="0"/>
              <a:t>	VAT</a:t>
            </a:r>
          </a:p>
          <a:p>
            <a:pPr lvl="1">
              <a:buClr>
                <a:schemeClr val="accent1"/>
              </a:buClr>
              <a:buFont typeface="Arial" pitchFamily="34" charset="0"/>
              <a:buChar char="•"/>
            </a:pPr>
            <a:r>
              <a:rPr lang="en-US" sz="1600" dirty="0" smtClean="0"/>
              <a:t>	Additional Interest Component</a:t>
            </a:r>
          </a:p>
          <a:p>
            <a:pPr lvl="1">
              <a:buClr>
                <a:schemeClr val="accent1"/>
              </a:buClr>
              <a:buFont typeface="Arial" pitchFamily="34" charset="0"/>
              <a:buChar char="•"/>
            </a:pPr>
            <a:r>
              <a:rPr lang="en-US" sz="1600" dirty="0" smtClean="0"/>
              <a:t> Margin</a:t>
            </a:r>
          </a:p>
          <a:p>
            <a:pPr>
              <a:buNone/>
            </a:pPr>
            <a:r>
              <a:rPr lang="en-US" b="1" dirty="0" smtClean="0"/>
              <a:t>Participant Propagation Required:</a:t>
            </a:r>
          </a:p>
          <a:p>
            <a:pPr>
              <a:buFont typeface="Arial" pitchFamily="34" charset="0"/>
              <a:buChar char="•"/>
            </a:pPr>
            <a:r>
              <a:rPr lang="en-US" sz="1600" dirty="0" smtClean="0"/>
              <a:t>This determine whether the income collected from the borrower needs to be passed onto the participants.</a:t>
            </a:r>
          </a:p>
          <a:p>
            <a:pPr lvl="1">
              <a:buClr>
                <a:schemeClr val="accent1"/>
              </a:buClr>
              <a:buFont typeface="Arial" pitchFamily="34" charset="0"/>
              <a:buChar char="•"/>
            </a:pPr>
            <a:endParaRPr lang="en-US" sz="16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13256" y="1047009"/>
            <a:ext cx="8546837" cy="3554100"/>
          </a:xfrm>
        </p:spPr>
        <p:txBody>
          <a:bodyPr/>
          <a:lstStyle/>
          <a:p>
            <a:pPr>
              <a:buClr>
                <a:schemeClr val="tx2"/>
              </a:buClr>
              <a:buNone/>
            </a:pPr>
            <a:r>
              <a:rPr lang="en-US" b="1" dirty="0" smtClean="0"/>
              <a:t>Interest Rate:</a:t>
            </a:r>
          </a:p>
          <a:p>
            <a:pPr>
              <a:buClr>
                <a:schemeClr val="tx2"/>
              </a:buClr>
              <a:buNone/>
            </a:pPr>
            <a:r>
              <a:rPr lang="en-US" sz="1600" dirty="0" smtClean="0"/>
              <a:t>The interest rate can be of two types:-</a:t>
            </a:r>
          </a:p>
          <a:p>
            <a:pPr>
              <a:buClr>
                <a:schemeClr val="accent1"/>
              </a:buClr>
              <a:buFont typeface="Arial" pitchFamily="34" charset="0"/>
              <a:buChar char="•"/>
            </a:pPr>
            <a:r>
              <a:rPr lang="en-US" sz="1600" dirty="0" smtClean="0"/>
              <a:t>Fixed rate</a:t>
            </a:r>
          </a:p>
          <a:p>
            <a:pPr>
              <a:buClr>
                <a:schemeClr val="accent1"/>
              </a:buClr>
              <a:buFont typeface="Arial" pitchFamily="34" charset="0"/>
              <a:buChar char="•"/>
            </a:pPr>
            <a:r>
              <a:rPr lang="en-US" sz="1600" dirty="0" smtClean="0"/>
              <a:t>Floating Rate</a:t>
            </a:r>
          </a:p>
          <a:p>
            <a:pPr>
              <a:buClr>
                <a:schemeClr val="tx2"/>
              </a:buClr>
              <a:buNone/>
            </a:pPr>
            <a:endParaRPr lang="en-US" sz="1600" dirty="0" smtClean="0"/>
          </a:p>
          <a:p>
            <a:pPr>
              <a:buClr>
                <a:schemeClr val="tx2"/>
              </a:buClr>
              <a:buNone/>
            </a:pPr>
            <a:r>
              <a:rPr lang="en-US" sz="1600" dirty="0" smtClean="0"/>
              <a:t>The revision of interest rate in case of a floating rate can be done through the following methods:</a:t>
            </a:r>
          </a:p>
          <a:p>
            <a:pPr>
              <a:buClr>
                <a:schemeClr val="accent1"/>
              </a:buClr>
              <a:buFont typeface="Arial" pitchFamily="34" charset="0"/>
              <a:buChar char="•"/>
            </a:pPr>
            <a:r>
              <a:rPr lang="en-US" sz="1600" dirty="0" smtClean="0"/>
              <a:t>Automatic Rate Revision </a:t>
            </a:r>
          </a:p>
          <a:p>
            <a:pPr>
              <a:buClr>
                <a:schemeClr val="accent1"/>
              </a:buClr>
              <a:buFont typeface="Arial" pitchFamily="34" charset="0"/>
              <a:buChar char="•"/>
            </a:pPr>
            <a:r>
              <a:rPr lang="en-US" sz="1600" dirty="0" smtClean="0"/>
              <a:t>Periodic Rate Revision (user defined schedules)</a:t>
            </a:r>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13256" y="857250"/>
            <a:ext cx="8546837" cy="3743859"/>
          </a:xfrm>
        </p:spPr>
        <p:txBody>
          <a:bodyPr/>
          <a:lstStyle/>
          <a:p>
            <a:pPr>
              <a:buClr>
                <a:schemeClr val="tx2"/>
              </a:buClr>
              <a:buNone/>
            </a:pPr>
            <a:r>
              <a:rPr lang="en-US" b="1" dirty="0" smtClean="0"/>
              <a:t>Margin Rate Basis:</a:t>
            </a:r>
          </a:p>
          <a:p>
            <a:pPr>
              <a:buClr>
                <a:schemeClr val="tx2"/>
              </a:buClr>
              <a:buNone/>
            </a:pPr>
            <a:r>
              <a:rPr lang="en-US" sz="1600" dirty="0" smtClean="0"/>
              <a:t>Defined at the component level is of three types:-</a:t>
            </a:r>
          </a:p>
          <a:p>
            <a:pPr>
              <a:buClr>
                <a:schemeClr val="accent1"/>
              </a:buClr>
              <a:buFont typeface="Arial" pitchFamily="34" charset="0"/>
              <a:buChar char="•"/>
            </a:pPr>
            <a:r>
              <a:rPr lang="en-US" sz="1600" dirty="0" smtClean="0"/>
              <a:t>Margin Facility Basis-System at the time of interest rate fixing will default customer margin from the facility to which the drawdown is linked.</a:t>
            </a:r>
          </a:p>
          <a:p>
            <a:pPr>
              <a:buClr>
                <a:schemeClr val="accent1"/>
              </a:buClr>
              <a:buFont typeface="Arial" pitchFamily="34" charset="0"/>
              <a:buChar char="•"/>
            </a:pPr>
            <a:r>
              <a:rPr lang="en-US" sz="1600" dirty="0" smtClean="0"/>
              <a:t>Margin Tranche Basis-System at the time of interest rate fixing will default customer margin from the Tranche to which the drawdown is linked.</a:t>
            </a:r>
          </a:p>
          <a:p>
            <a:pPr>
              <a:buClr>
                <a:schemeClr val="accent1"/>
              </a:buClr>
              <a:buFont typeface="Arial" pitchFamily="34" charset="0"/>
              <a:buChar char="•"/>
            </a:pPr>
            <a:r>
              <a:rPr lang="en-US" sz="1600" dirty="0" smtClean="0"/>
              <a:t>Margin Drawdown Basis-System at the time of interest rate fixing will default customer margin from the Drawdown.</a:t>
            </a:r>
          </a:p>
          <a:p>
            <a:pPr>
              <a:buClr>
                <a:schemeClr val="tx2"/>
              </a:buClr>
              <a:buNone/>
            </a:pPr>
            <a:r>
              <a:rPr lang="en-US" sz="1600" dirty="0" smtClean="0"/>
              <a:t>The revision of Margin floating rate can be done through the following methods:</a:t>
            </a:r>
          </a:p>
          <a:p>
            <a:pPr>
              <a:buClr>
                <a:schemeClr val="accent1"/>
              </a:buClr>
              <a:buFont typeface="Arial" pitchFamily="34" charset="0"/>
              <a:buChar char="•"/>
            </a:pPr>
            <a:r>
              <a:rPr lang="en-US" sz="1600" dirty="0" smtClean="0"/>
              <a:t>Automatic Rate Revision </a:t>
            </a:r>
          </a:p>
          <a:p>
            <a:pPr>
              <a:buClr>
                <a:schemeClr val="accent1"/>
              </a:buClr>
              <a:buFont typeface="Arial" pitchFamily="34" charset="0"/>
              <a:buChar char="•"/>
            </a:pPr>
            <a:r>
              <a:rPr lang="en-US" sz="1600" dirty="0" smtClean="0"/>
              <a:t>Periodic Rate Revision (user defined schedules)</a:t>
            </a:r>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4000" dirty="0" smtClean="0"/>
              <a:t/>
            </a:r>
            <a:br>
              <a:rPr lang="en-US" sz="4000"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98981" y="1066059"/>
            <a:ext cx="8546837" cy="3554100"/>
          </a:xfrm>
        </p:spPr>
        <p:txBody>
          <a:bodyPr/>
          <a:lstStyle/>
          <a:p>
            <a:pPr>
              <a:buClr>
                <a:schemeClr val="tx2"/>
              </a:buClr>
              <a:buNone/>
            </a:pPr>
            <a:r>
              <a:rPr lang="en-US" b="1" dirty="0" smtClean="0"/>
              <a:t>Amendment Options:</a:t>
            </a:r>
            <a:endParaRPr lang="en-US" dirty="0" smtClean="0"/>
          </a:p>
          <a:p>
            <a:pPr>
              <a:buClr>
                <a:schemeClr val="tx2"/>
              </a:buClr>
              <a:buNone/>
            </a:pPr>
            <a:r>
              <a:rPr lang="en-US" dirty="0" smtClean="0"/>
              <a:t>	</a:t>
            </a:r>
            <a:r>
              <a:rPr lang="en-US" sz="1600" dirty="0" smtClean="0"/>
              <a:t>The following operations are supported for Drawdown contract amendment:</a:t>
            </a:r>
          </a:p>
          <a:p>
            <a:pPr>
              <a:buClr>
                <a:schemeClr val="accent1"/>
              </a:buClr>
              <a:buFont typeface="Arial" pitchFamily="34" charset="0"/>
              <a:buChar char="•"/>
            </a:pPr>
            <a:r>
              <a:rPr lang="en-US" sz="1600" dirty="0" smtClean="0"/>
              <a:t>	Interest Rate amendment</a:t>
            </a:r>
          </a:p>
          <a:p>
            <a:pPr>
              <a:buClr>
                <a:schemeClr val="accent1"/>
              </a:buClr>
              <a:buFont typeface="Arial" pitchFamily="34" charset="0"/>
              <a:buChar char="•"/>
            </a:pPr>
            <a:r>
              <a:rPr lang="en-US" sz="1600" dirty="0" smtClean="0"/>
              <a:t>	Changing maturity date</a:t>
            </a:r>
          </a:p>
          <a:p>
            <a:pPr>
              <a:buClr>
                <a:schemeClr val="accent1"/>
              </a:buClr>
              <a:buFont typeface="Arial" pitchFamily="34" charset="0"/>
              <a:buChar char="•"/>
            </a:pPr>
            <a:r>
              <a:rPr lang="en-US" sz="1600" dirty="0" smtClean="0"/>
              <a:t>	Schedule amendment</a:t>
            </a:r>
          </a:p>
          <a:p>
            <a:pPr>
              <a:buClr>
                <a:schemeClr val="accent1"/>
              </a:buClr>
              <a:buFont typeface="Arial" pitchFamily="34" charset="0"/>
              <a:buChar char="•"/>
            </a:pPr>
            <a:r>
              <a:rPr lang="en-US" sz="1600" dirty="0" smtClean="0"/>
              <a:t>	Non-financial details</a:t>
            </a:r>
          </a:p>
          <a:p>
            <a:pPr>
              <a:buClr>
                <a:schemeClr val="accent1"/>
              </a:buClr>
              <a:buFont typeface="Arial" pitchFamily="34" charset="0"/>
              <a:buChar char="•"/>
            </a:pPr>
            <a:r>
              <a:rPr lang="en-US" sz="1600" dirty="0" smtClean="0"/>
              <a:t>	Repayment amount</a:t>
            </a:r>
          </a:p>
          <a:p>
            <a:pPr>
              <a:buClr>
                <a:schemeClr val="accent1"/>
              </a:buClr>
              <a:buNone/>
            </a:pPr>
            <a:endParaRPr lang="en-US" sz="1600" dirty="0" smtClean="0"/>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4000" dirty="0" smtClean="0"/>
              <a:t/>
            </a:r>
            <a:br>
              <a:rPr lang="en-US" sz="4000"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70406" y="1037484"/>
            <a:ext cx="8546837" cy="3554100"/>
          </a:xfrm>
        </p:spPr>
        <p:txBody>
          <a:bodyPr/>
          <a:lstStyle/>
          <a:p>
            <a:pPr>
              <a:buClr>
                <a:schemeClr val="tx2"/>
              </a:buClr>
              <a:buNone/>
            </a:pPr>
            <a:r>
              <a:rPr lang="en-US" b="1" dirty="0" smtClean="0"/>
              <a:t>Rollover Options:</a:t>
            </a:r>
          </a:p>
          <a:p>
            <a:pPr>
              <a:buClr>
                <a:schemeClr val="tx2"/>
              </a:buClr>
              <a:buNone/>
            </a:pPr>
            <a:r>
              <a:rPr lang="en-US" sz="1600" dirty="0" smtClean="0"/>
              <a:t>			The user can perform rollover on a drawdown contract once it reached maturity.</a:t>
            </a:r>
          </a:p>
          <a:p>
            <a:pPr>
              <a:buClr>
                <a:schemeClr val="tx2"/>
              </a:buClr>
              <a:buNone/>
            </a:pPr>
            <a:r>
              <a:rPr lang="en-US" sz="1600" dirty="0" smtClean="0"/>
              <a:t>Two Rollover modes are supported:</a:t>
            </a:r>
          </a:p>
          <a:p>
            <a:pPr>
              <a:buClr>
                <a:schemeClr val="accent1"/>
              </a:buClr>
              <a:buFont typeface="Arial" pitchFamily="34" charset="0"/>
              <a:buChar char="•"/>
            </a:pPr>
            <a:r>
              <a:rPr lang="en-US" sz="1600" dirty="0" smtClean="0"/>
              <a:t>	Auto</a:t>
            </a:r>
          </a:p>
          <a:p>
            <a:pPr>
              <a:buClr>
                <a:schemeClr val="accent1"/>
              </a:buClr>
              <a:buFont typeface="Arial" pitchFamily="34" charset="0"/>
              <a:buChar char="•"/>
            </a:pPr>
            <a:r>
              <a:rPr lang="en-US" sz="1600" dirty="0" smtClean="0"/>
              <a:t>	Manual</a:t>
            </a:r>
          </a:p>
          <a:p>
            <a:pPr>
              <a:buClr>
                <a:schemeClr val="tx2"/>
              </a:buClr>
              <a:buNone/>
            </a:pPr>
            <a:r>
              <a:rPr lang="en-US" sz="1600" dirty="0" smtClean="0"/>
              <a:t>Apart from regular rollover, the following types of rollover are supported:</a:t>
            </a:r>
          </a:p>
          <a:p>
            <a:pPr>
              <a:buClr>
                <a:schemeClr val="accent1"/>
              </a:buClr>
              <a:buFont typeface="Arial" pitchFamily="34" charset="0"/>
              <a:buChar char="•"/>
            </a:pPr>
            <a:r>
              <a:rPr lang="en-US" sz="1600" dirty="0" smtClean="0"/>
              <a:t>	Special Rollover(Auto) : Rollover for a fixed amount.</a:t>
            </a:r>
          </a:p>
          <a:p>
            <a:pPr>
              <a:buClr>
                <a:schemeClr val="accent1"/>
              </a:buClr>
              <a:buFont typeface="Arial" pitchFamily="34" charset="0"/>
              <a:buChar char="•"/>
            </a:pPr>
            <a:r>
              <a:rPr lang="en-US" sz="1600" dirty="0" smtClean="0"/>
              <a:t>	Custom Rollover(Auto) : Rollover of select components.</a:t>
            </a:r>
          </a:p>
          <a:p>
            <a:pPr>
              <a:buClr>
                <a:schemeClr val="accent1"/>
              </a:buClr>
              <a:buFont typeface="Arial" pitchFamily="34" charset="0"/>
              <a:buChar char="•"/>
            </a:pPr>
            <a:r>
              <a:rPr lang="en-US" sz="1600" dirty="0" smtClean="0"/>
              <a:t>	Consolidated Rollover(Manual) : Multiple accounts can be consolidated to form one 																 new account. 							  						</a:t>
            </a:r>
          </a:p>
          <a:p>
            <a:pPr>
              <a:buClr>
                <a:schemeClr val="accent1"/>
              </a:buClr>
              <a:buFont typeface="Arial" pitchFamily="34" charset="0"/>
              <a:buChar char="•"/>
            </a:pPr>
            <a:r>
              <a:rPr lang="en-US" sz="1600" dirty="0" smtClean="0"/>
              <a:t>	Split Rollover(Manual) : Split one account to form multiple new accounts. 	 </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Drawdown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Drawdown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Linked Borrower Product:</a:t>
            </a:r>
          </a:p>
          <a:p>
            <a:pPr algn="just">
              <a:buClr>
                <a:schemeClr val="accent1"/>
              </a:buClr>
              <a:buFont typeface="Arial" charset="0"/>
              <a:buChar char="•"/>
            </a:pPr>
            <a:r>
              <a:rPr lang="en-US" sz="1600" dirty="0" smtClean="0"/>
              <a:t>User can link the Borrower product to the Participant product.</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Participant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Participant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Adhoc Charges:</a:t>
            </a:r>
          </a:p>
          <a:p>
            <a:pPr algn="just">
              <a:buClr>
                <a:schemeClr val="accent1"/>
              </a:buClr>
              <a:buFont typeface="Arial" pitchFamily="34" charset="0"/>
              <a:buChar char="•"/>
            </a:pPr>
            <a:r>
              <a:rPr lang="en-US" sz="1600" dirty="0" smtClean="0"/>
              <a:t>User can map the maintained adhoc class code components.</a:t>
            </a:r>
          </a:p>
          <a:p>
            <a:pPr algn="just">
              <a:buClr>
                <a:schemeClr val="accent1"/>
              </a:buClr>
              <a:buNone/>
            </a:pPr>
            <a:r>
              <a:rPr lang="en-US" b="1" dirty="0" smtClean="0"/>
              <a:t>Events:</a:t>
            </a:r>
          </a:p>
          <a:p>
            <a:pPr algn="just">
              <a:buClr>
                <a:schemeClr val="accent1"/>
              </a:buClr>
              <a:buFont typeface="Arial" pitchFamily="34" charset="0"/>
              <a:buChar char="•"/>
            </a:pPr>
            <a:r>
              <a:rPr lang="en-US" sz="1600" dirty="0" smtClean="0"/>
              <a:t>User will be allowed to define the accounting entries for the interest and charge components for which participant propagation is chosen.</a:t>
            </a:r>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Preferences:</a:t>
            </a:r>
          </a:p>
          <a:p>
            <a:pPr algn="just">
              <a:buClr>
                <a:schemeClr val="accent1"/>
              </a:buClr>
              <a:buFont typeface="Arial" charset="0"/>
              <a:buChar char="•"/>
            </a:pPr>
            <a:r>
              <a:rPr lang="en-US" sz="1600" dirty="0" smtClean="0"/>
              <a:t>Auto Collection- Indicates whether the collection should be done automatically from the participant. Applicable for tranche and drawdown type of products.</a:t>
            </a:r>
          </a:p>
          <a:p>
            <a:pPr algn="just">
              <a:buClr>
                <a:schemeClr val="accent1"/>
              </a:buClr>
              <a:buFont typeface="Arial" charset="0"/>
              <a:buChar char="•"/>
            </a:pPr>
            <a:r>
              <a:rPr lang="en-US" sz="1600" dirty="0" smtClean="0"/>
              <a:t>Auto Initiation- Indicates whether the amount received from the borrower of the syndication contract will be disbursed automatically. Applicable for all products.</a:t>
            </a:r>
          </a:p>
          <a:p>
            <a:pPr algn="just">
              <a:buClr>
                <a:schemeClr val="accent1"/>
              </a:buClr>
              <a:buFont typeface="Arial"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2924" y="1581368"/>
            <a:ext cx="5178439" cy="1438058"/>
          </a:xfrm>
        </p:spPr>
        <p:txBody>
          <a:bodyPr/>
          <a:lstStyle/>
          <a:p>
            <a:r>
              <a:rPr lang="en-US" dirty="0" smtClean="0"/>
              <a:t>Events Covered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a:t>
            </a:r>
            <a:endParaRPr lang="en-US" dirty="0"/>
          </a:p>
        </p:txBody>
      </p:sp>
      <p:sp>
        <p:nvSpPr>
          <p:cNvPr id="3" name="Content Placeholder 2"/>
          <p:cNvSpPr>
            <a:spLocks noGrp="1"/>
          </p:cNvSpPr>
          <p:nvPr>
            <p:ph sz="quarter" idx="12"/>
          </p:nvPr>
        </p:nvSpPr>
        <p:spPr>
          <a:xfrm>
            <a:off x="714375" y="1842769"/>
            <a:ext cx="8229600" cy="3062606"/>
          </a:xfrm>
        </p:spPr>
        <p:txBody>
          <a:bodyPr/>
          <a:lstStyle/>
          <a:p>
            <a:pPr algn="just">
              <a:buFont typeface="Arial" pitchFamily="34" charset="0"/>
              <a:buChar char="•"/>
            </a:pPr>
            <a:r>
              <a:rPr lang="en-US" sz="1600" dirty="0" smtClean="0"/>
              <a:t>System that facilitates complexed loan syndication business, with an intuitive user interface that is specially targeted to the loan syndication business.</a:t>
            </a:r>
          </a:p>
          <a:p>
            <a:pPr algn="just">
              <a:buFont typeface="Arial" pitchFamily="34" charset="0"/>
              <a:buChar char="•"/>
            </a:pPr>
            <a:r>
              <a:rPr lang="en-US" sz="1600" dirty="0" smtClean="0"/>
              <a:t>The Primary function is to accept the deposits from participants and lend it as drawdown's to borrowers.</a:t>
            </a:r>
          </a:p>
          <a:p>
            <a:pPr algn="just">
              <a:buFont typeface="Arial" pitchFamily="34" charset="0"/>
              <a:buChar char="•"/>
            </a:pPr>
            <a:r>
              <a:rPr lang="en-US" sz="1600" dirty="0" smtClean="0"/>
              <a:t>Unified System with close to 1000 Participants processing set-up.</a:t>
            </a:r>
          </a:p>
          <a:p>
            <a:pPr algn="just">
              <a:buFont typeface="Arial" pitchFamily="34" charset="0"/>
              <a:buChar char="•"/>
            </a:pPr>
            <a:r>
              <a:rPr lang="en-US" sz="1600" dirty="0" smtClean="0"/>
              <a:t>Definition of Income sharing ratio among the participants on Pro-rata and Non-Pro rata basis as part of Liquidation.</a:t>
            </a:r>
          </a:p>
          <a:p>
            <a:pPr algn="just">
              <a:buNone/>
            </a:pPr>
            <a:endParaRPr lang="en-US" dirty="0" smtClean="0"/>
          </a:p>
        </p:txBody>
      </p:sp>
      <p:sp>
        <p:nvSpPr>
          <p:cNvPr id="4" name="Text Placeholder 3"/>
          <p:cNvSpPr>
            <a:spLocks noGrp="1"/>
          </p:cNvSpPr>
          <p:nvPr>
            <p:ph type="body" sz="quarter" idx="13"/>
          </p:nvPr>
        </p:nvSpPr>
        <p:spPr/>
        <p:txBody>
          <a:bodyPr/>
          <a:lstStyle/>
          <a:p>
            <a:r>
              <a:rPr lang="en-US" b="1" u="sng" dirty="0" smtClean="0"/>
              <a:t>Introduction</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73761" y="1007352"/>
          <a:ext cx="7391060" cy="12610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RADC</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Reversal</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ALIQ</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Auto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CLOC</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Closure</a:t>
                      </a:r>
                      <a:r>
                        <a:rPr lang="en-US" sz="1600" kern="1200" baseline="0" dirty="0" smtClean="0">
                          <a:solidFill>
                            <a:schemeClr val="tx1"/>
                          </a:solidFill>
                          <a:latin typeface="+mn-lt"/>
                          <a:ea typeface="Times New Roman"/>
                          <a:cs typeface="+mn-cs"/>
                        </a:rPr>
                        <a:t> of Commitment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DLNK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Release of Linkage</a:t>
                      </a:r>
                      <a:r>
                        <a:rPr lang="en-US" sz="1600" kern="1200" baseline="0" dirty="0" smtClean="0">
                          <a:solidFill>
                            <a:schemeClr val="tx1"/>
                          </a:solidFill>
                          <a:latin typeface="+mn-lt"/>
                          <a:ea typeface="Times New Roman"/>
                          <a:cs typeface="+mn-cs"/>
                        </a:rPr>
                        <a:t> to Loan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LINK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Linkage</a:t>
                      </a:r>
                      <a:r>
                        <a:rPr lang="en-US" sz="1600" kern="1200" baseline="0" dirty="0" smtClean="0">
                          <a:solidFill>
                            <a:schemeClr val="tx1"/>
                          </a:solidFill>
                          <a:latin typeface="+mn-lt"/>
                          <a:ea typeface="Times New Roman"/>
                          <a:cs typeface="+mn-cs"/>
                        </a:rPr>
                        <a:t> to Loan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MLIQ</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Manual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PRAM</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Participant</a:t>
                      </a:r>
                      <a:r>
                        <a:rPr lang="en-US" sz="1600" kern="1200" baseline="0" dirty="0" smtClean="0">
                          <a:solidFill>
                            <a:schemeClr val="tx1"/>
                          </a:solidFill>
                          <a:latin typeface="+mn-lt"/>
                          <a:ea typeface="Times New Roman"/>
                          <a:cs typeface="+mn-cs"/>
                        </a:rPr>
                        <a:t> Amendment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VAMB</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VAMI</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ALIQ</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Auto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DNOT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Drawdown</a:t>
                      </a:r>
                      <a:r>
                        <a:rPr lang="en-US" sz="1600" kern="1200" baseline="0" dirty="0" smtClean="0">
                          <a:solidFill>
                            <a:schemeClr val="tx1"/>
                          </a:solidFill>
                          <a:latin typeface="+mn-lt"/>
                          <a:ea typeface="Times New Roman"/>
                          <a:cs typeface="+mn-cs"/>
                        </a:rPr>
                        <a:t> Notice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EXFX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Exchange</a:t>
                      </a:r>
                      <a:r>
                        <a:rPr lang="en-US" sz="1600" kern="1200" baseline="0" dirty="0" smtClean="0">
                          <a:solidFill>
                            <a:schemeClr val="tx1"/>
                          </a:solidFill>
                          <a:latin typeface="+mn-lt"/>
                          <a:ea typeface="Times New Roman"/>
                          <a:cs typeface="+mn-cs"/>
                        </a:rPr>
                        <a: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IRFX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Interest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MLIQ</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Manual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PRAM</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Participant</a:t>
                      </a:r>
                      <a:r>
                        <a:rPr lang="en-US" sz="1600" kern="1200" baseline="0" dirty="0" smtClean="0">
                          <a:solidFill>
                            <a:schemeClr val="tx1"/>
                          </a:solidFill>
                          <a:latin typeface="+mn-lt"/>
                          <a:ea typeface="Times New Roman"/>
                          <a:cs typeface="+mn-cs"/>
                        </a:rPr>
                        <a:t> Amendment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VAMB</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VAMI</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174872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ROBK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a:t>
                      </a:r>
                      <a:r>
                        <a:rPr lang="en-US" sz="1600" kern="1200" baseline="0" dirty="0" smtClean="0">
                          <a:solidFill>
                            <a:schemeClr val="tx1"/>
                          </a:solidFill>
                          <a:latin typeface="+mn-lt"/>
                          <a:ea typeface="Times New Roman"/>
                          <a:cs typeface="+mn-cs"/>
                        </a:rPr>
                        <a: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ROCL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Consolidated</a:t>
                      </a:r>
                      <a:r>
                        <a:rPr lang="en-US" sz="1600" kern="1200" baseline="0" dirty="0" smtClean="0">
                          <a:solidFill>
                            <a:schemeClr val="tx1"/>
                          </a:solidFill>
                          <a:latin typeface="+mn-lt"/>
                          <a:ea typeface="Times New Roman"/>
                          <a:cs typeface="+mn-cs"/>
                        </a:rPr>
                        <a:t> Rollover</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of Contract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ROSL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Split</a:t>
                      </a:r>
                      <a:r>
                        <a:rPr lang="en-US" sz="1600" kern="1200" baseline="0" dirty="0" smtClean="0">
                          <a:solidFill>
                            <a:schemeClr val="tx1"/>
                          </a:solidFill>
                          <a:latin typeface="+mn-lt"/>
                          <a:ea typeface="Times New Roman"/>
                          <a:cs typeface="+mn-cs"/>
                        </a:rPr>
                        <a:t> Rollover</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NOTC</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Billing Notice</a:t>
                      </a:r>
                      <a:r>
                        <a:rPr lang="en-US" sz="1600" kern="1200" baseline="0" dirty="0" smtClean="0">
                          <a:solidFill>
                            <a:schemeClr val="tx1"/>
                          </a:solidFill>
                          <a:latin typeface="+mn-lt"/>
                          <a:ea typeface="Times New Roman"/>
                          <a:cs typeface="+mn-cs"/>
                        </a:rPr>
                        <a:t>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REVN</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Rate Revision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Covered-Participant Side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LIQD</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DNOT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Drawdown</a:t>
                      </a:r>
                      <a:r>
                        <a:rPr lang="en-US" sz="1600" kern="1200" baseline="0" dirty="0" smtClean="0">
                          <a:solidFill>
                            <a:schemeClr val="tx1"/>
                          </a:solidFill>
                          <a:latin typeface="+mn-lt"/>
                          <a:ea typeface="Times New Roman"/>
                          <a:cs typeface="+mn-cs"/>
                        </a:rPr>
                        <a:t> Notice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EXFX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Exchange</a:t>
                      </a:r>
                      <a:r>
                        <a:rPr lang="en-US" sz="1600" kern="1200" baseline="0" dirty="0" smtClean="0">
                          <a:solidFill>
                            <a:schemeClr val="tx1"/>
                          </a:solidFill>
                          <a:latin typeface="+mn-lt"/>
                          <a:ea typeface="Times New Roman"/>
                          <a:cs typeface="+mn-cs"/>
                        </a:rPr>
                        <a: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IRFX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Interest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of Contract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ADCH</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Adhoc</a:t>
                      </a:r>
                      <a:r>
                        <a:rPr lang="en-US" sz="1600" kern="1200" baseline="0" dirty="0" smtClean="0">
                          <a:solidFill>
                            <a:schemeClr val="tx1"/>
                          </a:solidFill>
                          <a:latin typeface="+mn-lt"/>
                          <a:ea typeface="Times New Roman"/>
                          <a:cs typeface="+mn-cs"/>
                        </a:rPr>
                        <a:t> Charge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RNDP</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Rounding Profit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RNDL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Rounding Loss</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MRGP</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Skim</a:t>
                      </a:r>
                      <a:r>
                        <a:rPr lang="en-US" sz="1600" kern="1200" baseline="0" dirty="0" smtClean="0">
                          <a:solidFill>
                            <a:schemeClr val="tx1"/>
                          </a:solidFill>
                          <a:latin typeface="+mn-lt"/>
                          <a:ea typeface="Times New Roman"/>
                          <a:cs typeface="+mn-cs"/>
                        </a:rPr>
                        <a:t> Margin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ROBK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Contract</a:t>
                      </a:r>
                      <a:r>
                        <a:rPr lang="en-US" sz="1600" kern="1200" baseline="0" dirty="0" smtClean="0">
                          <a:solidFill>
                            <a:schemeClr val="tx1"/>
                          </a:solidFill>
                          <a:latin typeface="+mn-lt"/>
                          <a:ea typeface="Times New Roman"/>
                          <a:cs typeface="+mn-cs"/>
                        </a:rPr>
                        <a: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ADNT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Adhoc Notice</a:t>
                      </a:r>
                      <a:r>
                        <a:rPr lang="en-US" sz="1600" kern="1200" baseline="0" dirty="0" smtClean="0">
                          <a:solidFill>
                            <a:schemeClr val="tx1"/>
                          </a:solidFill>
                          <a:latin typeface="+mn-lt"/>
                          <a:ea typeface="Times New Roman"/>
                          <a:cs typeface="+mn-cs"/>
                        </a:rPr>
                        <a:t>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8674" y="1876643"/>
            <a:ext cx="5178439" cy="1438058"/>
          </a:xfrm>
        </p:spPr>
        <p:txBody>
          <a:bodyPr/>
          <a:lstStyle/>
          <a:p>
            <a:r>
              <a:rPr lang="en-US" dirty="0" smtClean="0"/>
              <a:t>Advices Supported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Advices  supported-Borrower Tranche Level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1154736" y="808597"/>
          <a:ext cx="7391060" cy="128771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kern="1200" dirty="0" smtClean="0">
                          <a:solidFill>
                            <a:schemeClr val="dk1"/>
                          </a:solidFill>
                          <a:latin typeface="+mn-lt"/>
                          <a:ea typeface="+mn-ea"/>
                          <a:cs typeface="+mn-cs"/>
                        </a:rPr>
                        <a:t>ADHOC_FEE_NOTC</a:t>
                      </a:r>
                      <a:endParaRPr lang="en-US" sz="1600" b="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latin typeface="+mn-lt"/>
                          <a:ea typeface="+mn-ea"/>
                          <a:cs typeface="+mn-cs"/>
                        </a:rPr>
                        <a:t>Adhoc Fee Notice</a:t>
                      </a:r>
                      <a:r>
                        <a:rPr lang="en-US" sz="1600" b="0" kern="1200" baseline="0" dirty="0" smtClean="0">
                          <a:solidFill>
                            <a:schemeClr val="dk1"/>
                          </a:solidFill>
                          <a:latin typeface="+mn-lt"/>
                          <a:ea typeface="+mn-ea"/>
                          <a:cs typeface="+mn-cs"/>
                        </a:rPr>
                        <a:t> </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t>PART_PAYMENT</a:t>
                      </a:r>
                      <a:r>
                        <a:rPr lang="en-US" sz="1600" baseline="0" dirty="0" smtClean="0"/>
                        <a:t>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dk1"/>
                          </a:solidFill>
                          <a:latin typeface="+mn-lt"/>
                          <a:ea typeface="+mn-ea"/>
                          <a:cs typeface="+mn-cs"/>
                        </a:rPr>
                        <a:t>Payment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t>LS_BILLNOTC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Billing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Advices  supported-Borrower Drawdown Level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1154736" y="808597"/>
          <a:ext cx="7391060" cy="262883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kern="1200" dirty="0" smtClean="0">
                          <a:solidFill>
                            <a:schemeClr val="dk1"/>
                          </a:solidFill>
                          <a:latin typeface="+mn-lt"/>
                          <a:ea typeface="+mn-ea"/>
                          <a:cs typeface="+mn-cs"/>
                        </a:rPr>
                        <a:t>ADHOC_FEE_NOTC</a:t>
                      </a:r>
                      <a:endParaRPr lang="en-US" sz="1600" b="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latin typeface="+mn-lt"/>
                          <a:ea typeface="+mn-ea"/>
                          <a:cs typeface="+mn-cs"/>
                        </a:rPr>
                        <a:t>Adhoc Fee Notice</a:t>
                      </a:r>
                      <a:r>
                        <a:rPr lang="en-US" sz="1600" b="0" kern="1200" baseline="0" dirty="0" smtClean="0">
                          <a:solidFill>
                            <a:schemeClr val="dk1"/>
                          </a:solidFill>
                          <a:latin typeface="+mn-lt"/>
                          <a:ea typeface="+mn-ea"/>
                          <a:cs typeface="+mn-cs"/>
                        </a:rPr>
                        <a:t> </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t>PART_PAYMENT</a:t>
                      </a:r>
                      <a:r>
                        <a:rPr lang="en-US" sz="1600" baseline="0" dirty="0" smtClean="0"/>
                        <a:t>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dk1"/>
                          </a:solidFill>
                          <a:latin typeface="+mn-lt"/>
                          <a:ea typeface="+mn-ea"/>
                          <a:cs typeface="+mn-cs"/>
                        </a:rPr>
                        <a:t>Payment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t>LS_BILLNOTC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Billing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21546">
                <a:tc>
                  <a:txBody>
                    <a:bodyPr/>
                    <a:lstStyle/>
                    <a:p>
                      <a:r>
                        <a:rPr lang="en-US" sz="1600" dirty="0" smtClean="0"/>
                        <a:t>DRAWDOWN_NOTC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Drawdown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21546">
                <a:tc>
                  <a:txBody>
                    <a:bodyPr/>
                    <a:lstStyle/>
                    <a:p>
                      <a:r>
                        <a:rPr lang="en-US" sz="1600" dirty="0" smtClean="0"/>
                        <a:t>BORR_EXFX_ADV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Exchange</a:t>
                      </a:r>
                      <a:r>
                        <a:rPr lang="en-US" sz="1600" kern="1200" baseline="0" dirty="0" smtClean="0">
                          <a:solidFill>
                            <a:schemeClr val="dk1"/>
                          </a:solidFill>
                          <a:latin typeface="+mn-lt"/>
                          <a:ea typeface="+mn-ea"/>
                          <a:cs typeface="+mn-cs"/>
                        </a:rPr>
                        <a:t> Rate fixing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21546">
                <a:tc>
                  <a:txBody>
                    <a:bodyPr/>
                    <a:lstStyle/>
                    <a:p>
                      <a:r>
                        <a:rPr lang="en-US" sz="1600" dirty="0" smtClean="0"/>
                        <a:t>BORR_IRFX_ADV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Interest Rate fixing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21546">
                <a:tc>
                  <a:txBody>
                    <a:bodyPr/>
                    <a:lstStyle/>
                    <a:p>
                      <a:r>
                        <a:rPr lang="en-US" sz="1600" dirty="0" smtClean="0"/>
                        <a:t>LS_REVN_NOTC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Rate</a:t>
                      </a:r>
                      <a:r>
                        <a:rPr lang="en-US" sz="1600" kern="1200" baseline="0" dirty="0" smtClean="0">
                          <a:solidFill>
                            <a:schemeClr val="dk1"/>
                          </a:solidFill>
                          <a:latin typeface="+mn-lt"/>
                          <a:ea typeface="+mn-ea"/>
                          <a:cs typeface="+mn-cs"/>
                        </a:rPr>
                        <a:t> revision Notice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350313"/>
            <a:ext cx="8229586" cy="406395"/>
          </a:xfrm>
        </p:spPr>
        <p:txBody>
          <a:bodyPr/>
          <a:lstStyle/>
          <a:p>
            <a:r>
              <a:rPr lang="en-US" dirty="0" smtClean="0"/>
              <a:t>Advices supported-Participant Side</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26136" y="1180072"/>
          <a:ext cx="7391060" cy="195827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smtClean="0">
                          <a:ln>
                            <a:noFill/>
                          </a:ln>
                          <a:solidFill>
                            <a:schemeClr val="bg1"/>
                          </a:solidFill>
                          <a:effectLst/>
                          <a:latin typeface="Arial" charset="0"/>
                          <a:cs typeface="Arial" charset="0"/>
                        </a:rPr>
                        <a:t>Description</a:t>
                      </a:r>
                      <a:endParaRPr kumimoji="0" lang="en-US" sz="1400" b="1" i="0" u="none" strike="noStrike" cap="none" normalizeH="0" baseline="0" dirty="0" smtClean="0">
                        <a:ln>
                          <a:noFill/>
                        </a:ln>
                        <a:solidFill>
                          <a:schemeClr val="bg1"/>
                        </a:solidFill>
                        <a:effectLst/>
                        <a:latin typeface="Arial" charset="0"/>
                        <a:cs typeface="Arial" charset="0"/>
                      </a:endParaRP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dirty="0" smtClean="0">
                          <a:latin typeface="+mn-lt"/>
                        </a:rPr>
                        <a:t>MT643</a:t>
                      </a:r>
                      <a:endParaRPr lang="en-US" sz="1600" b="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b="0" kern="1200" dirty="0" smtClean="0">
                          <a:solidFill>
                            <a:schemeClr val="dk1"/>
                          </a:solidFill>
                          <a:latin typeface="+mn-lt"/>
                          <a:ea typeface="+mn-ea"/>
                          <a:cs typeface="+mn-cs"/>
                        </a:rPr>
                        <a:t>Drawdown</a:t>
                      </a:r>
                      <a:r>
                        <a:rPr lang="en-US" sz="1600" b="0" kern="1200" baseline="0" dirty="0" smtClean="0">
                          <a:solidFill>
                            <a:schemeClr val="dk1"/>
                          </a:solidFill>
                          <a:latin typeface="+mn-lt"/>
                          <a:ea typeface="+mn-ea"/>
                          <a:cs typeface="+mn-cs"/>
                        </a:rPr>
                        <a:t> Notice</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latin typeface="+mn-lt"/>
                        </a:rPr>
                        <a:t>MT644</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Exchange</a:t>
                      </a:r>
                      <a:r>
                        <a:rPr lang="en-US" sz="1600" kern="1200" baseline="0" dirty="0" smtClean="0">
                          <a:solidFill>
                            <a:schemeClr val="dk1"/>
                          </a:solidFill>
                          <a:latin typeface="+mn-lt"/>
                          <a:ea typeface="+mn-ea"/>
                          <a:cs typeface="+mn-cs"/>
                        </a:rPr>
                        <a:t> Rate fixing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latin typeface="+mn-lt"/>
                        </a:rPr>
                        <a:t>MT644</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Interest Rate fixing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53735">
                <a:tc>
                  <a:txBody>
                    <a:bodyPr/>
                    <a:lstStyle/>
                    <a:p>
                      <a:r>
                        <a:rPr lang="en-US" sz="1600" dirty="0" smtClean="0">
                          <a:latin typeface="+mn-lt"/>
                        </a:rPr>
                        <a:t>MT645</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dirty="0" smtClean="0">
                          <a:latin typeface="+mn-lt"/>
                        </a:rPr>
                        <a:t>Adhoc Fee Liquidation</a:t>
                      </a:r>
                      <a:endParaRPr lang="en-US" sz="1600" dirty="0">
                        <a:latin typeface="+mn-lt"/>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09012">
                <a:tc>
                  <a:txBody>
                    <a:bodyPr/>
                    <a:lstStyle/>
                    <a:p>
                      <a:r>
                        <a:rPr lang="en-US" sz="1600" kern="1200" dirty="0" smtClean="0">
                          <a:solidFill>
                            <a:schemeClr val="tx1"/>
                          </a:solidFill>
                          <a:latin typeface="+mn-lt"/>
                          <a:ea typeface="+mn-ea"/>
                          <a:cs typeface="+mn-cs"/>
                        </a:rPr>
                        <a:t>MT646</a:t>
                      </a:r>
                      <a:endParaRPr lang="en-US" sz="1600" kern="1200" dirty="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Interest/Principal Payment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8674" y="1876643"/>
            <a:ext cx="5178439" cy="1438058"/>
          </a:xfrm>
        </p:spPr>
        <p:txBody>
          <a:bodyPr/>
          <a:lstStyle/>
          <a:p>
            <a:r>
              <a:rPr lang="en-US" dirty="0" smtClean="0"/>
              <a:t>Reports Supported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a:t>
            </a:r>
          </a:p>
        </p:txBody>
      </p:sp>
      <p:sp>
        <p:nvSpPr>
          <p:cNvPr id="3" name="Content Placeholder 2"/>
          <p:cNvSpPr>
            <a:spLocks noGrp="1"/>
          </p:cNvSpPr>
          <p:nvPr>
            <p:ph sz="quarter" idx="12"/>
          </p:nvPr>
        </p:nvSpPr>
        <p:spPr>
          <a:xfrm>
            <a:off x="914400" y="1019175"/>
            <a:ext cx="8229600" cy="3189517"/>
          </a:xfrm>
        </p:spPr>
        <p:txBody>
          <a:bodyPr/>
          <a:lstStyle/>
          <a:p>
            <a:pPr>
              <a:buFont typeface="Arial" pitchFamily="34" charset="0"/>
              <a:buChar char="•"/>
            </a:pPr>
            <a:r>
              <a:rPr lang="en-US" sz="1600" dirty="0" smtClean="0"/>
              <a:t>Loan Syndication products offered by banks can be for </a:t>
            </a:r>
          </a:p>
          <a:p>
            <a:pPr lvl="1">
              <a:buClr>
                <a:schemeClr val="accent1"/>
              </a:buClr>
              <a:buFont typeface="Arial" pitchFamily="34" charset="0"/>
              <a:buChar char="•"/>
            </a:pPr>
            <a:r>
              <a:rPr lang="en-US" sz="1600" dirty="0" smtClean="0"/>
              <a:t>Fixed or Floating interest rate</a:t>
            </a:r>
          </a:p>
          <a:p>
            <a:pPr lvl="1">
              <a:buClr>
                <a:schemeClr val="accent1"/>
              </a:buClr>
              <a:buFont typeface="Arial" pitchFamily="34" charset="0"/>
              <a:buChar char="•"/>
            </a:pPr>
            <a:r>
              <a:rPr lang="en-US" sz="1600" dirty="0" smtClean="0"/>
              <a:t>Bullet schedule or with certain repayment frequency </a:t>
            </a:r>
          </a:p>
          <a:p>
            <a:pPr lvl="1">
              <a:buClr>
                <a:schemeClr val="accent1"/>
              </a:buClr>
              <a:buFont typeface="Arial" pitchFamily="34" charset="0"/>
              <a:buChar char="•"/>
            </a:pPr>
            <a:r>
              <a:rPr lang="en-US" sz="1600" dirty="0" smtClean="0"/>
              <a:t>Job process and Online process of participant contracts.</a:t>
            </a:r>
          </a:p>
          <a:p>
            <a:pPr lvl="1">
              <a:buClr>
                <a:schemeClr val="accent1"/>
              </a:buClr>
              <a:buFont typeface="Arial" pitchFamily="34" charset="0"/>
              <a:buChar char="•"/>
            </a:pPr>
            <a:r>
              <a:rPr lang="en-US" sz="1600" dirty="0" smtClean="0"/>
              <a:t>Cascade or Non Cascade participation .</a:t>
            </a:r>
          </a:p>
          <a:p>
            <a:pPr lvl="1">
              <a:buClr>
                <a:schemeClr val="accent1"/>
              </a:buClr>
              <a:buFont typeface="Arial" pitchFamily="34" charset="0"/>
              <a:buChar char="•"/>
            </a:pPr>
            <a:r>
              <a:rPr lang="en-US" sz="1600" dirty="0" smtClean="0"/>
              <a:t>Revolving and Non-Revolving type of contracts.</a:t>
            </a:r>
          </a:p>
          <a:p>
            <a:pPr>
              <a:buFont typeface="Arial" pitchFamily="34" charset="0"/>
              <a:buChar char="•"/>
            </a:pPr>
            <a:r>
              <a:rPr lang="en-US" sz="1600" dirty="0" smtClean="0"/>
              <a:t>Loan Syndication is classified in three levels:</a:t>
            </a:r>
          </a:p>
          <a:p>
            <a:pPr lvl="1">
              <a:buClr>
                <a:schemeClr val="accent1"/>
              </a:buClr>
              <a:buFont typeface="Arial" pitchFamily="34" charset="0"/>
              <a:buChar char="•"/>
            </a:pPr>
            <a:r>
              <a:rPr lang="en-US" sz="1600" dirty="0" smtClean="0"/>
              <a:t>Facility Level</a:t>
            </a:r>
          </a:p>
          <a:p>
            <a:pPr lvl="1">
              <a:buClr>
                <a:schemeClr val="accent1"/>
              </a:buClr>
              <a:buFont typeface="Arial" pitchFamily="34" charset="0"/>
              <a:buChar char="•"/>
            </a:pPr>
            <a:r>
              <a:rPr lang="en-US" sz="1600" dirty="0" smtClean="0"/>
              <a:t>Tranche Level</a:t>
            </a:r>
          </a:p>
          <a:p>
            <a:pPr lvl="1">
              <a:buClr>
                <a:schemeClr val="accent1"/>
              </a:buClr>
              <a:buFont typeface="Arial" pitchFamily="34" charset="0"/>
              <a:buChar char="•"/>
            </a:pPr>
            <a:r>
              <a:rPr lang="en-US" sz="1600" dirty="0" smtClean="0"/>
              <a:t>Drawdown Level</a:t>
            </a:r>
          </a:p>
          <a:p>
            <a:pPr lvl="1">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71451"/>
            <a:ext cx="8229586" cy="400049"/>
          </a:xfrm>
        </p:spPr>
        <p:txBody>
          <a:bodyPr/>
          <a:lstStyle/>
          <a:p>
            <a:r>
              <a:rPr lang="en-US" dirty="0" smtClean="0"/>
              <a:t>Reports Supported</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2438028" y="699080"/>
          <a:ext cx="3905621" cy="3638484"/>
        </p:xfrm>
        <a:graphic>
          <a:graphicData uri="http://schemas.openxmlformats.org/drawingml/2006/table">
            <a:tbl>
              <a:tblPr>
                <a:effectLst/>
              </a:tblPr>
              <a:tblGrid>
                <a:gridCol w="3905621">
                  <a:extLst>
                    <a:ext uri="{9D8B030D-6E8A-4147-A177-3AD203B41FA5}">
                      <a16:colId xmlns:a16="http://schemas.microsoft.com/office/drawing/2014/main" val="20000"/>
                    </a:ext>
                  </a:extLst>
                </a:gridCol>
              </a:tblGrid>
              <a:tr h="285684">
                <a:tc>
                  <a:txBody>
                    <a:bodyPr/>
                    <a:lstStyle/>
                    <a:p>
                      <a:pPr algn="l" rtl="0" fontAlgn="t"/>
                      <a:r>
                        <a:rPr lang="en-US" sz="1800" b="0" i="0" u="none" strike="noStrike" dirty="0" smtClean="0">
                          <a:solidFill>
                            <a:schemeClr val="bg1"/>
                          </a:solidFill>
                          <a:latin typeface="Arial"/>
                        </a:rPr>
                        <a:t>Reports</a:t>
                      </a:r>
                      <a:endParaRPr lang="en-US" sz="1800" b="0" i="0" u="none" strike="noStrike" dirty="0">
                        <a:solidFill>
                          <a:schemeClr val="bg1"/>
                        </a:solidFill>
                        <a:latin typeface="Arial"/>
                      </a:endParaRPr>
                    </a:p>
                  </a:txBody>
                  <a:tcPr marL="9525" marR="9525" marT="9525" marB="0">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7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Participant Drawdown Contribution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722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Participant Tranche Contribution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196553">
                <a:tc>
                  <a:txBody>
                    <a:bodyPr/>
                    <a:lstStyle/>
                    <a:p>
                      <a:r>
                        <a:rPr lang="en-US" sz="1400" kern="1200" dirty="0" smtClean="0">
                          <a:solidFill>
                            <a:schemeClr val="dk1"/>
                          </a:solidFill>
                          <a:latin typeface="+mn-lt"/>
                          <a:ea typeface="+mn-ea"/>
                          <a:cs typeface="+mn-cs"/>
                        </a:rPr>
                        <a:t>Tranche Drawdown Detail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21546">
                <a:tc>
                  <a:txBody>
                    <a:bodyPr/>
                    <a:lstStyle/>
                    <a:p>
                      <a:r>
                        <a:rPr lang="en-US" sz="1400" kern="1200" dirty="0" smtClean="0">
                          <a:solidFill>
                            <a:schemeClr val="dk1"/>
                          </a:solidFill>
                          <a:latin typeface="+mn-lt"/>
                          <a:ea typeface="+mn-ea"/>
                          <a:cs typeface="+mn-cs"/>
                        </a:rPr>
                        <a:t>Facility Borrower Contact Detail</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537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Drawdown Borrower Contact Detail</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09012">
                <a:tc>
                  <a:txBody>
                    <a:bodyPr/>
                    <a:lstStyle/>
                    <a:p>
                      <a:r>
                        <a:rPr lang="en-US" sz="1400" kern="1200" dirty="0" smtClean="0">
                          <a:solidFill>
                            <a:schemeClr val="dk1"/>
                          </a:solidFill>
                          <a:latin typeface="+mn-lt"/>
                          <a:ea typeface="+mn-ea"/>
                          <a:cs typeface="+mn-cs"/>
                        </a:rPr>
                        <a:t>Active Facility Drawdown Detail</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r>
                        <a:rPr lang="en-US" sz="1400" kern="1200" dirty="0" smtClean="0">
                          <a:solidFill>
                            <a:schemeClr val="dk1"/>
                          </a:solidFill>
                          <a:latin typeface="+mn-lt"/>
                          <a:ea typeface="+mn-ea"/>
                          <a:cs typeface="+mn-cs"/>
                        </a:rPr>
                        <a:t>Facility Utilization Detail Report</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r>
                        <a:rPr lang="en-US" sz="1400" kern="1200" dirty="0" smtClean="0">
                          <a:solidFill>
                            <a:schemeClr val="dk1"/>
                          </a:solidFill>
                          <a:latin typeface="+mn-lt"/>
                          <a:ea typeface="+mn-ea"/>
                          <a:cs typeface="+mn-cs"/>
                        </a:rPr>
                        <a:t>Participant Transfer Detail Report</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r>
                        <a:rPr lang="en-US" sz="1400" kern="1200" dirty="0" smtClean="0">
                          <a:solidFill>
                            <a:schemeClr val="dk1"/>
                          </a:solidFill>
                          <a:latin typeface="+mn-lt"/>
                          <a:ea typeface="+mn-ea"/>
                          <a:cs typeface="+mn-cs"/>
                        </a:rPr>
                        <a:t>Facility Detail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r>
                        <a:rPr lang="en-US" sz="1400" kern="1200" dirty="0" smtClean="0">
                          <a:solidFill>
                            <a:schemeClr val="tx1"/>
                          </a:solidFill>
                          <a:latin typeface="+mn-lt"/>
                          <a:ea typeface="+mn-ea"/>
                          <a:cs typeface="+mn-cs"/>
                        </a:rPr>
                        <a:t>Tranche Borrower Report</a:t>
                      </a:r>
                      <a:endParaRPr lang="en-IN" sz="1400" kern="1200" dirty="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Drawdown Interest Due Report</a:t>
                      </a:r>
                      <a:endParaRPr lang="en-IN" sz="1400" kern="1200" dirty="0" smtClean="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25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94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152400" y="926306"/>
            <a:ext cx="37338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Borrower Facility Product</a:t>
            </a:r>
          </a:p>
        </p:txBody>
      </p:sp>
      <p:sp>
        <p:nvSpPr>
          <p:cNvPr id="352259" name="Rectangle 3"/>
          <p:cNvSpPr>
            <a:spLocks noChangeArrowheads="1"/>
          </p:cNvSpPr>
          <p:nvPr/>
        </p:nvSpPr>
        <p:spPr bwMode="auto">
          <a:xfrm>
            <a:off x="152400" y="1828800"/>
            <a:ext cx="38100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Borrower Tranche Product</a:t>
            </a:r>
          </a:p>
        </p:txBody>
      </p:sp>
      <p:sp>
        <p:nvSpPr>
          <p:cNvPr id="352260" name="Rectangle 4"/>
          <p:cNvSpPr>
            <a:spLocks noChangeArrowheads="1"/>
          </p:cNvSpPr>
          <p:nvPr/>
        </p:nvSpPr>
        <p:spPr bwMode="auto">
          <a:xfrm>
            <a:off x="5181600" y="1828800"/>
            <a:ext cx="36576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Participant Tranche Product</a:t>
            </a:r>
          </a:p>
        </p:txBody>
      </p:sp>
      <p:sp>
        <p:nvSpPr>
          <p:cNvPr id="352261" name="Rectangle 5"/>
          <p:cNvSpPr>
            <a:spLocks noChangeArrowheads="1"/>
          </p:cNvSpPr>
          <p:nvPr/>
        </p:nvSpPr>
        <p:spPr bwMode="auto">
          <a:xfrm>
            <a:off x="304800" y="2800350"/>
            <a:ext cx="3505200" cy="400110"/>
          </a:xfrm>
          <a:prstGeom prst="rect">
            <a:avLst/>
          </a:prstGeom>
          <a:noFill/>
          <a:ln w="9525">
            <a:noFill/>
            <a:miter lim="800000"/>
            <a:headEnd/>
            <a:tailEnd/>
          </a:ln>
          <a:effectLst/>
        </p:spPr>
        <p:txBody>
          <a:bodyPr>
            <a:spAutoFit/>
          </a:bodyPr>
          <a:lstStyle/>
          <a:p>
            <a:pPr eaLnBrk="1" hangingPunct="1"/>
            <a:r>
              <a:rPr lang="en-US" sz="2000" dirty="0">
                <a:latin typeface="Times New Roman" pitchFamily="18" charset="0"/>
                <a:cs typeface="Arial" charset="0"/>
              </a:rPr>
              <a:t>Borrower Drawdown Product</a:t>
            </a:r>
          </a:p>
        </p:txBody>
      </p:sp>
      <p:sp>
        <p:nvSpPr>
          <p:cNvPr id="352262" name="Rectangle 6"/>
          <p:cNvSpPr>
            <a:spLocks noChangeArrowheads="1"/>
          </p:cNvSpPr>
          <p:nvPr/>
        </p:nvSpPr>
        <p:spPr bwMode="auto">
          <a:xfrm>
            <a:off x="5105400" y="926306"/>
            <a:ext cx="37338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Participant Facility Product</a:t>
            </a:r>
          </a:p>
        </p:txBody>
      </p:sp>
      <p:sp>
        <p:nvSpPr>
          <p:cNvPr id="352263" name="Rectangle 7"/>
          <p:cNvSpPr>
            <a:spLocks noChangeArrowheads="1"/>
          </p:cNvSpPr>
          <p:nvPr/>
        </p:nvSpPr>
        <p:spPr bwMode="auto">
          <a:xfrm>
            <a:off x="5410200" y="2800350"/>
            <a:ext cx="3429000" cy="400110"/>
          </a:xfrm>
          <a:prstGeom prst="rect">
            <a:avLst/>
          </a:prstGeom>
          <a:noFill/>
          <a:ln w="9525">
            <a:noFill/>
            <a:miter lim="800000"/>
            <a:headEnd/>
            <a:tailEnd/>
          </a:ln>
          <a:effectLst/>
        </p:spPr>
        <p:txBody>
          <a:bodyPr>
            <a:spAutoFit/>
          </a:bodyPr>
          <a:lstStyle/>
          <a:p>
            <a:pPr eaLnBrk="1" hangingPunct="1"/>
            <a:r>
              <a:rPr lang="en-US" sz="2000" dirty="0">
                <a:latin typeface="Times New Roman" pitchFamily="18" charset="0"/>
                <a:cs typeface="Arial" charset="0"/>
              </a:rPr>
              <a:t>Participant Drawdown Product</a:t>
            </a:r>
          </a:p>
        </p:txBody>
      </p:sp>
      <p:sp>
        <p:nvSpPr>
          <p:cNvPr id="352264" name="Rectangle 8"/>
          <p:cNvSpPr>
            <a:spLocks noChangeArrowheads="1"/>
          </p:cNvSpPr>
          <p:nvPr/>
        </p:nvSpPr>
        <p:spPr bwMode="auto">
          <a:xfrm>
            <a:off x="152400" y="2743200"/>
            <a:ext cx="3810000" cy="457200"/>
          </a:xfrm>
          <a:prstGeom prst="rect">
            <a:avLst/>
          </a:prstGeom>
          <a:noFill/>
          <a:ln w="9525">
            <a:solidFill>
              <a:schemeClr val="tx1"/>
            </a:solidFill>
            <a:miter lim="800000"/>
            <a:headEnd/>
            <a:tailEnd/>
          </a:ln>
          <a:effectLst/>
        </p:spPr>
        <p:txBody>
          <a:bodyPr wrap="none" anchor="ctr"/>
          <a:lstStyle/>
          <a:p>
            <a:endParaRPr lang="en-US" dirty="0"/>
          </a:p>
        </p:txBody>
      </p:sp>
      <p:sp>
        <p:nvSpPr>
          <p:cNvPr id="352265" name="Rectangle 9"/>
          <p:cNvSpPr>
            <a:spLocks noChangeArrowheads="1"/>
          </p:cNvSpPr>
          <p:nvPr/>
        </p:nvSpPr>
        <p:spPr bwMode="auto">
          <a:xfrm>
            <a:off x="5105400" y="2743200"/>
            <a:ext cx="3810000" cy="492617"/>
          </a:xfrm>
          <a:prstGeom prst="rect">
            <a:avLst/>
          </a:prstGeom>
          <a:noFill/>
          <a:ln w="9525">
            <a:solidFill>
              <a:schemeClr val="tx1"/>
            </a:solidFill>
            <a:miter lim="800000"/>
            <a:headEnd/>
            <a:tailEnd/>
          </a:ln>
          <a:effectLst/>
        </p:spPr>
        <p:txBody>
          <a:bodyPr wrap="none" anchor="ctr"/>
          <a:lstStyle/>
          <a:p>
            <a:endParaRPr lang="en-US" dirty="0"/>
          </a:p>
        </p:txBody>
      </p:sp>
      <p:sp>
        <p:nvSpPr>
          <p:cNvPr id="352266" name="Line 10"/>
          <p:cNvSpPr>
            <a:spLocks noChangeShapeType="1"/>
          </p:cNvSpPr>
          <p:nvPr/>
        </p:nvSpPr>
        <p:spPr bwMode="auto">
          <a:xfrm flipV="1">
            <a:off x="1981200" y="2286000"/>
            <a:ext cx="0" cy="45720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7" name="Line 11"/>
          <p:cNvSpPr>
            <a:spLocks noChangeShapeType="1"/>
          </p:cNvSpPr>
          <p:nvPr/>
        </p:nvSpPr>
        <p:spPr bwMode="auto">
          <a:xfrm flipV="1">
            <a:off x="1981200" y="1371600"/>
            <a:ext cx="0" cy="45720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8" name="Line 12"/>
          <p:cNvSpPr>
            <a:spLocks noChangeShapeType="1"/>
          </p:cNvSpPr>
          <p:nvPr/>
        </p:nvSpPr>
        <p:spPr bwMode="auto">
          <a:xfrm flipV="1">
            <a:off x="4038600" y="11430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9" name="Line 13"/>
          <p:cNvSpPr>
            <a:spLocks noChangeShapeType="1"/>
          </p:cNvSpPr>
          <p:nvPr/>
        </p:nvSpPr>
        <p:spPr bwMode="auto">
          <a:xfrm flipV="1">
            <a:off x="4038600" y="20574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70" name="Line 14"/>
          <p:cNvSpPr>
            <a:spLocks noChangeShapeType="1"/>
          </p:cNvSpPr>
          <p:nvPr/>
        </p:nvSpPr>
        <p:spPr bwMode="auto">
          <a:xfrm flipV="1">
            <a:off x="4038600" y="29718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72" name="Rectangle 16"/>
          <p:cNvSpPr>
            <a:spLocks noGrp="1" noChangeArrowheads="1"/>
          </p:cNvSpPr>
          <p:nvPr>
            <p:ph type="title"/>
          </p:nvPr>
        </p:nvSpPr>
        <p:spPr>
          <a:xfrm>
            <a:off x="772732" y="135228"/>
            <a:ext cx="7698168" cy="483897"/>
          </a:xfrm>
          <a:noFill/>
          <a:ln/>
        </p:spPr>
        <p:txBody>
          <a:bodyPr/>
          <a:lstStyle/>
          <a:p>
            <a:r>
              <a:rPr lang="en-US" dirty="0" smtClean="0"/>
              <a:t>Loan Syndication</a:t>
            </a:r>
            <a:endParaRPr lang="en-US" dirty="0"/>
          </a:p>
        </p:txBody>
      </p:sp>
      <p:sp>
        <p:nvSpPr>
          <p:cNvPr id="18" name="Rectangle 17"/>
          <p:cNvSpPr/>
          <p:nvPr/>
        </p:nvSpPr>
        <p:spPr>
          <a:xfrm>
            <a:off x="377864" y="501134"/>
            <a:ext cx="2557110" cy="369332"/>
          </a:xfrm>
          <a:prstGeom prst="rect">
            <a:avLst/>
          </a:prstGeom>
        </p:spPr>
        <p:txBody>
          <a:bodyPr wrap="none">
            <a:spAutoFit/>
          </a:bodyPr>
          <a:lstStyle/>
          <a:p>
            <a:r>
              <a:rPr lang="en-US" dirty="0" smtClean="0"/>
              <a:t>Maintenance Hierarchy</a:t>
            </a:r>
            <a:endParaRPr 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2761" y="1733768"/>
            <a:ext cx="4709053" cy="1100723"/>
          </a:xfrm>
        </p:spPr>
        <p:txBody>
          <a:bodyPr/>
          <a:lstStyle/>
          <a:p>
            <a:r>
              <a:rPr lang="en-US" dirty="0" smtClean="0"/>
              <a:t>Products Features</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Loan Syndication Features-Facility Level</a:t>
            </a:r>
            <a:endParaRPr lang="en-US" dirty="0"/>
          </a:p>
        </p:txBody>
      </p:sp>
      <p:sp>
        <p:nvSpPr>
          <p:cNvPr id="6" name="Content Placeholder 5"/>
          <p:cNvSpPr>
            <a:spLocks noGrp="1"/>
          </p:cNvSpPr>
          <p:nvPr>
            <p:ph sz="quarter" idx="12"/>
          </p:nvPr>
        </p:nvSpPr>
        <p:spPr>
          <a:xfrm>
            <a:off x="624885" y="949532"/>
            <a:ext cx="8229600" cy="3062606"/>
          </a:xfrm>
        </p:spPr>
        <p:txBody>
          <a:bodyPr/>
          <a:lstStyle/>
          <a:p>
            <a:pPr algn="just">
              <a:buFont typeface="Arial" pitchFamily="34" charset="0"/>
              <a:buChar char="•"/>
            </a:pPr>
            <a:r>
              <a:rPr lang="en-US" sz="1600" dirty="0" smtClean="0"/>
              <a:t>First Stage of Syndication Loan.</a:t>
            </a:r>
          </a:p>
          <a:p>
            <a:pPr algn="just">
              <a:buFont typeface="Arial" pitchFamily="34" charset="0"/>
              <a:buChar char="•"/>
            </a:pPr>
            <a:r>
              <a:rPr lang="en-US" sz="1600" dirty="0" smtClean="0"/>
              <a:t>Parties Involved in the Syndication are captured.</a:t>
            </a:r>
          </a:p>
          <a:p>
            <a:pPr algn="just">
              <a:buFont typeface="Arial" pitchFamily="34" charset="0"/>
              <a:buChar char="•"/>
            </a:pPr>
            <a:r>
              <a:rPr lang="en-US" sz="1600" dirty="0" smtClean="0"/>
              <a:t>No Cash out flow to the Borrower.</a:t>
            </a:r>
          </a:p>
          <a:p>
            <a:pPr algn="just">
              <a:buFont typeface="Arial" pitchFamily="34" charset="0"/>
              <a:buChar char="•"/>
            </a:pPr>
            <a:r>
              <a:rPr lang="en-US" sz="1600" dirty="0" smtClean="0"/>
              <a:t>Asset ratio of Participants is defined at this stage of the Syndication.</a:t>
            </a:r>
          </a:p>
          <a:p>
            <a:pPr algn="just">
              <a:buFont typeface="Arial" pitchFamily="34" charset="0"/>
              <a:buChar char="•"/>
            </a:pPr>
            <a:r>
              <a:rPr lang="en-US" sz="1600" dirty="0" smtClean="0"/>
              <a:t>Income ratio of fee components are captured.</a:t>
            </a:r>
          </a:p>
          <a:p>
            <a:pPr algn="just">
              <a:buFont typeface="Arial" pitchFamily="34" charset="0"/>
              <a:buChar char="•"/>
            </a:pPr>
            <a:r>
              <a:rPr lang="en-US" sz="1600" dirty="0" smtClean="0"/>
              <a:t>Income to Participants at this stage of the Syndicated loan is only through fee.</a:t>
            </a:r>
          </a:p>
          <a:p>
            <a:pPr algn="just">
              <a:buFont typeface="Arial" pitchFamily="34" charset="0"/>
              <a:buChar char="•"/>
            </a:pPr>
            <a:r>
              <a:rPr lang="en-US" sz="1600" dirty="0" smtClean="0"/>
              <a:t>Only User Input fee component is captured in this stage.</a:t>
            </a:r>
          </a:p>
          <a:p>
            <a:pPr algn="just">
              <a:buFont typeface="Arial" pitchFamily="34" charset="0"/>
              <a:buChar char="•"/>
            </a:pPr>
            <a:r>
              <a:rPr lang="en-US" sz="1600" dirty="0" smtClean="0"/>
              <a:t>Distribution of Adhoc fees to participants as part of Adhoc charge liquidation.</a:t>
            </a:r>
          </a:p>
          <a:p>
            <a:pPr algn="just">
              <a:buFont typeface="Arial" pitchFamily="34" charset="0"/>
              <a:buChar char="•"/>
            </a:pPr>
            <a:r>
              <a:rPr lang="en-US" sz="1600" dirty="0" smtClean="0"/>
              <a:t>No propagation of Agency Fee component to participants since it is meant for Lead agent.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Features-Tranche Level</a:t>
            </a:r>
            <a:endParaRPr lang="en-US" dirty="0"/>
          </a:p>
        </p:txBody>
      </p:sp>
      <p:sp>
        <p:nvSpPr>
          <p:cNvPr id="3" name="Content Placeholder 2"/>
          <p:cNvSpPr>
            <a:spLocks noGrp="1"/>
          </p:cNvSpPr>
          <p:nvPr>
            <p:ph sz="quarter" idx="12"/>
          </p:nvPr>
        </p:nvSpPr>
        <p:spPr>
          <a:xfrm>
            <a:off x="620968" y="962025"/>
            <a:ext cx="8229600" cy="3304351"/>
          </a:xfrm>
        </p:spPr>
        <p:txBody>
          <a:bodyPr/>
          <a:lstStyle/>
          <a:p>
            <a:pPr>
              <a:buFont typeface="Arial" pitchFamily="34" charset="0"/>
              <a:buChar char="•"/>
            </a:pPr>
            <a:r>
              <a:rPr lang="en-US" sz="1600" dirty="0" smtClean="0"/>
              <a:t>Second Stage of Syndicated Loan.</a:t>
            </a:r>
          </a:p>
          <a:p>
            <a:pPr>
              <a:buFont typeface="Arial" pitchFamily="34" charset="0"/>
              <a:buChar char="•"/>
            </a:pPr>
            <a:r>
              <a:rPr lang="en-US" sz="1600" dirty="0" smtClean="0"/>
              <a:t>Contingent Entries are passed at this stage of Syndicated Loan.</a:t>
            </a:r>
          </a:p>
          <a:p>
            <a:pPr>
              <a:buFont typeface="Arial" pitchFamily="34" charset="0"/>
              <a:buChar char="•"/>
            </a:pPr>
            <a:r>
              <a:rPr lang="en-US" sz="1600" dirty="0" smtClean="0"/>
              <a:t>Defined of asset ratio across participants.</a:t>
            </a:r>
          </a:p>
          <a:p>
            <a:pPr>
              <a:buFont typeface="Arial" pitchFamily="34" charset="0"/>
              <a:buChar char="•"/>
            </a:pPr>
            <a:r>
              <a:rPr lang="en-US" sz="1600" dirty="0" smtClean="0"/>
              <a:t>Income to the Participants is only through Fees/Charges/Interest.</a:t>
            </a:r>
          </a:p>
          <a:p>
            <a:pPr>
              <a:buFont typeface="Arial" pitchFamily="34" charset="0"/>
              <a:buChar char="•"/>
            </a:pPr>
            <a:r>
              <a:rPr lang="en-US" sz="1600" dirty="0" smtClean="0"/>
              <a:t>Adhoc fees and Derived fees are captured at this stage of Processing.</a:t>
            </a:r>
          </a:p>
          <a:p>
            <a:pPr>
              <a:buFont typeface="Arial" pitchFamily="34" charset="0"/>
              <a:buChar char="•"/>
            </a:pPr>
            <a:r>
              <a:rPr lang="en-US" sz="1600" dirty="0" smtClean="0"/>
              <a:t>Admin charges are collected as part of Contract Initiation.</a:t>
            </a:r>
          </a:p>
          <a:p>
            <a:pPr>
              <a:buFont typeface="Arial" pitchFamily="34" charset="0"/>
              <a:buChar char="•"/>
            </a:pPr>
            <a:r>
              <a:rPr lang="en-US" sz="1600" dirty="0" smtClean="0"/>
              <a:t>Syndicated tranche can be Revolving or Non Revolving.</a:t>
            </a:r>
          </a:p>
          <a:p>
            <a:pPr>
              <a:buFont typeface="Arial" pitchFamily="34" charset="0"/>
              <a:buChar char="•"/>
            </a:pPr>
            <a:r>
              <a:rPr lang="en-US" sz="1600" dirty="0" smtClean="0"/>
              <a:t>Cascade Participation can be yes or no.</a:t>
            </a:r>
          </a:p>
          <a:p>
            <a:pPr>
              <a:buFont typeface="Arial" pitchFamily="34" charset="0"/>
              <a:buChar char="•"/>
            </a:pPr>
            <a:r>
              <a:rPr lang="en-US" sz="1600" dirty="0" smtClean="0"/>
              <a:t>Cascade Participation-Yes, Then any changes to the participant ratio at tranche will impact the linked drawdown's under tranche.</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racle 2012">
  <a:themeElements>
    <a:clrScheme name="Oracle Color Palette">
      <a:dk1>
        <a:srgbClr val="000000"/>
      </a:dk1>
      <a:lt1>
        <a:sysClr val="window" lastClr="FFFFFF"/>
      </a:lt1>
      <a:dk2>
        <a:srgbClr val="424545"/>
      </a:dk2>
      <a:lt2>
        <a:srgbClr val="A3A3A3"/>
      </a:lt2>
      <a:accent1>
        <a:srgbClr val="FF1414"/>
      </a:accent1>
      <a:accent2>
        <a:srgbClr val="E5E5E5"/>
      </a:accent2>
      <a:accent3>
        <a:srgbClr val="8BAAC3"/>
      </a:accent3>
      <a:accent4>
        <a:srgbClr val="5B6981"/>
      </a:accent4>
      <a:accent5>
        <a:srgbClr val="7D7369"/>
      </a:accent5>
      <a:accent6>
        <a:srgbClr val="786464"/>
      </a:accent6>
      <a:hlink>
        <a:srgbClr val="0000FF"/>
      </a:hlink>
      <a:folHlink>
        <a:srgbClr val="800080"/>
      </a:folHlink>
    </a:clrScheme>
    <a:fontScheme name="Oracl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2000" dirty="0" err="1"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racle 2012">
      <a:dk1>
        <a:sysClr val="windowText" lastClr="000000"/>
      </a:dk1>
      <a:lt1>
        <a:sysClr val="window" lastClr="FFFFFF"/>
      </a:lt1>
      <a:dk2>
        <a:srgbClr val="424545"/>
      </a:dk2>
      <a:lt2>
        <a:srgbClr val="A3A3A3"/>
      </a:lt2>
      <a:accent1>
        <a:srgbClr val="FF1414"/>
      </a:accent1>
      <a:accent2>
        <a:srgbClr val="E5E5E5"/>
      </a:accent2>
      <a:accent3>
        <a:srgbClr val="8BAAC3"/>
      </a:accent3>
      <a:accent4>
        <a:srgbClr val="5B6981"/>
      </a:accent4>
      <a:accent5>
        <a:srgbClr val="7D7369"/>
      </a:accent5>
      <a:accent6>
        <a:srgbClr val="786464"/>
      </a:accent6>
      <a:hlink>
        <a:srgbClr val="0000FF"/>
      </a:hlink>
      <a:folHlink>
        <a:srgbClr val="800080"/>
      </a:folHlink>
    </a:clrScheme>
    <a:fontScheme name="Oracle 201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10059</TotalTime>
  <Words>2769</Words>
  <Application>Microsoft Office PowerPoint</Application>
  <PresentationFormat>On-screen Show (16:9)</PresentationFormat>
  <Paragraphs>502</Paragraphs>
  <Slides>52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ＭＳ Ｐゴシック</vt:lpstr>
      <vt:lpstr>Arial</vt:lpstr>
      <vt:lpstr>Calibri</vt:lpstr>
      <vt:lpstr>Times</vt:lpstr>
      <vt:lpstr>Times New Roman</vt:lpstr>
      <vt:lpstr>Wingdings</vt:lpstr>
      <vt:lpstr>Oracle 2012</vt:lpstr>
      <vt:lpstr>PowerPoint Presentation</vt:lpstr>
      <vt:lpstr>Accelerator Pack 12.3</vt:lpstr>
      <vt:lpstr>Agenda </vt:lpstr>
      <vt:lpstr>Loan Syndication</vt:lpstr>
      <vt:lpstr>Loan Syndication</vt:lpstr>
      <vt:lpstr>Loan Syndication</vt:lpstr>
      <vt:lpstr>Products Features  </vt:lpstr>
      <vt:lpstr>Loan Syndication Features-Facility Level</vt:lpstr>
      <vt:lpstr>Loan Syndication Features-Tranche Level</vt:lpstr>
      <vt:lpstr>Loan Syndication Features-Tranche Level</vt:lpstr>
      <vt:lpstr>Loan Syndication Features-Drawdown Level</vt:lpstr>
      <vt:lpstr>Loan Syndication Features-Drawdown Level</vt:lpstr>
      <vt:lpstr>Product Parameters  </vt:lpstr>
      <vt:lpstr>Product Parameters-Borrower Facility Level </vt:lpstr>
      <vt:lpstr>Product Parameters-Borrower Facility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Parameters-Participant Side</vt:lpstr>
      <vt:lpstr>Product Parameters-Participant Side</vt:lpstr>
      <vt:lpstr>Product Parameters-Participant Side</vt:lpstr>
      <vt:lpstr>Events Covered   </vt:lpstr>
      <vt:lpstr>Events Covered-Borrower Facility Level </vt:lpstr>
      <vt:lpstr>Events Covered-Borrower Tranche Level </vt:lpstr>
      <vt:lpstr>Events Covered-Borrower Drawdown Level </vt:lpstr>
      <vt:lpstr>Events Covered-Borrower Drawdown Level </vt:lpstr>
      <vt:lpstr>Events Covered-Participant Side              </vt:lpstr>
      <vt:lpstr>Advices Supported   </vt:lpstr>
      <vt:lpstr>Advices  supported-Borrower Tranche Level  </vt:lpstr>
      <vt:lpstr>Advices  supported-Borrower Drawdown Level  </vt:lpstr>
      <vt:lpstr>Advices supported-Participant Side </vt:lpstr>
      <vt:lpstr>Reports Supported   </vt:lpstr>
      <vt:lpstr>Reports Supported </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Duarte, Inc.</dc:creator>
  <cp:lastModifiedBy>Raghavendra Gopalakrishna Setty</cp:lastModifiedBy>
  <cp:revision>1381</cp:revision>
  <cp:lastPrinted>2012-08-03T22:03:14Z</cp:lastPrinted>
  <dcterms:created xsi:type="dcterms:W3CDTF">2012-05-31T20:53:14Z</dcterms:created>
  <dcterms:modified xsi:type="dcterms:W3CDTF">2020-04-19T07:56:19Z</dcterms:modified>
</cp:coreProperties>
</file>