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8"/>
  </p:notesMasterIdLst>
  <p:handoutMasterIdLst>
    <p:handoutMasterId r:id="rId59"/>
  </p:handoutMasterIdLst>
  <p:sldIdLst>
    <p:sldId id="267" r:id="rId2"/>
    <p:sldId id="507" r:id="rId3"/>
    <p:sldId id="508" r:id="rId4"/>
    <p:sldId id="582" r:id="rId5"/>
    <p:sldId id="509" r:id="rId6"/>
    <p:sldId id="538" r:id="rId7"/>
    <p:sldId id="585" r:id="rId8"/>
    <p:sldId id="586" r:id="rId9"/>
    <p:sldId id="587" r:id="rId10"/>
    <p:sldId id="584" r:id="rId11"/>
    <p:sldId id="537" r:id="rId12"/>
    <p:sldId id="539" r:id="rId13"/>
    <p:sldId id="541" r:id="rId14"/>
    <p:sldId id="588" r:id="rId15"/>
    <p:sldId id="542" r:id="rId16"/>
    <p:sldId id="543" r:id="rId17"/>
    <p:sldId id="544" r:id="rId18"/>
    <p:sldId id="545" r:id="rId19"/>
    <p:sldId id="546" r:id="rId20"/>
    <p:sldId id="547" r:id="rId21"/>
    <p:sldId id="548" r:id="rId22"/>
    <p:sldId id="549" r:id="rId23"/>
    <p:sldId id="550" r:id="rId24"/>
    <p:sldId id="551" r:id="rId25"/>
    <p:sldId id="552" r:id="rId26"/>
    <p:sldId id="553" r:id="rId27"/>
    <p:sldId id="554" r:id="rId28"/>
    <p:sldId id="555" r:id="rId29"/>
    <p:sldId id="556" r:id="rId30"/>
    <p:sldId id="557" r:id="rId31"/>
    <p:sldId id="558" r:id="rId32"/>
    <p:sldId id="559" r:id="rId33"/>
    <p:sldId id="560" r:id="rId34"/>
    <p:sldId id="561" r:id="rId35"/>
    <p:sldId id="562" r:id="rId36"/>
    <p:sldId id="563" r:id="rId37"/>
    <p:sldId id="564" r:id="rId38"/>
    <p:sldId id="565" r:id="rId39"/>
    <p:sldId id="566" r:id="rId40"/>
    <p:sldId id="583" r:id="rId41"/>
    <p:sldId id="577" r:id="rId42"/>
    <p:sldId id="567" r:id="rId43"/>
    <p:sldId id="568" r:id="rId44"/>
    <p:sldId id="569" r:id="rId45"/>
    <p:sldId id="578" r:id="rId46"/>
    <p:sldId id="570" r:id="rId47"/>
    <p:sldId id="573" r:id="rId48"/>
    <p:sldId id="579" r:id="rId49"/>
    <p:sldId id="571" r:id="rId50"/>
    <p:sldId id="572" r:id="rId51"/>
    <p:sldId id="580" r:id="rId52"/>
    <p:sldId id="574" r:id="rId53"/>
    <p:sldId id="581" r:id="rId54"/>
    <p:sldId id="576" r:id="rId55"/>
    <p:sldId id="262" r:id="rId56"/>
    <p:sldId id="343" r:id="rId5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55</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45423" y="1642275"/>
            <a:ext cx="8229600" cy="3062606"/>
          </a:xfrm>
        </p:spPr>
        <p:txBody>
          <a:bodyPr/>
          <a:lstStyle/>
          <a:p>
            <a:pPr algn="just">
              <a:buNone/>
            </a:pPr>
            <a:endParaRPr lang="en-US" sz="1600" dirty="0" smtClean="0"/>
          </a:p>
          <a:p>
            <a:pPr algn="just">
              <a:buClr>
                <a:schemeClr val="accent1"/>
              </a:buClr>
              <a:buFont typeface="Arial" charset="0"/>
              <a:buChar char="•"/>
            </a:pPr>
            <a:r>
              <a:rPr lang="en-US" sz="1600" dirty="0" smtClean="0"/>
              <a:t>Simple Bearing : Typically the principal portion is fixed for all repayment schedules. The interest is calculated on the outstanding balance.</a:t>
            </a:r>
          </a:p>
          <a:p>
            <a:pPr algn="just">
              <a:buClr>
                <a:schemeClr val="accent1"/>
              </a:buClr>
            </a:pPr>
            <a:endParaRPr lang="en-US" sz="1600" dirty="0" smtClean="0"/>
          </a:p>
          <a:p>
            <a:pPr algn="just">
              <a:buClr>
                <a:schemeClr val="accent1"/>
              </a:buClr>
              <a:buFont typeface="Arial" charset="0"/>
              <a:buChar char="•"/>
            </a:pPr>
            <a:r>
              <a:rPr lang="en-US" sz="1600" dirty="0" smtClean="0"/>
              <a:t>Amortized : The mortgage is paid down in equated installments (EMI) , i.e. the sum of the principal and interest portions is fixed.</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23435" y="905468"/>
            <a:ext cx="8229600" cy="3647481"/>
          </a:xfrm>
        </p:spPr>
        <p:txBody>
          <a:bodyPr/>
          <a:lstStyle/>
          <a:p>
            <a:pPr algn="just">
              <a:buClr>
                <a:schemeClr val="tx2"/>
              </a:buClr>
              <a:buNone/>
            </a:pPr>
            <a:r>
              <a:rPr lang="en-US" dirty="0" smtClean="0"/>
              <a:t>Disbursement Mode:</a:t>
            </a:r>
          </a:p>
          <a:p>
            <a:pPr algn="just">
              <a:buClr>
                <a:schemeClr val="tx2"/>
              </a:buClr>
              <a:buNone/>
            </a:pPr>
            <a:r>
              <a:rPr lang="en-US" sz="1600" dirty="0" smtClean="0"/>
              <a:t> The following modes of disbursement are supported</a:t>
            </a:r>
          </a:p>
          <a:p>
            <a:pPr algn="just">
              <a:buClr>
                <a:schemeClr val="accent1"/>
              </a:buClr>
              <a:buFont typeface="Arial" pitchFamily="34" charset="0"/>
              <a:buChar char="•"/>
            </a:pPr>
            <a:r>
              <a:rPr lang="en-US" sz="1600" dirty="0" smtClean="0"/>
              <a:t>Auto</a:t>
            </a:r>
          </a:p>
          <a:p>
            <a:pPr algn="just">
              <a:buClr>
                <a:schemeClr val="accent1"/>
              </a:buClr>
              <a:buFont typeface="Arial" pitchFamily="34" charset="0"/>
              <a:buChar char="•"/>
            </a:pPr>
            <a:r>
              <a:rPr lang="en-US" sz="1600" dirty="0" smtClean="0"/>
              <a:t>Manual</a:t>
            </a:r>
          </a:p>
          <a:p>
            <a:pPr algn="just">
              <a:buClr>
                <a:schemeClr val="tx2"/>
              </a:buClr>
              <a:buNone/>
            </a:pPr>
            <a:r>
              <a:rPr lang="en-US" sz="1600" dirty="0" smtClean="0"/>
              <a:t>For disbursement, the following types of Credit Settlement modes are supported:</a:t>
            </a:r>
          </a:p>
          <a:p>
            <a:pPr algn="just">
              <a:buClr>
                <a:schemeClr val="accent1"/>
              </a:buClr>
              <a:buFont typeface="Arial" pitchFamily="34" charset="0"/>
              <a:buChar char="•"/>
            </a:pPr>
            <a:r>
              <a:rPr lang="en-US" sz="1600" dirty="0" smtClean="0"/>
              <a:t>CASA (with / without balance)</a:t>
            </a:r>
          </a:p>
          <a:p>
            <a:pPr algn="just">
              <a:buClr>
                <a:schemeClr val="accent1"/>
              </a:buClr>
              <a:buFont typeface="Arial" pitchFamily="34" charset="0"/>
              <a:buChar char="•"/>
            </a:pPr>
            <a:r>
              <a:rPr lang="en-US" sz="1600" dirty="0" smtClean="0"/>
              <a:t>Credit Card</a:t>
            </a:r>
          </a:p>
          <a:p>
            <a:pPr algn="just">
              <a:buClr>
                <a:schemeClr val="accent1"/>
              </a:buClr>
              <a:buFont typeface="Arial" pitchFamily="34" charset="0"/>
              <a:buChar char="•"/>
            </a:pPr>
            <a:r>
              <a:rPr lang="en-US" sz="1600" dirty="0" smtClean="0"/>
              <a:t>Debit Card</a:t>
            </a:r>
          </a:p>
          <a:p>
            <a:pPr algn="just">
              <a:buClr>
                <a:schemeClr val="accent1"/>
              </a:buClr>
              <a:buFont typeface="Arial" pitchFamily="34" charset="0"/>
              <a:buChar char="•"/>
            </a:pPr>
            <a:r>
              <a:rPr lang="en-US" sz="1600" dirty="0" smtClean="0"/>
              <a:t>Clearing</a:t>
            </a:r>
          </a:p>
          <a:p>
            <a:pPr algn="just">
              <a:buClr>
                <a:schemeClr val="accent1"/>
              </a:buClr>
              <a:buFont typeface="Arial" pitchFamily="34" charset="0"/>
              <a:buChar char="•"/>
            </a:pPr>
            <a:r>
              <a:rPr lang="en-US" sz="1600" dirty="0" smtClean="0"/>
              <a:t>External Account</a:t>
            </a:r>
          </a:p>
          <a:p>
            <a:pPr algn="just">
              <a:buClr>
                <a:schemeClr val="accent1"/>
              </a:buClr>
              <a:buFont typeface="Arial" pitchFamily="34" charset="0"/>
              <a:buChar char="•"/>
            </a:pPr>
            <a:r>
              <a:rPr lang="en-US" sz="1600" dirty="0" smtClean="0"/>
              <a:t>Electronic Pay order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151784"/>
            <a:ext cx="8546837" cy="3554100"/>
          </a:xfrm>
        </p:spPr>
        <p:txBody>
          <a:bodyPr/>
          <a:lstStyle/>
          <a:p>
            <a:pPr algn="just">
              <a:buClr>
                <a:schemeClr val="tx2"/>
              </a:buClr>
              <a:buNone/>
            </a:pPr>
            <a:r>
              <a:rPr lang="en-US" b="1" dirty="0" smtClean="0"/>
              <a:t>Liquidation Mode</a:t>
            </a:r>
            <a:r>
              <a:rPr lang="en-US" sz="1800" dirty="0" smtClean="0"/>
              <a:t>: </a:t>
            </a:r>
          </a:p>
          <a:p>
            <a:pPr algn="just">
              <a:buClr>
                <a:schemeClr val="tx2"/>
              </a:buClr>
              <a:buNone/>
            </a:pPr>
            <a:r>
              <a:rPr lang="en-US" sz="1800" dirty="0" smtClean="0"/>
              <a:t>	</a:t>
            </a:r>
            <a:r>
              <a:rPr lang="en-US" sz="1600" dirty="0" smtClean="0"/>
              <a:t>The following modes of Liquidation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tx2"/>
              </a:buClr>
              <a:buNone/>
            </a:pPr>
            <a:r>
              <a:rPr lang="en-US" sz="1600" dirty="0" smtClean="0"/>
              <a:t>Component (Independent mode for each component- auto/manual)</a:t>
            </a:r>
          </a:p>
          <a:p>
            <a:pPr algn="just">
              <a:buClr>
                <a:schemeClr val="tx2"/>
              </a:buClr>
              <a:buNone/>
            </a:pPr>
            <a:r>
              <a:rPr lang="en-US" sz="1600" dirty="0" smtClean="0"/>
              <a:t>    For Liquidation, the following Debit Settlement modes are supported</a:t>
            </a:r>
          </a:p>
          <a:p>
            <a:pPr lvl="2" algn="just">
              <a:buClr>
                <a:schemeClr val="accent1"/>
              </a:buClr>
              <a:buFont typeface="Arial" pitchFamily="34" charset="0"/>
              <a:buChar char="•"/>
            </a:pPr>
            <a:r>
              <a:rPr lang="en-US" sz="1600" dirty="0" smtClean="0"/>
              <a:t>CASA (with / without balance)</a:t>
            </a:r>
          </a:p>
          <a:p>
            <a:pPr lvl="2" algn="just">
              <a:buClr>
                <a:schemeClr val="accent1"/>
              </a:buClr>
              <a:buFont typeface="Arial" pitchFamily="34" charset="0"/>
              <a:buChar char="•"/>
            </a:pPr>
            <a:r>
              <a:rPr lang="en-US" sz="1600" dirty="0" smtClean="0"/>
              <a:t>Credit Card</a:t>
            </a:r>
          </a:p>
          <a:p>
            <a:pPr lvl="2" algn="just">
              <a:buClr>
                <a:schemeClr val="accent1"/>
              </a:buClr>
              <a:buFont typeface="Arial" pitchFamily="34" charset="0"/>
              <a:buChar char="•"/>
            </a:pPr>
            <a:r>
              <a:rPr lang="en-US" sz="1600" dirty="0" smtClean="0"/>
              <a:t>Debit Card</a:t>
            </a:r>
          </a:p>
          <a:p>
            <a:pPr lvl="2" algn="just">
              <a:buClr>
                <a:schemeClr val="accent1"/>
              </a:buClr>
              <a:buFont typeface="Arial" pitchFamily="34" charset="0"/>
              <a:buChar char="•"/>
            </a:pPr>
            <a:r>
              <a:rPr lang="en-US" sz="1600" dirty="0" smtClean="0"/>
              <a:t>Clearing / PDC</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151784"/>
            <a:ext cx="8546837" cy="3554100"/>
          </a:xfrm>
        </p:spPr>
        <p:txBody>
          <a:bodyPr/>
          <a:lstStyle/>
          <a:p>
            <a:pPr algn="just">
              <a:buClr>
                <a:schemeClr val="tx2"/>
              </a:buClr>
              <a:buNone/>
            </a:pPr>
            <a:r>
              <a:rPr lang="en-US" b="1" dirty="0" smtClean="0"/>
              <a:t>Provisioning Mode</a:t>
            </a:r>
            <a:r>
              <a:rPr lang="en-US" sz="1800" dirty="0" smtClean="0"/>
              <a:t>: </a:t>
            </a:r>
          </a:p>
          <a:p>
            <a:pPr algn="just">
              <a:buClr>
                <a:schemeClr val="tx2"/>
              </a:buClr>
              <a:buNone/>
            </a:pPr>
            <a:r>
              <a:rPr lang="en-US" sz="1800" dirty="0" smtClean="0"/>
              <a:t>	</a:t>
            </a:r>
            <a:r>
              <a:rPr lang="en-US" sz="1600" dirty="0" smtClean="0"/>
              <a:t>The following modes of Provisioning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80359"/>
            <a:ext cx="8546837" cy="3554100"/>
          </a:xfrm>
        </p:spPr>
        <p:txBody>
          <a:bodyPr/>
          <a:lstStyle/>
          <a:p>
            <a:pPr algn="just">
              <a:buClr>
                <a:schemeClr val="tx2"/>
              </a:buClr>
              <a:buNone/>
            </a:pPr>
            <a:r>
              <a:rPr lang="en-US" sz="1600" dirty="0" smtClean="0"/>
              <a:t>For Liquidation, the following Debit Settlement modes are supported</a:t>
            </a:r>
          </a:p>
          <a:p>
            <a:pPr lvl="2" algn="just">
              <a:buClr>
                <a:schemeClr val="tx2"/>
              </a:buClr>
              <a:buNone/>
            </a:pPr>
            <a:r>
              <a:rPr lang="en-US" sz="1600" dirty="0" smtClean="0"/>
              <a:t>	</a:t>
            </a:r>
          </a:p>
          <a:p>
            <a:pPr lvl="2" algn="just">
              <a:buClr>
                <a:schemeClr val="accent1"/>
              </a:buClr>
              <a:buFont typeface="Arial" pitchFamily="34" charset="0"/>
              <a:buChar char="•"/>
            </a:pPr>
            <a:r>
              <a:rPr lang="en-US" sz="1600" dirty="0" smtClean="0"/>
              <a:t>   External Account</a:t>
            </a:r>
          </a:p>
          <a:p>
            <a:pPr lvl="2" algn="just">
              <a:buClr>
                <a:schemeClr val="accent1"/>
              </a:buClr>
              <a:buFont typeface="Arial" pitchFamily="34" charset="0"/>
              <a:buChar char="•"/>
            </a:pPr>
            <a:r>
              <a:rPr lang="en-US" sz="1600" dirty="0" smtClean="0"/>
              <a:t>	Electronic Pay order</a:t>
            </a:r>
          </a:p>
          <a:p>
            <a:pPr lvl="2" algn="just">
              <a:buClr>
                <a:schemeClr val="accent1"/>
              </a:buClr>
              <a:buFont typeface="Arial" pitchFamily="34" charset="0"/>
              <a:buChar char="•"/>
            </a:pPr>
            <a:r>
              <a:rPr lang="en-US" sz="1600" dirty="0" smtClean="0"/>
              <a:t>	Internal Cheque</a:t>
            </a:r>
          </a:p>
          <a:p>
            <a:pPr lvl="2" algn="just">
              <a:buClr>
                <a:schemeClr val="accent1"/>
              </a:buClr>
              <a:buFont typeface="Arial" pitchFamily="34" charset="0"/>
              <a:buChar char="•"/>
            </a:pPr>
            <a:r>
              <a:rPr lang="en-US" sz="1600" dirty="0" smtClean="0"/>
              <a:t>	Instrument</a:t>
            </a:r>
          </a:p>
          <a:p>
            <a:pPr lvl="2" algn="just">
              <a:buClr>
                <a:schemeClr val="accent1"/>
              </a:buClr>
              <a:buFont typeface="Arial" pitchFamily="34" charset="0"/>
              <a:buChar char="•"/>
            </a:pPr>
            <a:r>
              <a:rPr lang="en-US" sz="1600" dirty="0" smtClean="0"/>
              <a:t>	Cash/Teller</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61309"/>
            <a:ext cx="8546837" cy="3554100"/>
          </a:xfrm>
        </p:spPr>
        <p:txBody>
          <a:bodyPr/>
          <a:lstStyle/>
          <a:p>
            <a:pPr algn="just">
              <a:buClr>
                <a:schemeClr val="tx2"/>
              </a:buClr>
              <a:buNone/>
            </a:pPr>
            <a:r>
              <a:rPr lang="en-US" sz="1600" dirty="0" smtClean="0"/>
              <a:t>Tenor / Frequency for Disbursement/Liquidation</a:t>
            </a:r>
          </a:p>
          <a:p>
            <a:pPr algn="just">
              <a:buClr>
                <a:schemeClr val="tx2"/>
              </a:buClr>
              <a:buFont typeface="Arial" charset="0"/>
              <a:buChar char="•"/>
            </a:pPr>
            <a:endParaRPr lang="en-US" sz="1600" dirty="0" smtClean="0"/>
          </a:p>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Daily</a:t>
            </a:r>
          </a:p>
          <a:p>
            <a:pPr lvl="2" algn="just">
              <a:buClr>
                <a:schemeClr val="accent1"/>
              </a:buClr>
              <a:buFont typeface="Arial" pitchFamily="34" charset="0"/>
              <a:buChar char="•"/>
            </a:pPr>
            <a:r>
              <a:rPr lang="en-US" sz="1600" dirty="0" smtClean="0"/>
              <a:t>Weekly</a:t>
            </a:r>
          </a:p>
          <a:p>
            <a:pPr lvl="2" algn="just">
              <a:buClr>
                <a:schemeClr val="accent1"/>
              </a:buClr>
              <a:buFont typeface="Arial" pitchFamily="34" charset="0"/>
              <a:buChar char="•"/>
            </a:pPr>
            <a:r>
              <a:rPr lang="en-US" sz="1600" dirty="0" smtClean="0"/>
              <a:t>Monthly</a:t>
            </a:r>
          </a:p>
          <a:p>
            <a:pPr lvl="2" algn="just">
              <a:buClr>
                <a:schemeClr val="accent1"/>
              </a:buClr>
              <a:buFont typeface="Arial" pitchFamily="34" charset="0"/>
              <a:buChar char="•"/>
            </a:pPr>
            <a:r>
              <a:rPr lang="en-US" sz="1600" dirty="0" smtClean="0"/>
              <a:t>Quarterly</a:t>
            </a:r>
          </a:p>
          <a:p>
            <a:pPr lvl="2" algn="just">
              <a:buClr>
                <a:schemeClr val="accent1"/>
              </a:buClr>
              <a:buFont typeface="Arial" pitchFamily="34" charset="0"/>
              <a:buChar char="•"/>
            </a:pPr>
            <a:r>
              <a:rPr lang="en-US" sz="1600" dirty="0" smtClean="0"/>
              <a:t>Half-yearly</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32306" y="1332759"/>
            <a:ext cx="8546837" cy="3554100"/>
          </a:xfrm>
        </p:spPr>
        <p:txBody>
          <a:bodyPr/>
          <a:lstStyle/>
          <a:p>
            <a:pPr algn="just">
              <a:buClr>
                <a:schemeClr val="tx2"/>
              </a:buClr>
              <a:buNone/>
            </a:pPr>
            <a:r>
              <a:rPr lang="en-US" dirty="0" smtClean="0"/>
              <a:t>Moratorium </a:t>
            </a:r>
          </a:p>
          <a:p>
            <a:pPr algn="just">
              <a:buClr>
                <a:schemeClr val="tx2"/>
              </a:buClr>
              <a:buNone/>
            </a:pPr>
            <a:endParaRPr lang="en-US" dirty="0" smtClean="0"/>
          </a:p>
          <a:p>
            <a:pPr algn="just">
              <a:buNone/>
            </a:pPr>
            <a:r>
              <a:rPr lang="en-US" sz="1600" dirty="0" smtClean="0"/>
              <a:t>	The banks can allow a moratorium on repayment during the construction of the home. No payment is allowed during this period. The interest accrued during moratorium period is settled in future through normal schedules.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smtClean="0"/>
              <a:t>Value Dating</a:t>
            </a:r>
          </a:p>
          <a:p>
            <a:pPr algn="just">
              <a:buClr>
                <a:schemeClr val="tx2"/>
              </a:buClr>
              <a:buNone/>
            </a:pPr>
            <a:r>
              <a:rPr lang="en-US" dirty="0" smtClean="0"/>
              <a:t>  </a:t>
            </a:r>
            <a:r>
              <a:rPr lang="en-US" sz="1600" dirty="0" smtClean="0"/>
              <a:t>The following types of value dating is supported for various activities on loan accounts like disbursement, payment etc:</a:t>
            </a:r>
          </a:p>
          <a:p>
            <a:pPr algn="just">
              <a:buClr>
                <a:schemeClr val="accent1"/>
              </a:buClr>
              <a:buFont typeface="Arial" pitchFamily="34" charset="0"/>
              <a:buChar char="•"/>
            </a:pPr>
            <a:r>
              <a:rPr lang="en-US" sz="1600" dirty="0" smtClean="0"/>
              <a:t>		Current Date</a:t>
            </a:r>
          </a:p>
          <a:p>
            <a:pPr algn="just">
              <a:buClr>
                <a:schemeClr val="accent1"/>
              </a:buClr>
              <a:buFont typeface="Arial" pitchFamily="34" charset="0"/>
              <a:buChar char="•"/>
            </a:pPr>
            <a:r>
              <a:rPr lang="en-US" sz="1600" dirty="0" smtClean="0"/>
              <a:t>		Back Date</a:t>
            </a:r>
          </a:p>
          <a:p>
            <a:pPr algn="just">
              <a:buClr>
                <a:schemeClr val="accent1"/>
              </a:buClr>
              <a:buFont typeface="Arial" pitchFamily="34" charset="0"/>
              <a:buChar char="•"/>
            </a:pPr>
            <a:r>
              <a:rPr lang="en-US" sz="1600" dirty="0" smtClean="0"/>
              <a:t>		Future Date</a:t>
            </a:r>
          </a:p>
          <a:p>
            <a:pPr>
              <a:buClr>
                <a:schemeClr val="tx2"/>
              </a:buClr>
              <a:buNone/>
            </a:pPr>
            <a:r>
              <a:rPr lang="en-US" dirty="0" smtClean="0"/>
              <a:t>Excess Payment</a:t>
            </a:r>
          </a:p>
          <a:p>
            <a:pPr algn="just">
              <a:buClr>
                <a:schemeClr val="tx2"/>
              </a:buClr>
              <a:buNone/>
            </a:pPr>
            <a:r>
              <a:rPr lang="en-US" dirty="0" smtClean="0"/>
              <a:t> 	</a:t>
            </a:r>
            <a:r>
              <a:rPr lang="en-US" sz="1600" dirty="0" smtClean="0"/>
              <a:t>The following types of excess payment are supported</a:t>
            </a:r>
          </a:p>
          <a:p>
            <a:pPr algn="just">
              <a:buClr>
                <a:schemeClr val="accent1"/>
              </a:buClr>
              <a:buFont typeface="Arial" pitchFamily="34" charset="0"/>
              <a:buChar char="•"/>
            </a:pPr>
            <a:r>
              <a:rPr lang="en-US" sz="1600" dirty="0" smtClean="0"/>
              <a:t> 	Advance payment: </a:t>
            </a:r>
          </a:p>
          <a:p>
            <a:pPr algn="just">
              <a:buClr>
                <a:schemeClr val="tx2"/>
              </a:buClr>
              <a:buNone/>
            </a:pPr>
            <a:r>
              <a:rPr lang="en-US" sz="1600" dirty="0" smtClean="0"/>
              <a:t>					Future schedules settled through a current dated payment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a:buClr>
                <a:schemeClr val="tx2"/>
              </a:buClr>
              <a:buNone/>
            </a:pPr>
            <a:r>
              <a:rPr lang="en-US" dirty="0" smtClean="0"/>
              <a:t>Excess Payment</a:t>
            </a:r>
          </a:p>
          <a:p>
            <a:pPr>
              <a:buClr>
                <a:schemeClr val="tx2"/>
              </a:buClr>
              <a:buNone/>
            </a:pPr>
            <a:endParaRPr lang="en-US" dirty="0" smtClean="0"/>
          </a:p>
          <a:p>
            <a:pPr algn="just">
              <a:buClr>
                <a:schemeClr val="tx2"/>
              </a:buClr>
              <a:buNone/>
            </a:pPr>
            <a:r>
              <a:rPr lang="en-US" dirty="0" smtClean="0"/>
              <a:t> 		</a:t>
            </a:r>
            <a:r>
              <a:rPr lang="en-US" sz="1600" dirty="0" smtClean="0"/>
              <a:t>Prepayment: If the amount paid by customer is more than what’s due in the current schedule, the excess amount is considered as a prepayment towards the principal. The future schedules are recomputed accordingly.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Mortgages</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Settlement</a:t>
            </a:r>
          </a:p>
          <a:p>
            <a:pPr>
              <a:buClr>
                <a:schemeClr val="tx2"/>
              </a:buClr>
              <a:buNone/>
            </a:pPr>
            <a:endParaRPr lang="en-US" dirty="0" smtClean="0"/>
          </a:p>
          <a:p>
            <a:pPr>
              <a:buClr>
                <a:schemeClr val="tx2"/>
              </a:buClr>
              <a:buNone/>
            </a:pPr>
            <a:r>
              <a:rPr lang="en-US" sz="1600" dirty="0" smtClean="0"/>
              <a:t>Various flavors of settlement trough accounts that are supported:</a:t>
            </a:r>
          </a:p>
          <a:p>
            <a:pPr>
              <a:buClr>
                <a:schemeClr val="accent1"/>
              </a:buClr>
              <a:buFont typeface="Arial" pitchFamily="34" charset="0"/>
              <a:buChar char="•"/>
            </a:pPr>
            <a:r>
              <a:rPr lang="en-US" sz="1600" dirty="0" smtClean="0"/>
              <a:t>	CASA belonging to the borrower or guarantor(co-applicant).</a:t>
            </a:r>
          </a:p>
          <a:p>
            <a:pPr>
              <a:buClr>
                <a:schemeClr val="accent1"/>
              </a:buClr>
              <a:buFont typeface="Arial" pitchFamily="34" charset="0"/>
              <a:buChar char="•"/>
            </a:pPr>
            <a:r>
              <a:rPr lang="en-US" sz="1600" dirty="0" smtClean="0"/>
              <a:t>	CASA in the local branch or a different branch.</a:t>
            </a:r>
          </a:p>
          <a:p>
            <a:pPr>
              <a:buClr>
                <a:schemeClr val="accent1"/>
              </a:buClr>
              <a:buFont typeface="Arial" pitchFamily="34" charset="0"/>
              <a:buChar char="•"/>
            </a:pPr>
            <a:r>
              <a:rPr lang="en-US" sz="1600" dirty="0" smtClean="0"/>
              <a:t>	CASA in the local currency or foreign currency.</a:t>
            </a:r>
          </a:p>
          <a:p>
            <a:pPr algn="just">
              <a:buClr>
                <a:schemeClr val="accent1"/>
              </a:buClr>
              <a:buFont typeface="Arial" pitchFamily="34" charset="0"/>
              <a:buChar char="•"/>
            </a:pPr>
            <a:r>
              <a:rPr lang="en-US" sz="1600" dirty="0" smtClean="0"/>
              <a:t>	Settlement through multiple accounts (Primary/Secondary)</a:t>
            </a:r>
          </a:p>
          <a:p>
            <a:pPr algn="just">
              <a:buClr>
                <a:schemeClr val="accent1"/>
              </a:buClr>
              <a:buFont typeface="Arial" pitchFamily="34" charset="0"/>
              <a:buChar char="•"/>
            </a:pPr>
            <a:r>
              <a:rPr lang="en-US" sz="1600" dirty="0" smtClean="0"/>
              <a:t>	Settlement through salary account (hold on salary)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lgn="just">
              <a:buClr>
                <a:schemeClr val="tx2"/>
              </a:buClr>
              <a:buNone/>
            </a:pPr>
            <a:r>
              <a:rPr lang="en-US" dirty="0" smtClean="0"/>
              <a:t>Preferences for settlement of components</a:t>
            </a:r>
          </a:p>
          <a:p>
            <a:pPr algn="just">
              <a:buClr>
                <a:schemeClr val="tx2"/>
              </a:buClr>
              <a:buNone/>
            </a:pPr>
            <a:r>
              <a:rPr lang="en-US" dirty="0" smtClean="0"/>
              <a:t>		</a:t>
            </a:r>
          </a:p>
          <a:p>
            <a:pPr algn="just">
              <a:buClr>
                <a:schemeClr val="accent1"/>
              </a:buClr>
              <a:buFont typeface="Arial" pitchFamily="34" charset="0"/>
              <a:buChar char="•"/>
            </a:pPr>
            <a:r>
              <a:rPr lang="en-US"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Component Types</a:t>
            </a:r>
          </a:p>
          <a:p>
            <a:pPr>
              <a:buClr>
                <a:schemeClr val="tx2"/>
              </a:buClr>
              <a:buNone/>
            </a:pPr>
            <a:r>
              <a:rPr lang="en-US" dirty="0" smtClean="0"/>
              <a:t>		</a:t>
            </a:r>
            <a:r>
              <a:rPr lang="en-US" sz="1600" dirty="0" smtClean="0"/>
              <a:t>Various types of components are supported in Loan products apart from 	the Principal and Interest. The typical component types are:</a:t>
            </a:r>
          </a:p>
          <a:p>
            <a:pPr lvl="1">
              <a:buClr>
                <a:schemeClr val="accent1"/>
              </a:buClr>
              <a:buFont typeface="Arial" pitchFamily="34" charset="0"/>
              <a:buChar char="•"/>
            </a:pPr>
            <a:r>
              <a:rPr lang="en-US" sz="1600" dirty="0" smtClean="0"/>
              <a:t>	Charge component</a:t>
            </a:r>
          </a:p>
          <a:p>
            <a:pPr lvl="1">
              <a:buClr>
                <a:schemeClr val="accent1"/>
              </a:buClr>
              <a:buFont typeface="Arial" pitchFamily="34" charset="0"/>
              <a:buChar char="•"/>
            </a:pPr>
            <a:r>
              <a:rPr lang="en-US" sz="1600" dirty="0" smtClean="0"/>
              <a:t>	Fees component</a:t>
            </a:r>
          </a:p>
          <a:p>
            <a:pPr lvl="1">
              <a:buClr>
                <a:schemeClr val="accent1"/>
              </a:buClr>
              <a:buFont typeface="Arial" pitchFamily="34" charset="0"/>
              <a:buChar char="•"/>
            </a:pPr>
            <a:r>
              <a:rPr lang="en-US" sz="1600" dirty="0" smtClean="0"/>
              <a:t>	Penalty component (on over dues and prepayment)</a:t>
            </a:r>
          </a:p>
          <a:p>
            <a:pPr lvl="1">
              <a:buClr>
                <a:schemeClr val="accent1"/>
              </a:buClr>
              <a:buFont typeface="Arial" pitchFamily="34" charset="0"/>
              <a:buChar char="•"/>
            </a:pPr>
            <a:r>
              <a:rPr lang="en-US" sz="1600" dirty="0" smtClean="0"/>
              <a:t>	VAT</a:t>
            </a:r>
          </a:p>
          <a:p>
            <a:pPr lvl="1">
              <a:buClr>
                <a:schemeClr val="accent1"/>
              </a:buClr>
              <a:buFont typeface="Arial" pitchFamily="34" charset="0"/>
              <a:buChar char="•"/>
            </a:pPr>
            <a:r>
              <a:rPr lang="en-US" sz="1600" dirty="0" smtClean="0"/>
              <a:t>	Tax</a:t>
            </a:r>
          </a:p>
          <a:p>
            <a:pPr lvl="1">
              <a:buClr>
                <a:schemeClr val="accent1"/>
              </a:buClr>
              <a:buFont typeface="Arial" pitchFamily="34" charset="0"/>
              <a:buChar char="•"/>
            </a:pPr>
            <a:r>
              <a:rPr lang="en-US" sz="1600" dirty="0" smtClean="0"/>
              <a:t>	Additional Interest Component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will be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will track the debit settlement CASA account. When funds become available in the account, the receivable amount will be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7163" y="1323234"/>
            <a:ext cx="8546837" cy="3554100"/>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Interest Rate </a:t>
            </a:r>
          </a:p>
          <a:p>
            <a:pPr>
              <a:buClr>
                <a:schemeClr val="tx2"/>
              </a:buClr>
              <a:buNone/>
            </a:pPr>
            <a:r>
              <a:rPr lang="en-US" dirty="0" smtClean="0"/>
              <a:t>	</a:t>
            </a:r>
            <a:r>
              <a:rPr lang="en-US" sz="1600" dirty="0" smtClean="0"/>
              <a:t>The interest rate can be of two types:-</a:t>
            </a:r>
          </a:p>
          <a:p>
            <a:pPr>
              <a:buClr>
                <a:schemeClr val="accent1"/>
              </a:buClr>
              <a:buFont typeface="Arial" pitchFamily="34" charset="0"/>
              <a:buChar char="•"/>
            </a:pPr>
            <a:r>
              <a:rPr lang="en-US" sz="1600" dirty="0" smtClean="0"/>
              <a:t>	Fixed rate</a:t>
            </a:r>
          </a:p>
          <a:p>
            <a:pPr>
              <a:buClr>
                <a:schemeClr val="accent1"/>
              </a:buClr>
              <a:buFont typeface="Arial" pitchFamily="34" charset="0"/>
              <a:buChar char="•"/>
            </a:pPr>
            <a:r>
              <a:rPr lang="en-US" sz="1600" dirty="0" smtClean="0"/>
              <a:t>	Floating Rate</a:t>
            </a:r>
          </a:p>
          <a:p>
            <a:pPr>
              <a:buClr>
                <a:schemeClr val="tx2"/>
              </a:buClr>
              <a:buNone/>
            </a:pPr>
            <a:endParaRPr lang="en-US" sz="1600" dirty="0" smtClean="0"/>
          </a:p>
          <a:p>
            <a:pPr>
              <a:buClr>
                <a:schemeClr val="tx2"/>
              </a:buClr>
              <a:buNone/>
            </a:pPr>
            <a:r>
              <a:rPr lang="en-US" sz="1600" dirty="0" smtClean="0"/>
              <a:t>	The revision of interest rate in case of a floating rate can be done 	through the following methods:</a:t>
            </a:r>
          </a:p>
          <a:p>
            <a:pPr>
              <a:buClr>
                <a:schemeClr val="accent1"/>
              </a:buClr>
              <a:buFont typeface="Arial" pitchFamily="34" charset="0"/>
              <a:buChar char="•"/>
            </a:pPr>
            <a:r>
              <a:rPr lang="en-US" sz="1600" dirty="0" smtClean="0"/>
              <a:t>	Automatic Rate Revision </a:t>
            </a:r>
          </a:p>
          <a:p>
            <a:pPr>
              <a:buClr>
                <a:schemeClr val="accent1"/>
              </a:buClr>
              <a:buFont typeface="Arial" pitchFamily="34" charset="0"/>
              <a:buChar char="•"/>
            </a:pPr>
            <a:r>
              <a:rPr lang="en-US" sz="1600" dirty="0" smtClean="0"/>
              <a:t>	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err="1" smtClean="0"/>
              <a:t>Recomputation</a:t>
            </a:r>
            <a:r>
              <a:rPr lang="en-US" dirty="0" smtClean="0"/>
              <a:t> of schedules</a:t>
            </a:r>
          </a:p>
          <a:p>
            <a:pPr algn="just">
              <a:buClr>
                <a:schemeClr val="tx2"/>
              </a:buClr>
              <a:buNone/>
            </a:pPr>
            <a:r>
              <a:rPr lang="en-US" dirty="0" smtClean="0"/>
              <a:t>	</a:t>
            </a:r>
            <a:r>
              <a:rPr lang="en-US" sz="1600" dirty="0" smtClean="0"/>
              <a:t>	The loan repayment schedules are recomputed on events like 	prepayment, amendment, 	 interest rate revision etc.</a:t>
            </a:r>
            <a:endParaRPr lang="en-US" dirty="0" smtClean="0"/>
          </a:p>
          <a:p>
            <a:pPr algn="just">
              <a:buClr>
                <a:schemeClr val="tx2"/>
              </a:buClr>
              <a:buNone/>
            </a:pPr>
            <a:r>
              <a:rPr lang="en-US" dirty="0" err="1" smtClean="0"/>
              <a:t>Recomputation</a:t>
            </a:r>
            <a:r>
              <a:rPr lang="en-US" dirty="0" smtClean="0"/>
              <a:t>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err="1" smtClean="0"/>
              <a:t>Recomputation</a:t>
            </a:r>
            <a:r>
              <a:rPr lang="en-US" dirty="0" smtClean="0"/>
              <a:t> basis on Pre-payment of a Amortized loan</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Prepayment effective from:</a:t>
            </a:r>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buClr>
                <a:schemeClr val="tx2"/>
              </a:buClr>
            </a:pPr>
            <a:endParaRPr lang="en-US" dirty="0" smtClean="0"/>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t>
            </a:r>
            <a:r>
              <a:rPr lang="en-US" sz="1600" smtClean="0"/>
              <a:t>and prepayment</a:t>
            </a: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Branch Transfer for MO Accounts </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p>
          <a:p>
            <a:pPr>
              <a:buClr>
                <a:schemeClr val="accent1"/>
              </a:buClr>
              <a:buFont typeface="Arial" pitchFamily="34" charset="0"/>
              <a:buChar char="•"/>
            </a:pPr>
            <a:r>
              <a:rPr lang="en-US" sz="1600" dirty="0" smtClean="0"/>
              <a:t>    Provisioning Mode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60881" y="1066059"/>
            <a:ext cx="8546837" cy="3554100"/>
          </a:xfrm>
        </p:spPr>
        <p:txBody>
          <a:bodyPr/>
          <a:lstStyle/>
          <a:p>
            <a:pPr>
              <a:buClr>
                <a:schemeClr val="tx2"/>
              </a:buClr>
              <a:buNone/>
            </a:pPr>
            <a:r>
              <a:rPr lang="en-US" dirty="0" smtClean="0"/>
              <a:t>Reassignment Options</a:t>
            </a:r>
          </a:p>
          <a:p>
            <a:pPr>
              <a:buClr>
                <a:schemeClr val="tx2"/>
              </a:buClr>
            </a:pPr>
            <a:endParaRPr lang="en-US" dirty="0" smtClean="0"/>
          </a:p>
          <a:p>
            <a:pPr>
              <a:buClr>
                <a:schemeClr val="tx2"/>
              </a:buClr>
              <a:buNone/>
            </a:pPr>
            <a:r>
              <a:rPr lang="en-US" sz="1600" dirty="0" smtClean="0"/>
              <a:t>The following types of reassignment are supported</a:t>
            </a:r>
          </a:p>
          <a:p>
            <a:pPr>
              <a:buClr>
                <a:schemeClr val="accent1"/>
              </a:buClr>
              <a:buFont typeface="Arial" pitchFamily="34" charset="0"/>
              <a:buChar char="•"/>
            </a:pPr>
            <a:r>
              <a:rPr lang="en-US" sz="1600" dirty="0" smtClean="0"/>
              <a:t>	Changing Currency</a:t>
            </a:r>
          </a:p>
          <a:p>
            <a:pPr>
              <a:buClr>
                <a:schemeClr val="accent1"/>
              </a:buClr>
              <a:buFont typeface="Arial" pitchFamily="34" charset="0"/>
              <a:buChar char="•"/>
            </a:pPr>
            <a:r>
              <a:rPr lang="en-US" sz="1600" dirty="0" smtClean="0"/>
              <a:t>	Changing Customer</a:t>
            </a:r>
          </a:p>
          <a:p>
            <a:pPr>
              <a:buClr>
                <a:schemeClr val="accent1"/>
              </a:buClr>
              <a:buFont typeface="Arial" pitchFamily="34" charset="0"/>
              <a:buChar char="•"/>
            </a:pPr>
            <a:r>
              <a:rPr lang="en-US" sz="1600" dirty="0" smtClean="0"/>
              <a:t>	Changing the loan type</a:t>
            </a:r>
          </a:p>
          <a:p>
            <a:pPr>
              <a:buClr>
                <a:schemeClr val="accent1"/>
              </a:buClr>
              <a:buFont typeface="Arial" pitchFamily="34" charset="0"/>
              <a:buChar char="•"/>
            </a:pPr>
            <a:r>
              <a:rPr lang="en-US" sz="1600" dirty="0" smtClean="0"/>
              <a:t>	Changing the Linkage details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89456" y="1027959"/>
            <a:ext cx="8546837" cy="3554100"/>
          </a:xfrm>
        </p:spPr>
        <p:txBody>
          <a:bodyPr/>
          <a:lstStyle/>
          <a:p>
            <a:pPr>
              <a:buClr>
                <a:schemeClr val="tx2"/>
              </a:buClr>
              <a:buNone/>
            </a:pPr>
            <a:r>
              <a:rPr lang="en-US" dirty="0" smtClean="0"/>
              <a:t>Renegotiation Options</a:t>
            </a:r>
          </a:p>
          <a:p>
            <a:pPr>
              <a:buClr>
                <a:schemeClr val="tx2"/>
              </a:buClr>
            </a:pPr>
            <a:endParaRPr lang="en-US" sz="1600" dirty="0" smtClean="0"/>
          </a:p>
          <a:p>
            <a:pPr>
              <a:buClr>
                <a:schemeClr val="tx2"/>
              </a:buClr>
              <a:buNone/>
            </a:pPr>
            <a:r>
              <a:rPr lang="en-US" sz="1600" dirty="0" smtClean="0"/>
              <a:t> The following operations are supported for loan account renegotiation:</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037484"/>
            <a:ext cx="8546837" cy="3554100"/>
          </a:xfrm>
        </p:spPr>
        <p:txBody>
          <a:bodyPr/>
          <a:lstStyle/>
          <a:p>
            <a:pPr>
              <a:buClr>
                <a:schemeClr val="tx2"/>
              </a:buClr>
              <a:buNone/>
            </a:pPr>
            <a:r>
              <a:rPr lang="en-US" dirty="0" smtClean="0"/>
              <a:t>Rollover Options</a:t>
            </a:r>
          </a:p>
          <a:p>
            <a:pPr>
              <a:buClr>
                <a:schemeClr val="tx2"/>
              </a:buClr>
              <a:buNone/>
            </a:pPr>
            <a:endParaRPr lang="en-US" dirty="0" smtClean="0"/>
          </a:p>
          <a:p>
            <a:pPr>
              <a:buClr>
                <a:schemeClr val="tx2"/>
              </a:buClr>
              <a:buNone/>
            </a:pPr>
            <a:r>
              <a:rPr lang="en-US" sz="1600" dirty="0" smtClean="0"/>
              <a:t>The user can perform rollover on a loan account once it reached maturity. The following 	     operations are supported for rollover:</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37919"/>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84681" y="675533"/>
            <a:ext cx="8546837" cy="3829791"/>
          </a:xfrm>
        </p:spPr>
        <p:txBody>
          <a:bodyPr/>
          <a:lstStyle/>
          <a:p>
            <a:pPr>
              <a:buClr>
                <a:schemeClr val="tx2"/>
              </a:buClr>
              <a:buNone/>
            </a:pPr>
            <a:r>
              <a:rPr lang="en-US" dirty="0" smtClean="0"/>
              <a:t> </a:t>
            </a:r>
          </a:p>
          <a:p>
            <a:pPr>
              <a:buClr>
                <a:schemeClr val="tx2"/>
              </a:buClr>
              <a:buNone/>
            </a:pPr>
            <a:r>
              <a:rPr lang="en-US" dirty="0" smtClean="0"/>
              <a:t>Two Rollover modes are supported:</a:t>
            </a:r>
          </a:p>
          <a:p>
            <a:pPr>
              <a:buClr>
                <a:schemeClr val="accent1"/>
              </a:buClr>
              <a:buFont typeface="Arial" pitchFamily="34" charset="0"/>
              <a:buChar char="•"/>
            </a:pPr>
            <a:r>
              <a:rPr lang="en-US" dirty="0" smtClean="0"/>
              <a:t>	</a:t>
            </a:r>
            <a:r>
              <a:rPr lang="en-US" sz="1600" dirty="0" smtClean="0"/>
              <a:t>Auto</a:t>
            </a:r>
          </a:p>
          <a:p>
            <a:pPr>
              <a:buClr>
                <a:schemeClr val="accent1"/>
              </a:buClr>
              <a:buFont typeface="Arial" pitchFamily="34" charset="0"/>
              <a:buChar char="•"/>
            </a:pPr>
            <a:r>
              <a:rPr lang="en-US" sz="1600" dirty="0" smtClean="0"/>
              <a:t>	Manual</a:t>
            </a:r>
            <a:endParaRPr lang="en-US" dirty="0" smtClean="0"/>
          </a:p>
          <a:p>
            <a:pPr>
              <a:buClr>
                <a:schemeClr val="tx2"/>
              </a:buClr>
              <a:buNone/>
            </a:pPr>
            <a:r>
              <a:rPr lang="en-US" dirty="0" smtClean="0"/>
              <a:t>Apart from regular rollover, the following types of rollover are supported:</a:t>
            </a:r>
          </a:p>
          <a:p>
            <a:pPr>
              <a:buClr>
                <a:schemeClr val="accent1"/>
              </a:buClr>
              <a:buFont typeface="Arial" pitchFamily="34" charset="0"/>
              <a:buChar char="•"/>
            </a:pPr>
            <a:r>
              <a:rPr lang="en-US" dirty="0" smtClean="0"/>
              <a:t>	</a:t>
            </a:r>
            <a:r>
              <a:rPr lang="en-US" sz="1600" dirty="0" smtClean="0"/>
              <a:t>Special Rollover(Auto) : Rollover for a fixed amount.</a:t>
            </a:r>
          </a:p>
          <a:p>
            <a:pPr>
              <a:buClr>
                <a:schemeClr val="accent1"/>
              </a:buClr>
              <a:buFont typeface="Arial" pitchFamily="34" charset="0"/>
              <a:buChar char="•"/>
            </a:pPr>
            <a:r>
              <a:rPr lang="en-US" sz="1600" dirty="0" smtClean="0"/>
              <a:t>	Custom Rollover(Auto) : Rollover of select components.</a:t>
            </a:r>
          </a:p>
          <a:p>
            <a:pPr>
              <a:buClr>
                <a:schemeClr val="accent1"/>
              </a:buClr>
              <a:buFont typeface="Arial" pitchFamily="34" charset="0"/>
              <a:buChar char="•"/>
            </a:pPr>
            <a:r>
              <a:rPr lang="en-US" sz="1600" dirty="0" smtClean="0"/>
              <a:t>	Consolidated Rollover(Manual) : Multiple accounts can be consolidated to form one 																 new account. 							  						</a:t>
            </a:r>
          </a:p>
          <a:p>
            <a:pPr>
              <a:buClr>
                <a:schemeClr val="accent1"/>
              </a:buClr>
              <a:buFont typeface="Arial" pitchFamily="34" charset="0"/>
              <a:buChar char="•"/>
            </a:pPr>
            <a:r>
              <a:rPr lang="en-US" sz="1600" dirty="0" smtClean="0"/>
              <a:t>	Split Rollover(Manual) : Split one account to form multiple new accounts. 					  																</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961284"/>
            <a:ext cx="8546837" cy="3554100"/>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pPr>
            <a:r>
              <a:rPr lang="en-US" sz="1600" dirty="0" smtClean="0"/>
              <a:t>	Booking of Loan /commitment</a:t>
            </a:r>
          </a:p>
          <a:p>
            <a:pPr>
              <a:buClr>
                <a:schemeClr val="accent1"/>
              </a:buClr>
            </a:pPr>
            <a:r>
              <a:rPr lang="en-US" sz="1600" dirty="0" smtClean="0"/>
              <a:t>	Amendment</a:t>
            </a:r>
          </a:p>
          <a:p>
            <a:pPr>
              <a:buClr>
                <a:schemeClr val="accent1"/>
              </a:buClr>
            </a:pPr>
            <a:r>
              <a:rPr lang="en-US" sz="1600" dirty="0" smtClean="0"/>
              <a:t>	Payment</a:t>
            </a:r>
          </a:p>
          <a:p>
            <a:pPr>
              <a:buClr>
                <a:schemeClr val="tx2"/>
              </a:buClr>
              <a:buNone/>
            </a:pPr>
            <a:r>
              <a:rPr lang="en-US" dirty="0" smtClean="0"/>
              <a:t>Relationship Pricing</a:t>
            </a:r>
          </a:p>
          <a:p>
            <a:pPr>
              <a:buClr>
                <a:schemeClr val="tx2"/>
              </a:buClr>
              <a:buNone/>
            </a:pPr>
            <a:r>
              <a:rPr lang="en-US" dirty="0" smtClean="0"/>
              <a:t>	</a:t>
            </a:r>
            <a:r>
              <a:rPr lang="en-US" sz="1600" dirty="0" smtClean="0"/>
              <a:t>The following benefits are supported for customers who have     	relationship pricing</a:t>
            </a:r>
          </a:p>
          <a:p>
            <a:pPr>
              <a:buClr>
                <a:schemeClr val="accent1"/>
              </a:buClr>
              <a:buFont typeface="Arial" pitchFamily="34" charset="0"/>
              <a:buChar char="•"/>
            </a:pPr>
            <a:r>
              <a:rPr lang="en-US" sz="1600" dirty="0" smtClean="0"/>
              <a:t>	Interest Rate</a:t>
            </a:r>
          </a:p>
          <a:p>
            <a:pPr>
              <a:buClr>
                <a:schemeClr val="accent1"/>
              </a:buClr>
              <a:buFont typeface="Arial" pitchFamily="34" charset="0"/>
              <a:buChar char="•"/>
            </a:pPr>
            <a:r>
              <a:rPr lang="en-US" sz="1600" dirty="0" smtClean="0"/>
              <a:t>	Exchange Rate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85774" y="913659"/>
            <a:ext cx="8345743" cy="3648816"/>
          </a:xfrm>
        </p:spPr>
        <p:txBody>
          <a:bodyPr/>
          <a:lstStyle/>
          <a:p>
            <a:pPr>
              <a:buClr>
                <a:schemeClr val="tx2"/>
              </a:buClr>
              <a:buNone/>
            </a:pPr>
            <a:r>
              <a:rPr lang="en-US" dirty="0" smtClean="0"/>
              <a:t>NPA tracking</a:t>
            </a:r>
          </a:p>
          <a:p>
            <a:pPr>
              <a:buClr>
                <a:schemeClr val="tx2"/>
              </a:buClr>
              <a:buFont typeface="Arial" charset="0"/>
              <a:buChar char="•"/>
            </a:pPr>
            <a:endParaRPr lang="en-US" dirty="0" smtClean="0"/>
          </a:p>
          <a:p>
            <a:pPr algn="just">
              <a:buClr>
                <a:schemeClr val="tx2"/>
              </a:buClr>
              <a:buNone/>
            </a:pPr>
            <a:r>
              <a:rPr lang="en-US" dirty="0" smtClean="0"/>
              <a:t>	</a:t>
            </a:r>
            <a:r>
              <a:rPr lang="en-US" sz="16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dirty="0" smtClean="0"/>
              <a:t>	</a:t>
            </a: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	Account Level: Status can be tracked at each account level.  This is 				 				     supported for all types of loans.</a:t>
            </a:r>
          </a:p>
          <a:p>
            <a:pPr algn="just">
              <a:buClr>
                <a:schemeClr val="accent1"/>
              </a:buClr>
              <a:buFont typeface="Arial" pitchFamily="34" charset="0"/>
              <a:buChar char="•"/>
            </a:pPr>
            <a:r>
              <a:rPr lang="en-US" sz="1600" dirty="0" smtClean="0"/>
              <a:t>	Group Level: By considering the status of all type of accounts for a customer,  the 		    system can update the worst status of a account to all other accounts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0550" y="723159"/>
            <a:ext cx="8240968" cy="3648816"/>
          </a:xfrm>
        </p:spPr>
        <p:txBody>
          <a:bodyPr/>
          <a:lstStyle/>
          <a:p>
            <a:pPr>
              <a:buClr>
                <a:schemeClr val="tx2"/>
              </a:buClr>
              <a:buNone/>
            </a:pPr>
            <a:r>
              <a:rPr lang="en-US" dirty="0" smtClean="0"/>
              <a:t>Provisioning</a:t>
            </a:r>
          </a:p>
          <a:p>
            <a:pPr>
              <a:buClr>
                <a:schemeClr val="tx2"/>
              </a:buClr>
              <a:buNone/>
            </a:pP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a:buClr>
                <a:schemeClr val="tx2"/>
              </a:buClr>
              <a:buNone/>
            </a:pPr>
            <a:r>
              <a:rPr lang="en-US" dirty="0" smtClean="0"/>
              <a:t> IRR and Yield accrual</a:t>
            </a:r>
          </a:p>
          <a:p>
            <a:pPr lvl="1" algn="just">
              <a:buClr>
                <a:schemeClr val="tx2"/>
              </a:buClr>
              <a:buNone/>
            </a:pPr>
            <a:r>
              <a:rPr lang="en-US" dirty="0" smtClean="0"/>
              <a:t>		</a:t>
            </a:r>
            <a:r>
              <a:rPr lang="en-US" sz="1600" dirty="0" smtClean="0"/>
              <a:t>The facility to calculate IRR is supported. Various components maintained 	in the product 	can be considered for IRR calculation. The system 	calculates the due amount using the 	IRR and fires yield accrual (YACR) 	for the amount in excess of the main interest 	component.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2925" y="856509"/>
            <a:ext cx="8450518" cy="3648816"/>
          </a:xfrm>
        </p:spPr>
        <p:txBody>
          <a:bodyPr/>
          <a:lstStyle/>
          <a:p>
            <a:pPr algn="just">
              <a:buClr>
                <a:schemeClr val="tx2"/>
              </a:buClr>
              <a:buNone/>
            </a:pPr>
            <a:r>
              <a:rPr lang="en-US" dirty="0" smtClean="0"/>
              <a:t>Principal Repayment Holiday</a:t>
            </a:r>
          </a:p>
          <a:p>
            <a:pPr algn="just">
              <a:buClr>
                <a:schemeClr val="tx2"/>
              </a:buClr>
              <a:buNone/>
            </a:pPr>
            <a:r>
              <a:rPr lang="en-US" dirty="0" smtClean="0"/>
              <a:t>	</a:t>
            </a:r>
            <a:r>
              <a:rPr lang="en-US" sz="1600" dirty="0" smtClean="0"/>
              <a:t>Banks can provide principal repayment holidays to the customer in between the tenor of the mortgage. During this period the customer will only pay the interest on the outstanding principal. The remaining schedules will be amortized where the customer pays both the interest and the principal</a:t>
            </a:r>
          </a:p>
          <a:p>
            <a:pPr algn="just">
              <a:buClr>
                <a:schemeClr val="tx2"/>
              </a:buClr>
              <a:buNone/>
            </a:pPr>
            <a:endParaRPr lang="en-US" dirty="0" smtClean="0"/>
          </a:p>
          <a:p>
            <a:pPr algn="just">
              <a:buClr>
                <a:schemeClr val="tx2"/>
              </a:buClr>
              <a:buNone/>
            </a:pPr>
            <a:r>
              <a:rPr lang="en-US" dirty="0" smtClean="0"/>
              <a:t>Rate Plan Window</a:t>
            </a:r>
          </a:p>
          <a:p>
            <a:pPr algn="just">
              <a:buClr>
                <a:schemeClr val="tx2"/>
              </a:buClr>
              <a:buNone/>
            </a:pPr>
            <a:r>
              <a:rPr lang="en-US" dirty="0" smtClean="0"/>
              <a:t>	</a:t>
            </a:r>
            <a:r>
              <a:rPr lang="en-US" sz="1600" dirty="0" smtClean="0"/>
              <a:t>Banks can provide rate plan windows to their customers during which the customers can ask the bank to change their rate plan. </a:t>
            </a:r>
          </a:p>
          <a:p>
            <a:pPr algn="just">
              <a:buClr>
                <a:schemeClr val="tx2"/>
              </a:buClr>
              <a:buNone/>
            </a:pPr>
            <a:r>
              <a:rPr lang="en-US" sz="1600" dirty="0" smtClean="0"/>
              <a:t>	For </a:t>
            </a:r>
            <a:r>
              <a:rPr lang="en-US" sz="1600" dirty="0" err="1" smtClean="0"/>
              <a:t>eg</a:t>
            </a:r>
            <a:r>
              <a:rPr lang="en-US" sz="1600" dirty="0" smtClean="0"/>
              <a:t>. The customer can ask to change his interest rate from a fixed type to floating type.</a:t>
            </a:r>
          </a:p>
          <a:p>
            <a:pPr algn="just">
              <a:buClr>
                <a:schemeClr val="tx2"/>
              </a:buClr>
              <a:buNone/>
            </a:pPr>
            <a:r>
              <a:rPr lang="en-US" sz="1600" dirty="0" smtClean="0"/>
              <a:t>	Interest rate amendment outside this window can be restricted.</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38150" y="932709"/>
            <a:ext cx="8393368" cy="3648816"/>
          </a:xfrm>
        </p:spPr>
        <p:txBody>
          <a:bodyPr/>
          <a:lstStyle/>
          <a:p>
            <a:pPr algn="just">
              <a:buClr>
                <a:schemeClr val="tx2"/>
              </a:buClr>
              <a:buNone/>
            </a:pPr>
            <a:r>
              <a:rPr lang="en-US" dirty="0" smtClean="0"/>
              <a:t>Linking a Savings account to a Mortgage loan</a:t>
            </a:r>
          </a:p>
          <a:p>
            <a:pPr algn="just">
              <a:buClr>
                <a:schemeClr val="accent1"/>
              </a:buClr>
              <a:buFont typeface="Arial" pitchFamily="34" charset="0"/>
              <a:buChar char="•"/>
            </a:pPr>
            <a:r>
              <a:rPr lang="en-US" dirty="0" smtClean="0">
                <a:solidFill>
                  <a:srgbClr val="FF0000"/>
                </a:solidFill>
              </a:rPr>
              <a:t>	</a:t>
            </a:r>
            <a:r>
              <a:rPr lang="en-US" sz="1600" dirty="0" smtClean="0"/>
              <a:t>The banks can provide their customers a facility to link their savings account to their mortgages. </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solidFill>
                  <a:srgbClr val="FF0000"/>
                </a:solidFill>
              </a:rPr>
              <a:t>	</a:t>
            </a:r>
            <a:r>
              <a:rPr lang="en-US" sz="1600" dirty="0" smtClean="0"/>
              <a:t>If the customer has balance in his account, the interest on the mortgage will only be collected on the difference of the outstanding mortgage principal and the balance in the CASA. </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solidFill>
                  <a:srgbClr val="FF0000"/>
                </a:solidFill>
              </a:rPr>
              <a:t>	</a:t>
            </a:r>
            <a:r>
              <a:rPr lang="en-US" sz="1600" dirty="0" smtClean="0"/>
              <a:t>If the balance in the CASA is greater than the outstanding principal, no interest will be collected for the mortgage. The customer will be given an interest for the excess balance in his CASA using the interest rate for savings account.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Loan Statement</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14300" y="980334"/>
            <a:ext cx="8831518" cy="3648816"/>
          </a:xfrm>
        </p:spPr>
        <p:txBody>
          <a:bodyPr/>
          <a:lstStyle/>
          <a:p>
            <a:pPr algn="just">
              <a:buClr>
                <a:schemeClr val="tx2"/>
              </a:buClr>
              <a:buNone/>
            </a:pPr>
            <a:r>
              <a:rPr lang="en-US" dirty="0" smtClean="0"/>
              <a:t>    Reverse Mortgage</a:t>
            </a:r>
          </a:p>
          <a:p>
            <a:pPr lvl="1" algn="just">
              <a:buClr>
                <a:schemeClr val="accent1"/>
              </a:buClr>
              <a:buFont typeface="Arial" pitchFamily="34" charset="0"/>
              <a:buChar char="•"/>
            </a:pPr>
            <a:r>
              <a:rPr lang="en-US" sz="1600" dirty="0" smtClean="0"/>
              <a:t>This feature is especially beneficial to senior citizens. The customer can pledge his property and get a reverse mortgage on it.</a:t>
            </a:r>
          </a:p>
          <a:p>
            <a:pPr lvl="1" algn="just">
              <a:buClr>
                <a:schemeClr val="accent1"/>
              </a:buClr>
              <a:buFont typeface="Arial" pitchFamily="34" charset="0"/>
              <a:buChar char="•"/>
            </a:pPr>
            <a:r>
              <a:rPr lang="en-US" sz="1600" dirty="0" smtClean="0"/>
              <a:t>In this type of mortgage, the customer gets an fixed amount on regular intervals and the settlement of Principal and Interest is done as part of bullet schedule. </a:t>
            </a:r>
          </a:p>
          <a:p>
            <a:pPr lvl="1" algn="just">
              <a:buClr>
                <a:schemeClr val="accent1"/>
              </a:buClr>
              <a:buFont typeface="Arial" pitchFamily="34" charset="0"/>
              <a:buChar char="•"/>
            </a:pPr>
            <a:r>
              <a:rPr lang="en-US" sz="1600" dirty="0" smtClean="0"/>
              <a:t>This disbursed amount is calculated by taking the following into account</a:t>
            </a:r>
          </a:p>
          <a:p>
            <a:pPr lvl="2" algn="just">
              <a:buClr>
                <a:schemeClr val="accent1"/>
              </a:buClr>
              <a:buFont typeface="Arial" pitchFamily="34" charset="0"/>
              <a:buChar char="•"/>
            </a:pPr>
            <a:r>
              <a:rPr lang="en-US" sz="1600" dirty="0" smtClean="0"/>
              <a:t>The value of the property </a:t>
            </a:r>
          </a:p>
          <a:p>
            <a:pPr lvl="2" algn="just">
              <a:buClr>
                <a:schemeClr val="accent1"/>
              </a:buClr>
              <a:buFont typeface="Arial" pitchFamily="34" charset="0"/>
              <a:buChar char="•"/>
            </a:pPr>
            <a:r>
              <a:rPr lang="en-US" sz="1600" dirty="0" smtClean="0"/>
              <a:t>The interest the customer would have to pay on a conventional loan. (total disbursed amount + Interest = value of the property)</a:t>
            </a:r>
          </a:p>
          <a:p>
            <a:pPr lvl="1" algn="just">
              <a:buClr>
                <a:schemeClr val="accent1"/>
              </a:buClr>
              <a:buFont typeface="Arial" pitchFamily="34" charset="0"/>
              <a:buChar char="•"/>
            </a:pPr>
            <a:r>
              <a:rPr lang="en-US" sz="1600" dirty="0" smtClean="0"/>
              <a:t>Typically the reverse mortgage comes due on the death of the customer or when he is no longer residing in the property. The banks can sell the property and recover their loan.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Branch Transfer for </a:t>
            </a:r>
            <a:br>
              <a:rPr lang="en-US" dirty="0" smtClean="0"/>
            </a:br>
            <a:r>
              <a:rPr lang="en-US" dirty="0" smtClean="0"/>
              <a:t>   MO Accounts</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9100" y="875559"/>
            <a:ext cx="8412418" cy="3648816"/>
          </a:xfrm>
        </p:spPr>
        <p:txBody>
          <a:bodyPr/>
          <a:lstStyle/>
          <a:p>
            <a:pPr>
              <a:spcBef>
                <a:spcPct val="0"/>
              </a:spcBef>
              <a:buNone/>
            </a:pPr>
            <a:r>
              <a:rPr lang="en-US" b="1" dirty="0" smtClean="0"/>
              <a:t>Transfer Categories:</a:t>
            </a:r>
          </a:p>
          <a:p>
            <a:pPr>
              <a:spcBef>
                <a:spcPct val="0"/>
              </a:spcBef>
              <a:buFont typeface="Times" pitchFamily="18" charset="0"/>
              <a:buNone/>
            </a:pPr>
            <a:endParaRPr lang="en-US" dirty="0" smtClean="0"/>
          </a:p>
          <a:p>
            <a:pPr algn="just">
              <a:spcBef>
                <a:spcPct val="0"/>
              </a:spcBef>
              <a:buFont typeface="Times" pitchFamily="18" charset="0"/>
              <a:buNone/>
            </a:pPr>
            <a:r>
              <a:rPr lang="en-US" dirty="0" smtClean="0"/>
              <a:t>	Single Transfer:</a:t>
            </a:r>
          </a:p>
          <a:p>
            <a:pPr algn="just">
              <a:spcBef>
                <a:spcPct val="0"/>
              </a:spcBef>
              <a:buFont typeface="Times" pitchFamily="18" charset="0"/>
              <a:buNone/>
            </a:pPr>
            <a:endParaRPr lang="en-US" dirty="0" smtClean="0"/>
          </a:p>
          <a:p>
            <a:pPr>
              <a:spcBef>
                <a:spcPct val="0"/>
              </a:spcBef>
              <a:buFont typeface="Times" pitchFamily="18" charset="0"/>
              <a:buNone/>
            </a:pPr>
            <a:r>
              <a:rPr lang="en-US" sz="1600" dirty="0" smtClean="0"/>
              <a:t>          A MO account could be transferred from source branch to any target branch. If a 	commitment is not linked to any loan contract, the loan alone can be transferred. Else   both the loan and the commitment must be transferred together.</a:t>
            </a:r>
          </a:p>
          <a:p>
            <a:pPr algn="just">
              <a:buClr>
                <a:schemeClr val="tx2"/>
              </a:buClr>
              <a:buNone/>
            </a:pPr>
            <a:endParaRPr lang="en-US" dirty="0" smtClean="0"/>
          </a:p>
          <a:p>
            <a:pPr algn="just">
              <a:buClr>
                <a:schemeClr val="tx2"/>
              </a:buCl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9100" y="875559"/>
            <a:ext cx="8412418" cy="3648816"/>
          </a:xfrm>
        </p:spPr>
        <p:txBody>
          <a:bodyPr/>
          <a:lstStyle/>
          <a:p>
            <a:pPr>
              <a:spcBef>
                <a:spcPct val="0"/>
              </a:spcBef>
              <a:buNone/>
            </a:pPr>
            <a:r>
              <a:rPr lang="en-US" b="1" dirty="0" smtClean="0"/>
              <a:t>Transfer Categories:</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Product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All the MO accounts belonging to a particular product are transferred 	from source 					 branch to any target branch.</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spcBef>
                <a:spcPct val="0"/>
              </a:spcBef>
              <a:buFont typeface="Times" pitchFamily="18" charset="0"/>
              <a:buNone/>
            </a:pPr>
            <a:r>
              <a:rPr lang="en-US" dirty="0" smtClean="0"/>
              <a:t>Customer Portfolio Transfer :</a:t>
            </a:r>
            <a:endParaRPr lang="en-US" sz="1600" dirty="0" smtClean="0"/>
          </a:p>
          <a:p>
            <a:pPr algn="just">
              <a:spcBef>
                <a:spcPct val="0"/>
              </a:spcBef>
              <a:buFont typeface="Times" pitchFamily="18" charset="0"/>
              <a:buNone/>
            </a:pPr>
            <a:r>
              <a:rPr lang="en-US" sz="1600" dirty="0" smtClean="0"/>
              <a:t>	All the MO accounts belonging to a particular customer are moved from source branch to target branch.</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Branch Merger:</a:t>
            </a:r>
          </a:p>
          <a:p>
            <a:pPr algn="just">
              <a:spcBef>
                <a:spcPct val="0"/>
              </a:spcBef>
              <a:buFont typeface="Times" pitchFamily="18" charset="0"/>
              <a:buNone/>
            </a:pPr>
            <a:r>
              <a:rPr lang="en-US" dirty="0" smtClean="0"/>
              <a:t>	</a:t>
            </a:r>
            <a:r>
              <a:rPr lang="en-US" sz="1600" dirty="0" smtClean="0"/>
              <a:t>The source branch will get merged to the target branch by moving all its accounts (CASA and TD) and contracts belonging to CI,CL,MO.</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9" name="Group 225"/>
          <p:cNvGraphicFramePr>
            <a:graphicFrameLocks/>
          </p:cNvGraphicFramePr>
          <p:nvPr>
            <p:extLst>
              <p:ext uri="{D42A27DB-BD31-4B8C-83A1-F6EECF244321}">
                <p14:modId xmlns:p14="http://schemas.microsoft.com/office/powerpoint/2010/main" val="1880054515"/>
              </p:ext>
            </p:extLst>
          </p:nvPr>
        </p:nvGraphicFramePr>
        <p:xfrm>
          <a:off x="924534" y="913971"/>
          <a:ext cx="7028841" cy="3066411"/>
        </p:xfrm>
        <a:graphic>
          <a:graphicData uri="http://schemas.openxmlformats.org/drawingml/2006/table">
            <a:tbl>
              <a:tblPr>
                <a:effectLst/>
              </a:tblPr>
              <a:tblGrid>
                <a:gridCol w="2657957">
                  <a:extLst>
                    <a:ext uri="{9D8B030D-6E8A-4147-A177-3AD203B41FA5}">
                      <a16:colId xmlns:a16="http://schemas.microsoft.com/office/drawing/2014/main" val="20000"/>
                    </a:ext>
                  </a:extLst>
                </a:gridCol>
                <a:gridCol w="4370884">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2327">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30736">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6178">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1307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174334">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195413">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42130">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37573">
                <a:tc>
                  <a:txBody>
                    <a:bodyPr/>
                    <a:lstStyle/>
                    <a:p>
                      <a:pPr marL="0" marR="0">
                        <a:spcBef>
                          <a:spcPts val="0"/>
                        </a:spcBef>
                        <a:spcAft>
                          <a:spcPts val="0"/>
                        </a:spcAft>
                      </a:pPr>
                      <a:r>
                        <a:rPr lang="en-US" sz="1600" dirty="0" smtClean="0">
                          <a:latin typeface="+mn-lt"/>
                          <a:ea typeface="Times New Roman"/>
                        </a:rPr>
                        <a:t>ADBK</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24469">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28457">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181171">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4" y="161926"/>
            <a:ext cx="8229586" cy="438149"/>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057275" y="1143002"/>
          <a:ext cx="7038976" cy="2616401"/>
        </p:xfrm>
        <a:graphic>
          <a:graphicData uri="http://schemas.openxmlformats.org/drawingml/2006/table">
            <a:tbl>
              <a:tblPr>
                <a:effectLst/>
              </a:tblPr>
              <a:tblGrid>
                <a:gridCol w="2626968">
                  <a:extLst>
                    <a:ext uri="{9D8B030D-6E8A-4147-A177-3AD203B41FA5}">
                      <a16:colId xmlns:a16="http://schemas.microsoft.com/office/drawing/2014/main" val="20000"/>
                    </a:ext>
                  </a:extLst>
                </a:gridCol>
                <a:gridCol w="4412008">
                  <a:extLst>
                    <a:ext uri="{9D8B030D-6E8A-4147-A177-3AD203B41FA5}">
                      <a16:colId xmlns:a16="http://schemas.microsoft.com/office/drawing/2014/main" val="20001"/>
                    </a:ext>
                  </a:extLst>
                </a:gridCol>
              </a:tblGrid>
              <a:tr h="289857">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7328">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RACR</a:t>
                      </a:r>
                      <a:endParaRPr lang="en-US" sz="1600" b="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Reversal Accrual</a:t>
                      </a:r>
                      <a:endParaRPr lang="en-US" sz="1600" b="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Novation (Customer change)</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ReOpen of Loan Account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RNOG</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Re-Negotiation</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ROLB</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Booking</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of Contract</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SROL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Special Rollover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TRFR</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Branch Transfer</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TADJ</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Transfer Adjustments</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761629" y="813380"/>
          <a:ext cx="7391060" cy="330320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MO_INIT_ADVICE</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Initiation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0452">
                <a:tc>
                  <a:txBody>
                    <a:bodyPr/>
                    <a:lstStyle/>
                    <a:p>
                      <a:r>
                        <a:rPr lang="en-US" sz="1600" kern="1200" dirty="0" smtClean="0">
                          <a:solidFill>
                            <a:schemeClr val="dk1"/>
                          </a:solidFill>
                          <a:latin typeface="+mn-lt"/>
                          <a:ea typeface="+mn-ea"/>
                          <a:cs typeface="+mn-cs"/>
                        </a:rPr>
                        <a:t>MO_CONT_ADV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kern="1200" dirty="0" smtClean="0">
                          <a:solidFill>
                            <a:schemeClr val="dk1"/>
                          </a:solidFill>
                          <a:latin typeface="+mn-lt"/>
                          <a:ea typeface="+mn-ea"/>
                          <a:cs typeface="+mn-cs"/>
                        </a:rPr>
                        <a:t>CLST_SUMMARY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kern="1200" dirty="0" smtClean="0">
                          <a:solidFill>
                            <a:schemeClr val="dk1"/>
                          </a:solidFill>
                          <a:latin typeface="+mn-lt"/>
                          <a:ea typeface="+mn-ea"/>
                          <a:cs typeface="+mn-cs"/>
                        </a:rPr>
                        <a:t>CR_ADV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Credit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600" kern="1200" dirty="0" smtClean="0">
                          <a:solidFill>
                            <a:schemeClr val="dk1"/>
                          </a:solidFill>
                          <a:latin typeface="+mn-lt"/>
                          <a:ea typeface="+mn-ea"/>
                          <a:cs typeface="+mn-cs"/>
                        </a:rPr>
                        <a:t>CLST_DETAILED</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600" kern="1200" dirty="0" smtClean="0">
                          <a:solidFill>
                            <a:schemeClr val="dk1"/>
                          </a:solidFill>
                          <a:latin typeface="+mn-lt"/>
                          <a:ea typeface="+mn-ea"/>
                          <a:cs typeface="+mn-cs"/>
                        </a:rPr>
                        <a:t>DR_ADV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Debit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179387">
                <a:tc>
                  <a:txBody>
                    <a:bodyPr/>
                    <a:lstStyle/>
                    <a:p>
                      <a:r>
                        <a:rPr lang="en-US" sz="1600" kern="1200" dirty="0" smtClean="0">
                          <a:solidFill>
                            <a:schemeClr val="dk1"/>
                          </a:solidFill>
                          <a:latin typeface="+mn-lt"/>
                          <a:ea typeface="+mn-ea"/>
                          <a:cs typeface="+mn-cs"/>
                        </a:rPr>
                        <a:t>DELINQYADV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Delinquency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185939">
                <a:tc>
                  <a:txBody>
                    <a:bodyPr/>
                    <a:lstStyle/>
                    <a:p>
                      <a:r>
                        <a:rPr lang="en-US" sz="1600" kern="1200" dirty="0" smtClean="0">
                          <a:solidFill>
                            <a:schemeClr val="dk1"/>
                          </a:solidFill>
                          <a:latin typeface="+mn-lt"/>
                          <a:ea typeface="+mn-ea"/>
                          <a:cs typeface="+mn-cs"/>
                        </a:rPr>
                        <a:t>BILNOTC</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24469">
                <a:tc>
                  <a:txBody>
                    <a:bodyPr/>
                    <a:lstStyle/>
                    <a:p>
                      <a:r>
                        <a:rPr lang="en-US" sz="1600" kern="1200" dirty="0" smtClean="0">
                          <a:solidFill>
                            <a:schemeClr val="dk1"/>
                          </a:solidFill>
                          <a:latin typeface="+mn-lt"/>
                          <a:ea typeface="+mn-ea"/>
                          <a:cs typeface="+mn-cs"/>
                        </a:rPr>
                        <a:t>CL_INT_STMT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Interest Statement Advice	</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842769"/>
            <a:ext cx="8229600" cy="3062606"/>
          </a:xfrm>
        </p:spPr>
        <p:txBody>
          <a:bodyPr/>
          <a:lstStyle/>
          <a:p>
            <a:pPr algn="just">
              <a:buFont typeface="Arial" pitchFamily="34" charset="0"/>
              <a:buChar char="•"/>
            </a:pPr>
            <a:r>
              <a:rPr lang="en-US" sz="1600" dirty="0" smtClean="0"/>
              <a:t>A mortgage loan is a secured loan by a real property. A home buyer can obtain financing to purchase the property from the bank through a mortgage loan.</a:t>
            </a:r>
          </a:p>
          <a:p>
            <a:pPr algn="just">
              <a:buFont typeface="Arial" pitchFamily="34" charset="0"/>
              <a:buChar char="•"/>
            </a:pPr>
            <a:r>
              <a:rPr lang="en-US" sz="1600" dirty="0" smtClean="0"/>
              <a:t>The mortgage can be paid down by the customer through regular payments just like a conventional loan.</a:t>
            </a:r>
          </a:p>
          <a:p>
            <a:pPr algn="just">
              <a:buFont typeface="Arial" pitchFamily="34" charset="0"/>
              <a:buChar char="•"/>
            </a:pPr>
            <a:r>
              <a:rPr lang="en-US" sz="1600" dirty="0" smtClean="0"/>
              <a:t>On each disbursal of the mortgage, the bank creates an Asset in its book of accounts.</a:t>
            </a:r>
          </a:p>
          <a:p>
            <a:pPr algn="just">
              <a:buFont typeface="Arial" pitchFamily="34" charset="0"/>
              <a:buChar char="•"/>
            </a:pPr>
            <a:r>
              <a:rPr lang="en-US" sz="1600" dirty="0" smtClean="0"/>
              <a:t>The Interest earned from the mortgages contribute to the income of the bank.</a:t>
            </a:r>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Mortgages</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Advices Statements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sp>
        <p:nvSpPr>
          <p:cNvPr id="7" name="Rectangle 6"/>
          <p:cNvSpPr/>
          <p:nvPr/>
        </p:nvSpPr>
        <p:spPr>
          <a:xfrm>
            <a:off x="4037238" y="2387084"/>
            <a:ext cx="1069524" cy="369332"/>
          </a:xfrm>
          <a:prstGeom prst="rect">
            <a:avLst/>
          </a:prstGeom>
        </p:spPr>
        <p:txBody>
          <a:bodyPr wrap="none">
            <a:spAutoFit/>
          </a:bodyPr>
          <a:lstStyle/>
          <a:p>
            <a:pPr lvl="0" fontAlgn="base">
              <a:spcBef>
                <a:spcPct val="35000"/>
              </a:spcBef>
              <a:spcAft>
                <a:spcPct val="0"/>
              </a:spcAft>
              <a:buClr>
                <a:srgbClr val="FF0000"/>
              </a:buClr>
            </a:pPr>
            <a:r>
              <a:rPr lang="en-US" b="1" dirty="0" smtClean="0">
                <a:solidFill>
                  <a:schemeClr val="bg1"/>
                </a:solidFill>
                <a:latin typeface="Arial" charset="0"/>
                <a:cs typeface="Arial" charset="0"/>
              </a:rPr>
              <a:t>Advices</a:t>
            </a:r>
          </a:p>
        </p:txBody>
      </p:sp>
      <p:graphicFrame>
        <p:nvGraphicFramePr>
          <p:cNvPr id="8" name="Group 225"/>
          <p:cNvGraphicFramePr>
            <a:graphicFrameLocks/>
          </p:cNvGraphicFramePr>
          <p:nvPr>
            <p:extLst>
              <p:ext uri="{D42A27DB-BD31-4B8C-83A1-F6EECF244321}">
                <p14:modId xmlns:p14="http://schemas.microsoft.com/office/powerpoint/2010/main" val="1880054515"/>
              </p:ext>
            </p:extLst>
          </p:nvPr>
        </p:nvGraphicFramePr>
        <p:xfrm>
          <a:off x="733054" y="1080080"/>
          <a:ext cx="7391060" cy="235832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RATECH_ADV</a:t>
                      </a:r>
                      <a:endParaRPr lang="en-US" sz="16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b="0" kern="1200" dirty="0" smtClean="0">
                          <a:solidFill>
                            <a:schemeClr val="dk1"/>
                          </a:solidFill>
                          <a:latin typeface="+mn-lt"/>
                          <a:ea typeface="+mn-ea"/>
                          <a:cs typeface="+mn-cs"/>
                        </a:rPr>
                        <a:t>Rate Change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0452">
                <a:tc>
                  <a:txBody>
                    <a:bodyPr/>
                    <a:lstStyle/>
                    <a:p>
                      <a:r>
                        <a:rPr lang="en-US" sz="1600" kern="1200" dirty="0" smtClean="0">
                          <a:solidFill>
                            <a:schemeClr val="dk1"/>
                          </a:solidFill>
                          <a:latin typeface="+mn-lt"/>
                          <a:ea typeface="+mn-ea"/>
                          <a:cs typeface="+mn-cs"/>
                        </a:rPr>
                        <a:t>MO_ROLL_ADV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Rollover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dirty="0" smtClean="0">
                          <a:latin typeface="+mn-lt"/>
                        </a:rPr>
                        <a:t>MO_AMD_ADV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Amendment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dirty="0" smtClean="0">
                          <a:latin typeface="+mn-lt"/>
                        </a:rPr>
                        <a:t>CL_CAP</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Capitalization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800" b="0" kern="1200" dirty="0" smtClean="0">
                          <a:solidFill>
                            <a:schemeClr val="dk1"/>
                          </a:solidFill>
                          <a:latin typeface="+mn-lt"/>
                          <a:ea typeface="+mn-ea"/>
                          <a:cs typeface="+mn-cs"/>
                        </a:rPr>
                        <a:t>COUPON</a:t>
                      </a:r>
                      <a:endParaRPr lang="en-US"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Coupon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800" kern="1200" dirty="0" smtClean="0">
                          <a:solidFill>
                            <a:schemeClr val="dk1"/>
                          </a:solidFill>
                          <a:latin typeface="+mn-lt"/>
                          <a:ea typeface="+mn-ea"/>
                          <a:cs typeface="+mn-cs"/>
                        </a:rPr>
                        <a:t>PAYMENT_ADVICE</a:t>
                      </a:r>
                      <a:endParaRPr lang="en-US"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52401"/>
            <a:ext cx="8229586" cy="438150"/>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819150" y="770784"/>
            <a:ext cx="8210550" cy="3801216"/>
          </a:xfrm>
        </p:spPr>
        <p:txBody>
          <a:bodyPr/>
          <a:lstStyle/>
          <a:p>
            <a:pPr>
              <a:spcBef>
                <a:spcPct val="0"/>
              </a:spcBef>
              <a:buFont typeface="Arial" pitchFamily="34" charset="0"/>
              <a:buChar char="•"/>
            </a:pPr>
            <a:r>
              <a:rPr lang="en-US" sz="1600" dirty="0" smtClean="0"/>
              <a:t>Loan Maturity Report</a:t>
            </a:r>
          </a:p>
          <a:p>
            <a:pPr>
              <a:spcBef>
                <a:spcPct val="0"/>
              </a:spcBef>
              <a:buFont typeface="Arial" pitchFamily="34" charset="0"/>
              <a:buChar char="•"/>
            </a:pPr>
            <a:r>
              <a:rPr lang="en-US" sz="1600" dirty="0" smtClean="0"/>
              <a:t>Accrual Control List</a:t>
            </a:r>
          </a:p>
          <a:p>
            <a:pPr>
              <a:spcBef>
                <a:spcPct val="0"/>
              </a:spcBef>
              <a:buFont typeface="Arial" pitchFamily="34" charset="0"/>
              <a:buChar char="•"/>
            </a:pPr>
            <a:r>
              <a:rPr lang="en-US" sz="1600" dirty="0" smtClean="0">
                <a:solidFill>
                  <a:schemeClr val="dk1"/>
                </a:solidFill>
              </a:rPr>
              <a:t>Overdue Schedule Report</a:t>
            </a:r>
          </a:p>
          <a:p>
            <a:pPr>
              <a:spcBef>
                <a:spcPct val="0"/>
              </a:spcBef>
              <a:buFont typeface="Arial" pitchFamily="34" charset="0"/>
              <a:buChar char="•"/>
            </a:pPr>
            <a:r>
              <a:rPr lang="en-US" sz="1600" dirty="0" smtClean="0"/>
              <a:t>Periodic Rate Revision Report</a:t>
            </a:r>
          </a:p>
          <a:p>
            <a:pPr>
              <a:spcBef>
                <a:spcPct val="0"/>
              </a:spcBef>
              <a:buFont typeface="Arial" pitchFamily="34" charset="0"/>
              <a:buChar char="•"/>
            </a:pPr>
            <a:r>
              <a:rPr lang="en-US" sz="1600" dirty="0" smtClean="0"/>
              <a:t>Customer loan agreement</a:t>
            </a:r>
          </a:p>
          <a:p>
            <a:pPr>
              <a:spcBef>
                <a:spcPct val="0"/>
              </a:spcBef>
              <a:buFont typeface="Arial" pitchFamily="34" charset="0"/>
              <a:buChar char="•"/>
            </a:pPr>
            <a:r>
              <a:rPr lang="en-US" sz="1600" dirty="0" smtClean="0"/>
              <a:t>Interest calculation Analysis</a:t>
            </a:r>
          </a:p>
          <a:p>
            <a:pPr>
              <a:spcBef>
                <a:spcPct val="0"/>
              </a:spcBef>
              <a:buFont typeface="Arial" pitchFamily="34" charset="0"/>
              <a:buChar char="•"/>
            </a:pPr>
            <a:r>
              <a:rPr lang="en-US" sz="1600" dirty="0" smtClean="0"/>
              <a:t>Loan history</a:t>
            </a:r>
          </a:p>
          <a:p>
            <a:pPr>
              <a:spcBef>
                <a:spcPct val="0"/>
              </a:spcBef>
              <a:buFont typeface="Arial" pitchFamily="34" charset="0"/>
              <a:buChar char="•"/>
            </a:pPr>
            <a:r>
              <a:rPr lang="en-US" sz="1600" dirty="0" smtClean="0"/>
              <a:t>Loan Register</a:t>
            </a:r>
          </a:p>
          <a:p>
            <a:pPr>
              <a:spcBef>
                <a:spcPct val="0"/>
              </a:spcBef>
              <a:buFont typeface="Arial" pitchFamily="34" charset="0"/>
              <a:buChar char="•"/>
            </a:pPr>
            <a:r>
              <a:rPr lang="en-US" sz="1600" dirty="0" smtClean="0"/>
              <a:t>Event Report</a:t>
            </a:r>
          </a:p>
          <a:p>
            <a:pPr>
              <a:spcBef>
                <a:spcPct val="0"/>
              </a:spcBef>
              <a:buFont typeface="Arial" pitchFamily="34" charset="0"/>
              <a:buChar char="•"/>
            </a:pPr>
            <a:r>
              <a:rPr lang="en-US" sz="1600" dirty="0" smtClean="0"/>
              <a:t>Adverse Status Report</a:t>
            </a:r>
          </a:p>
          <a:p>
            <a:pPr>
              <a:spcBef>
                <a:spcPct val="0"/>
              </a:spcBef>
              <a:buFont typeface="Arial" pitchFamily="34" charset="0"/>
              <a:buChar char="•"/>
            </a:pPr>
            <a:r>
              <a:rPr lang="en-US" sz="1600" dirty="0" smtClean="0"/>
              <a:t>Loan Rollover Monitoring Report</a:t>
            </a:r>
          </a:p>
          <a:p>
            <a:pPr>
              <a:spcBef>
                <a:spcPct val="0"/>
              </a:spcBef>
              <a:buFont typeface="Arial" pitchFamily="34" charset="0"/>
              <a:buChar char="•"/>
            </a:pPr>
            <a:r>
              <a:rPr lang="en-US" sz="1600" dirty="0" smtClean="0"/>
              <a:t>Linked Contract Utilization Report</a:t>
            </a:r>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Font typeface="Times" pitchFamily="18" charset="0"/>
              <a:buNone/>
            </a:pPr>
            <a:endParaRPr lang="en-US" dirty="0" smtClean="0"/>
          </a:p>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Loan Statement</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Loan Statement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p:txBody>
      </p:sp>
      <p:sp>
        <p:nvSpPr>
          <p:cNvPr id="6" name="Rectangle 5"/>
          <p:cNvSpPr/>
          <p:nvPr/>
        </p:nvSpPr>
        <p:spPr>
          <a:xfrm>
            <a:off x="904875" y="1168390"/>
            <a:ext cx="7258050" cy="2369880"/>
          </a:xfrm>
          <a:prstGeom prst="rect">
            <a:avLst/>
          </a:prstGeom>
        </p:spPr>
        <p:txBody>
          <a:bodyPr wrap="square">
            <a:spAutoFit/>
          </a:bodyPr>
          <a:lstStyle/>
          <a:p>
            <a:pPr>
              <a:buClr>
                <a:schemeClr val="tx2"/>
              </a:buClr>
            </a:pPr>
            <a:r>
              <a:rPr lang="en-US" sz="2000" dirty="0" smtClean="0"/>
              <a:t>Contract statement Generation</a:t>
            </a:r>
          </a:p>
          <a:p>
            <a:pPr>
              <a:buClr>
                <a:schemeClr val="tx2"/>
              </a:buClr>
            </a:pPr>
            <a:endParaRPr lang="en-US" sz="1600" dirty="0" smtClean="0"/>
          </a:p>
          <a:p>
            <a:pPr>
              <a:buClr>
                <a:schemeClr val="tx2"/>
              </a:buClr>
            </a:pPr>
            <a:r>
              <a:rPr lang="en-US" sz="1600" dirty="0" smtClean="0"/>
              <a:t>The loan statement can be generated through the following methods</a:t>
            </a:r>
          </a:p>
          <a:p>
            <a:pPr>
              <a:buClr>
                <a:schemeClr val="tx2"/>
              </a:buClr>
            </a:pPr>
            <a:endParaRPr lang="en-US" sz="1600" dirty="0" smtClean="0"/>
          </a:p>
          <a:p>
            <a:pPr>
              <a:buClr>
                <a:schemeClr val="accent1"/>
              </a:buClr>
              <a:buFont typeface="Arial" pitchFamily="34" charset="0"/>
              <a:buChar char="•"/>
            </a:pPr>
            <a:r>
              <a:rPr lang="en-US" sz="1600" dirty="0" smtClean="0"/>
              <a:t>Periodic generation of Loan Statements : LSTM event can  be configured to generate loan statement on  a periodic  basis.</a:t>
            </a:r>
          </a:p>
          <a:p>
            <a:pPr>
              <a:buClr>
                <a:schemeClr val="accent1"/>
              </a:buClr>
              <a:buFont typeface="Arial" pitchFamily="34" charset="0"/>
              <a:buChar char="•"/>
            </a:pPr>
            <a:endParaRPr lang="en-US" sz="1600" dirty="0" smtClean="0"/>
          </a:p>
          <a:p>
            <a:pPr>
              <a:buClr>
                <a:schemeClr val="accent1"/>
              </a:buClr>
              <a:buFont typeface="Arial" pitchFamily="34" charset="0"/>
              <a:buChar char="•"/>
            </a:pPr>
            <a:r>
              <a:rPr lang="en-US" sz="1600" dirty="0" smtClean="0"/>
              <a:t>Ad hoc Loan Statement Generation :  Detailed and summary Loan statement can generated on an  ad hoc basis.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761" y="1809968"/>
            <a:ext cx="4709053" cy="1100723"/>
          </a:xfrm>
        </p:spPr>
        <p:txBody>
          <a:bodyPr/>
          <a:lstStyle/>
          <a:p>
            <a:r>
              <a:rPr lang="en-US" dirty="0" smtClean="0"/>
              <a:t>Product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Features</a:t>
            </a:r>
            <a:br>
              <a:rPr lang="en-US" sz="3200" dirty="0" smtClean="0"/>
            </a:br>
            <a:endParaRPr lang="en-US" dirty="0"/>
          </a:p>
        </p:txBody>
      </p:sp>
      <p:sp>
        <p:nvSpPr>
          <p:cNvPr id="3" name="Content Placeholder 2"/>
          <p:cNvSpPr>
            <a:spLocks noGrp="1"/>
          </p:cNvSpPr>
          <p:nvPr>
            <p:ph sz="quarter" idx="12"/>
          </p:nvPr>
        </p:nvSpPr>
        <p:spPr>
          <a:xfrm>
            <a:off x="432960" y="1257894"/>
            <a:ext cx="8229600" cy="3062606"/>
          </a:xfrm>
        </p:spPr>
        <p:txBody>
          <a:bodyPr/>
          <a:lstStyle/>
          <a:p>
            <a:pPr algn="just">
              <a:buFont typeface="Arial" pitchFamily="34" charset="0"/>
              <a:buChar char="•"/>
            </a:pPr>
            <a:r>
              <a:rPr lang="en-US" sz="1600" dirty="0" smtClean="0"/>
              <a:t>Mortgage account can be booked  as a simple or an amortized loan.</a:t>
            </a:r>
          </a:p>
          <a:p>
            <a:pPr algn="just">
              <a:buFont typeface="Arial" pitchFamily="34" charset="0"/>
              <a:buChar char="•"/>
            </a:pPr>
            <a:r>
              <a:rPr lang="en-US" sz="1600" dirty="0" smtClean="0"/>
              <a:t>Mortgage account can be booked as a  discounted / capitalized loan / payment in advance</a:t>
            </a:r>
          </a:p>
          <a:p>
            <a:pPr algn="just">
              <a:buFont typeface="Arial" pitchFamily="34" charset="0"/>
              <a:buChar char="•"/>
            </a:pPr>
            <a:r>
              <a:rPr lang="en-US" sz="1600" dirty="0" smtClean="0"/>
              <a:t>Mortgage account can be booked with a fixed or floating interest rate</a:t>
            </a:r>
          </a:p>
          <a:p>
            <a:pPr algn="just">
              <a:buFont typeface="Arial" pitchFamily="34" charset="0"/>
              <a:buChar char="•"/>
            </a:pPr>
            <a:r>
              <a:rPr lang="en-US" sz="1600" dirty="0" smtClean="0"/>
              <a:t>Pre-payment can be done for the Mortgage account.</a:t>
            </a:r>
          </a:p>
          <a:p>
            <a:pPr algn="just">
              <a:buFont typeface="Arial" pitchFamily="34" charset="0"/>
              <a:buChar char="•"/>
            </a:pPr>
            <a:r>
              <a:rPr lang="en-US" sz="1600" dirty="0" smtClean="0"/>
              <a:t>The repayment schedules can have moratorium and Normal options.</a:t>
            </a:r>
          </a:p>
          <a:p>
            <a:pPr algn="just">
              <a:buFont typeface="Arial" pitchFamily="34" charset="0"/>
              <a:buChar char="•"/>
            </a:pPr>
            <a:r>
              <a:rPr lang="en-US" sz="1600" dirty="0" smtClean="0"/>
              <a:t>Loan account can be booked with different charges/fees/penalty component</a:t>
            </a:r>
          </a:p>
          <a:p>
            <a:pPr algn="just">
              <a:buFont typeface="Arial" pitchFamily="34" charset="0"/>
              <a:buChar char="•"/>
            </a:pPr>
            <a:r>
              <a:rPr lang="en-US" sz="1600" dirty="0" smtClean="0"/>
              <a:t>Generation of Advices at transaction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90110" y="1219794"/>
            <a:ext cx="8229600" cy="3062606"/>
          </a:xfrm>
        </p:spPr>
        <p:txBody>
          <a:bodyPr/>
          <a:lstStyle/>
          <a:p>
            <a:pPr>
              <a:buFont typeface="Arial" pitchFamily="34" charset="0"/>
              <a:buChar char="•"/>
            </a:pPr>
            <a:r>
              <a:rPr lang="en-US" sz="1600" dirty="0" smtClean="0"/>
              <a:t>Various amendments allowed in Mortgages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buFont typeface="Arial" pitchFamily="34" charset="0"/>
              <a:buChar char="•"/>
            </a:pPr>
            <a:r>
              <a:rPr lang="en-US" sz="1600" dirty="0" smtClean="0"/>
              <a:t>Different types of UDEs within Minimum and maximum UDE values</a:t>
            </a:r>
          </a:p>
          <a:p>
            <a:pPr>
              <a:buFont typeface="Arial" pitchFamily="34" charset="0"/>
              <a:buChar char="•"/>
            </a:pPr>
            <a:r>
              <a:rPr lang="en-US" sz="1600" dirty="0" smtClean="0"/>
              <a:t>Range of values can be given as a variance for exchange rate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Font typeface="Arial" pitchFamily="34" charset="0"/>
              <a:buChar char="•"/>
            </a:pPr>
            <a:r>
              <a:rPr lang="en-US" sz="1600" dirty="0" smtClean="0"/>
              <a:t>IRR computation for Loans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99635" y="1343619"/>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will be used to liquidated the components due on this order </a:t>
            </a:r>
          </a:p>
          <a:p>
            <a:pPr>
              <a:buFont typeface="Arial" pitchFamily="34" charset="0"/>
              <a:buChar char="•"/>
            </a:pPr>
            <a:r>
              <a:rPr lang="en-US" sz="1600" dirty="0" smtClean="0"/>
              <a:t>Different types of Static and User defined roles </a:t>
            </a:r>
          </a:p>
          <a:p>
            <a:pPr>
              <a:buFont typeface="Arial" pitchFamily="34" charset="0"/>
              <a:buChar char="•"/>
            </a:pPr>
            <a:r>
              <a:rPr lang="en-US" sz="1600" dirty="0" smtClean="0"/>
              <a:t>Usage of different types of GLs during status change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9803</TotalTime>
  <Words>2572</Words>
  <Application>Microsoft Office PowerPoint</Application>
  <PresentationFormat>On-screen Show (16:9)</PresentationFormat>
  <Paragraphs>433</Paragraphs>
  <Slides>56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ＭＳ Ｐゴシック</vt:lpstr>
      <vt:lpstr>Arial</vt:lpstr>
      <vt:lpstr>Calibri</vt:lpstr>
      <vt:lpstr>Times</vt:lpstr>
      <vt:lpstr>Times New Roman</vt:lpstr>
      <vt:lpstr>Wingdings</vt:lpstr>
      <vt:lpstr>Oracle 2012</vt:lpstr>
      <vt:lpstr>PowerPoint Presentation</vt:lpstr>
      <vt:lpstr>Accelerator Pack</vt:lpstr>
      <vt:lpstr>Agenda </vt:lpstr>
      <vt:lpstr>Agenda </vt:lpstr>
      <vt:lpstr>PowerPoint Presentation</vt:lpstr>
      <vt:lpstr>Product Features  </vt:lpstr>
      <vt:lpstr>Product Features </vt:lpstr>
      <vt:lpstr>Product Features </vt:lpstr>
      <vt:lpstr>Product Features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Branch Transfer for     MO Accounts   </vt:lpstr>
      <vt:lpstr>Branch Transfer for MO Accounts </vt:lpstr>
      <vt:lpstr>Branch Transfer for MO Accounts  </vt:lpstr>
      <vt:lpstr>Branch Transfer for MO Accounts  </vt:lpstr>
      <vt:lpstr>Events Covered   </vt:lpstr>
      <vt:lpstr>Events Covered </vt:lpstr>
      <vt:lpstr>Events Covered </vt:lpstr>
      <vt:lpstr>Advices Supported   </vt:lpstr>
      <vt:lpstr>Advices  supported  </vt:lpstr>
      <vt:lpstr>Advices Statements supported  </vt:lpstr>
      <vt:lpstr>Reports Supported   </vt:lpstr>
      <vt:lpstr>Reports Supported </vt:lpstr>
      <vt:lpstr>Loan Statement   </vt:lpstr>
      <vt:lpstr>Loan Statement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1047</cp:revision>
  <cp:lastPrinted>2012-08-03T22:03:14Z</cp:lastPrinted>
  <dcterms:created xsi:type="dcterms:W3CDTF">2012-05-31T20:53:14Z</dcterms:created>
  <dcterms:modified xsi:type="dcterms:W3CDTF">2020-04-19T08:02:18Z</dcterms:modified>
</cp:coreProperties>
</file>