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49" r:id="rId2"/>
  </p:sldMasterIdLst>
  <p:notesMasterIdLst>
    <p:notesMasterId r:id="rId47"/>
  </p:notesMasterIdLst>
  <p:handoutMasterIdLst>
    <p:handoutMasterId r:id="rId48"/>
  </p:handoutMasterIdLst>
  <p:sldIdLst>
    <p:sldId id="267" r:id="rId3"/>
    <p:sldId id="507" r:id="rId4"/>
    <p:sldId id="509" r:id="rId5"/>
    <p:sldId id="600" r:id="rId6"/>
    <p:sldId id="584" r:id="rId7"/>
    <p:sldId id="589" r:id="rId8"/>
    <p:sldId id="572" r:id="rId9"/>
    <p:sldId id="585" r:id="rId10"/>
    <p:sldId id="574" r:id="rId11"/>
    <p:sldId id="576" r:id="rId12"/>
    <p:sldId id="577" r:id="rId13"/>
    <p:sldId id="588" r:id="rId14"/>
    <p:sldId id="579" r:id="rId15"/>
    <p:sldId id="587" r:id="rId16"/>
    <p:sldId id="580" r:id="rId17"/>
    <p:sldId id="590" r:id="rId18"/>
    <p:sldId id="581" r:id="rId19"/>
    <p:sldId id="591" r:id="rId20"/>
    <p:sldId id="582" r:id="rId21"/>
    <p:sldId id="583" r:id="rId22"/>
    <p:sldId id="586" r:id="rId23"/>
    <p:sldId id="614" r:id="rId24"/>
    <p:sldId id="604" r:id="rId25"/>
    <p:sldId id="605" r:id="rId26"/>
    <p:sldId id="606" r:id="rId27"/>
    <p:sldId id="607" r:id="rId28"/>
    <p:sldId id="593" r:id="rId29"/>
    <p:sldId id="601" r:id="rId30"/>
    <p:sldId id="594" r:id="rId31"/>
    <p:sldId id="595" r:id="rId32"/>
    <p:sldId id="608" r:id="rId33"/>
    <p:sldId id="609" r:id="rId34"/>
    <p:sldId id="610" r:id="rId35"/>
    <p:sldId id="596" r:id="rId36"/>
    <p:sldId id="602" r:id="rId37"/>
    <p:sldId id="597" r:id="rId38"/>
    <p:sldId id="598" r:id="rId39"/>
    <p:sldId id="599" r:id="rId40"/>
    <p:sldId id="603" r:id="rId41"/>
    <p:sldId id="611" r:id="rId42"/>
    <p:sldId id="612" r:id="rId43"/>
    <p:sldId id="613"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17"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17166"/>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111" d="100"/>
          <a:sy n="111" d="100"/>
        </p:scale>
        <p:origin x="-582"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A9CD5-3FE8-44E2-92B1-82FDE2D0F23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A9CD5-3FE8-44E2-92B1-82FDE2D0F23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A9CD5-3FE8-44E2-92B1-82FDE2D0F23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A9CD5-3FE8-44E2-92B1-82FDE2D0F23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A9CD5-3FE8-44E2-92B1-82FDE2D0F23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EDF76-9336-4FE1-9EE2-5838CF08D6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6050821"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 2016</a:t>
              </a:r>
              <a:r>
                <a:rPr lang="en-US" sz="600" baseline="0" dirty="0" smtClean="0">
                  <a:solidFill>
                    <a:schemeClr val="tx1"/>
                  </a:solidFill>
                </a:rPr>
                <a:t>, Oracle and/or its affiliates. All rights reserved.  | </a:t>
              </a:r>
              <a:endParaRPr lang="en-US" sz="600" dirty="0" smtClean="0">
                <a:solidFill>
                  <a:schemeClr val="tx1"/>
                </a:solidFill>
              </a:endParaRPr>
            </a:p>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5A9CD5-3FE8-44E2-92B1-82FDE2D0F23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B0EDF76-9336-4FE1-9EE2-5838CF08D6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The basic flow of a book transfer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the same bank.</a:t>
            </a:r>
          </a:p>
          <a:p>
            <a:pPr lvl="1"/>
            <a:r>
              <a:rPr lang="en-US" dirty="0" smtClean="0"/>
              <a:t>On creation of this transaction, the debtor account gets debited with the transaction amount and an offset transaction (</a:t>
            </a:r>
            <a:r>
              <a:rPr lang="en-US" b="1" dirty="0" smtClean="0"/>
              <a:t>incoming payment</a:t>
            </a:r>
            <a:r>
              <a:rPr lang="en-US" dirty="0" smtClean="0"/>
              <a:t>) is created where the credit to the creditor’s account happens.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06751" y="1299911"/>
            <a:ext cx="8007409" cy="3062606"/>
          </a:xfrm>
        </p:spPr>
        <p:txBody>
          <a:bodyPr/>
          <a:lstStyle/>
          <a:p>
            <a:r>
              <a:rPr lang="en-US" dirty="0" smtClean="0"/>
              <a:t>The basic flow of an external clearing type of payment transaction is mentioned below in steps:</a:t>
            </a:r>
          </a:p>
          <a:p>
            <a:pPr lvl="1"/>
            <a:r>
              <a:rPr lang="en-US" dirty="0" smtClean="0"/>
              <a:t>The debtor initiates an </a:t>
            </a:r>
            <a:r>
              <a:rPr lang="en-US" b="1" dirty="0" smtClean="0"/>
              <a:t>outgoing payment </a:t>
            </a:r>
            <a:r>
              <a:rPr lang="en-US" dirty="0" smtClean="0"/>
              <a:t>transaction and instructs the bank to credit another account in another bank. On creation of this transaction, the debtor account gets debited with the transaction amount and the clearing GL will get credited.</a:t>
            </a:r>
          </a:p>
          <a:p>
            <a:pPr lvl="1"/>
            <a:r>
              <a:rPr lang="en-US" dirty="0" smtClean="0"/>
              <a:t>The creditor bank receives this transaction as an </a:t>
            </a:r>
            <a:r>
              <a:rPr lang="en-US" b="1" dirty="0" smtClean="0"/>
              <a:t>incoming payment </a:t>
            </a:r>
            <a:r>
              <a:rPr lang="en-US" dirty="0" smtClean="0"/>
              <a:t>transaction and the creditor account is credited with the transaction amount.</a:t>
            </a:r>
          </a:p>
        </p:txBody>
      </p:sp>
      <p:sp>
        <p:nvSpPr>
          <p:cNvPr id="5" name="Text Placeholder 4"/>
          <p:cNvSpPr>
            <a:spLocks noGrp="1"/>
          </p:cNvSpPr>
          <p:nvPr>
            <p:ph type="body" sz="quarter" idx="13"/>
          </p:nvPr>
        </p:nvSpPr>
        <p:spPr>
          <a:xfrm>
            <a:off x="795801" y="639670"/>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623843" y="1462280"/>
            <a:ext cx="8007409" cy="3062606"/>
          </a:xfrm>
        </p:spPr>
        <p:txBody>
          <a:bodyPr/>
          <a:lstStyle/>
          <a:p>
            <a:pPr lvl="1"/>
            <a:r>
              <a:rPr lang="en-US" dirty="0" smtClean="0"/>
              <a:t>Payment transactions are normally current dated.</a:t>
            </a:r>
          </a:p>
          <a:p>
            <a:pPr lvl="1"/>
            <a:r>
              <a:rPr lang="en-US" dirty="0" smtClean="0"/>
              <a:t> In case the creditor finds any mistake in the received payment transaction, he can reject the same and a </a:t>
            </a:r>
            <a:r>
              <a:rPr lang="en-US" b="1" dirty="0" smtClean="0"/>
              <a:t>reject of incoming payment </a:t>
            </a:r>
            <a:r>
              <a:rPr lang="en-US" dirty="0" smtClean="0"/>
              <a:t>transaction is created with the reversed accounting entries.</a:t>
            </a:r>
          </a:p>
          <a:p>
            <a:pPr lvl="1"/>
            <a:r>
              <a:rPr lang="en-US" dirty="0" smtClean="0"/>
              <a:t>The same is received on the debtor side as </a:t>
            </a:r>
            <a:r>
              <a:rPr lang="en-US" b="1" dirty="0" smtClean="0"/>
              <a:t>reject of outgoing payment </a:t>
            </a:r>
            <a:r>
              <a:rPr lang="en-US" dirty="0" smtClean="0"/>
              <a:t>and the accounting entries are reversed In the debtor side as well.</a:t>
            </a:r>
          </a:p>
        </p:txBody>
      </p:sp>
      <p:sp>
        <p:nvSpPr>
          <p:cNvPr id="5" name="Text Placeholder 4"/>
          <p:cNvSpPr>
            <a:spLocks noGrp="1"/>
          </p:cNvSpPr>
          <p:nvPr>
            <p:ph type="body" sz="quarter" idx="13"/>
          </p:nvPr>
        </p:nvSpPr>
        <p:spPr>
          <a:xfrm>
            <a:off x="795801" y="725128"/>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81115" y="1299910"/>
            <a:ext cx="8084322" cy="3062606"/>
          </a:xfrm>
        </p:spPr>
        <p:txBody>
          <a:bodyPr/>
          <a:lstStyle/>
          <a:p>
            <a:r>
              <a:rPr lang="en-US" dirty="0" smtClean="0"/>
              <a:t>The basic flow of a RFD type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as well as with their respective banks.</a:t>
            </a:r>
          </a:p>
          <a:p>
            <a:pPr lvl="1"/>
            <a:r>
              <a:rPr lang="en-US" dirty="0" smtClean="0"/>
              <a:t>This transaction is usually future dated and the actual debit and credit happen on the activation date.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555478" y="1342638"/>
            <a:ext cx="8084322" cy="3062606"/>
          </a:xfrm>
        </p:spPr>
        <p:txBody>
          <a:bodyPr/>
          <a:lstStyle/>
          <a:p>
            <a:pPr lvl="1"/>
            <a:r>
              <a:rPr lang="en-US" dirty="0" smtClean="0"/>
              <a:t>Since the transaction is RFD type, the receiver (debtor) of the transaction needs to approve the transaction (</a:t>
            </a:r>
            <a:r>
              <a:rPr lang="en-US" b="1" dirty="0" smtClean="0"/>
              <a:t>incoming collection</a:t>
            </a:r>
            <a:r>
              <a:rPr lang="en-US" dirty="0" smtClean="0"/>
              <a:t>) based on which  the debit to his account will happen and subsequently the credit to the creditor’s account.</a:t>
            </a:r>
          </a:p>
          <a:p>
            <a:pPr lvl="1"/>
            <a:r>
              <a:rPr lang="en-US" dirty="0" smtClean="0"/>
              <a:t>The debtor can reject the received transaction before the approval date in case if he doesn’t want to debit his account. In that case, the transaction will be marked as rejected.</a:t>
            </a:r>
          </a:p>
          <a:p>
            <a:pPr lvl="1"/>
            <a:r>
              <a:rPr lang="en-US" dirty="0" smtClean="0"/>
              <a:t>If the Incoming collection is not approved with in the response days then the contract would get rejected automatically.</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RFD type of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0019" y="1043536"/>
            <a:ext cx="8195418" cy="3062606"/>
          </a:xfrm>
        </p:spPr>
        <p:txBody>
          <a:bodyPr/>
          <a:lstStyle/>
          <a:p>
            <a:r>
              <a:rPr lang="en-US" dirty="0" smtClean="0"/>
              <a:t>The basic flow of a DD type of collection transaction is mentioned below in steps:</a:t>
            </a:r>
          </a:p>
          <a:p>
            <a:pPr lvl="1"/>
            <a:r>
              <a:rPr lang="en-US" dirty="0" smtClean="0"/>
              <a:t>The creditor initiates an </a:t>
            </a:r>
            <a:r>
              <a:rPr lang="en-US" b="1" dirty="0" smtClean="0"/>
              <a:t>outgoing collection </a:t>
            </a:r>
            <a:r>
              <a:rPr lang="en-US" dirty="0" smtClean="0"/>
              <a:t>transaction and instructs the bank to debit another account in another bank.</a:t>
            </a:r>
          </a:p>
          <a:p>
            <a:pPr lvl="1"/>
            <a:r>
              <a:rPr lang="en-US" dirty="0" smtClean="0"/>
              <a:t> Here it is assumed that agreement exists between the debtor and the creditor of the transaction along with their respective banks. </a:t>
            </a:r>
          </a:p>
          <a:p>
            <a:pPr lvl="1"/>
            <a:r>
              <a:rPr lang="en-US" dirty="0" smtClean="0"/>
              <a:t>This transaction is usually future dated and the actual debit and credit happen on the activation date.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78565" y="1325547"/>
            <a:ext cx="8195418" cy="3062606"/>
          </a:xfrm>
        </p:spPr>
        <p:txBody>
          <a:bodyPr/>
          <a:lstStyle/>
          <a:p>
            <a:pPr lvl="1"/>
            <a:r>
              <a:rPr lang="en-US" dirty="0" smtClean="0"/>
              <a:t>The debtor receives this transaction as an </a:t>
            </a:r>
            <a:r>
              <a:rPr lang="en-US" b="1" dirty="0" smtClean="0"/>
              <a:t>incoming collection </a:t>
            </a:r>
            <a:r>
              <a:rPr lang="en-US" dirty="0" smtClean="0"/>
              <a:t>and on the due date, the debtor account is debited and subsequently the creditor account is credited. </a:t>
            </a:r>
          </a:p>
          <a:p>
            <a:pPr lvl="1"/>
            <a:r>
              <a:rPr lang="en-US" dirty="0" smtClean="0"/>
              <a:t>If the debtor bank finds any discrepancies, then they can reject the transaction before (</a:t>
            </a:r>
            <a:r>
              <a:rPr lang="en-US" b="1" dirty="0" smtClean="0"/>
              <a:t>pre-settlement reject</a:t>
            </a:r>
            <a:r>
              <a:rPr lang="en-US" dirty="0" smtClean="0"/>
              <a:t>) on or after the activation date (</a:t>
            </a:r>
            <a:r>
              <a:rPr lang="en-US" b="1" dirty="0" smtClean="0"/>
              <a:t>post-settlement reject</a:t>
            </a:r>
            <a:r>
              <a:rPr lang="en-US" dirty="0" smtClean="0"/>
              <a:t>) provided it is within the response days.</a:t>
            </a:r>
          </a:p>
          <a:p>
            <a:pPr lvl="1"/>
            <a:r>
              <a:rPr lang="en-US" dirty="0" smtClean="0"/>
              <a:t>This reject is received by the creditor bank as </a:t>
            </a:r>
            <a:r>
              <a:rPr lang="en-US" b="1" dirty="0" smtClean="0"/>
              <a:t>reject of outgoing collection </a:t>
            </a:r>
            <a:r>
              <a:rPr lang="en-US" dirty="0" smtClean="0"/>
              <a:t>and the original outgoing collection transaction is rejected and the accounting entries are reversed (if any).</a:t>
            </a:r>
          </a:p>
          <a:p>
            <a:pPr lvl="1"/>
            <a:endParaRPr lang="en-US" b="1"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and Reject transactions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Apart from this, the creditor himself can initiate a </a:t>
            </a:r>
            <a:r>
              <a:rPr lang="en-US" b="1" dirty="0" smtClean="0"/>
              <a:t>reverse of outgoing collection</a:t>
            </a:r>
            <a:r>
              <a:rPr lang="en-US" dirty="0" smtClean="0"/>
              <a:t> transaction which would be received by the debtor bank as</a:t>
            </a:r>
            <a:r>
              <a:rPr lang="en-US" b="1" dirty="0" smtClean="0"/>
              <a:t> reverse of incoming collection</a:t>
            </a:r>
            <a:r>
              <a:rPr lang="en-US" dirty="0" smtClean="0"/>
              <a:t> transaction.</a:t>
            </a:r>
          </a:p>
          <a:p>
            <a:pPr lvl="1"/>
            <a:r>
              <a:rPr lang="en-US" dirty="0" smtClean="0"/>
              <a:t>The accounting entries for the incoming and outgoing collection transactions will get reversed (if any).</a:t>
            </a:r>
          </a:p>
          <a:p>
            <a:pPr lvl="1"/>
            <a:r>
              <a:rPr lang="en-US" dirty="0" smtClean="0"/>
              <a:t>Reversal should be done within the response days.</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Reverse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Collections:</a:t>
            </a:r>
            <a:endParaRPr lang="en-US" dirty="0"/>
          </a:p>
        </p:txBody>
      </p:sp>
      <p:sp>
        <p:nvSpPr>
          <p:cNvPr id="2" name="Content Placeholder 1"/>
          <p:cNvSpPr>
            <a:spLocks noGrp="1"/>
          </p:cNvSpPr>
          <p:nvPr>
            <p:ph sz="quarter" idx="12"/>
          </p:nvPr>
        </p:nvSpPr>
        <p:spPr>
          <a:xfrm>
            <a:off x="495656" y="1205906"/>
            <a:ext cx="8195418" cy="3062606"/>
          </a:xfrm>
        </p:spPr>
        <p:txBody>
          <a:bodyPr/>
          <a:lstStyle/>
          <a:p>
            <a:pPr lvl="1"/>
            <a:r>
              <a:rPr lang="en-US" dirty="0" smtClean="0"/>
              <a:t>At the debtor side, the debtor can also initiate a </a:t>
            </a:r>
            <a:r>
              <a:rPr lang="en-US" b="1" dirty="0" smtClean="0"/>
              <a:t>recall of incoming collection</a:t>
            </a:r>
            <a:r>
              <a:rPr lang="en-US" dirty="0" smtClean="0"/>
              <a:t> post response days and within the recall days then the same would be received at the creditor side as </a:t>
            </a:r>
            <a:r>
              <a:rPr lang="en-US" b="1" dirty="0" smtClean="0"/>
              <a:t>recall of outgoing collection</a:t>
            </a:r>
            <a:r>
              <a:rPr lang="en-US" dirty="0" smtClean="0"/>
              <a:t> transaction. </a:t>
            </a:r>
          </a:p>
          <a:p>
            <a:pPr lvl="1"/>
            <a:r>
              <a:rPr lang="en-US" dirty="0" smtClean="0"/>
              <a:t>The accounting entries are reversed and here the debtor can claim for an interest amount for the amount that had been debited.</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Direct Debit Collection Recall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96552" y="1059679"/>
            <a:ext cx="8767986" cy="3751604"/>
          </a:xfrm>
        </p:spPr>
        <p:txBody>
          <a:bodyPr/>
          <a:lstStyle/>
          <a:p>
            <a:r>
              <a:rPr lang="en-US" dirty="0" smtClean="0"/>
              <a:t>Some of the additional features provided by PC module in FLEXCUBE are explained below. </a:t>
            </a:r>
          </a:p>
          <a:p>
            <a:r>
              <a:rPr lang="en-US" dirty="0" smtClean="0"/>
              <a:t>These are achieved through the preferences available for the PC product:</a:t>
            </a:r>
          </a:p>
          <a:p>
            <a:pPr lvl="1"/>
            <a:r>
              <a:rPr lang="en-US" b="1" dirty="0" smtClean="0"/>
              <a:t>Charges: </a:t>
            </a:r>
            <a:r>
              <a:rPr lang="en-US" dirty="0" smtClean="0"/>
              <a:t>This feature enables the bank to collect charges for the services provided by it to the customer. The charge mode is categorized into:</a:t>
            </a:r>
          </a:p>
          <a:p>
            <a:pPr lvl="3">
              <a:buClr>
                <a:schemeClr val="accent1"/>
              </a:buClr>
              <a:buFont typeface="Arial" pitchFamily="34" charset="0"/>
              <a:buChar char="•"/>
            </a:pPr>
            <a:r>
              <a:rPr lang="en-US" sz="1600" b="1" dirty="0" smtClean="0"/>
              <a:t>Premium: </a:t>
            </a:r>
            <a:r>
              <a:rPr lang="en-US" sz="1600" dirty="0" smtClean="0"/>
              <a:t>The charge and transaction amount are collected exclusively.</a:t>
            </a:r>
          </a:p>
          <a:p>
            <a:pPr lvl="3">
              <a:buClr>
                <a:schemeClr val="accent1"/>
              </a:buClr>
              <a:buFont typeface="Arial" pitchFamily="34" charset="0"/>
              <a:buChar char="•"/>
            </a:pPr>
            <a:r>
              <a:rPr lang="en-US" sz="1600" b="1" dirty="0" smtClean="0"/>
              <a:t>Discount: </a:t>
            </a:r>
            <a:r>
              <a:rPr lang="en-US" sz="1600" dirty="0" smtClean="0"/>
              <a:t>The charge amount is inclusive of the transaction amount.</a:t>
            </a:r>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12.3</a:t>
            </a:r>
            <a:endParaRPr lang="en-US" dirty="0"/>
          </a:p>
        </p:txBody>
      </p:sp>
      <p:sp>
        <p:nvSpPr>
          <p:cNvPr id="6" name="Text Placeholder 5"/>
          <p:cNvSpPr>
            <a:spLocks noGrp="1"/>
          </p:cNvSpPr>
          <p:nvPr>
            <p:ph type="body" sz="quarter" idx="13"/>
          </p:nvPr>
        </p:nvSpPr>
        <p:spPr/>
        <p:txBody>
          <a:bodyPr/>
          <a:lstStyle/>
          <a:p>
            <a:r>
              <a:rPr lang="en-US" dirty="0" smtClean="0"/>
              <a:t>Payments and Collections</a:t>
            </a:r>
            <a:endParaRPr lang="en-US" dirty="0"/>
          </a:p>
        </p:txBody>
      </p:sp>
      <p:pic>
        <p:nvPicPr>
          <p:cNvPr id="8"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200025" y="895350"/>
            <a:ext cx="8696325" cy="3571876"/>
          </a:xfrm>
        </p:spPr>
        <p:txBody>
          <a:bodyPr/>
          <a:lstStyle/>
          <a:p>
            <a:pPr lvl="1"/>
            <a:r>
              <a:rPr lang="en-US" b="1" dirty="0" smtClean="0"/>
              <a:t>Customer entry consolidation:  </a:t>
            </a:r>
            <a:r>
              <a:rPr lang="en-US" dirty="0" smtClean="0"/>
              <a:t>This feature allows the system to consolidate recurrent accounting entries to the customer account so that all the entries are consolidated and is shown as a single debit/credit to the customer account. </a:t>
            </a:r>
          </a:p>
          <a:p>
            <a:pPr lvl="1"/>
            <a:r>
              <a:rPr lang="en-US" b="1" dirty="0" smtClean="0"/>
              <a:t>Auto reject: </a:t>
            </a:r>
            <a:r>
              <a:rPr lang="en-US" dirty="0" smtClean="0"/>
              <a:t>This feature enables the system to automatically reject an incoming message that is received based on reject code mapping to the FLEXCUBE error codes. While creating incoming payment or collection contract the system will post accounting entries to the unsettled GL and also book a reject contract with the reverse entries using the reject code derived.</a:t>
            </a:r>
          </a:p>
          <a:p>
            <a:pPr lvl="1"/>
            <a:r>
              <a:rPr lang="en-US" b="1" dirty="0" smtClean="0"/>
              <a:t>Dispatch accounting: </a:t>
            </a:r>
            <a:r>
              <a:rPr lang="en-US" dirty="0" smtClean="0"/>
              <a:t>This feature allows the system to post consolidated accounting entries to the clearing NOSTRO account.</a:t>
            </a:r>
          </a:p>
          <a:p>
            <a:pPr lvl="1"/>
            <a:r>
              <a:rPr lang="en-US" b="1" dirty="0" smtClean="0"/>
              <a:t>Contract split: </a:t>
            </a:r>
            <a:r>
              <a:rPr lang="en-US" dirty="0" smtClean="0"/>
              <a:t>Using this feature ,a given transaction can be split into multiple transactions based on the maximum number of split count. </a:t>
            </a:r>
          </a:p>
          <a:p>
            <a:pPr lvl="1"/>
            <a:endParaRPr lang="en-US" dirty="0" smtClean="0"/>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Cut-off checks: </a:t>
            </a:r>
            <a:r>
              <a:rPr lang="en-US" dirty="0" smtClean="0"/>
              <a:t>The cut-off time check feature enables the user to set the cut-off time for a particular clearing network. If transactions are received post cut-off, the activation date for the same is moved to the next working date</a:t>
            </a:r>
          </a:p>
          <a:p>
            <a:pPr lvl="1"/>
            <a:r>
              <a:rPr lang="en-US" b="1" dirty="0" smtClean="0"/>
              <a:t>P2P Contracts:</a:t>
            </a:r>
            <a:r>
              <a:rPr lang="en-US" dirty="0" smtClean="0"/>
              <a:t> Peer to Peer contract is a feature which will enable to initiate the payment contract with additional information of a beneficiary like Telephone no, Email ID etc. This request would be initiated only from FCDB.</a:t>
            </a:r>
          </a:p>
          <a:p>
            <a:pPr lvl="1"/>
            <a:r>
              <a:rPr lang="en-US" b="1" dirty="0" smtClean="0"/>
              <a:t>FATCA Tax: </a:t>
            </a:r>
            <a:r>
              <a:rPr lang="en-US" dirty="0" smtClean="0"/>
              <a:t>FATCA tax would be collected from the beneficiary of contract based on the US indicia and Recalcitrant status. This is applicable for Outgoing, Incoming and Book transfers of payment and DD &amp; RFD types of collection contracts. </a:t>
            </a: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r>
              <a:rPr lang="en-US" b="1" dirty="0" smtClean="0"/>
              <a:t>Reject Code Restriction for a Network: </a:t>
            </a:r>
            <a:r>
              <a:rPr lang="en-US" dirty="0" smtClean="0"/>
              <a:t>Facility to restrict the Reject codes for a network and maintain the same reject codes across many Networks.</a:t>
            </a:r>
          </a:p>
          <a:p>
            <a:pPr lvl="1"/>
            <a:r>
              <a:rPr lang="en-US" dirty="0" smtClean="0"/>
              <a:t>Transaction Processing would validate that the reject code specified  for the rejection/Recall/Reverse of transaction is valid for specific Network .</a:t>
            </a:r>
          </a:p>
          <a:p>
            <a:pPr lvl="1"/>
            <a:r>
              <a:rPr lang="en-US" b="1" dirty="0" smtClean="0"/>
              <a:t>Auto reject processing with network specific reject codes:</a:t>
            </a:r>
            <a:r>
              <a:rPr lang="en-US" dirty="0" smtClean="0"/>
              <a:t> To process Auto reject of errors for multiple networks using network specific reject codes.</a:t>
            </a:r>
          </a:p>
          <a:p>
            <a:pPr lvl="1">
              <a:buNone/>
            </a:pPr>
            <a:endParaRPr lang="en-US" b="1"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153824" y="1136591"/>
            <a:ext cx="8673981" cy="3368734"/>
          </a:xfrm>
        </p:spPr>
        <p:txBody>
          <a:bodyPr/>
          <a:lstStyle/>
          <a:p>
            <a:pPr lvl="1">
              <a:buNone/>
            </a:pPr>
            <a:r>
              <a:rPr lang="en-US" dirty="0" smtClean="0"/>
              <a:t>The following Schemes are supported in SEPA</a:t>
            </a:r>
          </a:p>
          <a:p>
            <a:pPr lvl="1"/>
            <a:r>
              <a:rPr lang="en-US" b="1" dirty="0" smtClean="0"/>
              <a:t>SEPA Credit Transfer:</a:t>
            </a:r>
            <a:r>
              <a:rPr lang="en-US" dirty="0" smtClean="0"/>
              <a:t> A credit transfer is a payment initiated by the payer. The payer sends a payment instruction to his/her payment service provider (PSP). The payer’s PSP moves the funds to the payee’s PSP in SEPA region.</a:t>
            </a:r>
          </a:p>
          <a:p>
            <a:pPr lvl="1"/>
            <a:r>
              <a:rPr lang="en-US" b="1" dirty="0" smtClean="0"/>
              <a:t>SEPA Direct </a:t>
            </a:r>
            <a:r>
              <a:rPr lang="en-US" b="1" smtClean="0"/>
              <a:t>Debit Core: </a:t>
            </a:r>
            <a:r>
              <a:rPr lang="en-US" dirty="0" smtClean="0"/>
              <a:t>A direct debit is a transfer initiated by the payee, that is the recipient of a payment, via his/her payment service provider (PSP).</a:t>
            </a:r>
          </a:p>
          <a:p>
            <a:pPr lvl="1"/>
            <a:r>
              <a:rPr lang="en-US" b="1" dirty="0" smtClean="0"/>
              <a:t>SEPA Direct Debit B2B:</a:t>
            </a:r>
            <a:r>
              <a:rPr lang="en-US" dirty="0" smtClean="0"/>
              <a:t> Business to Business Direct Debits based on the SDD B2B Rule book</a:t>
            </a:r>
          </a:p>
          <a:p>
            <a:pPr lvl="1"/>
            <a:endParaRPr lang="en-US" dirty="0" smtClean="0"/>
          </a:p>
          <a:p>
            <a:pPr lvl="1">
              <a:buNone/>
            </a:pPr>
            <a:r>
              <a:rPr lang="en-US" sz="1400" dirty="0" smtClean="0"/>
              <a:t>Note: Product setup done for the bank act as Direct Participant  excluding COR1 scheme.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33375" y="1047751"/>
          <a:ext cx="8458200" cy="3518534"/>
        </p:xfrm>
        <a:graphic>
          <a:graphicData uri="http://schemas.openxmlformats.org/drawingml/2006/table">
            <a:tbl>
              <a:tblPr firstRow="1" bandRow="1">
                <a:tableStyleId>{5C22544A-7EE6-4342-B048-85BDC9FD1C3A}</a:tableStyleId>
              </a:tblPr>
              <a:tblGrid>
                <a:gridCol w="2483508">
                  <a:extLst>
                    <a:ext uri="{9D8B030D-6E8A-4147-A177-3AD203B41FA5}">
                      <a16:colId xmlns:a16="http://schemas.microsoft.com/office/drawing/2014/main" val="20000"/>
                    </a:ext>
                  </a:extLst>
                </a:gridCol>
                <a:gridCol w="3905521">
                  <a:extLst>
                    <a:ext uri="{9D8B030D-6E8A-4147-A177-3AD203B41FA5}">
                      <a16:colId xmlns:a16="http://schemas.microsoft.com/office/drawing/2014/main" val="20001"/>
                    </a:ext>
                  </a:extLst>
                </a:gridCol>
                <a:gridCol w="2069171">
                  <a:extLst>
                    <a:ext uri="{9D8B030D-6E8A-4147-A177-3AD203B41FA5}">
                      <a16:colId xmlns:a16="http://schemas.microsoft.com/office/drawing/2014/main" val="20002"/>
                    </a:ext>
                  </a:extLst>
                </a:gridCol>
              </a:tblGrid>
              <a:tr h="244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322690">
                <a:tc>
                  <a:txBody>
                    <a:bodyPr/>
                    <a:lstStyle/>
                    <a:p>
                      <a:r>
                        <a:rPr lang="en-US" sz="1200" kern="1200" baseline="0" dirty="0" smtClean="0">
                          <a:solidFill>
                            <a:schemeClr val="dk1"/>
                          </a:solidFill>
                          <a:latin typeface="+mn-lt"/>
                          <a:ea typeface="+mn-ea"/>
                          <a:cs typeface="+mn-cs"/>
                        </a:rPr>
                        <a:t>Refund right of the Debtor for authorized transactions.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Debtor is entitled to obtain a refund.</a:t>
                      </a:r>
                      <a:endParaRPr lang="en-US" sz="1200" dirty="0"/>
                    </a:p>
                  </a:txBody>
                  <a:tcPr>
                    <a:solidFill>
                      <a:schemeClr val="accent2"/>
                    </a:solidFill>
                  </a:tcPr>
                </a:tc>
                <a:tc>
                  <a:txBody>
                    <a:bodyPr/>
                    <a:lstStyle/>
                    <a:p>
                      <a:r>
                        <a:rPr lang="en-US" sz="1200" dirty="0" smtClean="0"/>
                        <a:t>The Debtor is not entitled to obtain a refund.</a:t>
                      </a:r>
                      <a:endParaRPr lang="en-US" sz="1200" dirty="0"/>
                    </a:p>
                  </a:txBody>
                  <a:tcPr>
                    <a:solidFill>
                      <a:schemeClr val="accent2"/>
                    </a:solidFill>
                  </a:tcPr>
                </a:tc>
                <a:extLst>
                  <a:ext uri="{0D108BD9-81ED-4DB2-BD59-A6C34878D82A}">
                    <a16:rowId xmlns:a16="http://schemas.microsoft.com/office/drawing/2014/main" val="10001"/>
                  </a:ext>
                </a:extLst>
              </a:tr>
              <a:tr h="958214">
                <a:tc>
                  <a:txBody>
                    <a:bodyPr/>
                    <a:lstStyle/>
                    <a:p>
                      <a:r>
                        <a:rPr lang="en-US" sz="1200" kern="1200" baseline="0" dirty="0" smtClean="0">
                          <a:solidFill>
                            <a:schemeClr val="dk1"/>
                          </a:solidFill>
                          <a:latin typeface="+mn-lt"/>
                          <a:ea typeface="+mn-ea"/>
                          <a:cs typeface="+mn-cs"/>
                        </a:rPr>
                        <a:t>The latest date for the Debtor bank receiving the Collections.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A first or one-off Collection must be received by at least five inter-bank business days before Due date (D-5). A subsequent Collections must be received by at least two inter-bank business days before Due date (D-2).</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Any Collection must be received by at least one inter-bank business days before Due date (D-1).</a:t>
                      </a:r>
                      <a:endParaRPr lang="en-US" sz="1200" dirty="0"/>
                    </a:p>
                  </a:txBody>
                  <a:tcPr>
                    <a:solidFill>
                      <a:schemeClr val="accent2"/>
                    </a:solidFill>
                  </a:tcPr>
                </a:tc>
                <a:extLst>
                  <a:ext uri="{0D108BD9-81ED-4DB2-BD59-A6C34878D82A}">
                    <a16:rowId xmlns:a16="http://schemas.microsoft.com/office/drawing/2014/main" val="10002"/>
                  </a:ext>
                </a:extLst>
              </a:tr>
              <a:tr h="1483098">
                <a:tc>
                  <a:txBody>
                    <a:bodyPr/>
                    <a:lstStyle/>
                    <a:p>
                      <a:r>
                        <a:rPr lang="en-US" sz="1200" kern="1200" baseline="0" dirty="0" smtClean="0">
                          <a:solidFill>
                            <a:schemeClr val="dk1"/>
                          </a:solidFill>
                          <a:latin typeface="+mn-lt"/>
                          <a:ea typeface="+mn-ea"/>
                          <a:cs typeface="+mn-cs"/>
                        </a:rPr>
                        <a:t>Mandate Data.</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Debtor Bank is not obliged by the scheme to store the Mandate data. </a:t>
                      </a:r>
                      <a:endParaRPr lang="en-US" sz="1200" dirty="0"/>
                    </a:p>
                  </a:txBody>
                  <a:tcPr>
                    <a:solidFill>
                      <a:schemeClr val="accent2"/>
                    </a:solidFill>
                  </a:tcPr>
                </a:tc>
                <a:tc>
                  <a:txBody>
                    <a:bodyPr/>
                    <a:lstStyle/>
                    <a:p>
                      <a:r>
                        <a:rPr lang="en-US" sz="1200" dirty="0" smtClean="0"/>
                        <a:t>Debtor Bank must store Mandate data as confirmed by the Debtor and to carry out verification of the Mandate for each Collection received. Debtor has to inform Debtor bank on cancellation of the Mandate during the tenure. </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Additional Features of PC:</a:t>
            </a:r>
            <a:endParaRPr lang="en-US" dirty="0"/>
          </a:p>
        </p:txBody>
      </p:sp>
      <p:graphicFrame>
        <p:nvGraphicFramePr>
          <p:cNvPr id="6" name="Content Placeholder 5"/>
          <p:cNvGraphicFramePr>
            <a:graphicFrameLocks noGrp="1"/>
          </p:cNvGraphicFramePr>
          <p:nvPr>
            <p:ph sz="quarter" idx="12"/>
          </p:nvPr>
        </p:nvGraphicFramePr>
        <p:xfrm>
          <a:off x="381000" y="1143001"/>
          <a:ext cx="8267700" cy="3352993"/>
        </p:xfrm>
        <a:graphic>
          <a:graphicData uri="http://schemas.openxmlformats.org/drawingml/2006/table">
            <a:tbl>
              <a:tblPr firstRow="1" bandRow="1">
                <a:tableStyleId>{5C22544A-7EE6-4342-B048-85BDC9FD1C3A}</a:tableStyleId>
              </a:tblPr>
              <a:tblGrid>
                <a:gridCol w="2427573">
                  <a:extLst>
                    <a:ext uri="{9D8B030D-6E8A-4147-A177-3AD203B41FA5}">
                      <a16:colId xmlns:a16="http://schemas.microsoft.com/office/drawing/2014/main" val="20000"/>
                    </a:ext>
                  </a:extLst>
                </a:gridCol>
                <a:gridCol w="3420551">
                  <a:extLst>
                    <a:ext uri="{9D8B030D-6E8A-4147-A177-3AD203B41FA5}">
                      <a16:colId xmlns:a16="http://schemas.microsoft.com/office/drawing/2014/main" val="20001"/>
                    </a:ext>
                  </a:extLst>
                </a:gridCol>
                <a:gridCol w="2419576">
                  <a:extLst>
                    <a:ext uri="{9D8B030D-6E8A-4147-A177-3AD203B41FA5}">
                      <a16:colId xmlns:a16="http://schemas.microsoft.com/office/drawing/2014/main" val="20002"/>
                    </a:ext>
                  </a:extLst>
                </a:gridCol>
              </a:tblGrid>
              <a:tr h="481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Aspect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Core </a:t>
                      </a:r>
                      <a:r>
                        <a:rPr lang="en-US" sz="1800" dirty="0" smtClean="0"/>
                        <a:t>Scheme</a:t>
                      </a:r>
                    </a:p>
                  </a:txBody>
                  <a:tcPr/>
                </a:tc>
                <a:tc>
                  <a:txBody>
                    <a:bodyPr/>
                    <a:lstStyle/>
                    <a:p>
                      <a:r>
                        <a:rPr lang="en-US" sz="1800" dirty="0" smtClean="0"/>
                        <a:t>B2B Scheme</a:t>
                      </a:r>
                      <a:endParaRPr lang="en-US" sz="1800" dirty="0"/>
                    </a:p>
                  </a:txBody>
                  <a:tcPr/>
                </a:tc>
                <a:extLst>
                  <a:ext uri="{0D108BD9-81ED-4DB2-BD59-A6C34878D82A}">
                    <a16:rowId xmlns:a16="http://schemas.microsoft.com/office/drawing/2014/main" val="10000"/>
                  </a:ext>
                </a:extLst>
              </a:tr>
              <a:tr h="684541">
                <a:tc>
                  <a:txBody>
                    <a:bodyPr/>
                    <a:lstStyle/>
                    <a:p>
                      <a:r>
                        <a:rPr lang="en-US" sz="1200" kern="1200" baseline="0" dirty="0" smtClean="0">
                          <a:solidFill>
                            <a:schemeClr val="dk1"/>
                          </a:solidFill>
                          <a:latin typeface="+mn-lt"/>
                          <a:ea typeface="+mn-ea"/>
                          <a:cs typeface="+mn-cs"/>
                        </a:rPr>
                        <a:t>The latest date for the Return of a Collection.</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Five inter-bank business days (D+5) after the settlement date of the Collection.</a:t>
                      </a:r>
                      <a:endParaRPr lang="en-US" sz="1200" dirty="0"/>
                    </a:p>
                  </a:txBody>
                  <a:tcPr>
                    <a:solidFill>
                      <a:schemeClr val="accent2"/>
                    </a:solidFill>
                  </a:tcPr>
                </a:tc>
                <a:tc>
                  <a:txBody>
                    <a:bodyPr/>
                    <a:lstStyle/>
                    <a:p>
                      <a:r>
                        <a:rPr lang="en-US" sz="1200" dirty="0" smtClean="0"/>
                        <a:t>Two inter-bank business days (D+2) after the settlement date of the Collection.</a:t>
                      </a:r>
                      <a:endParaRPr lang="en-US" sz="1200" dirty="0"/>
                    </a:p>
                  </a:txBody>
                  <a:tcPr>
                    <a:solidFill>
                      <a:schemeClr val="accent2"/>
                    </a:solidFill>
                  </a:tcPr>
                </a:tc>
                <a:extLst>
                  <a:ext uri="{0D108BD9-81ED-4DB2-BD59-A6C34878D82A}">
                    <a16:rowId xmlns:a16="http://schemas.microsoft.com/office/drawing/2014/main" val="10001"/>
                  </a:ext>
                </a:extLst>
              </a:tr>
              <a:tr h="1177572">
                <a:tc>
                  <a:txBody>
                    <a:bodyPr/>
                    <a:lstStyle/>
                    <a:p>
                      <a:r>
                        <a:rPr lang="en-US" sz="1200" kern="1200" baseline="0" dirty="0" smtClean="0">
                          <a:solidFill>
                            <a:schemeClr val="dk1"/>
                          </a:solidFill>
                          <a:latin typeface="+mn-lt"/>
                          <a:ea typeface="+mn-ea"/>
                          <a:cs typeface="+mn-cs"/>
                        </a:rPr>
                        <a:t>Debtor bank’s obligations to check. </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For each Collection received, Debtor bank must debit the Debtor’s account if the account status allows. </a:t>
                      </a:r>
                      <a:endParaRPr lang="en-US" sz="1200" dirty="0"/>
                    </a:p>
                  </a:txBody>
                  <a:tcPr>
                    <a:solidFill>
                      <a:schemeClr val="accent2"/>
                    </a:solidFill>
                  </a:tcPr>
                </a:tc>
                <a:tc>
                  <a:txBody>
                    <a:bodyPr/>
                    <a:lstStyle/>
                    <a:p>
                      <a:r>
                        <a:rPr lang="en-US" sz="1200" kern="1200" dirty="0" smtClean="0">
                          <a:solidFill>
                            <a:schemeClr val="dk1"/>
                          </a:solidFill>
                          <a:latin typeface="+mn-lt"/>
                          <a:ea typeface="+mn-ea"/>
                          <a:cs typeface="+mn-cs"/>
                        </a:rPr>
                        <a:t>Debtor bank is obliged to obtain a confirmation from the Debtor on B2B Mandate received as part of Collection presented before debiting the Debtor’s account.</a:t>
                      </a:r>
                      <a:endParaRPr lang="en-US" sz="1200" dirty="0"/>
                    </a:p>
                  </a:txBody>
                  <a:tcPr>
                    <a:solidFill>
                      <a:schemeClr val="accent2"/>
                    </a:solidFill>
                  </a:tcPr>
                </a:tc>
                <a:extLst>
                  <a:ext uri="{0D108BD9-81ED-4DB2-BD59-A6C34878D82A}">
                    <a16:rowId xmlns:a16="http://schemas.microsoft.com/office/drawing/2014/main" val="10002"/>
                  </a:ext>
                </a:extLst>
              </a:tr>
              <a:tr h="998696">
                <a:tc>
                  <a:txBody>
                    <a:bodyPr/>
                    <a:lstStyle/>
                    <a:p>
                      <a:r>
                        <a:rPr lang="en-US" sz="1200" kern="1200" baseline="0" dirty="0" smtClean="0">
                          <a:solidFill>
                            <a:schemeClr val="dk1"/>
                          </a:solidFill>
                          <a:latin typeface="+mn-lt"/>
                          <a:ea typeface="+mn-ea"/>
                          <a:cs typeface="+mn-cs"/>
                        </a:rPr>
                        <a:t>Message Standards.</a:t>
                      </a:r>
                      <a:endParaRPr lang="en-US" sz="1200" kern="1200" baseline="0" dirty="0">
                        <a:solidFill>
                          <a:schemeClr val="dk1"/>
                        </a:solidFill>
                        <a:latin typeface="+mn-lt"/>
                        <a:ea typeface="+mn-ea"/>
                        <a:cs typeface="+mn-cs"/>
                      </a:endParaRPr>
                    </a:p>
                  </a:txBody>
                  <a:tcPr>
                    <a:solidFill>
                      <a:schemeClr val="accent2"/>
                    </a:solidFill>
                  </a:tcPr>
                </a:tc>
                <a:tc>
                  <a:txBody>
                    <a:bodyPr/>
                    <a:lstStyle/>
                    <a:p>
                      <a:r>
                        <a:rPr lang="en-US" sz="1200" dirty="0" smtClean="0"/>
                        <a:t>The Scheme identification will </a:t>
                      </a:r>
                      <a:r>
                        <a:rPr lang="en-US" sz="1200" smtClean="0"/>
                        <a:t>be ‘CORE’.</a:t>
                      </a:r>
                      <a:endParaRPr lang="en-US" sz="1200" dirty="0"/>
                    </a:p>
                  </a:txBody>
                  <a:tcPr>
                    <a:solidFill>
                      <a:schemeClr val="accent2"/>
                    </a:solidFill>
                  </a:tcPr>
                </a:tc>
                <a:tc>
                  <a:txBody>
                    <a:bodyPr/>
                    <a:lstStyle/>
                    <a:p>
                      <a:r>
                        <a:rPr lang="en-US" sz="1200" dirty="0" smtClean="0"/>
                        <a:t>The Scheme identification will be ‘B2B’.</a:t>
                      </a:r>
                      <a:endParaRPr lang="en-US" sz="12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Difference </a:t>
            </a:r>
            <a:r>
              <a:rPr lang="en-US" b="1" smtClean="0"/>
              <a:t>between CORE </a:t>
            </a:r>
            <a:r>
              <a:rPr lang="en-US" b="1" dirty="0" smtClean="0"/>
              <a:t>and B2B Scheme:</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Additional Features of PC:</a:t>
            </a:r>
            <a:endParaRPr lang="en-US" dirty="0"/>
          </a:p>
        </p:txBody>
      </p:sp>
      <p:sp>
        <p:nvSpPr>
          <p:cNvPr id="2" name="Content Placeholder 1"/>
          <p:cNvSpPr>
            <a:spLocks noGrp="1"/>
          </p:cNvSpPr>
          <p:nvPr>
            <p:ph sz="quarter" idx="12"/>
          </p:nvPr>
        </p:nvSpPr>
        <p:spPr>
          <a:xfrm>
            <a:off x="800456" y="872530"/>
            <a:ext cx="4304944" cy="3480395"/>
          </a:xfrm>
        </p:spPr>
        <p:txBody>
          <a:bodyPr/>
          <a:lstStyle/>
          <a:p>
            <a:pPr marL="91440" lvl="1" indent="-168275">
              <a:lnSpc>
                <a:spcPct val="130000"/>
              </a:lnSpc>
              <a:spcBef>
                <a:spcPts val="600"/>
              </a:spcBef>
              <a:spcAft>
                <a:spcPts val="0"/>
              </a:spcAft>
              <a:buClr>
                <a:srgbClr val="FF0000"/>
              </a:buClr>
              <a:buFont typeface="Wingdings" pitchFamily="2" charset="2"/>
              <a:buChar char="§"/>
              <a:defRPr/>
            </a:pPr>
            <a:r>
              <a:rPr lang="en-US" sz="1800" dirty="0" smtClean="0">
                <a:ea typeface="Times New Roman"/>
              </a:rPr>
              <a:t> </a:t>
            </a:r>
            <a:r>
              <a:rPr lang="en-US" dirty="0" smtClean="0"/>
              <a:t>Pain.002.001.03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Pain.008.001.02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Pain.007.001.02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Pacs.003.001.02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Pacs.002.001.03</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Pacs.004.001.02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Pacs.007.001.02</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Camt.056.001.01</a:t>
            </a:r>
          </a:p>
          <a:p>
            <a:pPr marL="91440" lvl="1" indent="-168275">
              <a:lnSpc>
                <a:spcPct val="130000"/>
              </a:lnSpc>
              <a:spcBef>
                <a:spcPts val="600"/>
              </a:spcBef>
              <a:spcAft>
                <a:spcPts val="0"/>
              </a:spcAft>
              <a:buClr>
                <a:srgbClr val="FF0000"/>
              </a:buClr>
              <a:buFont typeface="Wingdings" pitchFamily="2" charset="2"/>
              <a:buChar char="§"/>
              <a:defRPr/>
            </a:pPr>
            <a:r>
              <a:rPr lang="en-US" dirty="0" smtClean="0"/>
              <a:t>CAMT.029.001.01</a:t>
            </a:r>
          </a:p>
          <a:p>
            <a:pPr marL="91440" lvl="1" indent="-168275">
              <a:lnSpc>
                <a:spcPct val="130000"/>
              </a:lnSpc>
              <a:spcBef>
                <a:spcPts val="600"/>
              </a:spcBef>
              <a:spcAft>
                <a:spcPts val="0"/>
              </a:spcAft>
              <a:buClr>
                <a:srgbClr val="FF0000"/>
              </a:buClr>
              <a:buFont typeface="Wingdings" pitchFamily="2" charset="2"/>
              <a:buChar char="§"/>
              <a:defRPr/>
            </a:pPr>
            <a:endParaRPr lang="en-US" dirty="0" smtClean="0"/>
          </a:p>
          <a:p>
            <a:pPr marL="91440" lvl="1" indent="-168275">
              <a:lnSpc>
                <a:spcPct val="130000"/>
              </a:lnSpc>
              <a:spcBef>
                <a:spcPts val="600"/>
              </a:spcBef>
              <a:spcAft>
                <a:spcPts val="0"/>
              </a:spcAft>
              <a:buClr>
                <a:srgbClr val="FF0000"/>
              </a:buClr>
              <a:buFont typeface="Wingdings" pitchFamily="2" charset="2"/>
              <a:buChar char="§"/>
              <a:defRPr/>
            </a:pPr>
            <a:endParaRPr lang="en-US" sz="2400" dirty="0" smtClean="0"/>
          </a:p>
          <a:p>
            <a:pPr marL="91440">
              <a:lnSpc>
                <a:spcPct val="130000"/>
              </a:lnSpc>
              <a:spcBef>
                <a:spcPts val="600"/>
              </a:spcBef>
              <a:spcAft>
                <a:spcPts val="0"/>
              </a:spcAft>
              <a:defRPr/>
            </a:pPr>
            <a:endParaRPr lang="en-US" sz="1800" dirty="0" smtClean="0">
              <a:ea typeface="Times New Roman"/>
            </a:endParaRPr>
          </a:p>
          <a:p>
            <a:pPr lvl="1">
              <a:buNone/>
            </a:pPr>
            <a:endParaRPr lang="en-US" dirty="0" smtClean="0"/>
          </a:p>
        </p:txBody>
      </p:sp>
      <p:sp>
        <p:nvSpPr>
          <p:cNvPr id="5" name="Text Placeholder 4"/>
          <p:cNvSpPr>
            <a:spLocks noGrp="1"/>
          </p:cNvSpPr>
          <p:nvPr>
            <p:ph type="body" sz="quarter" idx="13"/>
          </p:nvPr>
        </p:nvSpPr>
        <p:spPr>
          <a:xfrm>
            <a:off x="1962150" y="643320"/>
            <a:ext cx="8229600" cy="304800"/>
          </a:xfrm>
        </p:spPr>
        <p:txBody>
          <a:bodyPr/>
          <a:lstStyle/>
          <a:p>
            <a:r>
              <a:rPr lang="en-US" b="1" dirty="0" smtClean="0"/>
              <a:t>SEPA Messages Supported</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034456"/>
            <a:ext cx="8195418" cy="3432770"/>
          </a:xfrm>
        </p:spPr>
        <p:txBody>
          <a:bodyPr/>
          <a:lstStyle/>
          <a:p>
            <a:pPr marL="91440">
              <a:lnSpc>
                <a:spcPct val="130000"/>
              </a:lnSpc>
              <a:spcBef>
                <a:spcPts val="600"/>
              </a:spcBef>
              <a:spcAft>
                <a:spcPts val="0"/>
              </a:spcAft>
              <a:defRPr/>
            </a:pPr>
            <a:r>
              <a:rPr lang="en-US" sz="1800" dirty="0" smtClean="0">
                <a:ea typeface="Times New Roman"/>
              </a:rPr>
              <a:t> OPEX - </a:t>
            </a:r>
            <a:r>
              <a:rPr lang="en-US" sz="1800" dirty="0" smtClean="0"/>
              <a:t>Outgoing Payment Product </a:t>
            </a:r>
            <a:r>
              <a:rPr lang="en-US" sz="1800" dirty="0" smtClean="0">
                <a:ea typeface="Times New Roman"/>
              </a:rPr>
              <a:t>– Customer Transfer </a:t>
            </a:r>
          </a:p>
          <a:p>
            <a:pPr marL="91440">
              <a:lnSpc>
                <a:spcPct val="130000"/>
              </a:lnSpc>
              <a:spcBef>
                <a:spcPts val="600"/>
              </a:spcBef>
              <a:spcAft>
                <a:spcPts val="0"/>
              </a:spcAft>
              <a:defRPr/>
            </a:pPr>
            <a:r>
              <a:rPr lang="en-US" sz="1800" dirty="0" smtClean="0">
                <a:ea typeface="Times New Roman"/>
              </a:rPr>
              <a:t> OPPB - </a:t>
            </a:r>
            <a:r>
              <a:rPr lang="en-US" sz="1800" dirty="0" smtClean="0"/>
              <a:t>Outgoing Payment Product – Bank Transfer </a:t>
            </a:r>
          </a:p>
          <a:p>
            <a:pPr marL="91440">
              <a:lnSpc>
                <a:spcPct val="130000"/>
              </a:lnSpc>
              <a:spcBef>
                <a:spcPts val="600"/>
              </a:spcBef>
              <a:spcAft>
                <a:spcPts val="0"/>
              </a:spcAft>
              <a:defRPr/>
            </a:pPr>
            <a:r>
              <a:rPr lang="en-US" sz="1800" dirty="0" smtClean="0">
                <a:ea typeface="Times New Roman"/>
              </a:rPr>
              <a:t> IPPC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JIPC   	- Reject of incoming payment </a:t>
            </a:r>
          </a:p>
          <a:p>
            <a:pPr marL="91440">
              <a:lnSpc>
                <a:spcPct val="130000"/>
              </a:lnSpc>
              <a:spcBef>
                <a:spcPts val="600"/>
              </a:spcBef>
              <a:spcAft>
                <a:spcPts val="0"/>
              </a:spcAft>
              <a:defRPr/>
            </a:pPr>
            <a:r>
              <a:rPr lang="en-US" sz="1800" dirty="0" smtClean="0">
                <a:ea typeface="Times New Roman"/>
              </a:rPr>
              <a:t>JOPC  - Reject of outgoing payment </a:t>
            </a:r>
          </a:p>
          <a:p>
            <a:pPr marL="91440">
              <a:lnSpc>
                <a:spcPct val="130000"/>
              </a:lnSpc>
              <a:spcBef>
                <a:spcPts val="600"/>
              </a:spcBef>
              <a:spcAft>
                <a:spcPts val="0"/>
              </a:spcAft>
              <a:defRPr/>
            </a:pPr>
            <a:r>
              <a:rPr lang="en-US" sz="1800" dirty="0" smtClean="0">
                <a:ea typeface="Times New Roman"/>
              </a:rPr>
              <a:t>BKOP  - Outgoing Payment Product </a:t>
            </a:r>
          </a:p>
          <a:p>
            <a:pPr marL="91440">
              <a:lnSpc>
                <a:spcPct val="130000"/>
              </a:lnSpc>
              <a:spcBef>
                <a:spcPts val="600"/>
              </a:spcBef>
              <a:spcAft>
                <a:spcPts val="0"/>
              </a:spcAft>
              <a:defRPr/>
            </a:pPr>
            <a:r>
              <a:rPr lang="en-US" sz="1800" dirty="0" smtClean="0">
                <a:ea typeface="Times New Roman"/>
              </a:rPr>
              <a:t>BKIP    - Incoming Payment Product </a:t>
            </a:r>
          </a:p>
          <a:p>
            <a:pPr marL="91440">
              <a:lnSpc>
                <a:spcPct val="130000"/>
              </a:lnSpc>
              <a:spcBef>
                <a:spcPts val="600"/>
              </a:spcBef>
              <a:spcAft>
                <a:spcPts val="0"/>
              </a:spcAft>
              <a:defRPr/>
            </a:pPr>
            <a:r>
              <a:rPr lang="en-US" sz="1800" dirty="0" smtClean="0">
                <a:ea typeface="Times New Roman"/>
              </a:rPr>
              <a:t>OEFX - Outgoing External Payment-FX Linkage</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86131" y="1120181"/>
            <a:ext cx="8195418" cy="3442294"/>
          </a:xfrm>
        </p:spPr>
        <p:txBody>
          <a:bodyPr/>
          <a:lstStyle/>
          <a:p>
            <a:pPr marL="91440">
              <a:lnSpc>
                <a:spcPct val="130000"/>
              </a:lnSpc>
              <a:spcBef>
                <a:spcPts val="600"/>
              </a:spcBef>
              <a:spcAft>
                <a:spcPts val="0"/>
              </a:spcAft>
              <a:defRPr/>
            </a:pPr>
            <a:r>
              <a:rPr lang="en-US" sz="1800" dirty="0" smtClean="0">
                <a:ea typeface="Times New Roman"/>
              </a:rPr>
              <a:t>IEFX - Incoming External Payment-FX Linkage</a:t>
            </a:r>
          </a:p>
          <a:p>
            <a:pPr marL="91440">
              <a:lnSpc>
                <a:spcPct val="130000"/>
              </a:lnSpc>
              <a:spcBef>
                <a:spcPts val="600"/>
              </a:spcBef>
              <a:spcAft>
                <a:spcPts val="0"/>
              </a:spcAft>
              <a:defRPr/>
            </a:pPr>
            <a:r>
              <a:rPr lang="en-US" sz="1800" dirty="0" smtClean="0">
                <a:ea typeface="Times New Roman"/>
              </a:rPr>
              <a:t>P2PC - P2P Customer Debit-Outgoing Book Transfer</a:t>
            </a:r>
          </a:p>
          <a:p>
            <a:pPr marL="91440">
              <a:lnSpc>
                <a:spcPct val="130000"/>
              </a:lnSpc>
              <a:spcBef>
                <a:spcPts val="600"/>
              </a:spcBef>
              <a:spcAft>
                <a:spcPts val="0"/>
              </a:spcAft>
              <a:defRPr/>
            </a:pPr>
            <a:r>
              <a:rPr lang="en-US" sz="1800" dirty="0" smtClean="0">
                <a:ea typeface="Times New Roman"/>
              </a:rPr>
              <a:t>P2PT - P2P Test transaction- outgoing External </a:t>
            </a:r>
          </a:p>
          <a:p>
            <a:pPr marL="91440">
              <a:lnSpc>
                <a:spcPct val="130000"/>
              </a:lnSpc>
              <a:spcBef>
                <a:spcPts val="600"/>
              </a:spcBef>
              <a:spcAft>
                <a:spcPts val="0"/>
              </a:spcAft>
              <a:defRPr/>
            </a:pPr>
            <a:r>
              <a:rPr lang="en-US" sz="1800" dirty="0" smtClean="0">
                <a:ea typeface="Times New Roman"/>
              </a:rPr>
              <a:t>P2PF - P2P Final payment- Outgoing External </a:t>
            </a:r>
          </a:p>
          <a:p>
            <a:pPr marL="91440">
              <a:lnSpc>
                <a:spcPct val="130000"/>
              </a:lnSpc>
              <a:spcBef>
                <a:spcPts val="600"/>
              </a:spcBef>
              <a:spcAft>
                <a:spcPts val="0"/>
              </a:spcAft>
              <a:defRPr/>
            </a:pPr>
            <a:r>
              <a:rPr lang="en-US" sz="1800" dirty="0" smtClean="0">
                <a:ea typeface="Times New Roman"/>
              </a:rPr>
              <a:t>P2RT - P2P Test transaction-Reject of Outgoing payment</a:t>
            </a:r>
          </a:p>
          <a:p>
            <a:pPr marL="91440">
              <a:lnSpc>
                <a:spcPct val="130000"/>
              </a:lnSpc>
              <a:spcBef>
                <a:spcPts val="600"/>
              </a:spcBef>
              <a:spcAft>
                <a:spcPts val="0"/>
              </a:spcAft>
              <a:defRPr/>
            </a:pPr>
            <a:r>
              <a:rPr lang="en-US" sz="1800" dirty="0" smtClean="0">
                <a:ea typeface="Times New Roman"/>
              </a:rPr>
              <a:t>P2RF - P2P Final payment-Reject of Outgoing payment</a:t>
            </a:r>
          </a:p>
          <a:p>
            <a:pPr marL="91440">
              <a:lnSpc>
                <a:spcPct val="130000"/>
              </a:lnSpc>
              <a:spcBef>
                <a:spcPts val="600"/>
              </a:spcBef>
              <a:spcAft>
                <a:spcPts val="0"/>
              </a:spcAft>
              <a:defRPr/>
            </a:pPr>
            <a:r>
              <a:rPr lang="en-US" sz="1800" dirty="0" smtClean="0">
                <a:ea typeface="Times New Roman"/>
              </a:rPr>
              <a:t>OPFE - Outgoing Payment – FATCA</a:t>
            </a:r>
          </a:p>
          <a:p>
            <a:pPr marL="91440">
              <a:lnSpc>
                <a:spcPct val="130000"/>
              </a:lnSpc>
              <a:spcBef>
                <a:spcPts val="600"/>
              </a:spcBef>
              <a:spcAft>
                <a:spcPts val="0"/>
              </a:spcAft>
              <a:defRPr/>
            </a:pPr>
            <a:r>
              <a:rPr lang="en-US" sz="1800" dirty="0" smtClean="0">
                <a:ea typeface="Times New Roman"/>
              </a:rPr>
              <a:t>IPFE - Incoming Payment  - FATCA </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ICCD - </a:t>
            </a:r>
            <a:r>
              <a:rPr lang="en-US" sz="1800" dirty="0" smtClean="0"/>
              <a:t>Incoming collection Product 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OCCD- </a:t>
            </a:r>
            <a:r>
              <a:rPr lang="en-US" sz="1800" dirty="0" smtClean="0"/>
              <a:t>Outgoing Collection Product_DD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ICRC - </a:t>
            </a:r>
            <a:r>
              <a:rPr lang="en-US" sz="1800" dirty="0" smtClean="0"/>
              <a:t>Incoming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OCRC - </a:t>
            </a:r>
            <a:r>
              <a:rPr lang="en-US" sz="1800" dirty="0" smtClean="0"/>
              <a:t>Outgoing Collection Product – Request for Debit </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JIDC - Reject of Incoming collection _DD </a:t>
            </a:r>
          </a:p>
          <a:p>
            <a:pPr marL="91440">
              <a:lnSpc>
                <a:spcPct val="130000"/>
              </a:lnSpc>
              <a:spcBef>
                <a:spcPts val="600"/>
              </a:spcBef>
              <a:spcAft>
                <a:spcPts val="0"/>
              </a:spcAft>
              <a:defRPr/>
            </a:pPr>
            <a:r>
              <a:rPr lang="en-US" sz="1800" dirty="0" smtClean="0">
                <a:ea typeface="Times New Roman"/>
                <a:cs typeface="Times New Roman"/>
              </a:rPr>
              <a:t>JOCD - Reject of outgoing collection _DD </a:t>
            </a:r>
          </a:p>
          <a:p>
            <a:pPr marL="91440">
              <a:lnSpc>
                <a:spcPct val="130000"/>
              </a:lnSpc>
              <a:spcBef>
                <a:spcPts val="600"/>
              </a:spcBef>
              <a:spcAft>
                <a:spcPts val="0"/>
              </a:spcAft>
              <a:defRPr/>
            </a:pPr>
            <a:r>
              <a:rPr lang="en-US" sz="1800" dirty="0" smtClean="0">
                <a:ea typeface="Times New Roman"/>
                <a:cs typeface="Times New Roman"/>
              </a:rPr>
              <a:t>CIDC - Recall of incoming collection_DD </a:t>
            </a: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762252" y="1414406"/>
            <a:ext cx="7771752" cy="2616201"/>
          </a:xfrm>
        </p:spPr>
        <p:txBody>
          <a:bodyPr/>
          <a:lstStyle/>
          <a:p>
            <a:r>
              <a:rPr lang="en-US" dirty="0" smtClean="0"/>
              <a:t>Introduction</a:t>
            </a:r>
          </a:p>
          <a:p>
            <a:r>
              <a:rPr lang="en-US" dirty="0" smtClean="0"/>
              <a:t>Features</a:t>
            </a:r>
          </a:p>
          <a:p>
            <a:r>
              <a:rPr lang="en-US" dirty="0" smtClean="0"/>
              <a:t>Payments</a:t>
            </a:r>
          </a:p>
          <a:p>
            <a:r>
              <a:rPr lang="en-US" dirty="0" smtClean="0"/>
              <a:t>Collections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78564" y="1264778"/>
            <a:ext cx="8195418" cy="3268654"/>
          </a:xfrm>
        </p:spPr>
        <p:txBody>
          <a:bodyPr/>
          <a:lstStyle/>
          <a:p>
            <a:pPr>
              <a:spcBef>
                <a:spcPts val="600"/>
              </a:spcBef>
              <a:defRPr/>
            </a:pPr>
            <a:r>
              <a:rPr lang="en-US" sz="1800" dirty="0" smtClean="0"/>
              <a:t>CODC - Recall of outgoing collection _DD </a:t>
            </a:r>
          </a:p>
          <a:p>
            <a:pPr>
              <a:spcBef>
                <a:spcPts val="600"/>
              </a:spcBef>
              <a:defRPr/>
            </a:pPr>
            <a:r>
              <a:rPr lang="en-US" sz="1800" dirty="0" smtClean="0"/>
              <a:t>VIDC - Reversal of incoming collection_DD </a:t>
            </a:r>
          </a:p>
          <a:p>
            <a:pPr>
              <a:spcBef>
                <a:spcPts val="600"/>
              </a:spcBef>
              <a:defRPr/>
            </a:pPr>
            <a:r>
              <a:rPr lang="en-US" sz="1800" dirty="0" smtClean="0"/>
              <a:t>VODC - Reversal of outgoing collection _DD</a:t>
            </a:r>
          </a:p>
          <a:p>
            <a:pPr>
              <a:spcBef>
                <a:spcPts val="600"/>
              </a:spcBef>
              <a:defRPr/>
            </a:pPr>
            <a:r>
              <a:rPr lang="en-US" sz="1800" dirty="0" smtClean="0"/>
              <a:t>OCFT - Outgoing Collection DD – FATCA</a:t>
            </a:r>
          </a:p>
          <a:p>
            <a:pPr>
              <a:spcBef>
                <a:spcPts val="600"/>
              </a:spcBef>
              <a:defRPr/>
            </a:pPr>
            <a:r>
              <a:rPr lang="en-US" sz="1800" dirty="0" smtClean="0"/>
              <a:t>ICDF - Incoming collection DD – FATCA</a:t>
            </a:r>
          </a:p>
          <a:p>
            <a:pPr>
              <a:spcBef>
                <a:spcPts val="600"/>
              </a:spcBef>
              <a:defRPr/>
            </a:pPr>
            <a:r>
              <a:rPr lang="en-US" sz="1800" dirty="0" smtClean="0"/>
              <a:t>ICFT - Incoming Collection RFD - FATCA </a:t>
            </a:r>
          </a:p>
          <a:p>
            <a:pPr lvl="1">
              <a:buNone/>
            </a:pPr>
            <a:endParaRPr lang="en-US" dirty="0" smtClean="0"/>
          </a:p>
        </p:txBody>
      </p:sp>
      <p:sp>
        <p:nvSpPr>
          <p:cNvPr id="5" name="Text Placeholder 4"/>
          <p:cNvSpPr>
            <a:spLocks noGrp="1"/>
          </p:cNvSpPr>
          <p:nvPr>
            <p:ph type="body" sz="quarter" idx="13"/>
          </p:nvPr>
        </p:nvSpPr>
        <p:spPr>
          <a:xfrm>
            <a:off x="804347" y="648216"/>
            <a:ext cx="8229600" cy="304800"/>
          </a:xfrm>
        </p:spPr>
        <p:txBody>
          <a:bodyPr/>
          <a:lstStyle/>
          <a:p>
            <a:r>
              <a:rPr lang="en-US" b="1" dirty="0" smtClean="0"/>
              <a:t>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438506" y="1377356"/>
            <a:ext cx="8195418" cy="3432770"/>
          </a:xfrm>
        </p:spPr>
        <p:txBody>
          <a:bodyPr/>
          <a:lstStyle/>
          <a:p>
            <a:pPr marL="91440">
              <a:lnSpc>
                <a:spcPct val="130000"/>
              </a:lnSpc>
              <a:spcBef>
                <a:spcPts val="600"/>
              </a:spcBef>
              <a:spcAft>
                <a:spcPts val="0"/>
              </a:spcAft>
              <a:defRPr/>
            </a:pPr>
            <a:r>
              <a:rPr lang="en-US" sz="1800" dirty="0" smtClean="0">
                <a:ea typeface="Times New Roman"/>
              </a:rPr>
              <a:t> SOPC - </a:t>
            </a:r>
            <a:r>
              <a:rPr lang="en-US" sz="1800" dirty="0" smtClean="0"/>
              <a:t>Outgoing Payment Product</a:t>
            </a:r>
            <a:endParaRPr lang="en-US" sz="1800" dirty="0" smtClean="0">
              <a:ea typeface="Times New Roman"/>
            </a:endParaRPr>
          </a:p>
          <a:p>
            <a:pPr marL="91440">
              <a:lnSpc>
                <a:spcPct val="130000"/>
              </a:lnSpc>
              <a:spcBef>
                <a:spcPts val="600"/>
              </a:spcBef>
              <a:spcAft>
                <a:spcPts val="0"/>
              </a:spcAft>
              <a:defRPr/>
            </a:pPr>
            <a:r>
              <a:rPr lang="en-US" sz="1800" dirty="0" smtClean="0">
                <a:ea typeface="Times New Roman"/>
              </a:rPr>
              <a:t>SIPC - </a:t>
            </a:r>
            <a:r>
              <a:rPr lang="en-US" sz="1800" dirty="0" smtClean="0"/>
              <a:t>Incoming Payment Product </a:t>
            </a:r>
          </a:p>
          <a:p>
            <a:pPr marL="91440">
              <a:lnSpc>
                <a:spcPct val="130000"/>
              </a:lnSpc>
              <a:spcBef>
                <a:spcPts val="600"/>
              </a:spcBef>
              <a:spcAft>
                <a:spcPts val="0"/>
              </a:spcAft>
              <a:defRPr/>
            </a:pPr>
            <a:r>
              <a:rPr lang="en-US" sz="1800" dirty="0" smtClean="0">
                <a:ea typeface="Times New Roman"/>
              </a:rPr>
              <a:t>SIXC   	- Reject of incoming payment </a:t>
            </a:r>
          </a:p>
          <a:p>
            <a:pPr marL="91440">
              <a:lnSpc>
                <a:spcPct val="130000"/>
              </a:lnSpc>
              <a:spcBef>
                <a:spcPts val="600"/>
              </a:spcBef>
              <a:spcAft>
                <a:spcPts val="0"/>
              </a:spcAft>
              <a:defRPr/>
            </a:pPr>
            <a:r>
              <a:rPr lang="en-US" sz="1800" dirty="0" smtClean="0">
                <a:ea typeface="Times New Roman"/>
              </a:rPr>
              <a:t>SOXC  - Reject of outgoing payment </a:t>
            </a:r>
          </a:p>
          <a:p>
            <a:pPr lvl="1">
              <a:buNone/>
            </a:pPr>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SEPA Credit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DICC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DOCC-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DIXC - Reject of incoming collection</a:t>
            </a:r>
          </a:p>
          <a:p>
            <a:pPr marL="91440">
              <a:lnSpc>
                <a:spcPct val="130000"/>
              </a:lnSpc>
              <a:spcBef>
                <a:spcPts val="600"/>
              </a:spcBef>
              <a:spcAft>
                <a:spcPts val="0"/>
              </a:spcAft>
              <a:defRPr/>
            </a:pPr>
            <a:r>
              <a:rPr lang="en-US" sz="1800" dirty="0" smtClean="0">
                <a:ea typeface="Times New Roman"/>
                <a:cs typeface="Times New Roman"/>
              </a:rPr>
              <a:t>DOXC - Reject of outgoing collection</a:t>
            </a:r>
          </a:p>
          <a:p>
            <a:pPr marL="91440">
              <a:lnSpc>
                <a:spcPct val="130000"/>
              </a:lnSpc>
              <a:spcBef>
                <a:spcPts val="600"/>
              </a:spcBef>
              <a:spcAft>
                <a:spcPts val="0"/>
              </a:spcAft>
              <a:defRPr/>
            </a:pPr>
            <a:r>
              <a:rPr lang="en-US" sz="1800" dirty="0" smtClean="0">
                <a:ea typeface="Times New Roman"/>
                <a:cs typeface="Times New Roman"/>
              </a:rPr>
              <a:t>DIRC - Recall of incoming collection</a:t>
            </a:r>
          </a:p>
          <a:p>
            <a:pPr marL="91440">
              <a:lnSpc>
                <a:spcPct val="130000"/>
              </a:lnSpc>
              <a:spcBef>
                <a:spcPts val="600"/>
              </a:spcBef>
              <a:spcAft>
                <a:spcPts val="0"/>
              </a:spcAft>
              <a:defRPr/>
            </a:pPr>
            <a:r>
              <a:rPr lang="en-US" sz="1800" dirty="0" smtClean="0">
                <a:ea typeface="Times New Roman"/>
                <a:cs typeface="Times New Roman"/>
              </a:rPr>
              <a:t>DORC - Recall of outgoing collection</a:t>
            </a:r>
          </a:p>
          <a:p>
            <a:pPr marL="91440">
              <a:lnSpc>
                <a:spcPct val="130000"/>
              </a:lnSpc>
              <a:spcBef>
                <a:spcPts val="600"/>
              </a:spcBef>
              <a:spcAft>
                <a:spcPts val="0"/>
              </a:spcAft>
              <a:defRPr/>
            </a:pPr>
            <a:r>
              <a:rPr lang="en-US" sz="1800" dirty="0" smtClean="0">
                <a:ea typeface="Times New Roman"/>
                <a:cs typeface="Times New Roman"/>
              </a:rPr>
              <a:t>DIVC - Reversal of incoming collection</a:t>
            </a:r>
          </a:p>
          <a:p>
            <a:pPr marL="91440">
              <a:lnSpc>
                <a:spcPct val="130000"/>
              </a:lnSpc>
              <a:spcBef>
                <a:spcPts val="600"/>
              </a:spcBef>
              <a:spcAft>
                <a:spcPts val="0"/>
              </a:spcAft>
              <a:defRPr/>
            </a:pPr>
            <a:r>
              <a:rPr lang="en-US" sz="1800" dirty="0" smtClean="0">
                <a:ea typeface="Times New Roman"/>
                <a:cs typeface="Times New Roman"/>
              </a:rPr>
              <a:t>DOVC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a:t>
            </a:r>
            <a:r>
              <a:rPr lang="en-US" b="1" smtClean="0"/>
              <a:t>Debit -CORE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Products:</a:t>
            </a:r>
            <a:endParaRPr lang="en-US" dirty="0"/>
          </a:p>
        </p:txBody>
      </p:sp>
      <p:sp>
        <p:nvSpPr>
          <p:cNvPr id="2" name="Content Placeholder 1"/>
          <p:cNvSpPr>
            <a:spLocks noGrp="1"/>
          </p:cNvSpPr>
          <p:nvPr>
            <p:ph sz="quarter" idx="12"/>
          </p:nvPr>
        </p:nvSpPr>
        <p:spPr>
          <a:xfrm>
            <a:off x="526189" y="1204690"/>
            <a:ext cx="8195418" cy="3268654"/>
          </a:xfrm>
        </p:spPr>
        <p:txBody>
          <a:bodyPr/>
          <a:lstStyle/>
          <a:p>
            <a:pPr marL="91440">
              <a:lnSpc>
                <a:spcPct val="130000"/>
              </a:lnSpc>
              <a:spcBef>
                <a:spcPts val="600"/>
              </a:spcBef>
              <a:spcAft>
                <a:spcPts val="0"/>
              </a:spcAft>
              <a:defRPr/>
            </a:pPr>
            <a:r>
              <a:rPr lang="en-US" sz="1800" dirty="0" smtClean="0">
                <a:ea typeface="Times New Roman"/>
                <a:cs typeface="Times New Roman"/>
              </a:rPr>
              <a:t>DICB - </a:t>
            </a:r>
            <a:r>
              <a:rPr lang="en-US" sz="1800" dirty="0" smtClean="0"/>
              <a:t>Incoming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DOCB- </a:t>
            </a:r>
            <a:r>
              <a:rPr lang="en-US" sz="1800" dirty="0" smtClean="0"/>
              <a:t>Outgoing collection product</a:t>
            </a:r>
            <a:endParaRPr lang="en-US" sz="1800" dirty="0" smtClean="0">
              <a:ea typeface="Times New Roman"/>
              <a:cs typeface="Times New Roman"/>
            </a:endParaRPr>
          </a:p>
          <a:p>
            <a:pPr marL="91440">
              <a:lnSpc>
                <a:spcPct val="130000"/>
              </a:lnSpc>
              <a:spcBef>
                <a:spcPts val="600"/>
              </a:spcBef>
              <a:spcAft>
                <a:spcPts val="0"/>
              </a:spcAft>
              <a:defRPr/>
            </a:pPr>
            <a:r>
              <a:rPr lang="en-US" sz="1800" dirty="0" smtClean="0">
                <a:ea typeface="Times New Roman"/>
                <a:cs typeface="Times New Roman"/>
              </a:rPr>
              <a:t>DIXB - Reject of incoming collection</a:t>
            </a:r>
          </a:p>
          <a:p>
            <a:pPr marL="91440">
              <a:lnSpc>
                <a:spcPct val="130000"/>
              </a:lnSpc>
              <a:spcBef>
                <a:spcPts val="600"/>
              </a:spcBef>
              <a:spcAft>
                <a:spcPts val="0"/>
              </a:spcAft>
              <a:defRPr/>
            </a:pPr>
            <a:r>
              <a:rPr lang="en-US" sz="1800" dirty="0" smtClean="0">
                <a:ea typeface="Times New Roman"/>
                <a:cs typeface="Times New Roman"/>
              </a:rPr>
              <a:t>DOXB - Reject of outgoing collection</a:t>
            </a:r>
          </a:p>
          <a:p>
            <a:pPr marL="91440">
              <a:lnSpc>
                <a:spcPct val="130000"/>
              </a:lnSpc>
              <a:spcBef>
                <a:spcPts val="600"/>
              </a:spcBef>
              <a:spcAft>
                <a:spcPts val="0"/>
              </a:spcAft>
              <a:defRPr/>
            </a:pPr>
            <a:r>
              <a:rPr lang="en-US" sz="1800" dirty="0" smtClean="0">
                <a:ea typeface="Times New Roman"/>
                <a:cs typeface="Times New Roman"/>
              </a:rPr>
              <a:t>DIRB - Recall of incoming collection</a:t>
            </a:r>
          </a:p>
          <a:p>
            <a:pPr marL="91440">
              <a:lnSpc>
                <a:spcPct val="130000"/>
              </a:lnSpc>
              <a:spcBef>
                <a:spcPts val="600"/>
              </a:spcBef>
              <a:spcAft>
                <a:spcPts val="0"/>
              </a:spcAft>
              <a:defRPr/>
            </a:pPr>
            <a:r>
              <a:rPr lang="en-US" sz="1800" dirty="0" smtClean="0">
                <a:ea typeface="Times New Roman"/>
                <a:cs typeface="Times New Roman"/>
              </a:rPr>
              <a:t>DORB - Recall of outgoing collection</a:t>
            </a:r>
          </a:p>
          <a:p>
            <a:pPr marL="91440">
              <a:lnSpc>
                <a:spcPct val="130000"/>
              </a:lnSpc>
              <a:spcBef>
                <a:spcPts val="600"/>
              </a:spcBef>
              <a:spcAft>
                <a:spcPts val="0"/>
              </a:spcAft>
              <a:defRPr/>
            </a:pPr>
            <a:r>
              <a:rPr lang="en-US" sz="1800" dirty="0" smtClean="0">
                <a:ea typeface="Times New Roman"/>
                <a:cs typeface="Times New Roman"/>
              </a:rPr>
              <a:t>DIVB - Reversal of incoming collection</a:t>
            </a:r>
          </a:p>
          <a:p>
            <a:pPr marL="91440">
              <a:lnSpc>
                <a:spcPct val="130000"/>
              </a:lnSpc>
              <a:spcBef>
                <a:spcPts val="600"/>
              </a:spcBef>
              <a:spcAft>
                <a:spcPts val="0"/>
              </a:spcAft>
              <a:defRPr/>
            </a:pPr>
            <a:r>
              <a:rPr lang="en-US" sz="1800" dirty="0" smtClean="0">
                <a:ea typeface="Times New Roman"/>
                <a:cs typeface="Times New Roman"/>
              </a:rPr>
              <a:t>DOVB - Reversal of outgoing collection</a:t>
            </a: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marL="91440">
              <a:lnSpc>
                <a:spcPct val="130000"/>
              </a:lnSpc>
              <a:spcBef>
                <a:spcPts val="600"/>
              </a:spcBef>
              <a:spcAft>
                <a:spcPts val="0"/>
              </a:spcAft>
              <a:defRPr/>
            </a:pPr>
            <a:endParaRPr lang="en-US" sz="1800" dirty="0" smtClean="0">
              <a:ea typeface="Times New Roman"/>
              <a:cs typeface="Times New Roman"/>
            </a:endParaRPr>
          </a:p>
          <a:p>
            <a:pPr lvl="1">
              <a:buNone/>
            </a:pPr>
            <a:endParaRPr lang="en-US" dirty="0" smtClean="0"/>
          </a:p>
        </p:txBody>
      </p:sp>
      <p:sp>
        <p:nvSpPr>
          <p:cNvPr id="5" name="Text Placeholder 4"/>
          <p:cNvSpPr>
            <a:spLocks noGrp="1"/>
          </p:cNvSpPr>
          <p:nvPr>
            <p:ph type="body" sz="quarter" idx="13"/>
          </p:nvPr>
        </p:nvSpPr>
        <p:spPr>
          <a:xfrm>
            <a:off x="775772" y="714891"/>
            <a:ext cx="8229600" cy="304800"/>
          </a:xfrm>
        </p:spPr>
        <p:txBody>
          <a:bodyPr/>
          <a:lstStyle/>
          <a:p>
            <a:r>
              <a:rPr lang="en-US" b="1" dirty="0" smtClean="0"/>
              <a:t>SEPA Direct Debit –B2B</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52478" y="1137285"/>
          <a:ext cx="7467597" cy="3234690"/>
        </p:xfrm>
        <a:graphic>
          <a:graphicData uri="http://schemas.openxmlformats.org/drawingml/2006/table">
            <a:tbl>
              <a:tblPr firstRow="1" bandRow="1">
                <a:tableStyleId>{5C22544A-7EE6-4342-B048-85BDC9FD1C3A}</a:tableStyleId>
              </a:tblPr>
              <a:tblGrid>
                <a:gridCol w="1244597">
                  <a:extLst>
                    <a:ext uri="{9D8B030D-6E8A-4147-A177-3AD203B41FA5}">
                      <a16:colId xmlns:a16="http://schemas.microsoft.com/office/drawing/2014/main" val="20000"/>
                    </a:ext>
                  </a:extLst>
                </a:gridCol>
                <a:gridCol w="4416321">
                  <a:extLst>
                    <a:ext uri="{9D8B030D-6E8A-4147-A177-3AD203B41FA5}">
                      <a16:colId xmlns:a16="http://schemas.microsoft.com/office/drawing/2014/main" val="20001"/>
                    </a:ext>
                  </a:extLst>
                </a:gridCol>
                <a:gridCol w="180667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32435">
                <a:tc>
                  <a:txBody>
                    <a:bodyPr/>
                    <a:lstStyle/>
                    <a:p>
                      <a:r>
                        <a:rPr lang="en-US" sz="1800" b="1" kern="1200" dirty="0" smtClean="0">
                          <a:solidFill>
                            <a:schemeClr val="dk1"/>
                          </a:solidFill>
                          <a:latin typeface="+mn-lt"/>
                          <a:ea typeface="+mn-ea"/>
                          <a:cs typeface="+mn-cs"/>
                        </a:rPr>
                        <a:t>OUPA</a:t>
                      </a:r>
                      <a:endParaRPr lang="en-US" sz="1800" dirty="0"/>
                    </a:p>
                  </a:txBody>
                  <a:tcPr>
                    <a:solidFill>
                      <a:schemeClr val="accent2"/>
                    </a:solidFill>
                  </a:tcPr>
                </a:tc>
                <a:tc>
                  <a:txBody>
                    <a:bodyPr/>
                    <a:lstStyle/>
                    <a:p>
                      <a:r>
                        <a:rPr lang="en-US" sz="1800" dirty="0" smtClean="0"/>
                        <a:t>Outgoing Payment</a:t>
                      </a:r>
                      <a:endParaRPr lang="en-US" sz="1800" dirty="0"/>
                    </a:p>
                  </a:txBody>
                  <a:tcPr>
                    <a:solidFill>
                      <a:schemeClr val="accent2"/>
                    </a:solidFill>
                  </a:tcPr>
                </a:tc>
                <a:tc>
                  <a:txBody>
                    <a:bodyPr/>
                    <a:lstStyle/>
                    <a:p>
                      <a:r>
                        <a:rPr lang="en-US" sz="1800" dirty="0" smtClean="0"/>
                        <a:t>BKOP,OPEX</a:t>
                      </a:r>
                      <a:endParaRPr lang="en-US" sz="1800" dirty="0"/>
                    </a:p>
                  </a:txBody>
                  <a:tcPr>
                    <a:solidFill>
                      <a:schemeClr val="accent2"/>
                    </a:solidFill>
                  </a:tcPr>
                </a:tc>
                <a:extLst>
                  <a:ext uri="{0D108BD9-81ED-4DB2-BD59-A6C34878D82A}">
                    <a16:rowId xmlns:a16="http://schemas.microsoft.com/office/drawing/2014/main" val="10001"/>
                  </a:ext>
                </a:extLst>
              </a:tr>
              <a:tr h="419100">
                <a:tc>
                  <a:txBody>
                    <a:bodyPr/>
                    <a:lstStyle/>
                    <a:p>
                      <a:r>
                        <a:rPr lang="en-US" sz="1800" b="1" kern="1200" dirty="0" smtClean="0">
                          <a:solidFill>
                            <a:schemeClr val="dk1"/>
                          </a:solidFill>
                          <a:latin typeface="+mn-lt"/>
                          <a:ea typeface="+mn-ea"/>
                          <a:cs typeface="+mn-cs"/>
                        </a:rPr>
                        <a:t>OPRJ</a:t>
                      </a:r>
                      <a:endParaRPr lang="en-US" sz="1800" dirty="0"/>
                    </a:p>
                  </a:txBody>
                  <a:tcPr>
                    <a:solidFill>
                      <a:schemeClr val="accent2"/>
                    </a:solidFill>
                  </a:tcPr>
                </a:tc>
                <a:tc>
                  <a:txBody>
                    <a:bodyPr/>
                    <a:lstStyle/>
                    <a:p>
                      <a:r>
                        <a:rPr lang="en-US" sz="1800" dirty="0" smtClean="0"/>
                        <a:t>Reject</a:t>
                      </a:r>
                      <a:r>
                        <a:rPr lang="en-US" sz="1800" baseline="0" dirty="0" smtClean="0"/>
                        <a:t> of Outgoing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JOPC</a:t>
                      </a:r>
                      <a:endParaRPr lang="en-US" sz="1800" dirty="0"/>
                    </a:p>
                  </a:txBody>
                  <a:tcPr>
                    <a:solidFill>
                      <a:schemeClr val="accent2"/>
                    </a:solidFill>
                  </a:tcPr>
                </a:tc>
                <a:extLst>
                  <a:ext uri="{0D108BD9-81ED-4DB2-BD59-A6C34878D82A}">
                    <a16:rowId xmlns:a16="http://schemas.microsoft.com/office/drawing/2014/main" val="10002"/>
                  </a:ext>
                </a:extLst>
              </a:tr>
              <a:tr h="476250">
                <a:tc>
                  <a:txBody>
                    <a:bodyPr/>
                    <a:lstStyle/>
                    <a:p>
                      <a:r>
                        <a:rPr lang="en-US" sz="1800" b="1" kern="1200" dirty="0" smtClean="0">
                          <a:solidFill>
                            <a:schemeClr val="dk1"/>
                          </a:solidFill>
                          <a:latin typeface="+mn-lt"/>
                          <a:ea typeface="+mn-ea"/>
                          <a:cs typeface="+mn-cs"/>
                        </a:rPr>
                        <a:t>INPA</a:t>
                      </a:r>
                      <a:endParaRPr lang="en-US" sz="1800" dirty="0"/>
                    </a:p>
                  </a:txBody>
                  <a:tcPr>
                    <a:solidFill>
                      <a:schemeClr val="accent2"/>
                    </a:solidFill>
                  </a:tcPr>
                </a:tc>
                <a:tc>
                  <a:txBody>
                    <a:bodyPr/>
                    <a:lstStyle/>
                    <a:p>
                      <a:r>
                        <a:rPr lang="en-US" sz="1800" dirty="0" smtClean="0"/>
                        <a:t>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BKIP, IPPC</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INPR</a:t>
                      </a:r>
                      <a:endParaRPr lang="en-US" sz="1800" dirty="0"/>
                    </a:p>
                  </a:txBody>
                  <a:tcPr>
                    <a:solidFill>
                      <a:schemeClr val="accent2"/>
                    </a:solidFill>
                  </a:tcPr>
                </a:tc>
                <a:tc>
                  <a:txBody>
                    <a:bodyPr/>
                    <a:lstStyle/>
                    <a:p>
                      <a:r>
                        <a:rPr lang="en-US" sz="1800" dirty="0" smtClean="0"/>
                        <a:t>Reject of Incoming</a:t>
                      </a:r>
                      <a:r>
                        <a:rPr lang="en-US" sz="1800" baseline="0" dirty="0" smtClean="0"/>
                        <a:t>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JIPC</a:t>
                      </a:r>
                      <a:endParaRPr lang="en-US" sz="1800" dirty="0"/>
                    </a:p>
                  </a:txBody>
                  <a:tcPr>
                    <a:solidFill>
                      <a:schemeClr val="accent2"/>
                    </a:solidFill>
                  </a:tcPr>
                </a:tc>
                <a:extLst>
                  <a:ext uri="{0D108BD9-81ED-4DB2-BD59-A6C34878D82A}">
                    <a16:rowId xmlns:a16="http://schemas.microsoft.com/office/drawing/2014/main" val="10004"/>
                  </a:ext>
                </a:extLst>
              </a:tr>
              <a:tr h="428625">
                <a:tc>
                  <a:txBody>
                    <a:bodyPr/>
                    <a:lstStyle/>
                    <a:p>
                      <a:r>
                        <a:rPr lang="en-US" sz="1800" b="1" kern="1200" dirty="0" smtClean="0">
                          <a:solidFill>
                            <a:schemeClr val="dk1"/>
                          </a:solidFill>
                          <a:latin typeface="+mn-lt"/>
                          <a:ea typeface="+mn-ea"/>
                          <a:cs typeface="+mn-cs"/>
                        </a:rPr>
                        <a:t>OPBT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 Bank Transfer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OPPB</a:t>
                      </a:r>
                      <a:endParaRPr lang="en-US" sz="1800" dirty="0"/>
                    </a:p>
                  </a:txBody>
                  <a:tcPr>
                    <a:solidFill>
                      <a:schemeClr val="accent2"/>
                    </a:solidFill>
                  </a:tcPr>
                </a:tc>
                <a:extLst>
                  <a:ext uri="{0D108BD9-81ED-4DB2-BD59-A6C34878D82A}">
                    <a16:rowId xmlns:a16="http://schemas.microsoft.com/office/drawing/2014/main" val="10005"/>
                  </a:ext>
                </a:extLst>
              </a:tr>
              <a:tr h="390525">
                <a:tc>
                  <a:txBody>
                    <a:bodyPr/>
                    <a:lstStyle/>
                    <a:p>
                      <a:r>
                        <a:rPr lang="en-US" sz="1800" b="1" kern="1200" dirty="0" smtClean="0">
                          <a:solidFill>
                            <a:schemeClr val="dk1"/>
                          </a:solidFill>
                          <a:latin typeface="+mn-lt"/>
                          <a:ea typeface="+mn-ea"/>
                          <a:cs typeface="+mn-cs"/>
                        </a:rPr>
                        <a:t>OPFX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OEFX</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1053" y="1143000"/>
          <a:ext cx="7410446" cy="3171825"/>
        </p:xfrm>
        <a:graphic>
          <a:graphicData uri="http://schemas.openxmlformats.org/drawingml/2006/table">
            <a:tbl>
              <a:tblPr firstRow="1" bandRow="1">
                <a:tableStyleId>{5C22544A-7EE6-4342-B048-85BDC9FD1C3A}</a:tableStyleId>
              </a:tblPr>
              <a:tblGrid>
                <a:gridCol w="1390647">
                  <a:extLst>
                    <a:ext uri="{9D8B030D-6E8A-4147-A177-3AD203B41FA5}">
                      <a16:colId xmlns:a16="http://schemas.microsoft.com/office/drawing/2014/main" val="20000"/>
                    </a:ext>
                  </a:extLst>
                </a:gridCol>
                <a:gridCol w="4324350">
                  <a:extLst>
                    <a:ext uri="{9D8B030D-6E8A-4147-A177-3AD203B41FA5}">
                      <a16:colId xmlns:a16="http://schemas.microsoft.com/office/drawing/2014/main" val="20001"/>
                    </a:ext>
                  </a:extLst>
                </a:gridCol>
                <a:gridCol w="1695449">
                  <a:extLst>
                    <a:ext uri="{9D8B030D-6E8A-4147-A177-3AD203B41FA5}">
                      <a16:colId xmlns:a16="http://schemas.microsoft.com/office/drawing/2014/main" val="20002"/>
                    </a:ext>
                  </a:extLst>
                </a:gridCol>
              </a:tblGrid>
              <a:tr h="619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Products</a:t>
                      </a:r>
                      <a:endParaRPr lang="en-US" sz="1800" dirty="0"/>
                    </a:p>
                  </a:txBody>
                  <a:tcPr/>
                </a:tc>
                <a:extLst>
                  <a:ext uri="{0D108BD9-81ED-4DB2-BD59-A6C34878D82A}">
                    <a16:rowId xmlns:a16="http://schemas.microsoft.com/office/drawing/2014/main" val="10000"/>
                  </a:ext>
                </a:extLst>
              </a:tr>
              <a:tr h="417195">
                <a:tc>
                  <a:txBody>
                    <a:bodyPr/>
                    <a:lstStyle/>
                    <a:p>
                      <a:r>
                        <a:rPr lang="en-US" sz="1800" b="1" kern="1200" dirty="0" smtClean="0">
                          <a:solidFill>
                            <a:schemeClr val="dk1"/>
                          </a:solidFill>
                          <a:latin typeface="+mn-lt"/>
                          <a:ea typeface="+mn-ea"/>
                          <a:cs typeface="+mn-cs"/>
                        </a:rPr>
                        <a:t>IPFX</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External Payment-FX Linkage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IEFX</a:t>
                      </a:r>
                      <a:endParaRPr lang="en-US" sz="1800" dirty="0"/>
                    </a:p>
                  </a:txBody>
                  <a:tcPr>
                    <a:solidFill>
                      <a:schemeClr val="accent2"/>
                    </a:solidFill>
                  </a:tcPr>
                </a:tc>
                <a:extLst>
                  <a:ext uri="{0D108BD9-81ED-4DB2-BD59-A6C34878D82A}">
                    <a16:rowId xmlns:a16="http://schemas.microsoft.com/office/drawing/2014/main" val="10001"/>
                  </a:ext>
                </a:extLst>
              </a:tr>
              <a:tr h="400050">
                <a:tc>
                  <a:txBody>
                    <a:bodyPr/>
                    <a:lstStyle/>
                    <a:p>
                      <a:r>
                        <a:rPr lang="en-US" sz="1800" b="1" kern="1200" dirty="0" smtClean="0">
                          <a:solidFill>
                            <a:schemeClr val="dk1"/>
                          </a:solidFill>
                          <a:latin typeface="+mn-lt"/>
                          <a:ea typeface="+mn-ea"/>
                          <a:cs typeface="+mn-cs"/>
                        </a:rPr>
                        <a:t>FCOP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OPFE</a:t>
                      </a:r>
                      <a:endParaRPr lang="en-US" sz="1800" dirty="0"/>
                    </a:p>
                  </a:txBody>
                  <a:tcPr>
                    <a:solidFill>
                      <a:schemeClr val="accent2"/>
                    </a:solidFill>
                  </a:tcPr>
                </a:tc>
                <a:extLst>
                  <a:ext uri="{0D108BD9-81ED-4DB2-BD59-A6C34878D82A}">
                    <a16:rowId xmlns:a16="http://schemas.microsoft.com/office/drawing/2014/main" val="10002"/>
                  </a:ext>
                </a:extLst>
              </a:tr>
              <a:tr h="419100">
                <a:tc>
                  <a:txBody>
                    <a:bodyPr/>
                    <a:lstStyle/>
                    <a:p>
                      <a:r>
                        <a:rPr lang="en-US" sz="1800" b="1" kern="1200" dirty="0" smtClean="0">
                          <a:solidFill>
                            <a:schemeClr val="dk1"/>
                          </a:solidFill>
                          <a:latin typeface="+mn-lt"/>
                          <a:ea typeface="+mn-ea"/>
                          <a:cs typeface="+mn-cs"/>
                        </a:rPr>
                        <a:t>FCIP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Product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IPFE</a:t>
                      </a:r>
                      <a:endParaRPr lang="en-US" sz="1800" dirty="0"/>
                    </a:p>
                  </a:txBody>
                  <a:tcPr>
                    <a:solidFill>
                      <a:schemeClr val="accent2"/>
                    </a:solidFill>
                  </a:tcPr>
                </a:tc>
                <a:extLst>
                  <a:ext uri="{0D108BD9-81ED-4DB2-BD59-A6C34878D82A}">
                    <a16:rowId xmlns:a16="http://schemas.microsoft.com/office/drawing/2014/main" val="10003"/>
                  </a:ext>
                </a:extLst>
              </a:tr>
              <a:tr h="447675">
                <a:tc>
                  <a:txBody>
                    <a:bodyPr/>
                    <a:lstStyle/>
                    <a:p>
                      <a:r>
                        <a:rPr lang="en-US" sz="1800" b="1" kern="1200" dirty="0" smtClean="0">
                          <a:solidFill>
                            <a:schemeClr val="dk1"/>
                          </a:solidFill>
                          <a:latin typeface="+mn-lt"/>
                          <a:ea typeface="+mn-ea"/>
                          <a:cs typeface="+mn-cs"/>
                        </a:rPr>
                        <a:t>POUP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P2PC,</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P2PT</a:t>
                      </a:r>
                      <a:endParaRPr lang="en-US" sz="1800" dirty="0"/>
                    </a:p>
                  </a:txBody>
                  <a:tcPr>
                    <a:solidFill>
                      <a:schemeClr val="accent2"/>
                    </a:solidFill>
                  </a:tcPr>
                </a:tc>
                <a:extLst>
                  <a:ext uri="{0D108BD9-81ED-4DB2-BD59-A6C34878D82A}">
                    <a16:rowId xmlns:a16="http://schemas.microsoft.com/office/drawing/2014/main" val="10004"/>
                  </a:ext>
                </a:extLst>
              </a:tr>
              <a:tr h="419100">
                <a:tc>
                  <a:txBody>
                    <a:bodyPr/>
                    <a:lstStyle/>
                    <a:p>
                      <a:r>
                        <a:rPr lang="en-US" sz="1800" b="1" kern="1200" dirty="0" smtClean="0">
                          <a:solidFill>
                            <a:schemeClr val="dk1"/>
                          </a:solidFill>
                          <a:latin typeface="+mn-lt"/>
                          <a:ea typeface="+mn-ea"/>
                          <a:cs typeface="+mn-cs"/>
                        </a:rPr>
                        <a:t>PFOU</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Payment-P2P FINAL</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P2PF</a:t>
                      </a:r>
                      <a:endParaRPr lang="en-US" sz="1800" dirty="0"/>
                    </a:p>
                  </a:txBody>
                  <a:tcPr>
                    <a:solidFill>
                      <a:schemeClr val="accent2"/>
                    </a:solidFill>
                  </a:tcPr>
                </a:tc>
                <a:extLst>
                  <a:ext uri="{0D108BD9-81ED-4DB2-BD59-A6C34878D82A}">
                    <a16:rowId xmlns:a16="http://schemas.microsoft.com/office/drawing/2014/main" val="10005"/>
                  </a:ext>
                </a:extLst>
              </a:tr>
              <a:tr h="428625">
                <a:tc>
                  <a:txBody>
                    <a:bodyPr/>
                    <a:lstStyle/>
                    <a:p>
                      <a:r>
                        <a:rPr lang="en-US" sz="1800" b="1" kern="1200" dirty="0" smtClean="0">
                          <a:solidFill>
                            <a:schemeClr val="dk1"/>
                          </a:solidFill>
                          <a:latin typeface="+mn-lt"/>
                          <a:ea typeface="+mn-ea"/>
                          <a:cs typeface="+mn-cs"/>
                        </a:rPr>
                        <a:t>PORJ</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Reject Of Outgoing Payment-P2P</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P2RT, P2RF</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Payments:</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42950" y="1142999"/>
          <a:ext cx="7134225" cy="2924176"/>
        </p:xfrm>
        <a:graphic>
          <a:graphicData uri="http://schemas.openxmlformats.org/drawingml/2006/table">
            <a:tbl>
              <a:tblPr firstRow="1" bandRow="1">
                <a:tableStyleId>{5C22544A-7EE6-4342-B048-85BDC9FD1C3A}</a:tableStyleId>
              </a:tblPr>
              <a:tblGrid>
                <a:gridCol w="1950590">
                  <a:extLst>
                    <a:ext uri="{9D8B030D-6E8A-4147-A177-3AD203B41FA5}">
                      <a16:colId xmlns:a16="http://schemas.microsoft.com/office/drawing/2014/main" val="20000"/>
                    </a:ext>
                  </a:extLst>
                </a:gridCol>
                <a:gridCol w="3636428">
                  <a:extLst>
                    <a:ext uri="{9D8B030D-6E8A-4147-A177-3AD203B41FA5}">
                      <a16:colId xmlns:a16="http://schemas.microsoft.com/office/drawing/2014/main" val="20001"/>
                    </a:ext>
                  </a:extLst>
                </a:gridCol>
                <a:gridCol w="1547207">
                  <a:extLst>
                    <a:ext uri="{9D8B030D-6E8A-4147-A177-3AD203B41FA5}">
                      <a16:colId xmlns:a16="http://schemas.microsoft.com/office/drawing/2014/main" val="20002"/>
                    </a:ext>
                  </a:extLst>
                </a:gridCol>
              </a:tblGrid>
              <a:tr h="628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9096">
                <a:tc>
                  <a:txBody>
                    <a:bodyPr/>
                    <a:lstStyle/>
                    <a:p>
                      <a:r>
                        <a:rPr lang="en-US" sz="1800" b="1" kern="1200" dirty="0" smtClean="0">
                          <a:solidFill>
                            <a:schemeClr val="dk1"/>
                          </a:solidFill>
                          <a:latin typeface="+mn-lt"/>
                          <a:ea typeface="+mn-ea"/>
                          <a:cs typeface="+mn-cs"/>
                        </a:rPr>
                        <a:t>OUCL</a:t>
                      </a:r>
                      <a:endParaRPr lang="en-US" sz="1800" dirty="0"/>
                    </a:p>
                  </a:txBody>
                  <a:tcPr>
                    <a:solidFill>
                      <a:schemeClr val="accent2"/>
                    </a:solidFill>
                  </a:tcPr>
                </a:tc>
                <a:tc>
                  <a:txBody>
                    <a:bodyPr/>
                    <a:lstStyle/>
                    <a:p>
                      <a:r>
                        <a:rPr lang="en-US" sz="1800" dirty="0" smtClean="0"/>
                        <a:t>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OCCD</a:t>
                      </a:r>
                      <a:endParaRPr lang="en-US" sz="1800" dirty="0"/>
                    </a:p>
                  </a:txBody>
                  <a:tcPr>
                    <a:solidFill>
                      <a:schemeClr val="accent2"/>
                    </a:solidFill>
                  </a:tcPr>
                </a:tc>
                <a:extLst>
                  <a:ext uri="{0D108BD9-81ED-4DB2-BD59-A6C34878D82A}">
                    <a16:rowId xmlns:a16="http://schemas.microsoft.com/office/drawing/2014/main" val="10001"/>
                  </a:ext>
                </a:extLst>
              </a:tr>
              <a:tr h="361950">
                <a:tc>
                  <a:txBody>
                    <a:bodyPr/>
                    <a:lstStyle/>
                    <a:p>
                      <a:r>
                        <a:rPr lang="en-US" sz="1800" b="1" kern="1200" dirty="0" smtClean="0">
                          <a:solidFill>
                            <a:schemeClr val="dk1"/>
                          </a:solidFill>
                          <a:latin typeface="+mn-lt"/>
                          <a:ea typeface="+mn-ea"/>
                          <a:cs typeface="+mn-cs"/>
                        </a:rPr>
                        <a:t>INCO</a:t>
                      </a:r>
                      <a:endParaRPr lang="en-US" sz="1800" dirty="0"/>
                    </a:p>
                  </a:txBody>
                  <a:tcPr>
                    <a:solidFill>
                      <a:schemeClr val="accent2"/>
                    </a:solidFill>
                  </a:tcPr>
                </a:tc>
                <a:tc>
                  <a:txBody>
                    <a:bodyPr/>
                    <a:lstStyle/>
                    <a:p>
                      <a:r>
                        <a:rPr lang="en-US" sz="1800" dirty="0" smtClean="0"/>
                        <a:t>Incoming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ICCD</a:t>
                      </a:r>
                      <a:endParaRPr lang="en-US" sz="1800" dirty="0"/>
                    </a:p>
                  </a:txBody>
                  <a:tcPr>
                    <a:solidFill>
                      <a:schemeClr val="accent2"/>
                    </a:solidFill>
                  </a:tcPr>
                </a:tc>
                <a:extLst>
                  <a:ext uri="{0D108BD9-81ED-4DB2-BD59-A6C34878D82A}">
                    <a16:rowId xmlns:a16="http://schemas.microsoft.com/office/drawing/2014/main" val="10002"/>
                  </a:ext>
                </a:extLst>
              </a:tr>
              <a:tr h="358140">
                <a:tc>
                  <a:txBody>
                    <a:bodyPr/>
                    <a:lstStyle/>
                    <a:p>
                      <a:r>
                        <a:rPr lang="en-US" sz="1800" b="1" kern="1200" dirty="0" smtClean="0">
                          <a:solidFill>
                            <a:schemeClr val="dk1"/>
                          </a:solidFill>
                          <a:latin typeface="+mn-lt"/>
                          <a:ea typeface="+mn-ea"/>
                          <a:cs typeface="+mn-cs"/>
                        </a:rPr>
                        <a:t>OURJ</a:t>
                      </a:r>
                      <a:endParaRPr lang="en-US" sz="1800" dirty="0"/>
                    </a:p>
                  </a:txBody>
                  <a:tcPr>
                    <a:solidFill>
                      <a:schemeClr val="accent2"/>
                    </a:solidFill>
                  </a:tcPr>
                </a:tc>
                <a:tc>
                  <a:txBody>
                    <a:bodyPr/>
                    <a:lstStyle/>
                    <a:p>
                      <a:r>
                        <a:rPr lang="en-US" sz="1800" dirty="0" smtClean="0"/>
                        <a:t>Reject</a:t>
                      </a:r>
                      <a:r>
                        <a:rPr lang="en-US" sz="1800" baseline="0" dirty="0" smtClean="0"/>
                        <a:t>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JOCD</a:t>
                      </a:r>
                      <a:endParaRPr lang="en-US" sz="1800" dirty="0"/>
                    </a:p>
                  </a:txBody>
                  <a:tcPr>
                    <a:solidFill>
                      <a:schemeClr val="accent2"/>
                    </a:solidFill>
                  </a:tcPr>
                </a:tc>
                <a:extLst>
                  <a:ext uri="{0D108BD9-81ED-4DB2-BD59-A6C34878D82A}">
                    <a16:rowId xmlns:a16="http://schemas.microsoft.com/office/drawing/2014/main" val="10003"/>
                  </a:ext>
                </a:extLst>
              </a:tr>
              <a:tr h="392430">
                <a:tc>
                  <a:txBody>
                    <a:bodyPr/>
                    <a:lstStyle/>
                    <a:p>
                      <a:r>
                        <a:rPr lang="en-US" sz="1800" b="1" kern="1200" dirty="0" smtClean="0">
                          <a:solidFill>
                            <a:schemeClr val="dk1"/>
                          </a:solidFill>
                          <a:latin typeface="+mn-lt"/>
                          <a:ea typeface="+mn-ea"/>
                          <a:cs typeface="+mn-cs"/>
                        </a:rPr>
                        <a:t>INRJ</a:t>
                      </a:r>
                      <a:endParaRPr lang="en-US" sz="1800" dirty="0"/>
                    </a:p>
                  </a:txBody>
                  <a:tcPr>
                    <a:solidFill>
                      <a:schemeClr val="accent2"/>
                    </a:solidFill>
                  </a:tcPr>
                </a:tc>
                <a:tc>
                  <a:txBody>
                    <a:bodyPr/>
                    <a:lstStyle/>
                    <a:p>
                      <a:r>
                        <a:rPr lang="en-US" sz="1800" dirty="0" smtClean="0"/>
                        <a:t>Reject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JIDC</a:t>
                      </a:r>
                      <a:endParaRPr lang="en-US" sz="1800" dirty="0"/>
                    </a:p>
                  </a:txBody>
                  <a:tcPr>
                    <a:solidFill>
                      <a:schemeClr val="accent2"/>
                    </a:solidFill>
                  </a:tcPr>
                </a:tc>
                <a:extLst>
                  <a:ext uri="{0D108BD9-81ED-4DB2-BD59-A6C34878D82A}">
                    <a16:rowId xmlns:a16="http://schemas.microsoft.com/office/drawing/2014/main" val="10004"/>
                  </a:ext>
                </a:extLst>
              </a:tr>
              <a:tr h="409575">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5"/>
                  </a:ext>
                </a:extLst>
              </a:tr>
              <a:tr h="371475">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30540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4"/>
                  </a:ext>
                </a:extLst>
              </a:tr>
              <a:tr h="400050">
                <a:tc>
                  <a:txBody>
                    <a:bodyPr/>
                    <a:lstStyle/>
                    <a:p>
                      <a:r>
                        <a:rPr lang="en-US" sz="1800" b="1" kern="1200" dirty="0" smtClean="0">
                          <a:solidFill>
                            <a:schemeClr val="dk1"/>
                          </a:solidFill>
                          <a:latin typeface="+mn-lt"/>
                          <a:ea typeface="+mn-ea"/>
                          <a:cs typeface="+mn-cs"/>
                        </a:rPr>
                        <a:t>XOCR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JORC</a:t>
                      </a:r>
                      <a:endParaRPr lang="en-US" sz="1800" dirty="0"/>
                    </a:p>
                  </a:txBody>
                  <a:tcPr>
                    <a:solidFill>
                      <a:schemeClr val="accent2"/>
                    </a:solidFill>
                  </a:tcPr>
                </a:tc>
                <a:extLst>
                  <a:ext uri="{0D108BD9-81ED-4DB2-BD59-A6C34878D82A}">
                    <a16:rowId xmlns:a16="http://schemas.microsoft.com/office/drawing/2014/main" val="10005"/>
                  </a:ext>
                </a:extLst>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XICR</a:t>
                      </a:r>
                      <a:endParaRPr lang="en-US" sz="1800" dirty="0" smtClean="0"/>
                    </a:p>
                  </a:txBody>
                  <a:tcPr>
                    <a:solidFill>
                      <a:schemeClr val="accent2"/>
                    </a:solidFill>
                  </a:tcPr>
                </a:tc>
                <a:tc>
                  <a:txBody>
                    <a:bodyPr/>
                    <a:lstStyle/>
                    <a:p>
                      <a:r>
                        <a:rPr lang="en-US" sz="1800" kern="1200" dirty="0" smtClean="0">
                          <a:solidFill>
                            <a:schemeClr val="dk1"/>
                          </a:solidFill>
                          <a:latin typeface="+mn-lt"/>
                          <a:ea typeface="+mn-ea"/>
                          <a:cs typeface="+mn-cs"/>
                        </a:rPr>
                        <a:t>Incoming Collection Reject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JIRC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99253" y="1215489"/>
          <a:ext cx="7077922" cy="3093580"/>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OURV</a:t>
                      </a:r>
                      <a:endParaRPr lang="en-US" sz="1800" dirty="0"/>
                    </a:p>
                  </a:txBody>
                  <a:tcPr>
                    <a:solidFill>
                      <a:schemeClr val="accent2"/>
                    </a:solidFill>
                  </a:tcPr>
                </a:tc>
                <a:tc>
                  <a:txBody>
                    <a:bodyPr/>
                    <a:lstStyle/>
                    <a:p>
                      <a:r>
                        <a:rPr lang="en-US" sz="1800" dirty="0" smtClean="0"/>
                        <a:t>Reverse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VODC</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INRV</a:t>
                      </a:r>
                      <a:endParaRPr lang="en-US" sz="1800" dirty="0"/>
                    </a:p>
                  </a:txBody>
                  <a:tcPr>
                    <a:solidFill>
                      <a:schemeClr val="accent2"/>
                    </a:solidFill>
                  </a:tcPr>
                </a:tc>
                <a:tc>
                  <a:txBody>
                    <a:bodyPr/>
                    <a:lstStyle/>
                    <a:p>
                      <a:r>
                        <a:rPr lang="en-US" sz="1800" dirty="0" smtClean="0"/>
                        <a:t>Reverse of Incoming</a:t>
                      </a:r>
                      <a:r>
                        <a:rPr lang="en-US" sz="1800" baseline="0" dirty="0" smtClean="0"/>
                        <a:t> </a:t>
                      </a:r>
                      <a:r>
                        <a:rPr lang="en-US" sz="1800" dirty="0" smtClean="0"/>
                        <a:t>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VIDC</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OURC</a:t>
                      </a:r>
                      <a:endParaRPr lang="en-US" sz="1800" dirty="0"/>
                    </a:p>
                  </a:txBody>
                  <a:tcPr>
                    <a:solidFill>
                      <a:schemeClr val="accent2"/>
                    </a:solidFill>
                  </a:tcPr>
                </a:tc>
                <a:tc>
                  <a:txBody>
                    <a:bodyPr/>
                    <a:lstStyle/>
                    <a:p>
                      <a:r>
                        <a:rPr lang="en-US" sz="1800" dirty="0" smtClean="0"/>
                        <a:t>Recall of Outgoing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CODC</a:t>
                      </a:r>
                      <a:endParaRPr lang="en-US" sz="1800" dirty="0"/>
                    </a:p>
                  </a:txBody>
                  <a:tcPr>
                    <a:solidFill>
                      <a:schemeClr val="accent2"/>
                    </a:solidFill>
                  </a:tcPr>
                </a:tc>
                <a:extLst>
                  <a:ext uri="{0D108BD9-81ED-4DB2-BD59-A6C34878D82A}">
                    <a16:rowId xmlns:a16="http://schemas.microsoft.com/office/drawing/2014/main" val="10003"/>
                  </a:ext>
                </a:extLst>
              </a:tr>
              <a:tr h="418959">
                <a:tc>
                  <a:txBody>
                    <a:bodyPr/>
                    <a:lstStyle/>
                    <a:p>
                      <a:r>
                        <a:rPr lang="en-US" sz="1800" b="1" kern="1200" dirty="0" smtClean="0">
                          <a:solidFill>
                            <a:schemeClr val="dk1"/>
                          </a:solidFill>
                          <a:latin typeface="+mn-lt"/>
                          <a:ea typeface="+mn-ea"/>
                          <a:cs typeface="+mn-cs"/>
                        </a:rPr>
                        <a:t>INRC</a:t>
                      </a:r>
                      <a:endParaRPr lang="en-US" sz="1800" dirty="0"/>
                    </a:p>
                  </a:txBody>
                  <a:tcPr>
                    <a:solidFill>
                      <a:schemeClr val="accent2"/>
                    </a:solidFill>
                  </a:tcPr>
                </a:tc>
                <a:tc>
                  <a:txBody>
                    <a:bodyPr/>
                    <a:lstStyle/>
                    <a:p>
                      <a:r>
                        <a:rPr lang="en-US" sz="1800" dirty="0" smtClean="0"/>
                        <a:t>Recall of Incoming</a:t>
                      </a:r>
                      <a:r>
                        <a:rPr lang="en-US" sz="1800" baseline="0" dirty="0" smtClean="0"/>
                        <a:t> Collection</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CIDC</a:t>
                      </a:r>
                      <a:endParaRPr lang="en-US" sz="1800" dirty="0"/>
                    </a:p>
                  </a:txBody>
                  <a:tcPr>
                    <a:solidFill>
                      <a:schemeClr val="accent2"/>
                    </a:solidFill>
                  </a:tcPr>
                </a:tc>
                <a:extLst>
                  <a:ext uri="{0D108BD9-81ED-4DB2-BD59-A6C34878D82A}">
                    <a16:rowId xmlns:a16="http://schemas.microsoft.com/office/drawing/2014/main" val="10004"/>
                  </a:ext>
                </a:extLst>
              </a:tr>
              <a:tr h="402737">
                <a:tc>
                  <a:txBody>
                    <a:bodyPr/>
                    <a:lstStyle/>
                    <a:p>
                      <a:r>
                        <a:rPr lang="en-US" sz="1800" b="1" kern="1200" dirty="0" smtClean="0">
                          <a:solidFill>
                            <a:schemeClr val="dk1"/>
                          </a:solidFill>
                          <a:latin typeface="+mn-lt"/>
                          <a:ea typeface="+mn-ea"/>
                          <a:cs typeface="+mn-cs"/>
                        </a:rPr>
                        <a:t>ICCR</a:t>
                      </a:r>
                      <a:endParaRPr lang="en-US" sz="1800" dirty="0"/>
                    </a:p>
                  </a:txBody>
                  <a:tcPr>
                    <a:solidFill>
                      <a:schemeClr val="accent2"/>
                    </a:solidFill>
                  </a:tcPr>
                </a:tc>
                <a:tc>
                  <a:txBody>
                    <a:bodyPr/>
                    <a:lstStyle/>
                    <a:p>
                      <a:r>
                        <a:rPr lang="en-US" sz="1800" dirty="0" smtClean="0"/>
                        <a:t>Incoming Collection -RFD</a:t>
                      </a:r>
                      <a:endParaRPr lang="en-US" sz="1800" dirty="0"/>
                    </a:p>
                  </a:txBody>
                  <a:tcPr>
                    <a:solidFill>
                      <a:schemeClr val="accent2"/>
                    </a:solidFill>
                  </a:tcPr>
                </a:tc>
                <a:tc>
                  <a:txBody>
                    <a:bodyPr/>
                    <a:lstStyle/>
                    <a:p>
                      <a:r>
                        <a:rPr lang="en-US" sz="1800" dirty="0" smtClean="0"/>
                        <a:t>ICRC</a:t>
                      </a:r>
                      <a:endParaRPr lang="en-US" sz="1800" dirty="0"/>
                    </a:p>
                  </a:txBody>
                  <a:tcPr>
                    <a:solidFill>
                      <a:schemeClr val="accent2"/>
                    </a:solidFill>
                  </a:tcPr>
                </a:tc>
                <a:extLst>
                  <a:ext uri="{0D108BD9-81ED-4DB2-BD59-A6C34878D82A}">
                    <a16:rowId xmlns:a16="http://schemas.microsoft.com/office/drawing/2014/main" val="10005"/>
                  </a:ext>
                </a:extLst>
              </a:tr>
              <a:tr h="402737">
                <a:tc>
                  <a:txBody>
                    <a:bodyPr/>
                    <a:lstStyle/>
                    <a:p>
                      <a:r>
                        <a:rPr lang="en-US" sz="1800" b="1" kern="1200" dirty="0" smtClean="0">
                          <a:solidFill>
                            <a:schemeClr val="dk1"/>
                          </a:solidFill>
                          <a:latin typeface="+mn-lt"/>
                          <a:ea typeface="+mn-ea"/>
                          <a:cs typeface="+mn-cs"/>
                        </a:rPr>
                        <a:t>OCCR</a:t>
                      </a:r>
                      <a:endParaRPr lang="en-US" sz="1800" dirty="0"/>
                    </a:p>
                  </a:txBody>
                  <a:tcPr>
                    <a:solidFill>
                      <a:schemeClr val="accent2"/>
                    </a:solidFill>
                  </a:tcPr>
                </a:tc>
                <a:tc>
                  <a:txBody>
                    <a:bodyPr/>
                    <a:lstStyle/>
                    <a:p>
                      <a:r>
                        <a:rPr lang="en-US" sz="1800" dirty="0" smtClean="0"/>
                        <a:t>Outgoing Collection – RFD</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OCRC</a:t>
                      </a:r>
                      <a:endParaRPr lang="en-US" sz="1800" dirty="0"/>
                    </a:p>
                  </a:txBody>
                  <a:tcPr>
                    <a:solidFill>
                      <a:schemeClr val="accent2"/>
                    </a:solidFill>
                  </a:tcPr>
                </a:tc>
                <a:extLst>
                  <a:ext uri="{0D108BD9-81ED-4DB2-BD59-A6C34878D82A}">
                    <a16:rowId xmlns:a16="http://schemas.microsoft.com/office/drawing/2014/main" val="10006"/>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80203" y="1548864"/>
          <a:ext cx="7077922" cy="1869147"/>
        </p:xfrm>
        <a:graphic>
          <a:graphicData uri="http://schemas.openxmlformats.org/drawingml/2006/table">
            <a:tbl>
              <a:tblPr firstRow="1" bandRow="1">
                <a:tableStyleId>{5C22544A-7EE6-4342-B048-85BDC9FD1C3A}</a:tableStyleId>
              </a:tblPr>
              <a:tblGrid>
                <a:gridCol w="1835153">
                  <a:extLst>
                    <a:ext uri="{9D8B030D-6E8A-4147-A177-3AD203B41FA5}">
                      <a16:colId xmlns:a16="http://schemas.microsoft.com/office/drawing/2014/main" val="20000"/>
                    </a:ext>
                  </a:extLst>
                </a:gridCol>
                <a:gridCol w="3709244">
                  <a:extLst>
                    <a:ext uri="{9D8B030D-6E8A-4147-A177-3AD203B41FA5}">
                      <a16:colId xmlns:a16="http://schemas.microsoft.com/office/drawing/2014/main" val="20001"/>
                    </a:ext>
                  </a:extLst>
                </a:gridCol>
                <a:gridCol w="1533525">
                  <a:extLst>
                    <a:ext uri="{9D8B030D-6E8A-4147-A177-3AD203B41FA5}">
                      <a16:colId xmlns:a16="http://schemas.microsoft.com/office/drawing/2014/main" val="20002"/>
                    </a:ext>
                  </a:extLst>
                </a:gridCol>
              </a:tblGrid>
              <a:tr h="6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402737">
                <a:tc>
                  <a:txBody>
                    <a:bodyPr/>
                    <a:lstStyle/>
                    <a:p>
                      <a:r>
                        <a:rPr lang="en-US" sz="1800" b="1" kern="1200" dirty="0" smtClean="0">
                          <a:solidFill>
                            <a:schemeClr val="dk1"/>
                          </a:solidFill>
                          <a:latin typeface="+mn-lt"/>
                          <a:ea typeface="+mn-ea"/>
                          <a:cs typeface="+mn-cs"/>
                        </a:rPr>
                        <a:t>FCOC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Outgoing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OCFT</a:t>
                      </a:r>
                      <a:endParaRPr lang="en-US" sz="1800" dirty="0"/>
                    </a:p>
                  </a:txBody>
                  <a:tcPr>
                    <a:solidFill>
                      <a:schemeClr val="accent2"/>
                    </a:solidFill>
                  </a:tcPr>
                </a:tc>
                <a:extLst>
                  <a:ext uri="{0D108BD9-81ED-4DB2-BD59-A6C34878D82A}">
                    <a16:rowId xmlns:a16="http://schemas.microsoft.com/office/drawing/2014/main" val="10001"/>
                  </a:ext>
                </a:extLst>
              </a:tr>
              <a:tr h="402737">
                <a:tc>
                  <a:txBody>
                    <a:bodyPr/>
                    <a:lstStyle/>
                    <a:p>
                      <a:r>
                        <a:rPr lang="en-US" sz="1800" b="1" kern="1200" dirty="0" smtClean="0">
                          <a:solidFill>
                            <a:schemeClr val="dk1"/>
                          </a:solidFill>
                          <a:latin typeface="+mn-lt"/>
                          <a:ea typeface="+mn-ea"/>
                          <a:cs typeface="+mn-cs"/>
                        </a:rPr>
                        <a:t>FCIC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DD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ICDF</a:t>
                      </a:r>
                      <a:endParaRPr lang="en-US" sz="1800" dirty="0"/>
                    </a:p>
                  </a:txBody>
                  <a:tcPr>
                    <a:solidFill>
                      <a:schemeClr val="accent2"/>
                    </a:solidFill>
                  </a:tcPr>
                </a:tc>
                <a:extLst>
                  <a:ext uri="{0D108BD9-81ED-4DB2-BD59-A6C34878D82A}">
                    <a16:rowId xmlns:a16="http://schemas.microsoft.com/office/drawing/2014/main" val="10002"/>
                  </a:ext>
                </a:extLst>
              </a:tr>
              <a:tr h="402737">
                <a:tc>
                  <a:txBody>
                    <a:bodyPr/>
                    <a:lstStyle/>
                    <a:p>
                      <a:r>
                        <a:rPr lang="en-US" sz="1800" b="1" kern="1200" dirty="0" smtClean="0">
                          <a:solidFill>
                            <a:schemeClr val="dk1"/>
                          </a:solidFill>
                          <a:latin typeface="+mn-lt"/>
                          <a:ea typeface="+mn-ea"/>
                          <a:cs typeface="+mn-cs"/>
                        </a:rPr>
                        <a:t>FCIR</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Incoming Collection RFD – FATCA</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ICFT</a:t>
                      </a:r>
                      <a:endParaRPr lang="en-US" sz="1800" dirty="0"/>
                    </a:p>
                  </a:txBody>
                  <a:tcPr>
                    <a:solidFill>
                      <a:schemeClr val="accent2"/>
                    </a:solidFill>
                  </a:tcPr>
                </a:tc>
                <a:extLst>
                  <a:ext uri="{0D108BD9-81ED-4DB2-BD59-A6C34878D82A}">
                    <a16:rowId xmlns:a16="http://schemas.microsoft.com/office/drawing/2014/main" val="10003"/>
                  </a:ext>
                </a:extLst>
              </a:tr>
            </a:tbl>
          </a:graphicData>
        </a:graphic>
      </p:graphicFrame>
      <p:sp>
        <p:nvSpPr>
          <p:cNvPr id="4125" name="Text Placeholder 4"/>
          <p:cNvSpPr>
            <a:spLocks noGrp="1"/>
          </p:cNvSpPr>
          <p:nvPr>
            <p:ph type="body" sz="quarter" idx="13"/>
          </p:nvPr>
        </p:nvSpPr>
        <p:spPr>
          <a:xfrm>
            <a:off x="795338" y="848916"/>
            <a:ext cx="8229600" cy="304800"/>
          </a:xfrm>
        </p:spPr>
        <p:txBody>
          <a:bodyPr/>
          <a:lstStyle/>
          <a:p>
            <a:pPr>
              <a:spcAft>
                <a:spcPct val="0"/>
              </a:spcAft>
            </a:pPr>
            <a:r>
              <a:rPr lang="en-US" b="1" dirty="0" smtClean="0"/>
              <a:t>Collection:</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83670"/>
            <a:ext cx="7771752" cy="2616201"/>
          </a:xfrm>
        </p:spPr>
        <p:txBody>
          <a:bodyPr/>
          <a:lstStyle/>
          <a:p>
            <a:r>
              <a:rPr lang="en-US" dirty="0" smtClean="0"/>
              <a:t>Additional Features of PC</a:t>
            </a:r>
          </a:p>
          <a:p>
            <a:r>
              <a:rPr lang="en-US" dirty="0" smtClean="0"/>
              <a:t>Products</a:t>
            </a:r>
          </a:p>
          <a:p>
            <a:r>
              <a:rPr lang="en-US" dirty="0" smtClean="0"/>
              <a:t>Product Categories to Product Mapping</a:t>
            </a:r>
            <a:endParaRPr lang="en-US" dirty="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24526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61152" y="1162052"/>
          <a:ext cx="7068397" cy="2253949"/>
        </p:xfrm>
        <a:graphic>
          <a:graphicData uri="http://schemas.openxmlformats.org/drawingml/2006/table">
            <a:tbl>
              <a:tblPr firstRow="1" bandRow="1">
                <a:tableStyleId>{5C22544A-7EE6-4342-B048-85BDC9FD1C3A}</a:tableStyleId>
              </a:tblPr>
              <a:tblGrid>
                <a:gridCol w="1832684">
                  <a:extLst>
                    <a:ext uri="{9D8B030D-6E8A-4147-A177-3AD203B41FA5}">
                      <a16:colId xmlns:a16="http://schemas.microsoft.com/office/drawing/2014/main" val="20000"/>
                    </a:ext>
                  </a:extLst>
                </a:gridCol>
                <a:gridCol w="3601801">
                  <a:extLst>
                    <a:ext uri="{9D8B030D-6E8A-4147-A177-3AD203B41FA5}">
                      <a16:colId xmlns:a16="http://schemas.microsoft.com/office/drawing/2014/main" val="20001"/>
                    </a:ext>
                  </a:extLst>
                </a:gridCol>
                <a:gridCol w="1633912">
                  <a:extLst>
                    <a:ext uri="{9D8B030D-6E8A-4147-A177-3AD203B41FA5}">
                      <a16:colId xmlns:a16="http://schemas.microsoft.com/office/drawing/2014/main" val="20002"/>
                    </a:ext>
                  </a:extLst>
                </a:gridCol>
              </a:tblGrid>
              <a:tr h="676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77526">
                <a:tc>
                  <a:txBody>
                    <a:bodyPr/>
                    <a:lstStyle/>
                    <a:p>
                      <a:r>
                        <a:rPr lang="en-US" sz="1800" b="1" kern="1200" dirty="0" smtClean="0">
                          <a:solidFill>
                            <a:schemeClr val="dk1"/>
                          </a:solidFill>
                          <a:latin typeface="+mn-lt"/>
                          <a:ea typeface="+mn-ea"/>
                          <a:cs typeface="+mn-cs"/>
                        </a:rPr>
                        <a:t>CIPC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SIPC</a:t>
                      </a:r>
                      <a:endParaRPr lang="en-US" sz="1800" dirty="0"/>
                    </a:p>
                  </a:txBody>
                  <a:tcPr>
                    <a:solidFill>
                      <a:schemeClr val="accent2"/>
                    </a:solidFill>
                  </a:tcPr>
                </a:tc>
                <a:extLst>
                  <a:ext uri="{0D108BD9-81ED-4DB2-BD59-A6C34878D82A}">
                    <a16:rowId xmlns:a16="http://schemas.microsoft.com/office/drawing/2014/main" val="10001"/>
                  </a:ext>
                </a:extLst>
              </a:tr>
              <a:tr h="390525">
                <a:tc>
                  <a:txBody>
                    <a:bodyPr/>
                    <a:lstStyle/>
                    <a:p>
                      <a:r>
                        <a:rPr lang="en-US" sz="1800" b="1" kern="1200" dirty="0" smtClean="0">
                          <a:solidFill>
                            <a:schemeClr val="dk1"/>
                          </a:solidFill>
                          <a:latin typeface="+mn-lt"/>
                          <a:ea typeface="+mn-ea"/>
                          <a:cs typeface="+mn-cs"/>
                        </a:rPr>
                        <a:t>CIXC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SIXC</a:t>
                      </a:r>
                      <a:endParaRPr lang="en-US" sz="1800" dirty="0"/>
                    </a:p>
                  </a:txBody>
                  <a:tcPr>
                    <a:solidFill>
                      <a:schemeClr val="accent2"/>
                    </a:solidFill>
                  </a:tcPr>
                </a:tc>
                <a:extLst>
                  <a:ext uri="{0D108BD9-81ED-4DB2-BD59-A6C34878D82A}">
                    <a16:rowId xmlns:a16="http://schemas.microsoft.com/office/drawing/2014/main" val="10002"/>
                  </a:ext>
                </a:extLst>
              </a:tr>
              <a:tr h="409575">
                <a:tc>
                  <a:txBody>
                    <a:bodyPr/>
                    <a:lstStyle/>
                    <a:p>
                      <a:r>
                        <a:rPr lang="en-US" sz="1800" b="1" kern="1200" dirty="0" smtClean="0">
                          <a:solidFill>
                            <a:schemeClr val="dk1"/>
                          </a:solidFill>
                          <a:latin typeface="+mn-lt"/>
                          <a:ea typeface="+mn-ea"/>
                          <a:cs typeface="+mn-cs"/>
                        </a:rPr>
                        <a:t>COPC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a:t>
                      </a:r>
                      <a:endParaRPr lang="en-US" sz="1800" dirty="0"/>
                    </a:p>
                  </a:txBody>
                  <a:tcPr>
                    <a:solidFill>
                      <a:schemeClr val="accent2"/>
                    </a:solidFill>
                  </a:tcPr>
                </a:tc>
                <a:tc>
                  <a:txBody>
                    <a:bodyPr/>
                    <a:lstStyle/>
                    <a:p>
                      <a:r>
                        <a:rPr lang="en-US" sz="1800" dirty="0" smtClean="0"/>
                        <a:t>SOPC</a:t>
                      </a:r>
                      <a:endParaRPr lang="en-US" sz="1800" dirty="0"/>
                    </a:p>
                  </a:txBody>
                  <a:tcPr>
                    <a:solidFill>
                      <a:schemeClr val="accent2"/>
                    </a:solidFill>
                  </a:tcPr>
                </a:tc>
                <a:extLst>
                  <a:ext uri="{0D108BD9-81ED-4DB2-BD59-A6C34878D82A}">
                    <a16:rowId xmlns:a16="http://schemas.microsoft.com/office/drawing/2014/main" val="10003"/>
                  </a:ext>
                </a:extLst>
              </a:tr>
              <a:tr h="400050">
                <a:tc>
                  <a:txBody>
                    <a:bodyPr/>
                    <a:lstStyle/>
                    <a:p>
                      <a:r>
                        <a:rPr lang="en-US" sz="1800" b="1" kern="1200" dirty="0" smtClean="0">
                          <a:solidFill>
                            <a:schemeClr val="dk1"/>
                          </a:solidFill>
                          <a:latin typeface="+mn-lt"/>
                          <a:ea typeface="+mn-ea"/>
                          <a:cs typeface="+mn-cs"/>
                        </a:rPr>
                        <a:t>COXC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Payment Reject</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SOXC</a:t>
                      </a:r>
                      <a:endParaRPr lang="en-US" sz="1800" dirty="0"/>
                    </a:p>
                  </a:txBody>
                  <a:tcPr>
                    <a:solidFill>
                      <a:schemeClr val="accent2"/>
                    </a:solidFill>
                  </a:tcPr>
                </a:tc>
                <a:extLst>
                  <a:ext uri="{0D108BD9-81ED-4DB2-BD59-A6C34878D82A}">
                    <a16:rowId xmlns:a16="http://schemas.microsoft.com/office/drawing/2014/main" val="10004"/>
                  </a:ext>
                </a:extLst>
              </a:tr>
            </a:tbl>
          </a:graphicData>
        </a:graphic>
      </p:graphicFrame>
      <p:sp>
        <p:nvSpPr>
          <p:cNvPr id="4125" name="Text Placeholder 4"/>
          <p:cNvSpPr>
            <a:spLocks noGrp="1"/>
          </p:cNvSpPr>
          <p:nvPr>
            <p:ph type="body" sz="quarter" idx="13"/>
          </p:nvPr>
        </p:nvSpPr>
        <p:spPr>
          <a:xfrm>
            <a:off x="795338" y="725091"/>
            <a:ext cx="8229600" cy="304800"/>
          </a:xfrm>
        </p:spPr>
        <p:txBody>
          <a:bodyPr/>
          <a:lstStyle/>
          <a:p>
            <a:pPr>
              <a:spcAft>
                <a:spcPct val="0"/>
              </a:spcAft>
            </a:pPr>
            <a:r>
              <a:rPr lang="en-US" b="1" dirty="0" smtClean="0"/>
              <a:t>SEPA Credit  Transfer</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a:t>
                      </a:r>
                      <a:r>
                        <a:rPr lang="en-US" sz="1800" kern="1200" smtClean="0">
                          <a:solidFill>
                            <a:schemeClr val="dk1"/>
                          </a:solidFill>
                          <a:latin typeface="+mn-lt"/>
                          <a:ea typeface="+mn-ea"/>
                          <a:cs typeface="+mn-cs"/>
                        </a:rPr>
                        <a:t>Collection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DICC</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DIRC</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DIXC</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EOCC</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DOCC</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DORC</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DOXC</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a:t>
                      </a:r>
                      <a:r>
                        <a:rPr lang="en-US" sz="1800" kern="1200" smtClean="0">
                          <a:solidFill>
                            <a:schemeClr val="dk1"/>
                          </a:solidFill>
                          <a:latin typeface="+mn-lt"/>
                          <a:ea typeface="+mn-ea"/>
                          <a:cs typeface="+mn-cs"/>
                        </a:rPr>
                        <a:t>- CORE</a:t>
                      </a:r>
                      <a:endParaRPr lang="en-US" sz="1800" dirty="0"/>
                    </a:p>
                  </a:txBody>
                  <a:tcPr>
                    <a:solidFill>
                      <a:schemeClr val="accent2"/>
                    </a:solidFill>
                  </a:tcPr>
                </a:tc>
                <a:tc>
                  <a:txBody>
                    <a:bodyPr/>
                    <a:lstStyle/>
                    <a:p>
                      <a:r>
                        <a:rPr lang="en-US" sz="1800" dirty="0" smtClean="0"/>
                        <a:t>DIVC</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EOVC</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a:t>
                      </a:r>
                      <a:r>
                        <a:rPr lang="en-US" sz="1800" kern="1200" smtClean="0">
                          <a:solidFill>
                            <a:schemeClr val="dk1"/>
                          </a:solidFill>
                          <a:latin typeface="+mn-lt"/>
                          <a:ea typeface="+mn-ea"/>
                          <a:cs typeface="+mn-cs"/>
                        </a:rPr>
                        <a:t>Reverse- CORE</a:t>
                      </a:r>
                      <a:endParaRPr lang="en-US" sz="1800" dirty="0"/>
                    </a:p>
                  </a:txBody>
                  <a:tcPr>
                    <a:solidFill>
                      <a:schemeClr val="accent2"/>
                    </a:solidFill>
                  </a:tcPr>
                </a:tc>
                <a:tc>
                  <a:txBody>
                    <a:bodyPr/>
                    <a:lstStyle/>
                    <a:p>
                      <a:r>
                        <a:rPr lang="en-US" sz="1800" dirty="0" smtClean="0"/>
                        <a:t>DOVC</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a:t>
            </a:r>
            <a:r>
              <a:rPr lang="en-US" b="1" smtClean="0"/>
              <a:t>Debit -CORE</a:t>
            </a:r>
            <a:endParaRPr lang="en-US" b="1" dirty="0" smtClean="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0019"/>
            <a:ext cx="8229600" cy="438150"/>
          </a:xfrm>
        </p:spPr>
        <p:txBody>
          <a:bodyPr rtlCol="0">
            <a:normAutofit/>
          </a:bodyPr>
          <a:lstStyle/>
          <a:p>
            <a:pPr fontAlgn="auto">
              <a:spcAft>
                <a:spcPts val="0"/>
              </a:spcAft>
              <a:defRPr/>
            </a:pPr>
            <a:r>
              <a:rPr lang="en-US" dirty="0" smtClean="0"/>
              <a:t>Product Categories to Product Mapping:</a:t>
            </a:r>
            <a:endParaRPr lang="en-US" dirty="0"/>
          </a:p>
        </p:txBody>
      </p:sp>
      <p:graphicFrame>
        <p:nvGraphicFramePr>
          <p:cNvPr id="6" name="Content Placeholder 5"/>
          <p:cNvGraphicFramePr>
            <a:graphicFrameLocks noGrp="1"/>
          </p:cNvGraphicFramePr>
          <p:nvPr>
            <p:ph sz="quarter" idx="12"/>
          </p:nvPr>
        </p:nvGraphicFramePr>
        <p:xfrm>
          <a:off x="723900" y="895350"/>
          <a:ext cx="7848601" cy="3688604"/>
        </p:xfrm>
        <a:graphic>
          <a:graphicData uri="http://schemas.openxmlformats.org/drawingml/2006/table">
            <a:tbl>
              <a:tblPr firstRow="1" bandRow="1">
                <a:tableStyleId>{5C22544A-7EE6-4342-B048-85BDC9FD1C3A}</a:tableStyleId>
              </a:tblPr>
              <a:tblGrid>
                <a:gridCol w="1428751">
                  <a:extLst>
                    <a:ext uri="{9D8B030D-6E8A-4147-A177-3AD203B41FA5}">
                      <a16:colId xmlns:a16="http://schemas.microsoft.com/office/drawing/2014/main" val="20000"/>
                    </a:ext>
                  </a:extLst>
                </a:gridCol>
                <a:gridCol w="5124589">
                  <a:extLst>
                    <a:ext uri="{9D8B030D-6E8A-4147-A177-3AD203B41FA5}">
                      <a16:colId xmlns:a16="http://schemas.microsoft.com/office/drawing/2014/main" val="20001"/>
                    </a:ext>
                  </a:extLst>
                </a:gridCol>
                <a:gridCol w="1295261">
                  <a:extLst>
                    <a:ext uri="{9D8B030D-6E8A-4147-A177-3AD203B41FA5}">
                      <a16:colId xmlns:a16="http://schemas.microsoft.com/office/drawing/2014/main" val="20002"/>
                    </a:ext>
                  </a:extLst>
                </a:gridCol>
              </a:tblGrid>
              <a:tr h="624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Produ</a:t>
                      </a:r>
                      <a:r>
                        <a:rPr lang="en-US" sz="1800" baseline="0" dirty="0" smtClean="0"/>
                        <a:t>ct Category</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Description</a:t>
                      </a:r>
                    </a:p>
                  </a:txBody>
                  <a:tcPr/>
                </a:tc>
                <a:tc>
                  <a:txBody>
                    <a:bodyPr/>
                    <a:lstStyle/>
                    <a:p>
                      <a:r>
                        <a:rPr lang="en-US" sz="1800" dirty="0" smtClean="0"/>
                        <a:t>Product</a:t>
                      </a:r>
                      <a:endParaRPr lang="en-US" sz="1800" dirty="0"/>
                    </a:p>
                  </a:txBody>
                  <a:tcPr/>
                </a:tc>
                <a:extLst>
                  <a:ext uri="{0D108BD9-81ED-4DB2-BD59-A6C34878D82A}">
                    <a16:rowId xmlns:a16="http://schemas.microsoft.com/office/drawing/2014/main" val="10000"/>
                  </a:ext>
                </a:extLst>
              </a:tr>
              <a:tr h="356774">
                <a:tc>
                  <a:txBody>
                    <a:bodyPr/>
                    <a:lstStyle/>
                    <a:p>
                      <a:r>
                        <a:rPr lang="en-US" sz="1800" b="1" kern="1200" dirty="0" smtClean="0">
                          <a:solidFill>
                            <a:schemeClr val="dk1"/>
                          </a:solidFill>
                          <a:latin typeface="+mn-lt"/>
                          <a:ea typeface="+mn-ea"/>
                          <a:cs typeface="+mn-cs"/>
                        </a:rPr>
                        <a:t>EICB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DICB</a:t>
                      </a:r>
                      <a:endParaRPr lang="en-US" sz="1800" dirty="0"/>
                    </a:p>
                  </a:txBody>
                  <a:tcPr>
                    <a:solidFill>
                      <a:schemeClr val="accent2"/>
                    </a:solidFill>
                  </a:tcPr>
                </a:tc>
                <a:extLst>
                  <a:ext uri="{0D108BD9-81ED-4DB2-BD59-A6C34878D82A}">
                    <a16:rowId xmlns:a16="http://schemas.microsoft.com/office/drawing/2014/main" val="10001"/>
                  </a:ext>
                </a:extLst>
              </a:tr>
              <a:tr h="356774">
                <a:tc>
                  <a:txBody>
                    <a:bodyPr/>
                    <a:lstStyle/>
                    <a:p>
                      <a:r>
                        <a:rPr lang="en-US" sz="1800" b="1" kern="1200" dirty="0" smtClean="0">
                          <a:solidFill>
                            <a:schemeClr val="dk1"/>
                          </a:solidFill>
                          <a:latin typeface="+mn-lt"/>
                          <a:ea typeface="+mn-ea"/>
                          <a:cs typeface="+mn-cs"/>
                        </a:rPr>
                        <a:t>EIRB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Recall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DIRB</a:t>
                      </a:r>
                      <a:endParaRPr lang="en-US" sz="1800" dirty="0"/>
                    </a:p>
                  </a:txBody>
                  <a:tcPr>
                    <a:solidFill>
                      <a:schemeClr val="accent2"/>
                    </a:solidFill>
                  </a:tcPr>
                </a:tc>
                <a:extLst>
                  <a:ext uri="{0D108BD9-81ED-4DB2-BD59-A6C34878D82A}">
                    <a16:rowId xmlns:a16="http://schemas.microsoft.com/office/drawing/2014/main" val="10002"/>
                  </a:ext>
                </a:extLst>
              </a:tr>
              <a:tr h="356774">
                <a:tc>
                  <a:txBody>
                    <a:bodyPr/>
                    <a:lstStyle/>
                    <a:p>
                      <a:r>
                        <a:rPr lang="en-US" sz="1800" b="1" kern="1200" dirty="0" smtClean="0">
                          <a:solidFill>
                            <a:schemeClr val="dk1"/>
                          </a:solidFill>
                          <a:latin typeface="+mn-lt"/>
                          <a:ea typeface="+mn-ea"/>
                          <a:cs typeface="+mn-cs"/>
                        </a:rPr>
                        <a:t>EIXB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Reject - B2B</a:t>
                      </a:r>
                      <a:endParaRPr lang="en-US" sz="1800" dirty="0"/>
                    </a:p>
                  </a:txBody>
                  <a:tcPr>
                    <a:solidFill>
                      <a:schemeClr val="accent2"/>
                    </a:solidFill>
                  </a:tcPr>
                </a:tc>
                <a:tc>
                  <a:txBody>
                    <a:bodyPr/>
                    <a:lstStyle/>
                    <a:p>
                      <a:r>
                        <a:rPr lang="en-US" sz="1800" dirty="0" smtClean="0"/>
                        <a:t>DIXB</a:t>
                      </a:r>
                      <a:endParaRPr lang="en-US" sz="1800" dirty="0"/>
                    </a:p>
                  </a:txBody>
                  <a:tcPr>
                    <a:solidFill>
                      <a:schemeClr val="accent2"/>
                    </a:solidFill>
                  </a:tcPr>
                </a:tc>
                <a:extLst>
                  <a:ext uri="{0D108BD9-81ED-4DB2-BD59-A6C34878D82A}">
                    <a16:rowId xmlns:a16="http://schemas.microsoft.com/office/drawing/2014/main" val="10003"/>
                  </a:ext>
                </a:extLst>
              </a:tr>
              <a:tr h="356774">
                <a:tc>
                  <a:txBody>
                    <a:bodyPr/>
                    <a:lstStyle/>
                    <a:p>
                      <a:r>
                        <a:rPr lang="en-US" sz="1800" b="1" kern="1200" dirty="0" smtClean="0">
                          <a:solidFill>
                            <a:schemeClr val="dk1"/>
                          </a:solidFill>
                          <a:latin typeface="+mn-lt"/>
                          <a:ea typeface="+mn-ea"/>
                          <a:cs typeface="+mn-cs"/>
                        </a:rPr>
                        <a:t>EOCB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 B2B</a:t>
                      </a:r>
                      <a:endParaRPr lang="en-US" sz="1800" dirty="0"/>
                    </a:p>
                  </a:txBody>
                  <a:tcPr>
                    <a:solidFill>
                      <a:schemeClr val="accent2"/>
                    </a:solidFill>
                  </a:tcPr>
                </a:tc>
                <a:tc>
                  <a:txBody>
                    <a:bodyPr/>
                    <a:lstStyle/>
                    <a:p>
                      <a:r>
                        <a:rPr lang="en-US" sz="1800" kern="1200" dirty="0" smtClean="0">
                          <a:solidFill>
                            <a:schemeClr val="dk1"/>
                          </a:solidFill>
                          <a:latin typeface="+mn-lt"/>
                          <a:ea typeface="+mn-ea"/>
                          <a:cs typeface="+mn-cs"/>
                        </a:rPr>
                        <a:t>DOCB</a:t>
                      </a:r>
                      <a:endParaRPr lang="en-US" sz="1800" dirty="0"/>
                    </a:p>
                  </a:txBody>
                  <a:tcPr>
                    <a:solidFill>
                      <a:schemeClr val="accent2"/>
                    </a:solidFill>
                  </a:tcPr>
                </a:tc>
                <a:extLst>
                  <a:ext uri="{0D108BD9-81ED-4DB2-BD59-A6C34878D82A}">
                    <a16:rowId xmlns:a16="http://schemas.microsoft.com/office/drawing/2014/main" val="10004"/>
                  </a:ext>
                </a:extLst>
              </a:tr>
              <a:tr h="356774">
                <a:tc>
                  <a:txBody>
                    <a:bodyPr/>
                    <a:lstStyle/>
                    <a:p>
                      <a:r>
                        <a:rPr lang="en-US" sz="1800" b="1" dirty="0" smtClean="0"/>
                        <a:t>EORB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Recall - B2B</a:t>
                      </a:r>
                      <a:endParaRPr lang="en-US" sz="1800" dirty="0"/>
                    </a:p>
                  </a:txBody>
                  <a:tcPr>
                    <a:solidFill>
                      <a:schemeClr val="accent2"/>
                    </a:solidFill>
                  </a:tcPr>
                </a:tc>
                <a:tc>
                  <a:txBody>
                    <a:bodyPr/>
                    <a:lstStyle/>
                    <a:p>
                      <a:r>
                        <a:rPr lang="en-US" sz="1800" dirty="0" smtClean="0"/>
                        <a:t>DORB</a:t>
                      </a:r>
                      <a:endParaRPr lang="en-US" sz="1800" dirty="0"/>
                    </a:p>
                  </a:txBody>
                  <a:tcPr>
                    <a:solidFill>
                      <a:schemeClr val="accent2"/>
                    </a:solidFill>
                  </a:tcPr>
                </a:tc>
                <a:extLst>
                  <a:ext uri="{0D108BD9-81ED-4DB2-BD59-A6C34878D82A}">
                    <a16:rowId xmlns:a16="http://schemas.microsoft.com/office/drawing/2014/main" val="10005"/>
                  </a:ext>
                </a:extLst>
              </a:tr>
              <a:tr h="356774">
                <a:tc>
                  <a:txBody>
                    <a:bodyPr/>
                    <a:lstStyle/>
                    <a:p>
                      <a:r>
                        <a:rPr lang="en-US" sz="1800" b="1" dirty="0" smtClean="0"/>
                        <a:t>EOXB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Reject - B2B</a:t>
                      </a:r>
                      <a:endParaRPr lang="en-US" sz="1800" dirty="0"/>
                    </a:p>
                  </a:txBody>
                  <a:tcPr>
                    <a:solidFill>
                      <a:schemeClr val="accent2"/>
                    </a:solidFill>
                  </a:tcPr>
                </a:tc>
                <a:tc>
                  <a:txBody>
                    <a:bodyPr/>
                    <a:lstStyle/>
                    <a:p>
                      <a:r>
                        <a:rPr lang="en-US" sz="1800" dirty="0" smtClean="0"/>
                        <a:t>DOXB</a:t>
                      </a:r>
                      <a:endParaRPr lang="en-US" sz="1800" dirty="0"/>
                    </a:p>
                  </a:txBody>
                  <a:tcPr>
                    <a:solidFill>
                      <a:schemeClr val="accent2"/>
                    </a:solidFill>
                  </a:tcPr>
                </a:tc>
                <a:extLst>
                  <a:ext uri="{0D108BD9-81ED-4DB2-BD59-A6C34878D82A}">
                    <a16:rowId xmlns:a16="http://schemas.microsoft.com/office/drawing/2014/main" val="10006"/>
                  </a:ext>
                </a:extLst>
              </a:tr>
              <a:tr h="356774">
                <a:tc>
                  <a:txBody>
                    <a:bodyPr/>
                    <a:lstStyle/>
                    <a:p>
                      <a:r>
                        <a:rPr lang="en-US" sz="1800" b="1" dirty="0" smtClean="0"/>
                        <a:t>EIVB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Incoming Collection Reverse - B2B</a:t>
                      </a:r>
                      <a:endParaRPr lang="en-US" sz="1800" dirty="0"/>
                    </a:p>
                  </a:txBody>
                  <a:tcPr>
                    <a:solidFill>
                      <a:schemeClr val="accent2"/>
                    </a:solidFill>
                  </a:tcPr>
                </a:tc>
                <a:tc>
                  <a:txBody>
                    <a:bodyPr/>
                    <a:lstStyle/>
                    <a:p>
                      <a:r>
                        <a:rPr lang="en-US" sz="1800" dirty="0" smtClean="0"/>
                        <a:t>DIVB</a:t>
                      </a:r>
                      <a:endParaRPr lang="en-US" sz="1800" dirty="0"/>
                    </a:p>
                  </a:txBody>
                  <a:tcPr>
                    <a:solidFill>
                      <a:schemeClr val="accent2"/>
                    </a:solidFill>
                  </a:tcPr>
                </a:tc>
                <a:extLst>
                  <a:ext uri="{0D108BD9-81ED-4DB2-BD59-A6C34878D82A}">
                    <a16:rowId xmlns:a16="http://schemas.microsoft.com/office/drawing/2014/main" val="10007"/>
                  </a:ext>
                </a:extLst>
              </a:tr>
              <a:tr h="488204">
                <a:tc>
                  <a:txBody>
                    <a:bodyPr/>
                    <a:lstStyle/>
                    <a:p>
                      <a:r>
                        <a:rPr lang="en-US" sz="1800" b="1" dirty="0" smtClean="0"/>
                        <a:t>EOVB</a:t>
                      </a:r>
                      <a:endParaRPr lang="en-US" sz="1800" b="1" dirty="0"/>
                    </a:p>
                  </a:txBody>
                  <a:tcPr>
                    <a:solidFill>
                      <a:schemeClr val="accent2"/>
                    </a:solidFill>
                  </a:tcPr>
                </a:tc>
                <a:tc>
                  <a:txBody>
                    <a:bodyPr/>
                    <a:lstStyle/>
                    <a:p>
                      <a:r>
                        <a:rPr lang="en-US" sz="1800" kern="1200" dirty="0" smtClean="0">
                          <a:solidFill>
                            <a:schemeClr val="dk1"/>
                          </a:solidFill>
                          <a:latin typeface="+mn-lt"/>
                          <a:ea typeface="+mn-ea"/>
                          <a:cs typeface="+mn-cs"/>
                        </a:rPr>
                        <a:t>SEPA Outgoing Collection Reverse- B2B</a:t>
                      </a:r>
                      <a:endParaRPr lang="en-US" sz="1800" dirty="0"/>
                    </a:p>
                  </a:txBody>
                  <a:tcPr>
                    <a:solidFill>
                      <a:schemeClr val="accent2"/>
                    </a:solidFill>
                  </a:tcPr>
                </a:tc>
                <a:tc>
                  <a:txBody>
                    <a:bodyPr/>
                    <a:lstStyle/>
                    <a:p>
                      <a:r>
                        <a:rPr lang="en-US" sz="1800" dirty="0" smtClean="0"/>
                        <a:t>DOVB</a:t>
                      </a:r>
                      <a:endParaRPr lang="en-US" sz="1800" dirty="0"/>
                    </a:p>
                  </a:txBody>
                  <a:tcPr>
                    <a:solidFill>
                      <a:schemeClr val="accent2"/>
                    </a:solidFill>
                  </a:tcPr>
                </a:tc>
                <a:extLst>
                  <a:ext uri="{0D108BD9-81ED-4DB2-BD59-A6C34878D82A}">
                    <a16:rowId xmlns:a16="http://schemas.microsoft.com/office/drawing/2014/main" val="10008"/>
                  </a:ext>
                </a:extLst>
              </a:tr>
            </a:tbl>
          </a:graphicData>
        </a:graphic>
      </p:graphicFrame>
      <p:sp>
        <p:nvSpPr>
          <p:cNvPr id="4125" name="Text Placeholder 4"/>
          <p:cNvSpPr>
            <a:spLocks noGrp="1"/>
          </p:cNvSpPr>
          <p:nvPr>
            <p:ph type="body" sz="quarter" idx="13"/>
          </p:nvPr>
        </p:nvSpPr>
        <p:spPr>
          <a:xfrm>
            <a:off x="719138" y="534591"/>
            <a:ext cx="8229600" cy="304800"/>
          </a:xfrm>
        </p:spPr>
        <p:txBody>
          <a:bodyPr/>
          <a:lstStyle/>
          <a:p>
            <a:pPr>
              <a:spcAft>
                <a:spcPct val="0"/>
              </a:spcAft>
            </a:pPr>
            <a:r>
              <a:rPr lang="en-US" b="1" dirty="0" smtClean="0"/>
              <a:t>SEPA Direct Debit -</a:t>
            </a:r>
            <a:r>
              <a:rPr lang="en-US" dirty="0" smtClean="0">
                <a:solidFill>
                  <a:schemeClr val="dk1"/>
                </a:solidFill>
              </a:rPr>
              <a:t>B2B</a:t>
            </a:r>
            <a:endParaRPr lang="en-US" b="1" dirty="0" smtClean="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r>
              <a:rPr lang="en-US" dirty="0" smtClean="0"/>
              <a:t>Payments and collections (PC) module of FLEXCUBE helps to process local currency funds transfer transactions initiated either by  bank customer through an Electronic Banking System, or by bank staff in any of the  branches on behalf of a customer. </a:t>
            </a:r>
          </a:p>
          <a:p>
            <a:r>
              <a:rPr lang="en-US" dirty="0" smtClean="0"/>
              <a:t>The PC module handles the following types of transactions: </a:t>
            </a:r>
          </a:p>
          <a:p>
            <a:pPr lvl="1"/>
            <a:r>
              <a:rPr lang="en-US" dirty="0" smtClean="0"/>
              <a:t>Payments</a:t>
            </a:r>
          </a:p>
          <a:p>
            <a:pPr lvl="1"/>
            <a:r>
              <a:rPr lang="en-US" dirty="0" smtClean="0"/>
              <a:t>Collections</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95801" y="1411006"/>
            <a:ext cx="8229600" cy="3062606"/>
          </a:xfrm>
        </p:spPr>
        <p:txBody>
          <a:bodyPr/>
          <a:lstStyle/>
          <a:p>
            <a:r>
              <a:rPr lang="en-US" dirty="0" smtClean="0"/>
              <a:t>Customer transfer as well as bank transfer are supported.</a:t>
            </a:r>
          </a:p>
          <a:p>
            <a:r>
              <a:rPr lang="en-US" dirty="0" smtClean="0"/>
              <a:t>Both BOOK transfer and external clearing are supported by FLEXCUBE.</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Payments and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Payment transactions are initiated by the debtor who instructs his bank (debtor’s bank) to draw/transfer a certain amount from his (debtor’s) account, to the creditor’s account in the creditor’s bank. It involve the transfer of funds from one’s own account to another account.</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r>
              <a:rPr lang="en-US" dirty="0" smtClean="0"/>
              <a:t>Collection transactions are initiated by the creditor who instructs his bank (creditor’s bank) to draw a certain sum from the debtor’s account (in the debtor’s bank).</a:t>
            </a:r>
          </a:p>
          <a:p>
            <a:r>
              <a:rPr lang="en-US" dirty="0" smtClean="0"/>
              <a:t>Here it is assumed that an agreement exists between the debtor and the creditor of the transaction along with an agreement for them in their respective banks.</a:t>
            </a:r>
          </a:p>
          <a:p>
            <a:r>
              <a:rPr lang="en-US" dirty="0" smtClean="0"/>
              <a:t> Collections can be of type:</a:t>
            </a:r>
          </a:p>
          <a:p>
            <a:pPr lvl="1"/>
            <a:r>
              <a:rPr lang="en-US" dirty="0" smtClean="0"/>
              <a:t>Request for debit (RFD)</a:t>
            </a:r>
          </a:p>
          <a:p>
            <a:pPr lvl="1"/>
            <a:r>
              <a:rPr lang="en-US" dirty="0" smtClean="0"/>
              <a:t>Direct Debit (DD)</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Collections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Payments:</a:t>
            </a:r>
            <a:endParaRPr lang="en-US" dirty="0"/>
          </a:p>
        </p:txBody>
      </p:sp>
      <p:sp>
        <p:nvSpPr>
          <p:cNvPr id="2" name="Content Placeholder 1"/>
          <p:cNvSpPr>
            <a:spLocks noGrp="1"/>
          </p:cNvSpPr>
          <p:nvPr>
            <p:ph sz="quarter" idx="12"/>
          </p:nvPr>
        </p:nvSpPr>
        <p:spPr>
          <a:xfrm>
            <a:off x="787255" y="1222998"/>
            <a:ext cx="7878181" cy="3062606"/>
          </a:xfrm>
        </p:spPr>
        <p:txBody>
          <a:bodyPr/>
          <a:lstStyle/>
          <a:p>
            <a:r>
              <a:rPr lang="en-US" dirty="0" smtClean="0"/>
              <a:t>Payment transactions can be of transfer type:</a:t>
            </a:r>
          </a:p>
          <a:p>
            <a:pPr lvl="1"/>
            <a:r>
              <a:rPr lang="en-US" b="1" dirty="0" smtClean="0"/>
              <a:t>Customer :</a:t>
            </a:r>
            <a:r>
              <a:rPr lang="en-US" dirty="0" smtClean="0"/>
              <a:t>Payment transactions initiated by the bank on behalf of its customer.</a:t>
            </a:r>
          </a:p>
          <a:p>
            <a:pPr lvl="1"/>
            <a:r>
              <a:rPr lang="en-US" b="1" dirty="0" smtClean="0"/>
              <a:t>Bank :</a:t>
            </a:r>
            <a:r>
              <a:rPr lang="en-US" dirty="0" smtClean="0"/>
              <a:t>Payment transactions initiated for the bank purpose.</a:t>
            </a:r>
          </a:p>
          <a:p>
            <a:r>
              <a:rPr lang="en-US" dirty="0" smtClean="0"/>
              <a:t>The clearing mode for a payment transaction can be of type:</a:t>
            </a:r>
          </a:p>
          <a:p>
            <a:pPr lvl="1"/>
            <a:r>
              <a:rPr lang="en-US" b="1" dirty="0" smtClean="0"/>
              <a:t>Book transfer : </a:t>
            </a:r>
            <a:r>
              <a:rPr lang="en-US" dirty="0" smtClean="0"/>
              <a:t>When the transfer of funds takes place within the accounts in the same bank and does not involve any clearing network.</a:t>
            </a:r>
          </a:p>
          <a:p>
            <a:pPr lvl="1"/>
            <a:r>
              <a:rPr lang="en-US" b="1" dirty="0" smtClean="0"/>
              <a:t>External Clearing : </a:t>
            </a:r>
            <a:r>
              <a:rPr lang="en-US" dirty="0" smtClean="0"/>
              <a:t>When the transfer of funds takes place within accounts in different banks and involves settlement through a clearing network.</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Basic features of Payment transactions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10297</TotalTime>
  <Words>2820</Words>
  <Application>Microsoft Office PowerPoint</Application>
  <PresentationFormat>On-screen Show (16:9)</PresentationFormat>
  <Paragraphs>457</Paragraphs>
  <Slides>44</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ＭＳ Ｐゴシック</vt:lpstr>
      <vt:lpstr>Arial</vt:lpstr>
      <vt:lpstr>Calibri</vt:lpstr>
      <vt:lpstr>Times New Roman</vt:lpstr>
      <vt:lpstr>Wingdings</vt:lpstr>
      <vt:lpstr>Oracle 2012</vt:lpstr>
      <vt:lpstr>Custom Design</vt:lpstr>
      <vt:lpstr>PowerPoint Presentation</vt:lpstr>
      <vt:lpstr>Accelerator Pack 12.3</vt:lpstr>
      <vt:lpstr>Program Agenda</vt:lpstr>
      <vt:lpstr>Program Agenda</vt:lpstr>
      <vt:lpstr>Introduction:</vt:lpstr>
      <vt:lpstr>Introduction:</vt:lpstr>
      <vt:lpstr>Features:</vt:lpstr>
      <vt:lpstr>Features:</vt:lpstr>
      <vt:lpstr>Payments:</vt:lpstr>
      <vt:lpstr>Payments:</vt:lpstr>
      <vt:lpstr>Payments:</vt:lpstr>
      <vt:lpstr>Payments:</vt:lpstr>
      <vt:lpstr>Collections:</vt:lpstr>
      <vt:lpstr>Collections:</vt:lpstr>
      <vt:lpstr>Collections:</vt:lpstr>
      <vt:lpstr>Collections:</vt:lpstr>
      <vt:lpstr>Collections:</vt:lpstr>
      <vt:lpstr>Collections:</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Additional Features of PC:</vt:lpstr>
      <vt:lpstr>Products:</vt:lpstr>
      <vt:lpstr>Products:</vt:lpstr>
      <vt:lpstr>Products:</vt:lpstr>
      <vt:lpstr>Products:</vt:lpstr>
      <vt:lpstr>Products:</vt:lpstr>
      <vt:lpstr>Products:</vt:lpstr>
      <vt:lpstr>Products:</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Product Categories to Product Mapping: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975</cp:revision>
  <cp:lastPrinted>2012-08-03T22:03:14Z</cp:lastPrinted>
  <dcterms:created xsi:type="dcterms:W3CDTF">2012-05-31T20:53:14Z</dcterms:created>
  <dcterms:modified xsi:type="dcterms:W3CDTF">2020-04-19T08:03:45Z</dcterms:modified>
</cp:coreProperties>
</file>