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1"/>
  </p:notesMasterIdLst>
  <p:handoutMasterIdLst>
    <p:handoutMasterId r:id="rId52"/>
  </p:handoutMasterIdLst>
  <p:sldIdLst>
    <p:sldId id="267" r:id="rId2"/>
    <p:sldId id="507" r:id="rId3"/>
    <p:sldId id="509" r:id="rId4"/>
    <p:sldId id="574" r:id="rId5"/>
    <p:sldId id="401" r:id="rId6"/>
    <p:sldId id="572" r:id="rId7"/>
    <p:sldId id="575" r:id="rId8"/>
    <p:sldId id="598" r:id="rId9"/>
    <p:sldId id="599" r:id="rId10"/>
    <p:sldId id="600" r:id="rId11"/>
    <p:sldId id="601" r:id="rId12"/>
    <p:sldId id="602" r:id="rId13"/>
    <p:sldId id="603" r:id="rId14"/>
    <p:sldId id="604" r:id="rId15"/>
    <p:sldId id="605" r:id="rId16"/>
    <p:sldId id="607" r:id="rId17"/>
    <p:sldId id="609" r:id="rId18"/>
    <p:sldId id="610" r:id="rId19"/>
    <p:sldId id="620" r:id="rId20"/>
    <p:sldId id="623" r:id="rId21"/>
    <p:sldId id="618" r:id="rId22"/>
    <p:sldId id="617" r:id="rId23"/>
    <p:sldId id="619" r:id="rId24"/>
    <p:sldId id="506" r:id="rId25"/>
    <p:sldId id="583" r:id="rId26"/>
    <p:sldId id="584" r:id="rId27"/>
    <p:sldId id="585" r:id="rId28"/>
    <p:sldId id="587" r:id="rId29"/>
    <p:sldId id="588" r:id="rId30"/>
    <p:sldId id="589" r:id="rId31"/>
    <p:sldId id="590" r:id="rId32"/>
    <p:sldId id="627" r:id="rId33"/>
    <p:sldId id="628" r:id="rId34"/>
    <p:sldId id="629" r:id="rId35"/>
    <p:sldId id="591" r:id="rId36"/>
    <p:sldId id="621" r:id="rId37"/>
    <p:sldId id="626" r:id="rId38"/>
    <p:sldId id="622" r:id="rId39"/>
    <p:sldId id="612" r:id="rId40"/>
    <p:sldId id="630" r:id="rId41"/>
    <p:sldId id="333" r:id="rId42"/>
    <p:sldId id="616" r:id="rId43"/>
    <p:sldId id="594" r:id="rId44"/>
    <p:sldId id="615" r:id="rId45"/>
    <p:sldId id="614" r:id="rId46"/>
    <p:sldId id="613" r:id="rId47"/>
    <p:sldId id="624" r:id="rId48"/>
    <p:sldId id="262" r:id="rId49"/>
    <p:sldId id="343" r:id="rId5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2" autoAdjust="0"/>
    <p:restoredTop sz="96069" autoAdjust="0"/>
  </p:normalViewPr>
  <p:slideViewPr>
    <p:cSldViewPr snapToGrid="0">
      <p:cViewPr varScale="1">
        <p:scale>
          <a:sx n="97" d="100"/>
          <a:sy n="97" d="100"/>
        </p:scale>
        <p:origin x="738" y="78"/>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dirty="0"/>
          </a:p>
        </p:txBody>
      </p:sp>
    </p:spTree>
    <p:extLst>
      <p:ext uri="{BB962C8B-B14F-4D97-AF65-F5344CB8AC3E}">
        <p14:creationId xmlns:p14="http://schemas.microsoft.com/office/powerpoint/2010/main" val="112010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dirty="0"/>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dirty="0"/>
          </a:p>
        </p:txBody>
      </p:sp>
    </p:spTree>
    <p:extLst>
      <p:ext uri="{BB962C8B-B14F-4D97-AF65-F5344CB8AC3E}">
        <p14:creationId xmlns:p14="http://schemas.microsoft.com/office/powerpoint/2010/main" val="214185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dirty="0"/>
          </a:p>
        </p:txBody>
      </p:sp>
    </p:spTree>
    <p:extLst>
      <p:ext uri="{BB962C8B-B14F-4D97-AF65-F5344CB8AC3E}">
        <p14:creationId xmlns:p14="http://schemas.microsoft.com/office/powerpoint/2010/main" val="330000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extLst>
      <p:ext uri="{BB962C8B-B14F-4D97-AF65-F5344CB8AC3E}">
        <p14:creationId xmlns:p14="http://schemas.microsoft.com/office/powerpoint/2010/main" val="214185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dirty="0"/>
          </a:p>
        </p:txBody>
      </p:sp>
    </p:spTree>
    <p:extLst>
      <p:ext uri="{BB962C8B-B14F-4D97-AF65-F5344CB8AC3E}">
        <p14:creationId xmlns:p14="http://schemas.microsoft.com/office/powerpoint/2010/main" val="24855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1461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Advance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ECAS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1462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Advance By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ETAS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7551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Book Shortage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BKSG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7552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Book Overage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BKOG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3401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Safe Deposit  Rental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8004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FX Purchase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FXPW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8206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Sale of FX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FXSA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8207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Purchase of FX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FXPA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TCSN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9020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Display of TC available in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Purchase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TCPN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8205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TCSG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8003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Purchase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TCPW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8204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TC Sale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TCSW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9018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Return TC to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            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9017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9016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TC to HO</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9015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HO</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TC from Agent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Sale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DDIW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DDIG</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1014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8312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8330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DDAC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7789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DDRV</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Re-validation of DD Instrument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DDRV</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DDDI</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Duplicate issue of DD Instrument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DDDI</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DDRP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DD Re-print / Re 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8304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Reversal of Instrument Liquidation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BCRV</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Revalidation of BC  Instrument </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BCRV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BCRP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Re-print / Re-issue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7790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BCIW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8302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BCIG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8334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BCMG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Sale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8332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BCMA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8335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BCSC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8333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BC Issue against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BCMC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BC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BCLA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BCDI</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Duplicate Issue of BC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BCDI</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8316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8318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TTSA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8317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Issue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8321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TTLA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8320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against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TTLG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8319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Liquidation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TTLW</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8322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TT Inward Registration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TTIN</a:t>
                      </a:r>
                      <a:endParaRPr lang="en-US" sz="1200">
                        <a:latin typeface="Times New Roman"/>
                        <a:ea typeface="Calibri"/>
                      </a:endParaRPr>
                    </a:p>
                    <a:p>
                      <a:pPr marL="0" marR="0" algn="ctr">
                        <a:spcBef>
                          <a:spcPts val="0"/>
                        </a:spcBef>
                        <a:spcAft>
                          <a:spcPts val="0"/>
                        </a:spcAft>
                      </a:pPr>
                      <a:r>
                        <a:rPr lang="en-US" sz="1200">
                          <a:solidFill>
                            <a:srgbClr val="000000"/>
                          </a:solidFill>
                          <a:latin typeface="Arial"/>
                          <a:ea typeface="Times New Roman"/>
                        </a:rPr>
                        <a:t>TTLN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8323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TT Issue against Walkin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TTMW</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8324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 TT Issue against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TTMA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7795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Telegraphic Transactions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CRAP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Account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CRAC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CRCN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CRCM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In-House 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CRCM</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CRCP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Credit card payment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CRCA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1000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1056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Stop Payment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1060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Debit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MGLD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1460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Credit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MSGC</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1005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GL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Funds Transfer Request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FTRQ</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Customer Debit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MSCD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Miscellaneous Customer Credit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MSCC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9013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Customer Account Balance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LOCH</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 House 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LOCH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REAN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Reassigning Transaction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12.3</a:t>
            </a:r>
            <a:endParaRPr lang="en-US" dirty="0"/>
          </a:p>
        </p:txBody>
      </p:sp>
      <p:sp>
        <p:nvSpPr>
          <p:cNvPr id="12" name="Text Placeholder 11"/>
          <p:cNvSpPr>
            <a:spLocks noGrp="1"/>
          </p:cNvSpPr>
          <p:nvPr>
            <p:ph type="body" sz="quarter" idx="13"/>
          </p:nvPr>
        </p:nvSpPr>
        <p:spPr>
          <a:xfrm>
            <a:off x="450849" y="2914276"/>
            <a:ext cx="3586761" cy="1048124"/>
          </a:xfrm>
        </p:spPr>
        <p:txBody>
          <a:bodyPr/>
          <a:lstStyle/>
          <a:p>
            <a:r>
              <a:rPr lang="en-US" dirty="0" smtClean="0"/>
              <a:t>Retail Teller</a:t>
            </a:r>
            <a:endParaRPr lang="en-US" dirty="0"/>
          </a:p>
        </p:txBody>
      </p:sp>
      <p:pic>
        <p:nvPicPr>
          <p:cNvPr id="10"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OFDL</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Tanked Transaction File Download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CLCS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Clear Workflow Cache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CQIN</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Cheque Inquiry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7010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Passbook Update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7031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Pass book status change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7030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New Passbook issue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TDMM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Account Opening by Multi Mode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24392" y="692726"/>
          <a:ext cx="5693353" cy="3660989"/>
        </p:xfrm>
        <a:graphic>
          <a:graphicData uri="http://schemas.openxmlformats.org/drawingml/2006/table">
            <a:tbl>
              <a:tblPr>
                <a:effectLst/>
              </a:tblPr>
              <a:tblGrid>
                <a:gridCol w="1923664">
                  <a:extLst>
                    <a:ext uri="{9D8B030D-6E8A-4147-A177-3AD203B41FA5}">
                      <a16:colId xmlns:a16="http://schemas.microsoft.com/office/drawing/2014/main" val="20000"/>
                    </a:ext>
                  </a:extLst>
                </a:gridCol>
                <a:gridCol w="1842248">
                  <a:extLst>
                    <a:ext uri="{9D8B030D-6E8A-4147-A177-3AD203B41FA5}">
                      <a16:colId xmlns:a16="http://schemas.microsoft.com/office/drawing/2014/main" val="20001"/>
                    </a:ext>
                  </a:extLst>
                </a:gridCol>
                <a:gridCol w="1927441">
                  <a:extLst>
                    <a:ext uri="{9D8B030D-6E8A-4147-A177-3AD203B41FA5}">
                      <a16:colId xmlns:a16="http://schemas.microsoft.com/office/drawing/2014/main" val="20002"/>
                    </a:ext>
                  </a:extLst>
                </a:gridCol>
              </a:tblGrid>
              <a:tr h="390027">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3105">
                <a:tc>
                  <a:txBody>
                    <a:bodyPr/>
                    <a:lstStyle/>
                    <a:p>
                      <a:pPr marL="0" marR="0" algn="ctr">
                        <a:spcBef>
                          <a:spcPts val="0"/>
                        </a:spcBef>
                        <a:spcAft>
                          <a:spcPts val="0"/>
                        </a:spcAft>
                      </a:pPr>
                      <a:r>
                        <a:rPr lang="en-US" sz="1200">
                          <a:solidFill>
                            <a:srgbClr val="000000"/>
                          </a:solidFill>
                          <a:latin typeface="Arial"/>
                          <a:ea typeface="Times New Roman"/>
                        </a:rPr>
                        <a:t>1317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Redemption by Multimode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03105">
                <a:tc>
                  <a:txBody>
                    <a:bodyPr/>
                    <a:lstStyle/>
                    <a:p>
                      <a:pPr marL="0" marR="0" algn="ctr">
                        <a:spcBef>
                          <a:spcPts val="0"/>
                        </a:spcBef>
                        <a:spcAft>
                          <a:spcPts val="0"/>
                        </a:spcAft>
                      </a:pPr>
                      <a:r>
                        <a:rPr lang="en-US" sz="1200">
                          <a:solidFill>
                            <a:srgbClr val="000000"/>
                          </a:solidFill>
                          <a:latin typeface="Arial"/>
                          <a:ea typeface="Times New Roman"/>
                        </a:rPr>
                        <a:t>IPTDMM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Multimode TD Account Opening</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03105">
                <a:tc>
                  <a:txBody>
                    <a:bodyPr/>
                    <a:lstStyle/>
                    <a:p>
                      <a:pPr marL="0" marR="0" algn="ctr">
                        <a:spcBef>
                          <a:spcPts val="0"/>
                        </a:spcBef>
                        <a:spcAft>
                          <a:spcPts val="0"/>
                        </a:spcAft>
                      </a:pPr>
                      <a:r>
                        <a:rPr lang="en-US" sz="1200">
                          <a:solidFill>
                            <a:srgbClr val="000000"/>
                          </a:solidFill>
                          <a:latin typeface="Arial"/>
                          <a:ea typeface="Times New Roman"/>
                        </a:rPr>
                        <a:t>TDTP</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TD Topup</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03105">
                <a:tc>
                  <a:txBody>
                    <a:bodyPr/>
                    <a:lstStyle/>
                    <a:p>
                      <a:pPr marL="0" marR="0" algn="ctr">
                        <a:spcBef>
                          <a:spcPts val="0"/>
                        </a:spcBef>
                        <a:spcAft>
                          <a:spcPts val="0"/>
                        </a:spcAft>
                      </a:pPr>
                      <a:r>
                        <a:rPr lang="en-US" sz="1200">
                          <a:solidFill>
                            <a:srgbClr val="000000"/>
                          </a:solidFill>
                          <a:latin typeface="Arial"/>
                          <a:ea typeface="Times New Roman"/>
                        </a:rPr>
                        <a:t>1300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Close Out Withdrawal by Bankers Cheque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CWBC</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03105">
                <a:tc>
                  <a:txBody>
                    <a:bodyPr/>
                    <a:lstStyle/>
                    <a:p>
                      <a:pPr marL="0" marR="0" algn="ctr">
                        <a:spcBef>
                          <a:spcPts val="0"/>
                        </a:spcBef>
                        <a:spcAft>
                          <a:spcPts val="0"/>
                        </a:spcAft>
                      </a:pPr>
                      <a:r>
                        <a:rPr lang="en-US" sz="1200">
                          <a:solidFill>
                            <a:srgbClr val="000000"/>
                          </a:solidFill>
                          <a:latin typeface="Arial"/>
                          <a:ea typeface="Times New Roman"/>
                        </a:rPr>
                        <a:t>1301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Close Out Withdrawal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COWL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03105">
                <a:tc>
                  <a:txBody>
                    <a:bodyPr/>
                    <a:lstStyle/>
                    <a:p>
                      <a:pPr marL="0" marR="0" algn="ctr">
                        <a:spcBef>
                          <a:spcPts val="0"/>
                        </a:spcBef>
                        <a:spcAft>
                          <a:spcPts val="0"/>
                        </a:spcAft>
                      </a:pPr>
                      <a:r>
                        <a:rPr lang="en-US" sz="1200">
                          <a:solidFill>
                            <a:srgbClr val="000000"/>
                          </a:solidFill>
                          <a:latin typeface="Arial"/>
                          <a:ea typeface="Times New Roman"/>
                        </a:rPr>
                        <a:t>1320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Account Close Out Withdrawal by FT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FTRQ</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03105">
                <a:tc>
                  <a:txBody>
                    <a:bodyPr/>
                    <a:lstStyle/>
                    <a:p>
                      <a:pPr marL="0" marR="0" algn="ctr">
                        <a:spcBef>
                          <a:spcPts val="0"/>
                        </a:spcBef>
                        <a:spcAft>
                          <a:spcPts val="0"/>
                        </a:spcAft>
                      </a:pPr>
                      <a:r>
                        <a:rPr lang="en-US" sz="1200" dirty="0">
                          <a:solidFill>
                            <a:srgbClr val="000000"/>
                          </a:solidFill>
                          <a:latin typeface="Arial"/>
                          <a:ea typeface="Times New Roman"/>
                        </a:rPr>
                        <a:t>1350</a:t>
                      </a:r>
                      <a:endParaRPr lang="en-US" sz="1200" dirty="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Multi mode closure of Account</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403105">
                <a:tc>
                  <a:txBody>
                    <a:bodyPr/>
                    <a:lstStyle/>
                    <a:p>
                      <a:pPr marL="0" marR="0" algn="ctr">
                        <a:spcBef>
                          <a:spcPts val="0"/>
                        </a:spcBef>
                        <a:spcAft>
                          <a:spcPts val="0"/>
                        </a:spcAft>
                      </a:pPr>
                      <a:r>
                        <a:rPr lang="en-US" sz="1200">
                          <a:solidFill>
                            <a:srgbClr val="000000"/>
                          </a:solidFill>
                          <a:latin typeface="Arial"/>
                          <a:ea typeface="Times New Roman"/>
                        </a:rPr>
                        <a:t>EODM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EOD Maintenance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92964" y="957130"/>
          <a:ext cx="5964965" cy="3140793"/>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latin typeface="Arial"/>
                          <a:ea typeface="Times New Roman"/>
                        </a:rPr>
                        <a:t>5555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Inward Clearing Data Entry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CGIN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latin typeface="Arial"/>
                          <a:ea typeface="Times New Roman"/>
                        </a:rPr>
                        <a:t>6501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Cheque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latin typeface="Arial"/>
                          <a:ea typeface="Times New Roman"/>
                        </a:rPr>
                        <a:t>6520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Cheque Deposit to GL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latin typeface="Arial"/>
                          <a:ea typeface="Times New Roman"/>
                        </a:rPr>
                        <a:t>6514</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Outward Clearing Data Entry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CGOD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latin typeface="Arial"/>
                          <a:ea typeface="Times New Roman"/>
                        </a:rPr>
                        <a:t>6560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Outward Cheque Return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latin typeface="Arial"/>
                          <a:ea typeface="Times New Roman"/>
                        </a:rPr>
                        <a:t>6570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Arial"/>
                          <a:ea typeface="Times New Roman"/>
                        </a:rPr>
                        <a:t>Inward Cheque Return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Payment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392964" y="957130"/>
          <a:ext cx="5964965" cy="3238659"/>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dirty="0">
                          <a:latin typeface="+mj-lt"/>
                          <a:ea typeface="Times New Roman"/>
                        </a:rPr>
                        <a:t>1025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by Cash</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BPCH</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dirty="0">
                          <a:latin typeface="+mj-lt"/>
                          <a:ea typeface="Times New Roman"/>
                        </a:rPr>
                        <a:t>1075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Against Account</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BPAT</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dirty="0">
                          <a:latin typeface="+mj-lt"/>
                          <a:ea typeface="Times New Roman"/>
                        </a:rPr>
                        <a:t>1035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latin typeface="+mj-lt"/>
                          <a:ea typeface="Times New Roman"/>
                        </a:rPr>
                        <a:t>Bill Payment by In-house Cheque</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latin typeface="+mj-lt"/>
                          <a:ea typeface="Times New Roman"/>
                        </a:rPr>
                        <a:t>BPIC</a:t>
                      </a:r>
                      <a:endParaRPr lang="en-US" sz="120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dirty="0">
                          <a:latin typeface="+mj-lt"/>
                          <a:ea typeface="Times New Roman"/>
                        </a:rPr>
                        <a:t>1045</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latin typeface="+mj-lt"/>
                          <a:ea typeface="Times New Roman"/>
                        </a:rPr>
                        <a:t>Bill Payment by Clearing </a:t>
                      </a:r>
                      <a:r>
                        <a:rPr lang="en-US" sz="1200" dirty="0" err="1">
                          <a:latin typeface="+mj-lt"/>
                          <a:ea typeface="Times New Roman"/>
                        </a:rPr>
                        <a:t>Cheque</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latin typeface="+mj-lt"/>
                          <a:ea typeface="Times New Roman"/>
                        </a:rPr>
                        <a:t>BPCC</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af-ZA" sz="1200" dirty="0" smtClean="0">
                          <a:latin typeface="+mj-lt"/>
                          <a:ea typeface="Calibri"/>
                        </a:rPr>
                        <a:t>5402</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latin typeface="+mj-lt"/>
                          <a:ea typeface="+mn-ea"/>
                          <a:cs typeface="+mn-cs"/>
                        </a:rPr>
                        <a:t>Murabaha</a:t>
                      </a:r>
                      <a:r>
                        <a:rPr lang="en-US" sz="1200" b="0" kern="1200" dirty="0" smtClean="0">
                          <a:solidFill>
                            <a:schemeClr val="tx1"/>
                          </a:solidFill>
                          <a:latin typeface="+mj-lt"/>
                          <a:ea typeface="+mn-ea"/>
                          <a:cs typeface="+mn-cs"/>
                        </a:rPr>
                        <a:t> Payment by Cash</a:t>
                      </a:r>
                    </a:p>
                    <a:p>
                      <a:pPr marL="0" marR="0">
                        <a:spcBef>
                          <a:spcPts val="0"/>
                        </a:spcBef>
                        <a:spcAft>
                          <a:spcPts val="0"/>
                        </a:spcAft>
                      </a:pP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af-ZA" sz="1200" dirty="0" smtClean="0">
                          <a:latin typeface="+mj-lt"/>
                          <a:ea typeface="Calibri"/>
                        </a:rPr>
                        <a:t>MYPR</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af-ZA" sz="1200" dirty="0" smtClean="0">
                          <a:latin typeface="+mj-lt"/>
                          <a:ea typeface="Calibri"/>
                        </a:rPr>
                        <a:t>5403</a:t>
                      </a:r>
                      <a:endParaRPr lang="en-US" sz="1200" dirty="0">
                        <a:latin typeface="+mj-lt"/>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af-ZA" sz="1200" dirty="0" smtClean="0">
                          <a:latin typeface="+mj-lt"/>
                          <a:ea typeface="Calibri"/>
                        </a:rPr>
                        <a:t>Hamish</a:t>
                      </a:r>
                      <a:r>
                        <a:rPr lang="af-ZA" sz="1200" baseline="0" dirty="0" smtClean="0">
                          <a:latin typeface="+mj-lt"/>
                          <a:ea typeface="Calibri"/>
                        </a:rPr>
                        <a:t> Jiddayah payment by Cash</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af-ZA" sz="1200" dirty="0" smtClean="0">
                          <a:latin typeface="+mj-lt"/>
                          <a:ea typeface="Calibri"/>
                        </a:rPr>
                        <a:t>HJCP</a:t>
                      </a:r>
                      <a:endParaRPr lang="en-US" sz="1200" dirty="0">
                        <a:latin typeface="+mj-lt"/>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and New Features of 12.2 RT</a:t>
            </a:r>
            <a:br>
              <a:rPr lang="en-US" dirty="0" smtClean="0"/>
            </a:br>
            <a:endParaRPr lang="en-US" dirty="0"/>
          </a:p>
        </p:txBody>
      </p:sp>
    </p:spTree>
    <p:extLst>
      <p:ext uri="{BB962C8B-B14F-4D97-AF65-F5344CB8AC3E}">
        <p14:creationId xmlns:p14="http://schemas.microsoft.com/office/powerpoint/2010/main" val="16960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70774"/>
            <a:ext cx="7767085" cy="3110670"/>
          </a:xfrm>
        </p:spPr>
        <p:txBody>
          <a:bodyPr/>
          <a:lstStyle/>
          <a:p>
            <a:pPr algn="just">
              <a:defRPr/>
            </a:pPr>
            <a:r>
              <a:rPr lang="en-US" dirty="0" smtClean="0"/>
              <a:t>Cash deposits &amp; Withdrawals with or without Two step Processing</a:t>
            </a:r>
          </a:p>
          <a:p>
            <a:pPr algn="just">
              <a:defRPr/>
            </a:pPr>
            <a:r>
              <a:rPr lang="en-US" dirty="0" smtClean="0"/>
              <a:t>Fund transfers, Hold Funds Requests &amp; Stop Payments are facilitated.</a:t>
            </a:r>
          </a:p>
          <a:p>
            <a:pPr algn="just">
              <a:defRPr/>
            </a:pPr>
            <a:r>
              <a:rPr lang="en-US" dirty="0" smtClean="0"/>
              <a:t>Cheque withdrawal requests &amp; Cheque Returns are processed.</a:t>
            </a:r>
          </a:p>
          <a:p>
            <a:pPr algn="just">
              <a:defRPr/>
            </a:pPr>
            <a:r>
              <a:rPr lang="en-US" dirty="0" smtClean="0"/>
              <a:t>Clearing Transactions (Inward and Outward).</a:t>
            </a:r>
          </a:p>
          <a:p>
            <a:pPr algn="just">
              <a:defRPr/>
            </a:pPr>
            <a:r>
              <a:rPr lang="en-US" dirty="0" smtClean="0"/>
              <a:t>Processing of Cheque deposit to GL, Consolidated Cheque deposit &amp; In house Cheque deposits with &amp; without charges.</a:t>
            </a:r>
          </a:p>
          <a:p>
            <a:pPr eaLnBrk="0" hangingPunct="0">
              <a:spcBef>
                <a:spcPct val="0"/>
              </a:spcBef>
              <a:buClrTx/>
              <a:buFontTx/>
              <a:buChar char="•"/>
              <a:defRP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a:lstStyle/>
          <a:p>
            <a:pPr algn="just">
              <a:defRPr/>
            </a:pPr>
            <a:r>
              <a:rPr lang="en-US" dirty="0" smtClean="0"/>
              <a:t>Cheque status Enquiry &amp; Cheque referrals are supported.</a:t>
            </a:r>
          </a:p>
          <a:p>
            <a:pPr algn="just">
              <a:defRPr/>
            </a:pPr>
            <a:r>
              <a:rPr lang="en-US" dirty="0" smtClean="0"/>
              <a:t>Bulk Upload of outward return contracts.</a:t>
            </a:r>
          </a:p>
          <a:p>
            <a:pPr algn="just">
              <a:defRPr/>
            </a:pPr>
            <a:r>
              <a:rPr lang="en-US" dirty="0" smtClean="0"/>
              <a:t>Uncollected funds can be viewed. Manual and automatic releases of funds are supported.</a:t>
            </a:r>
          </a:p>
          <a:p>
            <a:pPr algn="just">
              <a:defRPr/>
            </a:pPr>
            <a:r>
              <a:rPr lang="en-US" dirty="0" smtClean="0"/>
              <a:t>Exchange of Denominations within LCY &amp; FCY’s is facilitated.</a:t>
            </a:r>
          </a:p>
          <a:p>
            <a:pPr algn="just">
              <a:defRPr/>
            </a:pPr>
            <a:r>
              <a:rPr lang="en-US" dirty="0" smtClean="0"/>
              <a:t>Processing of Cross border payments against account (LCY &amp; FCY)</a:t>
            </a:r>
          </a:p>
          <a:p>
            <a:pPr algn="just">
              <a:defRPr/>
            </a:pPr>
            <a:r>
              <a:rPr lang="en-US" dirty="0" smtClean="0"/>
              <a:t>Booking Cash Shortage/Overage during till closure for balancing.</a:t>
            </a:r>
          </a:p>
          <a:p>
            <a:pPr eaLnBrk="0" hangingPunct="0">
              <a:spcBef>
                <a:spcPct val="0"/>
              </a:spcBef>
              <a:buClrTx/>
              <a:buNone/>
              <a:defRP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332860"/>
          </a:xfrm>
        </p:spPr>
        <p:txBody>
          <a:bodyPr/>
          <a:lstStyle/>
          <a:p>
            <a:pPr algn="just">
              <a:defRPr/>
            </a:pPr>
            <a:r>
              <a:rPr lang="en-US" dirty="0" smtClean="0"/>
              <a:t>Miscellaneous GL Transfers from one GL to another.</a:t>
            </a:r>
          </a:p>
          <a:p>
            <a:pPr algn="just">
              <a:defRPr/>
            </a:pPr>
            <a:r>
              <a:rPr lang="en-US" dirty="0" smtClean="0"/>
              <a:t>Ad-hoc Miscellaneous GL Credit/Debit (with a contra Miscellaneous Customer Debit).</a:t>
            </a:r>
          </a:p>
          <a:p>
            <a:pPr algn="just">
              <a:defRPr/>
            </a:pPr>
            <a:r>
              <a:rPr lang="en-US" dirty="0" smtClean="0"/>
              <a:t>Ad-hoc Miscellaneous Customer Credit/Debit (with a contra Miscellaneous GL Debit).</a:t>
            </a:r>
          </a:p>
          <a:p>
            <a:pPr algn="just">
              <a:defRPr/>
            </a:pPr>
            <a:r>
              <a:rPr lang="en-US" dirty="0" smtClean="0"/>
              <a:t>Bankers Cheque Issuance/Liquidation/Cancellation/Refund against Walk-in,  Account, GL  &amp; Cheque is supported.</a:t>
            </a:r>
          </a:p>
          <a:p>
            <a:pPr algn="just">
              <a:defRPr/>
            </a:pPr>
            <a:r>
              <a:rPr lang="en-US" dirty="0" smtClean="0"/>
              <a:t>Telegraphic Transfers Issuance/Liquidation/Cancellation against Walk-in, Account &amp; GL and also Multiple TT issue against account and walk-in supported</a:t>
            </a:r>
          </a:p>
          <a:p>
            <a:pPr eaLnBrk="0" hangingPunct="0">
              <a:spcBef>
                <a:spcPct val="0"/>
              </a:spcBef>
              <a:buClrTx/>
              <a:buNone/>
              <a:defRPr/>
            </a:pPr>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p>
          <a:p>
            <a:endParaRPr lang="en-US" dirty="0" smtClean="0"/>
          </a:p>
        </p:txBody>
      </p:sp>
      <p:sp>
        <p:nvSpPr>
          <p:cNvPr id="5" name="Rectangle 4"/>
          <p:cNvSpPr/>
          <p:nvPr/>
        </p:nvSpPr>
        <p:spPr>
          <a:xfrm>
            <a:off x="695325" y="895350"/>
            <a:ext cx="8311941" cy="2600712"/>
          </a:xfrm>
          <a:prstGeom prst="rect">
            <a:avLst/>
          </a:prstGeom>
        </p:spPr>
        <p:txBody>
          <a:bodyPr wrap="square">
            <a:spAutoFit/>
          </a:bodyPr>
          <a:lstStyle/>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Demand Draft Issuance/Liquidation/Cancellation against            Walk- in,  Account , GL &amp; Cheque is supported.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Reprint BC/DD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BC/DD/Cheque Status Enquiry </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TC’s Purchase from Head office, Agents &amp; HO are facilitated.</a:t>
            </a:r>
          </a:p>
          <a:p>
            <a:pPr marL="228600" indent="-168275" algn="just" defTabSz="228600">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TC’s Purchase &amp; Sale from/to Vault is facilitated.</a:t>
            </a:r>
          </a:p>
          <a:p>
            <a:pPr eaLnBrk="0" hangingPunct="0">
              <a:spcBef>
                <a:spcPct val="0"/>
              </a:spcBef>
              <a:buFontTx/>
              <a:buChar cha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638176" y="1153684"/>
            <a:ext cx="8403274" cy="2246769"/>
          </a:xfrm>
          <a:prstGeom prst="rect">
            <a:avLst/>
          </a:prstGeom>
        </p:spPr>
        <p:txBody>
          <a:bodyPr wrap="square">
            <a:spAutoFit/>
          </a:bodyPr>
          <a:lstStyle/>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Payment of Utility Bills against Cash/Account</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Savings/Current Account Opening</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Account Closure by Cash/BC/FT</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TD Account Opening &amp; Redemption through Multimode is             supported.</a:t>
            </a:r>
          </a:p>
          <a:p>
            <a:pPr marL="228600" indent="-168275" algn="just" defTabSz="228600">
              <a:spcBef>
                <a:spcPct val="0"/>
              </a:spcBef>
              <a:spcAft>
                <a:spcPts val="600"/>
              </a:spcAft>
              <a:buClr>
                <a:srgbClr val="FF0000"/>
              </a:buClr>
              <a:buSzPct val="85000"/>
              <a:buFont typeface="Wingdings" pitchFamily="2" charset="2"/>
              <a:buChar char="§"/>
              <a:defRPr/>
            </a:pPr>
            <a:r>
              <a:rPr lang="en-US" sz="2000" dirty="0" smtClean="0">
                <a:latin typeface="Arial" pitchFamily="34" charset="0"/>
                <a:cs typeface="Arial" pitchFamily="34" charset="0"/>
              </a:rPr>
              <a:t>Repayment &amp; Disbursement of loan manually by Cash is supported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FCUBS Retail Teller 12.2 - Accelerator Pack </a:t>
            </a:r>
            <a:endParaRPr lang="en-US" dirty="0"/>
          </a:p>
        </p:txBody>
      </p:sp>
      <p:sp>
        <p:nvSpPr>
          <p:cNvPr id="3" name="Text Placeholder 2"/>
          <p:cNvSpPr>
            <a:spLocks noGrp="1"/>
          </p:cNvSpPr>
          <p:nvPr>
            <p:ph type="body" sz="quarter" idx="13"/>
          </p:nvPr>
        </p:nvSpPr>
        <p:spPr>
          <a:xfrm>
            <a:off x="804981" y="957129"/>
            <a:ext cx="7771752" cy="3452501"/>
          </a:xfrm>
        </p:spPr>
        <p:txBody>
          <a:bodyPr/>
          <a:lstStyle/>
          <a:p>
            <a:pPr algn="just"/>
            <a:r>
              <a:rPr lang="en-US" dirty="0" smtClean="0"/>
              <a:t>Retail Teller Module Introduction</a:t>
            </a:r>
          </a:p>
          <a:p>
            <a:pPr algn="just"/>
            <a:r>
              <a:rPr lang="en-US" dirty="0" smtClean="0"/>
              <a:t>Retail Teller, Clearing, Utility Payment Function id’s and Product Codes.</a:t>
            </a:r>
          </a:p>
          <a:p>
            <a:pPr algn="just"/>
            <a:r>
              <a:rPr lang="en-US" dirty="0" smtClean="0"/>
              <a:t>Common Features and New Features of 12.2 Retail Teller </a:t>
            </a:r>
          </a:p>
          <a:p>
            <a:pPr algn="just"/>
            <a:r>
              <a:rPr lang="en-US" dirty="0" smtClean="0"/>
              <a:t>Standard Advices</a:t>
            </a:r>
          </a:p>
          <a:p>
            <a:pPr algn="just"/>
            <a:r>
              <a:rPr lang="en-US" dirty="0" smtClean="0"/>
              <a:t>Standard BIP Reports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692497"/>
          </a:xfrm>
        </p:spPr>
        <p:txBody>
          <a:bodyPr wrap="square">
            <a:spAutoFit/>
          </a:bodyPr>
          <a:lstStyle/>
          <a:p>
            <a:pPr eaLnBrk="0" hangingPunct="0">
              <a:spcBef>
                <a:spcPct val="0"/>
              </a:spcBef>
              <a:buClrTx/>
              <a:buFont typeface="Wingdings" pitchFamily="2" charset="2"/>
              <a:buNone/>
              <a:defRPr/>
            </a:pPr>
            <a:endParaRPr lang="en-US" dirty="0" smtClean="0"/>
          </a:p>
          <a:p>
            <a:pPr>
              <a:spcBef>
                <a:spcPct val="0"/>
              </a:spcBef>
              <a:defRPr/>
            </a:pPr>
            <a:endParaRPr lang="en-US" dirty="0" smtClean="0"/>
          </a:p>
        </p:txBody>
      </p:sp>
      <p:sp>
        <p:nvSpPr>
          <p:cNvPr id="5" name="Rectangle 4"/>
          <p:cNvSpPr/>
          <p:nvPr/>
        </p:nvSpPr>
        <p:spPr>
          <a:xfrm>
            <a:off x="695325" y="1016950"/>
            <a:ext cx="7867562" cy="3447098"/>
          </a:xfrm>
          <a:prstGeom prst="rect">
            <a:avLst/>
          </a:prstGeom>
        </p:spPr>
        <p:txBody>
          <a:bodyPr wrap="square">
            <a:spAutoFit/>
          </a:bodyPr>
          <a:lstStyle/>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Future Value Transfers Allowed for specific products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Support for Generation of Advices &amp; BIP Reports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Reversal supported for specific products</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Reversal of DD/BC Liquidation</a:t>
            </a:r>
          </a:p>
          <a:p>
            <a:pPr algn="just" eaLnBrk="0" hangingPunct="0">
              <a:spcBef>
                <a:spcPct val="0"/>
              </a:spcBef>
              <a:buClr>
                <a:schemeClr val="accent1"/>
              </a:buClr>
              <a:buFont typeface="Wingdings" pitchFamily="2" charset="2"/>
              <a:buChar char="§"/>
              <a:defRPr/>
            </a:pPr>
            <a:endParaRPr lang="en-US" sz="2000" dirty="0" smtClean="0"/>
          </a:p>
          <a:p>
            <a:pPr algn="just" eaLnBrk="0" hangingPunct="0">
              <a:spcBef>
                <a:spcPct val="0"/>
              </a:spcBef>
              <a:buClr>
                <a:schemeClr val="accent1"/>
              </a:buClr>
              <a:buFont typeface="Wingdings" pitchFamily="2" charset="2"/>
              <a:buChar char="§"/>
              <a:defRPr/>
            </a:pPr>
            <a:r>
              <a:rPr lang="en-US" sz="2000" dirty="0" smtClean="0"/>
              <a:t> Duplicate/Reissuance/Revalidation for DD/BC Instruments</a:t>
            </a:r>
          </a:p>
          <a:p>
            <a:pPr eaLnBrk="0" hangingPunct="0">
              <a:spcBef>
                <a:spcPct val="0"/>
              </a:spcBef>
              <a:buFontTx/>
              <a:buChar cha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762000" y="762000"/>
            <a:ext cx="7791362" cy="3477875"/>
          </a:xfrm>
          <a:prstGeom prst="rect">
            <a:avLst/>
          </a:prstGeom>
        </p:spPr>
        <p:txBody>
          <a:bodyPr wrap="square">
            <a:spAutoFit/>
          </a:bodyPr>
          <a:lstStyle/>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Inter Branch Cash Transfer</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FX Sale and Purchase against Account with or without denomination variance facility.</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For Retail Transactions, system triggers INIT event on successful completion.</a:t>
            </a:r>
          </a:p>
          <a:p>
            <a:pPr eaLnBrk="0" hangingPunct="0">
              <a:spcBef>
                <a:spcPct val="0"/>
              </a:spcBef>
              <a:buClr>
                <a:schemeClr val="accent1"/>
              </a:buClr>
              <a:buFont typeface="Wingdings" pitchFamily="2" charset="2"/>
              <a:buChar char="§"/>
              <a:defRPr/>
            </a:pPr>
            <a:endParaRPr lang="en-US" sz="2000" dirty="0" smtClean="0"/>
          </a:p>
          <a:p>
            <a:pPr eaLnBrk="0" hangingPunct="0">
              <a:spcBef>
                <a:spcPct val="0"/>
              </a:spcBef>
              <a:buClr>
                <a:schemeClr val="accent1"/>
              </a:buClr>
              <a:buFont typeface="Wingdings" pitchFamily="2" charset="2"/>
              <a:buChar char="§"/>
              <a:defRPr/>
            </a:pPr>
            <a:r>
              <a:rPr lang="en-US" sz="2000" dirty="0" smtClean="0"/>
              <a:t> For Instrument Liquidation system triggers LIQD event.</a:t>
            </a:r>
          </a:p>
          <a:p>
            <a:pPr eaLnBrk="0" hangingPunct="0">
              <a:spcBef>
                <a:spcPct val="0"/>
              </a:spcBef>
              <a:buFontTx/>
              <a:buChar char="•"/>
              <a:defRPr/>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295275" y="809625"/>
            <a:ext cx="8267612" cy="2862322"/>
          </a:xfrm>
          <a:prstGeom prst="rect">
            <a:avLst/>
          </a:prstGeom>
        </p:spPr>
        <p:txBody>
          <a:bodyPr wrap="square">
            <a:spAutoFit/>
          </a:bodyPr>
          <a:lstStyle/>
          <a:p>
            <a:pPr lvl="1" algn="just">
              <a:buClr>
                <a:schemeClr val="accent1"/>
              </a:buClr>
              <a:buFont typeface="Wingdings" pitchFamily="2" charset="2"/>
              <a:buChar char="§"/>
            </a:pPr>
            <a:r>
              <a:rPr lang="en-US" sz="2000" dirty="0" smtClean="0"/>
              <a:t>  Single screen setup brought up for 1401,1001,8207,8004,8203,8206.</a:t>
            </a:r>
          </a:p>
          <a:p>
            <a:pPr lvl="1" algn="just">
              <a:buClr>
                <a:schemeClr val="accent1"/>
              </a:buClr>
              <a:buFont typeface="Wingdings" pitchFamily="2" charset="2"/>
              <a:buChar char="§"/>
            </a:pPr>
            <a:r>
              <a:rPr lang="en-US" sz="2000" dirty="0" smtClean="0"/>
              <a:t>   Inward remittance, Multi Issuance of TT via account and walk-in introduced</a:t>
            </a:r>
          </a:p>
          <a:p>
            <a:pPr lvl="1" algn="just">
              <a:buClr>
                <a:schemeClr val="accent1"/>
              </a:buClr>
              <a:buFont typeface="Wingdings" pitchFamily="2" charset="2"/>
              <a:buChar char="§"/>
            </a:pPr>
            <a:r>
              <a:rPr lang="en-US" sz="2000" dirty="0" smtClean="0"/>
              <a:t>  FX sale and purchase with or without denomination variance supported.</a:t>
            </a:r>
          </a:p>
          <a:p>
            <a:pPr lvl="1" algn="just">
              <a:buClr>
                <a:schemeClr val="accent1"/>
              </a:buClr>
              <a:buFont typeface="Wingdings" pitchFamily="2" charset="2"/>
              <a:buChar char="§"/>
            </a:pPr>
            <a:r>
              <a:rPr lang="en-US" sz="2000" dirty="0" smtClean="0"/>
              <a:t>Charges based on Number of days account kept open, account class group, charge code and system entity.</a:t>
            </a:r>
          </a:p>
          <a:p>
            <a:pPr lvl="1" algn="just">
              <a:buClr>
                <a:schemeClr val="accent1"/>
              </a:buClr>
              <a:buFont typeface="Wingdings" pitchFamily="2" charset="2"/>
              <a:buChar char="§"/>
            </a:pPr>
            <a:r>
              <a:rPr lang="en-US" sz="2000" dirty="0" smtClean="0"/>
              <a:t>Bulk upload of outward return contracts.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23850" y="733426"/>
            <a:ext cx="7715162" cy="3139321"/>
          </a:xfrm>
          <a:prstGeom prst="rect">
            <a:avLst/>
          </a:prstGeom>
        </p:spPr>
        <p:txBody>
          <a:bodyPr wrap="square">
            <a:spAutoFit/>
          </a:bodyPr>
          <a:lstStyle/>
          <a:p>
            <a:pPr lvl="1">
              <a:buClr>
                <a:schemeClr val="accent1"/>
              </a:buClr>
              <a:buFont typeface="Wingdings" pitchFamily="2" charset="2"/>
              <a:buChar char="§"/>
            </a:pPr>
            <a:r>
              <a:rPr lang="en-US" sz="2000" dirty="0" smtClean="0"/>
              <a:t> Charge collection from both Transaction and offset account at  a time is supported. </a:t>
            </a:r>
          </a:p>
          <a:p>
            <a:pPr lvl="1">
              <a:buClr>
                <a:schemeClr val="accent1"/>
              </a:buClr>
              <a:buFont typeface="Wingdings" pitchFamily="2" charset="2"/>
              <a:buChar char="§"/>
            </a:pPr>
            <a:r>
              <a:rPr lang="en-US" sz="2000" dirty="0" smtClean="0"/>
              <a:t> External reference positioned after key fields of input.</a:t>
            </a:r>
          </a:p>
          <a:p>
            <a:pPr lvl="1" algn="just">
              <a:buClr>
                <a:schemeClr val="accent1"/>
              </a:buClr>
              <a:buFont typeface="Wingdings" pitchFamily="2" charset="2"/>
              <a:buChar char="§"/>
            </a:pPr>
            <a:r>
              <a:rPr lang="en-US" sz="2000" dirty="0" smtClean="0"/>
              <a:t> ‘OK’ button placed next to ‘CANCEL’ button for the user to save the transaction in the same flow when using a keyboard.</a:t>
            </a:r>
          </a:p>
          <a:p>
            <a:pPr lvl="1">
              <a:buClr>
                <a:schemeClr val="accent1"/>
              </a:buClr>
              <a:buFont typeface="Wingdings" pitchFamily="2" charset="2"/>
              <a:buChar char="§"/>
            </a:pPr>
            <a:r>
              <a:rPr lang="en-US" sz="2000" dirty="0" smtClean="0"/>
              <a:t> Field arrangement and tab order of screen corrected.</a:t>
            </a:r>
          </a:p>
          <a:p>
            <a:pPr lvl="1">
              <a:buClr>
                <a:schemeClr val="accent1"/>
              </a:buClr>
              <a:buFont typeface="Wingdings" pitchFamily="2" charset="2"/>
              <a:buChar char="§"/>
            </a:pPr>
            <a:r>
              <a:rPr lang="en-US" sz="2000" dirty="0" smtClean="0"/>
              <a:t> Length of narrative and account description fields increased to show much data as possible.</a:t>
            </a:r>
          </a:p>
          <a:p>
            <a:pPr lvl="1">
              <a:buClr>
                <a:schemeClr val="accent1"/>
              </a:buClr>
              <a:buFont typeface="Wingdings" pitchFamily="2" charset="2"/>
              <a:buChar char="§"/>
            </a:pPr>
            <a:r>
              <a:rPr lang="en-US" sz="2000" dirty="0" smtClean="0"/>
              <a:t> Displaying product has been removed across all screens</a:t>
            </a:r>
          </a:p>
          <a:p>
            <a:pPr lvl="1" algn="just">
              <a:buClr>
                <a:schemeClr val="accent1"/>
              </a:buClr>
              <a:buFont typeface="Wingdings" pitchFamily="2" charset="2"/>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23850" y="838200"/>
            <a:ext cx="8239037" cy="2862322"/>
          </a:xfrm>
          <a:prstGeom prst="rect">
            <a:avLst/>
          </a:prstGeom>
        </p:spPr>
        <p:txBody>
          <a:bodyPr wrap="square">
            <a:spAutoFit/>
          </a:bodyPr>
          <a:lstStyle/>
          <a:p>
            <a:pPr lvl="1" algn="just">
              <a:buClr>
                <a:schemeClr val="accent1"/>
              </a:buClr>
              <a:buFont typeface="Wingdings" pitchFamily="2" charset="2"/>
              <a:buChar char="§"/>
            </a:pPr>
            <a:r>
              <a:rPr lang="en-US" sz="2000" dirty="0" smtClean="0"/>
              <a:t> Branch based account number search removed</a:t>
            </a:r>
          </a:p>
          <a:p>
            <a:pPr lvl="1" algn="just">
              <a:buClr>
                <a:schemeClr val="accent1"/>
              </a:buClr>
              <a:buFont typeface="Wingdings" pitchFamily="2" charset="2"/>
              <a:buChar char="§"/>
            </a:pPr>
            <a:r>
              <a:rPr lang="en-US" sz="2000" dirty="0" smtClean="0"/>
              <a:t> Signature verification validation supported on all customer related screens where multi entry block is not supported.</a:t>
            </a:r>
          </a:p>
          <a:p>
            <a:pPr lvl="1" algn="just">
              <a:buClr>
                <a:schemeClr val="accent1"/>
              </a:buClr>
              <a:buFont typeface="Wingdings" pitchFamily="2" charset="2"/>
              <a:buChar char="§"/>
            </a:pPr>
            <a:r>
              <a:rPr lang="en-US" sz="2000" dirty="0" smtClean="0"/>
              <a:t> Multiple issuance of TT against  accounts and Walk-in</a:t>
            </a:r>
          </a:p>
          <a:p>
            <a:pPr lvl="1" algn="just">
              <a:buClr>
                <a:schemeClr val="accent1"/>
              </a:buClr>
              <a:buFont typeface="Wingdings" pitchFamily="2" charset="2"/>
              <a:buChar char="§"/>
            </a:pPr>
            <a:r>
              <a:rPr lang="en-US" sz="2000" dirty="0" smtClean="0"/>
              <a:t> Inward remittance of TT</a:t>
            </a:r>
          </a:p>
          <a:p>
            <a:pPr lvl="1" algn="just">
              <a:buClr>
                <a:schemeClr val="accent1"/>
              </a:buClr>
              <a:buFont typeface="Wingdings" pitchFamily="2" charset="2"/>
              <a:buChar char="§"/>
            </a:pPr>
            <a:r>
              <a:rPr lang="en-US" sz="2000" dirty="0" smtClean="0"/>
              <a:t> RT, CG and UP notifications sent to </a:t>
            </a:r>
            <a:r>
              <a:rPr lang="en-US" sz="2000" dirty="0" err="1" smtClean="0"/>
              <a:t>customersField</a:t>
            </a:r>
            <a:r>
              <a:rPr lang="en-US" sz="2000" dirty="0" smtClean="0"/>
              <a:t> arrangement and tab order of screen corrected.</a:t>
            </a:r>
          </a:p>
          <a:p>
            <a:pPr lvl="1" algn="just">
              <a:buClr>
                <a:schemeClr val="accent1"/>
              </a:buClr>
              <a:buFont typeface="Wingdings" pitchFamily="2" charset="2"/>
              <a:buChar char="§"/>
            </a:pPr>
            <a:r>
              <a:rPr lang="en-US" sz="2000" dirty="0" smtClean="0"/>
              <a:t> Credits to virtual account supported via 1401, 1408, 1006, and 8207.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04800" y="726393"/>
            <a:ext cx="8258087" cy="3447098"/>
          </a:xfrm>
          <a:prstGeom prst="rect">
            <a:avLst/>
          </a:prstGeom>
        </p:spPr>
        <p:txBody>
          <a:bodyPr wrap="square">
            <a:spAutoFit/>
          </a:bodyPr>
          <a:lstStyle/>
          <a:p>
            <a:pPr eaLnBrk="0" hangingPunct="0">
              <a:spcBef>
                <a:spcPct val="0"/>
              </a:spcBef>
              <a:buFont typeface="Wingdings" pitchFamily="2" charset="2"/>
              <a:buChar char="Ø"/>
              <a:defRPr/>
            </a:pPr>
            <a:endParaRPr lang="en-US" sz="2000" dirty="0" smtClean="0"/>
          </a:p>
          <a:p>
            <a:pPr lvl="1" algn="just">
              <a:buClr>
                <a:schemeClr val="accent1"/>
              </a:buClr>
              <a:buFont typeface="Wingdings" pitchFamily="2" charset="2"/>
              <a:buChar char="§"/>
            </a:pPr>
            <a:r>
              <a:rPr lang="en-US" sz="2000" dirty="0" smtClean="0"/>
              <a:t> Single stage architecture for all the function Id’s in branch based is introduced. </a:t>
            </a:r>
          </a:p>
          <a:p>
            <a:pPr lvl="1" algn="just">
              <a:buClr>
                <a:schemeClr val="accent1"/>
              </a:buClr>
              <a:buFont typeface="Wingdings" pitchFamily="2" charset="2"/>
              <a:buChar char="§"/>
            </a:pPr>
            <a:r>
              <a:rPr lang="en-US" sz="2000" dirty="0" smtClean="0"/>
              <a:t> All the screens will be moved to the new flow where there is only one screen which will have query and pickup buttons to perform the query and arc pickup.</a:t>
            </a:r>
          </a:p>
          <a:p>
            <a:pPr lvl="1" algn="just">
              <a:buClr>
                <a:schemeClr val="accent1"/>
              </a:buClr>
              <a:buFont typeface="Wingdings" pitchFamily="2" charset="2"/>
              <a:buChar char="§"/>
            </a:pPr>
            <a:r>
              <a:rPr lang="en-US" sz="2000" dirty="0" smtClean="0"/>
              <a:t> Amendment of exchange rate / Charges for special customers / High net-worth individuals.</a:t>
            </a:r>
          </a:p>
          <a:p>
            <a:pPr lvl="1" algn="just">
              <a:buClr>
                <a:schemeClr val="accent1"/>
              </a:buClr>
              <a:buFont typeface="Wingdings" pitchFamily="2" charset="2"/>
              <a:buChar char="§"/>
            </a:pPr>
            <a:r>
              <a:rPr lang="en-US" sz="2000" dirty="0" smtClean="0"/>
              <a:t> Provision to amend the denominations after approval if Amend after Auth flag is Y at STDBRFUN</a:t>
            </a:r>
          </a:p>
          <a:p>
            <a:pPr lvl="1" algn="just">
              <a:buClr>
                <a:schemeClr val="accent1"/>
              </a:buCl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295275" y="876300"/>
            <a:ext cx="8267612" cy="3477875"/>
          </a:xfrm>
          <a:prstGeom prst="rect">
            <a:avLst/>
          </a:prstGeom>
        </p:spPr>
        <p:txBody>
          <a:bodyPr wrap="square">
            <a:spAutoFit/>
          </a:bodyPr>
          <a:lstStyle/>
          <a:p>
            <a:pPr lvl="1">
              <a:buClr>
                <a:schemeClr val="accent1"/>
              </a:buClr>
              <a:buFont typeface="Wingdings" pitchFamily="2" charset="2"/>
              <a:buChar char="§"/>
            </a:pPr>
            <a:r>
              <a:rPr lang="en-US" sz="2000" dirty="0" smtClean="0"/>
              <a:t> Facility to amend the transaction and resubmit when the authorizer rejects the transaction</a:t>
            </a:r>
          </a:p>
          <a:p>
            <a:pPr lvl="1">
              <a:buClr>
                <a:schemeClr val="accent1"/>
              </a:buClr>
              <a:buFont typeface="Wingdings" pitchFamily="2" charset="2"/>
              <a:buChar char="§"/>
            </a:pPr>
            <a:r>
              <a:rPr lang="en-US" sz="2000" dirty="0" smtClean="0"/>
              <a:t> New Screen for cash transfer between tellers. </a:t>
            </a:r>
          </a:p>
          <a:p>
            <a:pPr lvl="1" algn="just">
              <a:buClr>
                <a:schemeClr val="accent1"/>
              </a:buClr>
              <a:buFont typeface="Wingdings" pitchFamily="2" charset="2"/>
              <a:buChar char="§"/>
            </a:pPr>
            <a:r>
              <a:rPr lang="en-US" sz="2000" dirty="0" smtClean="0"/>
              <a:t> Mandatory authorization required on Till balancing and closure of Till</a:t>
            </a:r>
          </a:p>
          <a:p>
            <a:pPr lvl="1" algn="just">
              <a:buClr>
                <a:schemeClr val="accent1"/>
              </a:buClr>
              <a:buFont typeface="Wingdings" pitchFamily="2" charset="2"/>
              <a:buChar char="§"/>
            </a:pPr>
            <a:r>
              <a:rPr lang="en-US" sz="2000" dirty="0" smtClean="0"/>
              <a:t> </a:t>
            </a:r>
            <a:r>
              <a:rPr lang="en-US" sz="2000" dirty="0" err="1" smtClean="0"/>
              <a:t>Carryfoward</a:t>
            </a:r>
            <a:r>
              <a:rPr lang="en-US" sz="2000" dirty="0" smtClean="0"/>
              <a:t> allowed for till balance</a:t>
            </a:r>
          </a:p>
          <a:p>
            <a:pPr lvl="1" algn="just">
              <a:buClr>
                <a:schemeClr val="accent1"/>
              </a:buClr>
              <a:buFont typeface="Wingdings" pitchFamily="2" charset="2"/>
              <a:buChar char="§"/>
            </a:pPr>
            <a:r>
              <a:rPr lang="en-US" sz="2000" dirty="0" smtClean="0"/>
              <a:t> Inter Branch Cash Transfer with status tracking reference feature supported</a:t>
            </a:r>
          </a:p>
          <a:p>
            <a:pPr lvl="1" algn="just">
              <a:buClr>
                <a:schemeClr val="accent1"/>
              </a:buClr>
              <a:buFont typeface="Wingdings" pitchFamily="2" charset="2"/>
              <a:buChar char="§"/>
            </a:pPr>
            <a:r>
              <a:rPr lang="en-US" sz="2000" dirty="0" smtClean="0"/>
              <a:t> Denomination Tracking at Till &amp; Vault, Vault and None</a:t>
            </a:r>
          </a:p>
          <a:p>
            <a:pPr lvl="1" algn="just">
              <a:buClr>
                <a:schemeClr val="accent1"/>
              </a:buClr>
              <a:buFont typeface="Wingdings" pitchFamily="2" charset="2"/>
              <a:buChar char="§"/>
            </a:pPr>
            <a:r>
              <a:rPr lang="en-US" sz="2000" dirty="0" smtClean="0"/>
              <a:t> Facility to book, profit or loss for each retail FX transaction based on the negotiated rate &amp; transaction 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352425" y="685801"/>
            <a:ext cx="8210462" cy="4524315"/>
          </a:xfrm>
          <a:prstGeom prst="rect">
            <a:avLst/>
          </a:prstGeom>
        </p:spPr>
        <p:txBody>
          <a:bodyPr wrap="square">
            <a:spAutoFit/>
          </a:bodyPr>
          <a:lstStyle/>
          <a:p>
            <a:pPr lvl="1">
              <a:buClr>
                <a:schemeClr val="accent1"/>
              </a:buClr>
              <a:buFont typeface="Wingdings" pitchFamily="2" charset="2"/>
              <a:buChar char="§"/>
            </a:pPr>
            <a:r>
              <a:rPr lang="en-US" dirty="0" smtClean="0"/>
              <a:t> Branch Limit breach population or suppression to Tellers</a:t>
            </a:r>
          </a:p>
          <a:p>
            <a:pPr lvl="1">
              <a:buClr>
                <a:schemeClr val="accent1"/>
              </a:buClr>
              <a:buFont typeface="Wingdings" pitchFamily="2" charset="2"/>
              <a:buChar char="§"/>
            </a:pPr>
            <a:r>
              <a:rPr lang="en-US" dirty="0" smtClean="0"/>
              <a:t> Bulk Upload of Bankers </a:t>
            </a:r>
            <a:r>
              <a:rPr lang="en-US" dirty="0" err="1" smtClean="0"/>
              <a:t>Cheque</a:t>
            </a:r>
            <a:r>
              <a:rPr lang="en-US" dirty="0" smtClean="0"/>
              <a:t> against GL</a:t>
            </a:r>
          </a:p>
          <a:p>
            <a:pPr lvl="1">
              <a:buClr>
                <a:schemeClr val="accent1"/>
              </a:buClr>
              <a:buFont typeface="Wingdings" pitchFamily="2" charset="2"/>
              <a:buChar char="§"/>
            </a:pPr>
            <a:r>
              <a:rPr lang="en-US" dirty="0" smtClean="0"/>
              <a:t> Collection of Charges for BC through Multi Mode – Cash/</a:t>
            </a:r>
            <a:r>
              <a:rPr lang="en-US" dirty="0" err="1" smtClean="0"/>
              <a:t>Txn</a:t>
            </a:r>
            <a:r>
              <a:rPr lang="en-US" dirty="0" smtClean="0"/>
              <a:t> acct/Other acct</a:t>
            </a:r>
          </a:p>
          <a:p>
            <a:pPr lvl="1">
              <a:buClr>
                <a:schemeClr val="accent1"/>
              </a:buClr>
              <a:buFont typeface="Wingdings" pitchFamily="2" charset="2"/>
              <a:buChar char="§"/>
            </a:pPr>
            <a:r>
              <a:rPr lang="en-US" dirty="0" smtClean="0"/>
              <a:t> Payment of Utility Bills against In-house/Clearing </a:t>
            </a:r>
            <a:r>
              <a:rPr lang="en-US" dirty="0" err="1" smtClean="0"/>
              <a:t>Cheque</a:t>
            </a:r>
            <a:endParaRPr lang="en-US" dirty="0" smtClean="0"/>
          </a:p>
          <a:p>
            <a:pPr lvl="1">
              <a:buClr>
                <a:schemeClr val="accent1"/>
              </a:buClr>
              <a:buFont typeface="Wingdings" pitchFamily="2" charset="2"/>
              <a:buChar char="§"/>
            </a:pPr>
            <a:r>
              <a:rPr lang="en-US" dirty="0" smtClean="0"/>
              <a:t> Reversal advices can be maintained</a:t>
            </a:r>
          </a:p>
          <a:p>
            <a:pPr lvl="1">
              <a:buClr>
                <a:schemeClr val="accent1"/>
              </a:buClr>
              <a:buFont typeface="Wingdings" pitchFamily="2" charset="2"/>
              <a:buChar char="§"/>
            </a:pPr>
            <a:r>
              <a:rPr lang="en-US" dirty="0" smtClean="0"/>
              <a:t> BC can be marked as Lost / Re-activate</a:t>
            </a:r>
          </a:p>
          <a:p>
            <a:pPr lvl="1">
              <a:buClr>
                <a:schemeClr val="accent1"/>
              </a:buClr>
              <a:buFont typeface="Wingdings" pitchFamily="2" charset="2"/>
              <a:buChar char="§"/>
            </a:pPr>
            <a:r>
              <a:rPr lang="en-US" dirty="0" smtClean="0"/>
              <a:t> International Cash transfer can be done</a:t>
            </a:r>
          </a:p>
          <a:p>
            <a:pPr lvl="1">
              <a:buClr>
                <a:schemeClr val="accent1"/>
              </a:buClr>
              <a:buFont typeface="Wingdings" pitchFamily="2" charset="2"/>
              <a:buChar char="§"/>
            </a:pPr>
            <a:r>
              <a:rPr lang="en-US" dirty="0" smtClean="0"/>
              <a:t> Multiple level of authorization with primary and secondary path</a:t>
            </a:r>
          </a:p>
          <a:p>
            <a:pPr lvl="1">
              <a:buClr>
                <a:schemeClr val="accent1"/>
              </a:buClr>
              <a:buFont typeface="Wingdings" pitchFamily="2" charset="2"/>
              <a:buChar char="§"/>
            </a:pPr>
            <a:r>
              <a:rPr lang="en-US" dirty="0" smtClean="0"/>
              <a:t> Credit card Advance by Cash or by account.</a:t>
            </a:r>
          </a:p>
          <a:p>
            <a:pPr lvl="1">
              <a:buClr>
                <a:schemeClr val="accent1"/>
              </a:buClr>
              <a:buFont typeface="Wingdings" pitchFamily="2" charset="2"/>
              <a:buChar char="§"/>
            </a:pPr>
            <a:r>
              <a:rPr lang="en-US" dirty="0" smtClean="0"/>
              <a:t> Facility to Collect passbook charges from different account</a:t>
            </a:r>
          </a:p>
          <a:p>
            <a:pPr lvl="1">
              <a:buClr>
                <a:schemeClr val="accent1"/>
              </a:buClr>
              <a:buFont typeface="Wingdings" pitchFamily="2" charset="2"/>
              <a:buChar char="§"/>
            </a:pPr>
            <a:r>
              <a:rPr lang="en-US" dirty="0" smtClean="0"/>
              <a:t>Provision to Compress transaction in Passbook printing</a:t>
            </a:r>
          </a:p>
          <a:p>
            <a:pPr lvl="1">
              <a:buClr>
                <a:schemeClr val="accent1"/>
              </a:buClr>
              <a:buFont typeface="Wingdings" pitchFamily="2" charset="2"/>
              <a:buChar char="§"/>
            </a:pPr>
            <a:endParaRPr lang="en-US" dirty="0" smtClean="0"/>
          </a:p>
          <a:p>
            <a:pPr lvl="1">
              <a:buClr>
                <a:schemeClr val="accent1"/>
              </a:buClr>
              <a:buFont typeface="Wingdings" pitchFamily="2" charset="2"/>
              <a:buChar char="§"/>
            </a:pPr>
            <a:endParaRPr lang="en-US" dirty="0" smtClean="0"/>
          </a:p>
          <a:p>
            <a:pPr lvl="1">
              <a:buClr>
                <a:schemeClr val="accent1"/>
              </a:buClr>
              <a:buFont typeface="Wingdings" pitchFamily="2" charset="2"/>
              <a:buChar char="§"/>
            </a:pPr>
            <a:endParaRPr lang="en-US" dirty="0" smtClean="0"/>
          </a:p>
          <a:p>
            <a:pPr lvl="1" algn="just">
              <a:buClr>
                <a:schemeClr val="accent1"/>
              </a:buClr>
              <a:buFont typeface="Wingdings" pitchFamily="2" charset="2"/>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723899" y="819150"/>
            <a:ext cx="7838987" cy="3416320"/>
          </a:xfrm>
          <a:prstGeom prst="rect">
            <a:avLst/>
          </a:prstGeom>
        </p:spPr>
        <p:txBody>
          <a:bodyPr wrap="square">
            <a:spAutoFit/>
          </a:bodyPr>
          <a:lstStyle/>
          <a:p>
            <a:pPr lvl="0">
              <a:buClr>
                <a:schemeClr val="accent1"/>
              </a:buClr>
              <a:buFont typeface="Wingdings" pitchFamily="2" charset="2"/>
              <a:buChar char="§"/>
            </a:pPr>
            <a:r>
              <a:rPr lang="en-US" dirty="0" smtClean="0"/>
              <a:t> Passbook Reprinting</a:t>
            </a:r>
          </a:p>
          <a:p>
            <a:pPr lvl="0">
              <a:buClr>
                <a:schemeClr val="accent1"/>
              </a:buClr>
              <a:buFont typeface="Wingdings" pitchFamily="2" charset="2"/>
              <a:buChar char="§"/>
            </a:pPr>
            <a:r>
              <a:rPr lang="en-US" dirty="0" smtClean="0"/>
              <a:t> Facility to enquire the compressed transactions</a:t>
            </a:r>
          </a:p>
          <a:p>
            <a:pPr lvl="0">
              <a:buClr>
                <a:schemeClr val="accent1"/>
              </a:buClr>
              <a:buFont typeface="Wingdings" pitchFamily="2" charset="2"/>
              <a:buChar char="§"/>
            </a:pPr>
            <a:r>
              <a:rPr lang="en-US" dirty="0" smtClean="0"/>
              <a:t> Facility to enquire last printed balance on Passbook.</a:t>
            </a:r>
          </a:p>
          <a:p>
            <a:pPr lvl="0">
              <a:buClr>
                <a:schemeClr val="accent1"/>
              </a:buClr>
              <a:buFont typeface="Wingdings" pitchFamily="2" charset="2"/>
              <a:buChar char="§"/>
            </a:pPr>
            <a:r>
              <a:rPr lang="en-US" dirty="0" smtClean="0"/>
              <a:t> Facility to update the reason for Inventory Stock adjustment</a:t>
            </a:r>
          </a:p>
          <a:p>
            <a:pPr lvl="0">
              <a:buClr>
                <a:schemeClr val="accent1"/>
              </a:buClr>
              <a:buFont typeface="Wingdings" pitchFamily="2" charset="2"/>
              <a:buChar char="§"/>
            </a:pPr>
            <a:r>
              <a:rPr lang="en-US" dirty="0" smtClean="0"/>
              <a:t> Report to verify the Adjustment of Inventory stocks</a:t>
            </a:r>
          </a:p>
          <a:p>
            <a:pPr lvl="0">
              <a:buClr>
                <a:schemeClr val="accent1"/>
              </a:buClr>
              <a:buFont typeface="Wingdings" pitchFamily="2" charset="2"/>
              <a:buChar char="§"/>
            </a:pPr>
            <a:r>
              <a:rPr lang="en-US" dirty="0" smtClean="0"/>
              <a:t> Report to verify the Passbook Issued</a:t>
            </a:r>
          </a:p>
          <a:p>
            <a:pPr lvl="0">
              <a:buClr>
                <a:schemeClr val="accent1"/>
              </a:buClr>
              <a:buFont typeface="Wingdings" pitchFamily="2" charset="2"/>
              <a:buChar char="§"/>
            </a:pPr>
            <a:r>
              <a:rPr lang="en-US" dirty="0" smtClean="0"/>
              <a:t> Provision to pass consolidated accounting entry to clearing house account at clearing branch level for the total file amount as part of inward and outward clearing process.</a:t>
            </a:r>
          </a:p>
          <a:p>
            <a:pPr lvl="0">
              <a:buClr>
                <a:schemeClr val="accent1"/>
              </a:buClr>
              <a:buFont typeface="Wingdings" pitchFamily="2" charset="2"/>
              <a:buChar char="§"/>
            </a:pPr>
            <a:r>
              <a:rPr lang="en-US" dirty="0" smtClean="0"/>
              <a:t> Handling of Auto rejects</a:t>
            </a:r>
          </a:p>
          <a:p>
            <a:pPr lvl="0">
              <a:buClr>
                <a:schemeClr val="accent1"/>
              </a:buClr>
              <a:buFont typeface="Wingdings" pitchFamily="2" charset="2"/>
              <a:buChar char="§"/>
            </a:pPr>
            <a:r>
              <a:rPr lang="en-US" dirty="0" smtClean="0"/>
              <a:t> Handling of Returns from Inward Clearing – Outward Returns</a:t>
            </a:r>
          </a:p>
          <a:p>
            <a:pPr lvl="0">
              <a:buClr>
                <a:schemeClr val="accent1"/>
              </a:buClr>
              <a:buFont typeface="Wingdings" pitchFamily="2" charset="2"/>
              <a:buChar char="§"/>
            </a:pPr>
            <a:r>
              <a:rPr lang="en-US" dirty="0" smtClean="0"/>
              <a:t> Inward Returns Handling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RT module</a:t>
            </a:r>
            <a:endParaRPr lang="en-US" dirty="0"/>
          </a:p>
        </p:txBody>
      </p:sp>
      <p:sp>
        <p:nvSpPr>
          <p:cNvPr id="5" name="Rectangle 4"/>
          <p:cNvSpPr/>
          <p:nvPr/>
        </p:nvSpPr>
        <p:spPr>
          <a:xfrm>
            <a:off x="897309" y="700755"/>
            <a:ext cx="7169921" cy="400110"/>
          </a:xfrm>
          <a:prstGeom prst="rect">
            <a:avLst/>
          </a:prstGeom>
        </p:spPr>
        <p:txBody>
          <a:bodyPr wrap="square">
            <a:spAutoFit/>
          </a:bodyPr>
          <a:lstStyle/>
          <a:p>
            <a:pPr>
              <a:buClr>
                <a:schemeClr val="accent1"/>
              </a:buClr>
              <a:buFont typeface="Wingdings" pitchFamily="2" charset="2"/>
              <a:buChar char="§"/>
            </a:pPr>
            <a:r>
              <a:rPr lang="en-US" sz="2000" dirty="0" smtClean="0"/>
              <a:t>   Account branch based search is removed</a:t>
            </a:r>
            <a:endParaRPr lang="en-US" sz="2000" dirty="0"/>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1572425" y="1076774"/>
          <a:ext cx="4683096" cy="3409764"/>
        </p:xfrm>
        <a:graphic>
          <a:graphicData uri="http://schemas.openxmlformats.org/drawingml/2006/table">
            <a:tbl>
              <a:tblPr>
                <a:effectLst/>
              </a:tblPr>
              <a:tblGrid>
                <a:gridCol w="1994440">
                  <a:extLst>
                    <a:ext uri="{9D8B030D-6E8A-4147-A177-3AD203B41FA5}">
                      <a16:colId xmlns:a16="http://schemas.microsoft.com/office/drawing/2014/main" val="20000"/>
                    </a:ext>
                  </a:extLst>
                </a:gridCol>
                <a:gridCol w="2688656">
                  <a:extLst>
                    <a:ext uri="{9D8B030D-6E8A-4147-A177-3AD203B41FA5}">
                      <a16:colId xmlns:a16="http://schemas.microsoft.com/office/drawing/2014/main" val="20001"/>
                    </a:ext>
                  </a:extLst>
                </a:gridCol>
              </a:tblGrid>
              <a:tr h="290237">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Function Id</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Description</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1401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Cash Deposit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Cash Withdrawal</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1013</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Cheque Withdrawal</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1006</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Account to Account Transfer</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64591">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1008</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Customer Debit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88383">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1408</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Customer Credit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1005</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Miscellaneous GL Transfer</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6501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Cheque Deposit</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67117">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TDMM</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TD Account Opening</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78084">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1317</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Multimode Deposit Redemption</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TVCL</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a:ln>
                            <a:noFill/>
                          </a:ln>
                          <a:solidFill>
                            <a:schemeClr val="tx1"/>
                          </a:solidFill>
                          <a:effectLst/>
                          <a:latin typeface="Arial" charset="0"/>
                          <a:ea typeface="+mn-ea"/>
                          <a:cs typeface="Arial" charset="0"/>
                        </a:rPr>
                        <a:t>Till Balancing and closure</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52669">
                <a:tc>
                  <a:txBody>
                    <a:bodyPr/>
                    <a:lstStyle/>
                    <a:p>
                      <a:pPr marL="17463"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smtClean="0">
                          <a:ln>
                            <a:noFill/>
                          </a:ln>
                          <a:solidFill>
                            <a:schemeClr val="tx1"/>
                          </a:solidFill>
                          <a:effectLst/>
                          <a:latin typeface="Arial" charset="0"/>
                          <a:ea typeface="+mn-ea"/>
                          <a:cs typeface="Arial" charset="0"/>
                        </a:rPr>
                        <a:t>TLTT</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kern="1200" cap="none" normalizeH="0" baseline="0" dirty="0" smtClean="0">
                          <a:ln>
                            <a:noFill/>
                          </a:ln>
                          <a:solidFill>
                            <a:schemeClr val="tx1"/>
                          </a:solidFill>
                          <a:effectLst/>
                          <a:latin typeface="Arial" charset="0"/>
                          <a:ea typeface="+mn-ea"/>
                          <a:cs typeface="Arial" charset="0"/>
                        </a:rPr>
                        <a:t>Teller Totals</a:t>
                      </a:r>
                      <a:endParaRPr kumimoji="0" lang="en-US" sz="1200" b="0" i="0" u="none" strike="noStrike" kern="1200" cap="none" normalizeH="0" baseline="0" dirty="0">
                        <a:ln>
                          <a:noFill/>
                        </a:ln>
                        <a:solidFill>
                          <a:schemeClr val="tx1"/>
                        </a:solidFill>
                        <a:effectLst/>
                        <a:latin typeface="Arial" charset="0"/>
                        <a:ea typeface="+mn-ea"/>
                        <a:cs typeface="Arial"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279988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of RT Module</a:t>
            </a:r>
            <a:br>
              <a:rPr lang="en-US" dirty="0" smtClean="0"/>
            </a:br>
            <a:r>
              <a:rPr lang="en-US" dirty="0" smtClean="0"/>
              <a:t/>
            </a:r>
            <a:br>
              <a:rPr lang="en-US" dirty="0" smtClean="0"/>
            </a:br>
            <a:endParaRPr lang="en-US" dirty="0"/>
          </a:p>
        </p:txBody>
      </p:sp>
      <p:sp>
        <p:nvSpPr>
          <p:cNvPr id="3" name="Content Placeholder 2"/>
          <p:cNvSpPr>
            <a:spLocks noGrp="1"/>
          </p:cNvSpPr>
          <p:nvPr>
            <p:ph sz="quarter" idx="12"/>
          </p:nvPr>
        </p:nvSpPr>
        <p:spPr>
          <a:xfrm>
            <a:off x="804347" y="1181100"/>
            <a:ext cx="8229600" cy="3403607"/>
          </a:xfrm>
        </p:spPr>
        <p:txBody>
          <a:bodyPr/>
          <a:lstStyle/>
          <a:p>
            <a:pPr algn="just">
              <a:lnSpc>
                <a:spcPct val="150000"/>
              </a:lnSpc>
              <a:spcBef>
                <a:spcPct val="0"/>
              </a:spcBef>
              <a:defRPr/>
            </a:pPr>
            <a:r>
              <a:rPr lang="en-US" sz="1800" dirty="0" smtClean="0"/>
              <a:t>Hamish </a:t>
            </a:r>
            <a:r>
              <a:rPr lang="en-US" sz="1800" dirty="0" err="1" smtClean="0"/>
              <a:t>Jiddayah</a:t>
            </a:r>
            <a:r>
              <a:rPr lang="en-US" sz="1800" dirty="0" smtClean="0"/>
              <a:t> – Down payment can be accepted by Cash</a:t>
            </a:r>
          </a:p>
          <a:p>
            <a:pPr algn="just">
              <a:lnSpc>
                <a:spcPct val="150000"/>
              </a:lnSpc>
              <a:spcBef>
                <a:spcPct val="0"/>
              </a:spcBef>
              <a:defRPr/>
            </a:pPr>
            <a:r>
              <a:rPr lang="en-US" sz="1800" dirty="0" err="1" smtClean="0"/>
              <a:t>Murabaha</a:t>
            </a:r>
            <a:r>
              <a:rPr lang="en-US" sz="1800" dirty="0" smtClean="0"/>
              <a:t> Payments can be accepted by cash</a:t>
            </a:r>
          </a:p>
          <a:p>
            <a:pPr algn="just">
              <a:lnSpc>
                <a:spcPct val="150000"/>
              </a:lnSpc>
              <a:spcBef>
                <a:spcPct val="0"/>
              </a:spcBef>
              <a:defRPr/>
            </a:pPr>
            <a:r>
              <a:rPr lang="en-US" sz="1800" dirty="0" smtClean="0"/>
              <a:t>Vendor payment can be paid by instrument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Standard Advices</a:t>
            </a:r>
            <a:br>
              <a:rPr lang="en-US" dirty="0" smtClean="0"/>
            </a:br>
            <a:endParaRPr lang="en-US" dirty="0"/>
          </a:p>
        </p:txBody>
      </p:sp>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Standard Advices – Retail Teller</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850152" y="655255"/>
          <a:ext cx="7908258" cy="3844219"/>
        </p:xfrm>
        <a:graphic>
          <a:graphicData uri="http://schemas.openxmlformats.org/drawingml/2006/table">
            <a:tbl>
              <a:tblPr>
                <a:effectLst/>
              </a:tblPr>
              <a:tblGrid>
                <a:gridCol w="743637">
                  <a:extLst>
                    <a:ext uri="{9D8B030D-6E8A-4147-A177-3AD203B41FA5}">
                      <a16:colId xmlns:a16="http://schemas.microsoft.com/office/drawing/2014/main" val="20000"/>
                    </a:ext>
                  </a:extLst>
                </a:gridCol>
                <a:gridCol w="3734286">
                  <a:extLst>
                    <a:ext uri="{9D8B030D-6E8A-4147-A177-3AD203B41FA5}">
                      <a16:colId xmlns:a16="http://schemas.microsoft.com/office/drawing/2014/main" val="20001"/>
                    </a:ext>
                  </a:extLst>
                </a:gridCol>
                <a:gridCol w="3430335">
                  <a:extLst>
                    <a:ext uri="{9D8B030D-6E8A-4147-A177-3AD203B41FA5}">
                      <a16:colId xmlns:a16="http://schemas.microsoft.com/office/drawing/2014/main" val="20002"/>
                    </a:ext>
                  </a:extLst>
                </a:gridCol>
              </a:tblGrid>
              <a:tr h="210637">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Sl No</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Advice Description</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Advice Name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9883">
                <a:tc>
                  <a:txBody>
                    <a:bodyPr/>
                    <a:lstStyle/>
                    <a:p>
                      <a:pPr algn="ctr" fontAlgn="b"/>
                      <a:r>
                        <a:rPr lang="en-US" sz="1600" b="0" i="0" u="none" strike="noStrike" dirty="0">
                          <a:solidFill>
                            <a:srgbClr val="000000"/>
                          </a:solidFill>
                          <a:latin typeface="Calibri"/>
                        </a:rPr>
                        <a:t>1</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Credit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CREDIT </a:t>
                      </a:r>
                      <a:r>
                        <a:rPr lang="en-US" sz="1600" b="0" i="0" u="none" strike="noStrike" dirty="0" smtClean="0">
                          <a:solidFill>
                            <a:srgbClr val="000000"/>
                          </a:solidFill>
                          <a:latin typeface="Calibri"/>
                        </a:rPr>
                        <a:t>ADVICE</a:t>
                      </a:r>
                    </a:p>
                    <a:p>
                      <a:pPr algn="l" fontAlgn="b"/>
                      <a:r>
                        <a:rPr lang="en-US" sz="1600" b="0" i="0" u="none" strike="noStrike" dirty="0" smtClean="0">
                          <a:solidFill>
                            <a:srgbClr val="000000"/>
                          </a:solidFill>
                          <a:latin typeface="Calibri"/>
                        </a:rPr>
                        <a:t>CREDIT ADVICE WITH TOKEN NO</a:t>
                      </a:r>
                      <a:endParaRPr lang="en-US" sz="160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69883">
                <a:tc>
                  <a:txBody>
                    <a:bodyPr/>
                    <a:lstStyle/>
                    <a:p>
                      <a:pPr algn="ctr" fontAlgn="b"/>
                      <a:r>
                        <a:rPr lang="en-US" sz="1600" b="0" i="0" u="none" strike="noStrike" dirty="0">
                          <a:solidFill>
                            <a:srgbClr val="000000"/>
                          </a:solidFill>
                          <a:latin typeface="Calibri"/>
                        </a:rPr>
                        <a:t>2</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t>
                      </a:r>
                      <a:r>
                        <a:rPr lang="en-US" sz="1600" b="0" i="0" u="none" strike="noStrike" dirty="0" smtClean="0">
                          <a:solidFill>
                            <a:srgbClr val="000000"/>
                          </a:solidFill>
                          <a:latin typeface="Calibri"/>
                        </a:rPr>
                        <a:t>ADVICE</a:t>
                      </a:r>
                    </a:p>
                    <a:p>
                      <a:pPr algn="l" fontAlgn="b"/>
                      <a:r>
                        <a:rPr lang="en-US" sz="1600" b="0" i="0" u="none" strike="noStrike" dirty="0" smtClean="0">
                          <a:solidFill>
                            <a:srgbClr val="000000"/>
                          </a:solidFill>
                          <a:latin typeface="Calibri"/>
                        </a:rPr>
                        <a:t>DEBIT ADVICE WITH TOKEN NO</a:t>
                      </a:r>
                      <a:endParaRPr lang="en-US" sz="1600" b="0" i="0" u="none" strike="noStrike" dirty="0">
                        <a:solidFill>
                          <a:srgbClr val="000000"/>
                        </a:solidFill>
                        <a:latin typeface="Calibri"/>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57913">
                <a:tc>
                  <a:txBody>
                    <a:bodyPr/>
                    <a:lstStyle/>
                    <a:p>
                      <a:pPr algn="ctr" fontAlgn="b"/>
                      <a:r>
                        <a:rPr lang="en-US" sz="1600" b="0" i="0" u="none" strike="noStrike" dirty="0">
                          <a:solidFill>
                            <a:srgbClr val="000000"/>
                          </a:solidFill>
                          <a:latin typeface="Calibri"/>
                        </a:rPr>
                        <a:t>3</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Cheque Return status in 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DEBIT ADVICE</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1391646">
                <a:tc>
                  <a:txBody>
                    <a:bodyPr/>
                    <a:lstStyle/>
                    <a:p>
                      <a:pPr algn="ctr" fontAlgn="b"/>
                      <a:r>
                        <a:rPr lang="en-US" sz="1600" b="0" i="0" u="none" strike="noStrike" dirty="0">
                          <a:solidFill>
                            <a:srgbClr val="000000"/>
                          </a:solidFill>
                          <a:latin typeface="Calibri"/>
                        </a:rPr>
                        <a:t>4</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Instrument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lvl="1" algn="l" defTabSz="914400" rtl="0" eaLnBrk="1" fontAlgn="b" latinLnBrk="0" hangingPunct="1"/>
                      <a:r>
                        <a:rPr lang="en-US" sz="1600" b="0" i="0" u="none" strike="noStrike" kern="1200" dirty="0" smtClean="0">
                          <a:solidFill>
                            <a:srgbClr val="000000"/>
                          </a:solidFill>
                          <a:latin typeface="Calibri"/>
                          <a:ea typeface="+mn-ea"/>
                          <a:cs typeface="+mn-cs"/>
                        </a:rPr>
                        <a:t>Debit Instrument Transaction Adv</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Credit Instrument Transaction Adv</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Re-validation </a:t>
                      </a:r>
                      <a:r>
                        <a:rPr lang="en-US" sz="1600" b="0" i="0" u="none" strike="noStrike" kern="1200" dirty="0" err="1" smtClean="0">
                          <a:solidFill>
                            <a:srgbClr val="000000"/>
                          </a:solidFill>
                          <a:latin typeface="Calibri"/>
                          <a:ea typeface="+mn-ea"/>
                          <a:cs typeface="+mn-cs"/>
                        </a:rPr>
                        <a:t>Instr</a:t>
                      </a:r>
                      <a:r>
                        <a:rPr lang="en-US" sz="1600" b="0" i="0" u="none" strike="noStrike" kern="1200" dirty="0" smtClean="0">
                          <a:solidFill>
                            <a:srgbClr val="000000"/>
                          </a:solidFill>
                          <a:latin typeface="Calibri"/>
                          <a:ea typeface="+mn-ea"/>
                          <a:cs typeface="+mn-cs"/>
                        </a:rPr>
                        <a:t> Transaction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Demand Draft Reprint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Duplicate Instrument Issue Advice</a:t>
                      </a:r>
                    </a:p>
                    <a:p>
                      <a:pPr marL="0" lvl="1" algn="l" defTabSz="914400" rtl="0" eaLnBrk="1" fontAlgn="b" latinLnBrk="0" hangingPunct="1"/>
                      <a:r>
                        <a:rPr lang="en-US" sz="1600" b="0" i="0" u="none" strike="noStrike" kern="1200" dirty="0" smtClean="0">
                          <a:solidFill>
                            <a:srgbClr val="000000"/>
                          </a:solidFill>
                          <a:latin typeface="Calibri"/>
                          <a:ea typeface="+mn-ea"/>
                          <a:cs typeface="+mn-cs"/>
                        </a:rPr>
                        <a:t>Bankers </a:t>
                      </a:r>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reprint Advice</a:t>
                      </a:r>
                      <a:endParaRPr lang="en-US" sz="1600" b="0" i="0" u="none" strike="noStrike" kern="1200" dirty="0">
                        <a:solidFill>
                          <a:srgbClr val="000000"/>
                        </a:solidFill>
                        <a:latin typeface="Calibri"/>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796446">
                <a:tc>
                  <a:txBody>
                    <a:bodyPr/>
                    <a:lstStyle/>
                    <a:p>
                      <a:pPr algn="ctr" fontAlgn="b"/>
                      <a:r>
                        <a:rPr lang="en-US" sz="1600" b="0" i="0" u="none" strike="noStrike" dirty="0">
                          <a:solidFill>
                            <a:srgbClr val="000000"/>
                          </a:solidFill>
                          <a:latin typeface="Calibri"/>
                        </a:rPr>
                        <a:t>5</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600" b="0" i="0" u="none" strike="noStrike" dirty="0">
                          <a:solidFill>
                            <a:srgbClr val="000000"/>
                          </a:solidFill>
                          <a:latin typeface="Calibri"/>
                        </a:rPr>
                        <a:t>Cheque Deposit Advice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Deposit Advice</a:t>
                      </a:r>
                    </a:p>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Return Advice</a:t>
                      </a:r>
                    </a:p>
                    <a:p>
                      <a:pPr marL="0" lvl="1" algn="l" defTabSz="914400" rtl="0" eaLnBrk="1" fontAlgn="b" latinLnBrk="0" hangingPunct="1"/>
                      <a:r>
                        <a:rPr lang="en-US" sz="1600" b="0" i="0" u="none" strike="noStrike" kern="1200" dirty="0" err="1" smtClean="0">
                          <a:solidFill>
                            <a:srgbClr val="000000"/>
                          </a:solidFill>
                          <a:latin typeface="Calibri"/>
                          <a:ea typeface="+mn-ea"/>
                          <a:cs typeface="+mn-cs"/>
                        </a:rPr>
                        <a:t>Cheque</a:t>
                      </a:r>
                      <a:r>
                        <a:rPr lang="en-US" sz="1600" b="0" i="0" u="none" strike="noStrike" kern="1200" dirty="0" smtClean="0">
                          <a:solidFill>
                            <a:srgbClr val="000000"/>
                          </a:solidFill>
                          <a:latin typeface="Calibri"/>
                          <a:ea typeface="+mn-ea"/>
                          <a:cs typeface="+mn-cs"/>
                        </a:rPr>
                        <a:t> Return LOCH Advice</a:t>
                      </a:r>
                      <a:endParaRPr lang="en-US" sz="1600" b="0" i="0" u="none" strike="noStrike" kern="1200" dirty="0">
                        <a:solidFill>
                          <a:srgbClr val="000000"/>
                        </a:solidFill>
                        <a:latin typeface="Calibri"/>
                        <a:ea typeface="+mn-ea"/>
                        <a:cs typeface="+mn-cs"/>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730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Standard BIP Reports – RT &amp; Clearing</a:t>
            </a:r>
            <a:br>
              <a:rPr lang="en-US" dirty="0" smtClean="0"/>
            </a:br>
            <a:endParaRPr lang="en-US" dirty="0"/>
          </a:p>
        </p:txBody>
      </p:sp>
    </p:spTree>
    <p:extLst>
      <p:ext uri="{BB962C8B-B14F-4D97-AF65-F5344CB8AC3E}">
        <p14:creationId xmlns:p14="http://schemas.microsoft.com/office/powerpoint/2010/main" val="20321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897309" y="726393"/>
            <a:ext cx="7665578" cy="400110"/>
          </a:xfrm>
          <a:prstGeom prst="rect">
            <a:avLst/>
          </a:prstGeom>
        </p:spPr>
        <p:txBody>
          <a:bodyPr wrap="square">
            <a:spAutoFit/>
          </a:bodyPr>
          <a:lstStyle/>
          <a:p>
            <a:pPr eaLnBrk="0" hangingPunct="0">
              <a:spcBef>
                <a:spcPct val="0"/>
              </a:spcBef>
              <a:defRPr/>
            </a:pPr>
            <a:endParaRPr lang="en-US" sz="2000" dirty="0" smtClean="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23844" y="688878"/>
          <a:ext cx="8135594" cy="3909292"/>
        </p:xfrm>
        <a:graphic>
          <a:graphicData uri="http://schemas.openxmlformats.org/drawingml/2006/table">
            <a:tbl>
              <a:tblPr>
                <a:effectLst/>
              </a:tblPr>
              <a:tblGrid>
                <a:gridCol w="2550563">
                  <a:extLst>
                    <a:ext uri="{9D8B030D-6E8A-4147-A177-3AD203B41FA5}">
                      <a16:colId xmlns:a16="http://schemas.microsoft.com/office/drawing/2014/main" val="20000"/>
                    </a:ext>
                  </a:extLst>
                </a:gridCol>
                <a:gridCol w="1586493">
                  <a:extLst>
                    <a:ext uri="{9D8B030D-6E8A-4147-A177-3AD203B41FA5}">
                      <a16:colId xmlns:a16="http://schemas.microsoft.com/office/drawing/2014/main" val="20001"/>
                    </a:ext>
                  </a:extLst>
                </a:gridCol>
                <a:gridCol w="3998538">
                  <a:extLst>
                    <a:ext uri="{9D8B030D-6E8A-4147-A177-3AD203B41FA5}">
                      <a16:colId xmlns:a16="http://schemas.microsoft.com/office/drawing/2014/main" val="20002"/>
                    </a:ext>
                  </a:extLst>
                </a:gridCol>
              </a:tblGrid>
              <a:tr h="215181">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7980">
                <a:tc>
                  <a:txBody>
                    <a:bodyPr/>
                    <a:lstStyle/>
                    <a:p>
                      <a:pPr marL="0" marR="0">
                        <a:spcBef>
                          <a:spcPts val="0"/>
                        </a:spcBef>
                        <a:spcAft>
                          <a:spcPts val="0"/>
                        </a:spcAft>
                      </a:pPr>
                      <a:r>
                        <a:rPr lang="en-US" sz="1200">
                          <a:solidFill>
                            <a:srgbClr val="000000"/>
                          </a:solidFill>
                          <a:latin typeface="Arial"/>
                          <a:ea typeface="Times New Roman"/>
                        </a:rPr>
                        <a:t> Inward Clearing Extract for All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CGRINCLR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Inward Clearing Records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Passed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CGRCLGPS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Inward clearing transactions with successfully passed entries.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Failed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CGRCLREF</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Failed Inward Clearing records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61782">
                <a:tc>
                  <a:txBody>
                    <a:bodyPr/>
                    <a:lstStyle/>
                    <a:p>
                      <a:pPr marL="0" marR="0">
                        <a:spcBef>
                          <a:spcPts val="0"/>
                        </a:spcBef>
                        <a:spcAft>
                          <a:spcPts val="0"/>
                        </a:spcAft>
                      </a:pPr>
                      <a:r>
                        <a:rPr lang="en-US" sz="1200">
                          <a:solidFill>
                            <a:srgbClr val="000000"/>
                          </a:solidFill>
                          <a:latin typeface="Arial"/>
                          <a:ea typeface="Times New Roman"/>
                        </a:rPr>
                        <a:t>Inward Clearing Extract for Rejected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CGRCHREV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returned cheques </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17980">
                <a:tc>
                  <a:txBody>
                    <a:bodyPr/>
                    <a:lstStyle/>
                    <a:p>
                      <a:pPr marL="0" marR="0">
                        <a:spcBef>
                          <a:spcPts val="0"/>
                        </a:spcBef>
                        <a:spcAft>
                          <a:spcPts val="0"/>
                        </a:spcAft>
                      </a:pPr>
                      <a:r>
                        <a:rPr lang="en-US" sz="1200">
                          <a:solidFill>
                            <a:srgbClr val="000000"/>
                          </a:solidFill>
                          <a:latin typeface="Arial"/>
                          <a:ea typeface="Times New Roman"/>
                        </a:rPr>
                        <a:t>Inward Clearing Extract for Forcefully passed Records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CGRCLFPS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all the forcefully passed entries which are failed earlier for the day.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61782">
                <a:tc>
                  <a:txBody>
                    <a:bodyPr/>
                    <a:lstStyle/>
                    <a:p>
                      <a:pPr marL="0" marR="0">
                        <a:spcBef>
                          <a:spcPts val="0"/>
                        </a:spcBef>
                        <a:spcAft>
                          <a:spcPts val="0"/>
                        </a:spcAft>
                      </a:pPr>
                      <a:r>
                        <a:rPr lang="en-US" sz="1200">
                          <a:solidFill>
                            <a:srgbClr val="000000"/>
                          </a:solidFill>
                          <a:latin typeface="Arial"/>
                          <a:ea typeface="Times New Roman"/>
                        </a:rPr>
                        <a:t>Batch Journal Teller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RTRBPJRN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the transactions done by a user in a day and sums up the debits and credits for the user.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61782">
                <a:tc>
                  <a:txBody>
                    <a:bodyPr/>
                    <a:lstStyle/>
                    <a:p>
                      <a:pPr marL="0" marR="0">
                        <a:spcBef>
                          <a:spcPts val="0"/>
                        </a:spcBef>
                        <a:spcAft>
                          <a:spcPts val="0"/>
                        </a:spcAft>
                      </a:pPr>
                      <a:r>
                        <a:rPr lang="en-US" sz="1200">
                          <a:solidFill>
                            <a:srgbClr val="000000"/>
                          </a:solidFill>
                          <a:latin typeface="Arial"/>
                          <a:ea typeface="Times New Roman"/>
                        </a:rPr>
                        <a:t>Cash Position Branch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RTRPCCY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Cash Position for all Tellers under each currency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61782">
                <a:tc>
                  <a:txBody>
                    <a:bodyPr/>
                    <a:lstStyle/>
                    <a:p>
                      <a:pPr marL="0" marR="0">
                        <a:spcBef>
                          <a:spcPts val="0"/>
                        </a:spcBef>
                        <a:spcAft>
                          <a:spcPts val="0"/>
                        </a:spcAft>
                      </a:pPr>
                      <a:r>
                        <a:rPr lang="en-US" sz="1200">
                          <a:solidFill>
                            <a:srgbClr val="000000"/>
                          </a:solidFill>
                          <a:latin typeface="Arial"/>
                          <a:ea typeface="Times New Roman"/>
                        </a:rPr>
                        <a:t>Teller Transaction Branch wise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RTRPTRN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Lists the transactions done by Tellers under each product for a currency. Then the sums for each currency are listed.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581425">
                <a:tc>
                  <a:txBody>
                    <a:bodyPr/>
                    <a:lstStyle/>
                    <a:p>
                      <a:pPr marL="0" marR="0">
                        <a:spcBef>
                          <a:spcPts val="0"/>
                        </a:spcBef>
                        <a:spcAft>
                          <a:spcPts val="0"/>
                        </a:spcAft>
                      </a:pPr>
                      <a:r>
                        <a:rPr lang="en-US" sz="1200">
                          <a:solidFill>
                            <a:srgbClr val="000000"/>
                          </a:solidFill>
                          <a:latin typeface="Arial"/>
                          <a:ea typeface="Times New Roman"/>
                        </a:rPr>
                        <a:t>Intra-bank transfer details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RTRIBTXD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 List of all Advance requests received in branch</a:t>
                      </a:r>
                      <a:br>
                        <a:rPr lang="en-US" sz="1200" dirty="0">
                          <a:solidFill>
                            <a:srgbClr val="000000"/>
                          </a:solidFill>
                          <a:latin typeface="Arial"/>
                          <a:ea typeface="Times New Roman"/>
                        </a:rPr>
                      </a:br>
                      <a:r>
                        <a:rPr lang="en-US" sz="1200" dirty="0">
                          <a:solidFill>
                            <a:srgbClr val="000000"/>
                          </a:solidFill>
                          <a:latin typeface="Arial"/>
                          <a:ea typeface="Times New Roman"/>
                        </a:rPr>
                        <a:t>• List of all Interbank cash transfer done in branch</a:t>
                      </a:r>
                      <a:br>
                        <a:rPr lang="en-US" sz="1200" dirty="0">
                          <a:solidFill>
                            <a:srgbClr val="000000"/>
                          </a:solidFill>
                          <a:latin typeface="Arial"/>
                          <a:ea typeface="Times New Roman"/>
                        </a:rPr>
                      </a:br>
                      <a:r>
                        <a:rPr lang="en-US" sz="1200" dirty="0">
                          <a:solidFill>
                            <a:srgbClr val="000000"/>
                          </a:solidFill>
                          <a:latin typeface="Arial"/>
                          <a:ea typeface="Times New Roman"/>
                        </a:rPr>
                        <a:t>• List of pending transfer request arrived at branch</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sp>
        <p:nvSpPr>
          <p:cNvPr id="5" name="Rectangle 4"/>
          <p:cNvSpPr/>
          <p:nvPr/>
        </p:nvSpPr>
        <p:spPr>
          <a:xfrm>
            <a:off x="897309" y="726393"/>
            <a:ext cx="7665578" cy="400110"/>
          </a:xfrm>
          <a:prstGeom prst="rect">
            <a:avLst/>
          </a:prstGeom>
        </p:spPr>
        <p:txBody>
          <a:bodyPr wrap="square">
            <a:spAutoFit/>
          </a:bodyPr>
          <a:lstStyle/>
          <a:p>
            <a:pPr eaLnBrk="0" hangingPunct="0">
              <a:spcBef>
                <a:spcPct val="0"/>
              </a:spcBef>
              <a:defRPr/>
            </a:pPr>
            <a:endParaRPr lang="en-US" sz="2000" dirty="0" smtClean="0"/>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623844" y="611966"/>
          <a:ext cx="8127049" cy="3916377"/>
        </p:xfrm>
        <a:graphic>
          <a:graphicData uri="http://schemas.openxmlformats.org/drawingml/2006/table">
            <a:tbl>
              <a:tblPr>
                <a:effectLst/>
              </a:tblPr>
              <a:tblGrid>
                <a:gridCol w="2547884">
                  <a:extLst>
                    <a:ext uri="{9D8B030D-6E8A-4147-A177-3AD203B41FA5}">
                      <a16:colId xmlns:a16="http://schemas.microsoft.com/office/drawing/2014/main" val="20000"/>
                    </a:ext>
                  </a:extLst>
                </a:gridCol>
                <a:gridCol w="1584827">
                  <a:extLst>
                    <a:ext uri="{9D8B030D-6E8A-4147-A177-3AD203B41FA5}">
                      <a16:colId xmlns:a16="http://schemas.microsoft.com/office/drawing/2014/main" val="20001"/>
                    </a:ext>
                  </a:extLst>
                </a:gridCol>
                <a:gridCol w="3994338">
                  <a:extLst>
                    <a:ext uri="{9D8B030D-6E8A-4147-A177-3AD203B41FA5}">
                      <a16:colId xmlns:a16="http://schemas.microsoft.com/office/drawing/2014/main" val="20002"/>
                    </a:ext>
                  </a:extLst>
                </a:gridCol>
              </a:tblGrid>
              <a:tr h="187990">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6183">
                <a:tc>
                  <a:txBody>
                    <a:bodyPr/>
                    <a:lstStyle/>
                    <a:p>
                      <a:pPr marL="0" marR="0">
                        <a:spcBef>
                          <a:spcPts val="0"/>
                        </a:spcBef>
                        <a:spcAft>
                          <a:spcPts val="0"/>
                        </a:spcAft>
                      </a:pPr>
                      <a:r>
                        <a:rPr lang="en-US" sz="1200">
                          <a:solidFill>
                            <a:srgbClr val="000000"/>
                          </a:solidFill>
                          <a:latin typeface="Arial"/>
                          <a:ea typeface="Times New Roman"/>
                        </a:rPr>
                        <a:t>Revalidated Instruments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RTRREVL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instruments which are Revalidated during a period can be view through this report.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6183">
                <a:tc>
                  <a:txBody>
                    <a:bodyPr/>
                    <a:lstStyle/>
                    <a:p>
                      <a:pPr marL="0" marR="0">
                        <a:spcBef>
                          <a:spcPts val="0"/>
                        </a:spcBef>
                        <a:spcAft>
                          <a:spcPts val="0"/>
                        </a:spcAft>
                      </a:pPr>
                      <a:r>
                        <a:rPr lang="en-US" sz="1200">
                          <a:solidFill>
                            <a:srgbClr val="000000"/>
                          </a:solidFill>
                          <a:latin typeface="Arial"/>
                          <a:ea typeface="Times New Roman"/>
                        </a:rPr>
                        <a:t>Re-issued instruments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RTRRISU</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instruments which are Reissued during a period can be view through this report.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6183">
                <a:tc>
                  <a:txBody>
                    <a:bodyPr/>
                    <a:lstStyle/>
                    <a:p>
                      <a:pPr marL="0" marR="0">
                        <a:spcBef>
                          <a:spcPts val="0"/>
                        </a:spcBef>
                        <a:spcAft>
                          <a:spcPts val="0"/>
                        </a:spcAft>
                      </a:pPr>
                      <a:r>
                        <a:rPr lang="en-US" sz="1200">
                          <a:solidFill>
                            <a:srgbClr val="000000"/>
                          </a:solidFill>
                          <a:latin typeface="Arial"/>
                          <a:ea typeface="Times New Roman"/>
                        </a:rPr>
                        <a:t>Demand Draft / purchase order stale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RTRPSTAL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Report lists all the DD / PO stale dated as on report Date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74733">
                <a:tc>
                  <a:txBody>
                    <a:bodyPr/>
                    <a:lstStyle/>
                    <a:p>
                      <a:pPr marL="0" marR="0">
                        <a:spcBef>
                          <a:spcPts val="0"/>
                        </a:spcBef>
                        <a:spcAft>
                          <a:spcPts val="0"/>
                        </a:spcAft>
                      </a:pPr>
                      <a:r>
                        <a:rPr lang="en-US" sz="1200">
                          <a:solidFill>
                            <a:srgbClr val="000000"/>
                          </a:solidFill>
                          <a:latin typeface="Arial"/>
                          <a:ea typeface="Times New Roman"/>
                        </a:rPr>
                        <a:t>On Us Transactions</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CGRPOUTN</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Report lists cheque which are cleared within the Bank Accounts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16183">
                <a:tc>
                  <a:txBody>
                    <a:bodyPr/>
                    <a:lstStyle/>
                    <a:p>
                      <a:pPr marL="0" marR="0">
                        <a:spcBef>
                          <a:spcPts val="0"/>
                        </a:spcBef>
                        <a:spcAft>
                          <a:spcPts val="0"/>
                        </a:spcAft>
                      </a:pPr>
                      <a:r>
                        <a:rPr lang="en-US" sz="1200">
                          <a:solidFill>
                            <a:srgbClr val="000000"/>
                          </a:solidFill>
                          <a:latin typeface="Arial"/>
                          <a:ea typeface="Times New Roman"/>
                        </a:rPr>
                        <a:t>Float Extension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CGRFLTEX</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Outward Clearing Transaction for which Float days extended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74733">
                <a:tc>
                  <a:txBody>
                    <a:bodyPr/>
                    <a:lstStyle/>
                    <a:p>
                      <a:pPr marL="0" marR="0">
                        <a:spcBef>
                          <a:spcPts val="0"/>
                        </a:spcBef>
                        <a:spcAft>
                          <a:spcPts val="0"/>
                        </a:spcAft>
                      </a:pPr>
                      <a:r>
                        <a:rPr lang="en-US" sz="1200">
                          <a:solidFill>
                            <a:srgbClr val="000000"/>
                          </a:solidFill>
                          <a:latin typeface="Arial"/>
                          <a:ea typeface="Times New Roman"/>
                        </a:rPr>
                        <a:t>Cheque Book issued on Daily Basis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RTRPCHQD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Customer Account to which Cheque Book has been issued for the period inputted</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74733">
                <a:tc>
                  <a:txBody>
                    <a:bodyPr/>
                    <a:lstStyle/>
                    <a:p>
                      <a:pPr marL="0" marR="0">
                        <a:spcBef>
                          <a:spcPts val="0"/>
                        </a:spcBef>
                        <a:spcAft>
                          <a:spcPts val="0"/>
                        </a:spcAft>
                      </a:pPr>
                      <a:r>
                        <a:rPr lang="en-US" sz="1200">
                          <a:solidFill>
                            <a:srgbClr val="000000"/>
                          </a:solidFill>
                          <a:latin typeface="Arial"/>
                          <a:ea typeface="Times New Roman"/>
                        </a:rPr>
                        <a:t>Outward Clearing Handoff Report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CGROCGHR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detailed report shows all the Outward clearing transactions for the day</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74733">
                <a:tc>
                  <a:txBody>
                    <a:bodyPr/>
                    <a:lstStyle/>
                    <a:p>
                      <a:pPr marL="0" marR="0">
                        <a:spcBef>
                          <a:spcPts val="0"/>
                        </a:spcBef>
                        <a:spcAft>
                          <a:spcPts val="0"/>
                        </a:spcAft>
                      </a:pPr>
                      <a:r>
                        <a:rPr lang="en-US" sz="1200">
                          <a:solidFill>
                            <a:srgbClr val="000000"/>
                          </a:solidFill>
                          <a:latin typeface="Arial"/>
                          <a:ea typeface="Times New Roman"/>
                        </a:rPr>
                        <a:t>Instruments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CGRINSTR</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instrument like DD/BC/TC and details of the customers, issued instruments  for the run date</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316183">
                <a:tc>
                  <a:txBody>
                    <a:bodyPr/>
                    <a:lstStyle/>
                    <a:p>
                      <a:pPr marL="0" marR="0">
                        <a:spcBef>
                          <a:spcPts val="0"/>
                        </a:spcBef>
                        <a:spcAft>
                          <a:spcPts val="0"/>
                        </a:spcAft>
                      </a:pPr>
                      <a:r>
                        <a:rPr lang="en-US" sz="1200">
                          <a:solidFill>
                            <a:srgbClr val="000000"/>
                          </a:solidFill>
                          <a:latin typeface="Arial"/>
                          <a:ea typeface="Times New Roman"/>
                        </a:rPr>
                        <a:t>Liquidated Instrument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CGRLQINT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instruments liquidated and complete details of instruments and the corresponding beneficiary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316183">
                <a:tc>
                  <a:txBody>
                    <a:bodyPr/>
                    <a:lstStyle/>
                    <a:p>
                      <a:pPr marL="0" marR="0">
                        <a:spcBef>
                          <a:spcPts val="0"/>
                        </a:spcBef>
                        <a:spcAft>
                          <a:spcPts val="0"/>
                        </a:spcAft>
                      </a:pPr>
                      <a:r>
                        <a:rPr lang="en-US" sz="1200">
                          <a:solidFill>
                            <a:srgbClr val="000000"/>
                          </a:solidFill>
                          <a:latin typeface="Arial"/>
                          <a:ea typeface="Times New Roman"/>
                        </a:rPr>
                        <a:t>Clearing Balance Summary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CGRBLSUM</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lists region-wise summary details of clearing house details, clearing, and amount cleared for that day</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880217" y="714516"/>
          <a:ext cx="7528845" cy="3734906"/>
        </p:xfrm>
        <a:graphic>
          <a:graphicData uri="http://schemas.openxmlformats.org/drawingml/2006/table">
            <a:tbl>
              <a:tblPr>
                <a:effectLst/>
              </a:tblPr>
              <a:tblGrid>
                <a:gridCol w="2360343">
                  <a:extLst>
                    <a:ext uri="{9D8B030D-6E8A-4147-A177-3AD203B41FA5}">
                      <a16:colId xmlns:a16="http://schemas.microsoft.com/office/drawing/2014/main" val="20000"/>
                    </a:ext>
                  </a:extLst>
                </a:gridCol>
                <a:gridCol w="1468173">
                  <a:extLst>
                    <a:ext uri="{9D8B030D-6E8A-4147-A177-3AD203B41FA5}">
                      <a16:colId xmlns:a16="http://schemas.microsoft.com/office/drawing/2014/main" val="20001"/>
                    </a:ext>
                  </a:extLst>
                </a:gridCol>
                <a:gridCol w="3700329">
                  <a:extLst>
                    <a:ext uri="{9D8B030D-6E8A-4147-A177-3AD203B41FA5}">
                      <a16:colId xmlns:a16="http://schemas.microsoft.com/office/drawing/2014/main" val="20002"/>
                    </a:ext>
                  </a:extLst>
                </a:gridCol>
              </a:tblGrid>
              <a:tr h="217275">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839">
                <a:tc>
                  <a:txBody>
                    <a:bodyPr/>
                    <a:lstStyle/>
                    <a:p>
                      <a:pPr marL="0" marR="0">
                        <a:spcBef>
                          <a:spcPts val="0"/>
                        </a:spcBef>
                        <a:spcAft>
                          <a:spcPts val="0"/>
                        </a:spcAft>
                      </a:pPr>
                      <a:r>
                        <a:rPr lang="en-US" sz="1200">
                          <a:solidFill>
                            <a:srgbClr val="000000"/>
                          </a:solidFill>
                          <a:latin typeface="Arial"/>
                          <a:ea typeface="Times New Roman"/>
                        </a:rPr>
                        <a:t>Inward Clearing Cheque Reject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CGRICLRS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cheques which were rejected during inward clearing process of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65839">
                <a:tc>
                  <a:txBody>
                    <a:bodyPr/>
                    <a:lstStyle/>
                    <a:p>
                      <a:pPr marL="0" marR="0">
                        <a:spcBef>
                          <a:spcPts val="0"/>
                        </a:spcBef>
                        <a:spcAft>
                          <a:spcPts val="0"/>
                        </a:spcAft>
                      </a:pPr>
                      <a:r>
                        <a:rPr lang="en-US" sz="1200">
                          <a:solidFill>
                            <a:srgbClr val="000000"/>
                          </a:solidFill>
                          <a:latin typeface="Arial"/>
                          <a:ea typeface="Times New Roman"/>
                        </a:rPr>
                        <a:t>Cheques Due for Realization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CGRCDTOD</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reports lists cheques that are due for realization for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75574">
                <a:tc>
                  <a:txBody>
                    <a:bodyPr/>
                    <a:lstStyle/>
                    <a:p>
                      <a:pPr marL="0" marR="0">
                        <a:spcBef>
                          <a:spcPts val="0"/>
                        </a:spcBef>
                        <a:spcAft>
                          <a:spcPts val="0"/>
                        </a:spcAft>
                      </a:pPr>
                      <a:r>
                        <a:rPr lang="en-US" sz="1200">
                          <a:solidFill>
                            <a:srgbClr val="000000"/>
                          </a:solidFill>
                          <a:latin typeface="Arial"/>
                          <a:ea typeface="Times New Roman"/>
                        </a:rPr>
                        <a:t>Outward Clearing Failed Transactions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CGROCFTN</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Outward Clearing Failed transactions for the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65839">
                <a:tc>
                  <a:txBody>
                    <a:bodyPr/>
                    <a:lstStyle/>
                    <a:p>
                      <a:pPr marL="0" marR="0">
                        <a:spcBef>
                          <a:spcPts val="0"/>
                        </a:spcBef>
                        <a:spcAft>
                          <a:spcPts val="0"/>
                        </a:spcAft>
                      </a:pPr>
                      <a:r>
                        <a:rPr lang="en-US" sz="1200">
                          <a:solidFill>
                            <a:srgbClr val="000000"/>
                          </a:solidFill>
                          <a:latin typeface="Arial"/>
                          <a:ea typeface="Times New Roman"/>
                        </a:rPr>
                        <a:t>Inward Clearing Summary</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CGRINCLG</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all the inward clearing transactions processed on that day</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65839">
                <a:tc>
                  <a:txBody>
                    <a:bodyPr/>
                    <a:lstStyle/>
                    <a:p>
                      <a:pPr marL="0" marR="0">
                        <a:spcBef>
                          <a:spcPts val="0"/>
                        </a:spcBef>
                        <a:spcAft>
                          <a:spcPts val="0"/>
                        </a:spcAft>
                      </a:pPr>
                      <a:r>
                        <a:rPr lang="en-US" sz="1200">
                          <a:solidFill>
                            <a:srgbClr val="000000"/>
                          </a:solidFill>
                          <a:latin typeface="Arial"/>
                          <a:ea typeface="Times New Roman"/>
                        </a:rPr>
                        <a:t>Cheques Deposited Today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STRCHDEP</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cheques deposited to the accounts on the current day and their complete details.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65839">
                <a:tc>
                  <a:txBody>
                    <a:bodyPr/>
                    <a:lstStyle/>
                    <a:p>
                      <a:pPr marL="0" marR="0">
                        <a:spcBef>
                          <a:spcPts val="0"/>
                        </a:spcBef>
                        <a:spcAft>
                          <a:spcPts val="0"/>
                        </a:spcAft>
                      </a:pPr>
                      <a:r>
                        <a:rPr lang="en-US" sz="1200">
                          <a:solidFill>
                            <a:srgbClr val="000000"/>
                          </a:solidFill>
                          <a:latin typeface="Arial"/>
                          <a:ea typeface="Times New Roman"/>
                        </a:rPr>
                        <a:t>Authentication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STRBRNAU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the details of transactions authorized by the supervisor. </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75574">
                <a:tc>
                  <a:txBody>
                    <a:bodyPr/>
                    <a:lstStyle/>
                    <a:p>
                      <a:pPr marL="0" marR="0">
                        <a:spcBef>
                          <a:spcPts val="0"/>
                        </a:spcBef>
                        <a:spcAft>
                          <a:spcPts val="0"/>
                        </a:spcAft>
                      </a:pPr>
                      <a:r>
                        <a:rPr lang="en-US" sz="1200">
                          <a:solidFill>
                            <a:srgbClr val="000000"/>
                          </a:solidFill>
                          <a:latin typeface="Arial"/>
                          <a:ea typeface="Times New Roman"/>
                        </a:rPr>
                        <a:t>Instruments Details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RTRINSDT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details of instruments based on the instrument status on the particular date</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365839">
                <a:tc>
                  <a:txBody>
                    <a:bodyPr/>
                    <a:lstStyle/>
                    <a:p>
                      <a:pPr marL="0" marR="0">
                        <a:spcBef>
                          <a:spcPts val="0"/>
                        </a:spcBef>
                        <a:spcAft>
                          <a:spcPts val="0"/>
                        </a:spcAft>
                      </a:pPr>
                      <a:r>
                        <a:rPr lang="en-US" sz="1200">
                          <a:solidFill>
                            <a:srgbClr val="000000"/>
                          </a:solidFill>
                          <a:latin typeface="Arial"/>
                          <a:ea typeface="Times New Roman"/>
                        </a:rPr>
                        <a:t>Duplicate Instruments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RTRDISU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All Duplicate instruments which are issued are during a period can be view through this report.</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365839">
                <a:tc>
                  <a:txBody>
                    <a:bodyPr/>
                    <a:lstStyle/>
                    <a:p>
                      <a:pPr marL="0" marR="0">
                        <a:spcBef>
                          <a:spcPts val="0"/>
                        </a:spcBef>
                        <a:spcAft>
                          <a:spcPts val="0"/>
                        </a:spcAft>
                      </a:pPr>
                      <a:r>
                        <a:rPr lang="en-US" sz="1200">
                          <a:solidFill>
                            <a:srgbClr val="000000"/>
                          </a:solidFill>
                          <a:latin typeface="Arial"/>
                          <a:ea typeface="Times New Roman"/>
                        </a:rPr>
                        <a:t>Overage/Shortage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TPROSREP</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lists the overage/shortage cash transactions performed during the day for a branch</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and Clearing – Standard BIP Reports</a:t>
            </a:r>
            <a:endParaRPr lang="en-US" dirty="0"/>
          </a:p>
        </p:txBody>
      </p:sp>
      <p:sp>
        <p:nvSpPr>
          <p:cNvPr id="4" name="Content Placeholder 3"/>
          <p:cNvSpPr>
            <a:spLocks noGrp="1"/>
          </p:cNvSpPr>
          <p:nvPr>
            <p:ph sz="quarter" idx="12"/>
          </p:nvPr>
        </p:nvSpPr>
        <p:spPr>
          <a:xfrm>
            <a:off x="804347" y="1102407"/>
            <a:ext cx="7920909" cy="3170490"/>
          </a:xfrm>
        </p:spPr>
        <p:txBody>
          <a:bodyPr vert="horz" lIns="0" tIns="0" rIns="0" bIns="0" rtlCol="0">
            <a:noAutofit/>
          </a:bodyPr>
          <a:lstStyle/>
          <a:p>
            <a:pPr eaLnBrk="0" hangingPunct="0">
              <a:spcBef>
                <a:spcPct val="0"/>
              </a:spcBef>
              <a:buClrTx/>
              <a:buFont typeface="Wingdings" pitchFamily="2" charset="2"/>
              <a:buNone/>
              <a:defRPr/>
            </a:pPr>
            <a:endParaRPr lang="en-US" dirty="0" smtClean="0">
              <a:ea typeface="Times New Roman" pitchFamily="18" charset="0"/>
              <a:cs typeface="Times New Roman" pitchFamily="18" charset="0"/>
            </a:endParaRPr>
          </a:p>
          <a:p>
            <a:endParaRPr lang="en-US" dirty="0" smtClean="0">
              <a:ea typeface="Times New Roman" pitchFamily="18" charset="0"/>
              <a:cs typeface="Times New Roman" pitchFamily="18" charset="0"/>
            </a:endParaRPr>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25981" y="1122140"/>
          <a:ext cx="7528845" cy="954563"/>
        </p:xfrm>
        <a:graphic>
          <a:graphicData uri="http://schemas.openxmlformats.org/drawingml/2006/table">
            <a:tbl>
              <a:tblPr>
                <a:effectLst/>
              </a:tblPr>
              <a:tblGrid>
                <a:gridCol w="2360343">
                  <a:extLst>
                    <a:ext uri="{9D8B030D-6E8A-4147-A177-3AD203B41FA5}">
                      <a16:colId xmlns:a16="http://schemas.microsoft.com/office/drawing/2014/main" val="20000"/>
                    </a:ext>
                  </a:extLst>
                </a:gridCol>
                <a:gridCol w="1468173">
                  <a:extLst>
                    <a:ext uri="{9D8B030D-6E8A-4147-A177-3AD203B41FA5}">
                      <a16:colId xmlns:a16="http://schemas.microsoft.com/office/drawing/2014/main" val="20001"/>
                    </a:ext>
                  </a:extLst>
                </a:gridCol>
                <a:gridCol w="3700329">
                  <a:extLst>
                    <a:ext uri="{9D8B030D-6E8A-4147-A177-3AD203B41FA5}">
                      <a16:colId xmlns:a16="http://schemas.microsoft.com/office/drawing/2014/main" val="20002"/>
                    </a:ext>
                  </a:extLst>
                </a:gridCol>
              </a:tblGrid>
              <a:tr h="217275">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Reports</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ID</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smtClean="0">
                          <a:ln>
                            <a:noFill/>
                          </a:ln>
                          <a:solidFill>
                            <a:schemeClr val="bg1"/>
                          </a:solidFill>
                          <a:effectLst/>
                          <a:latin typeface="Arial" charset="0"/>
                          <a:ea typeface="+mn-ea"/>
                          <a:cs typeface="Arial" charset="0"/>
                        </a:rPr>
                        <a:t>Purpose</a:t>
                      </a:r>
                      <a:endParaRPr kumimoji="0" lang="en-US" sz="1400" b="1" i="0" u="none" strike="noStrike" kern="1200" cap="none" normalizeH="0" baseline="0" dirty="0">
                        <a:ln>
                          <a:noFill/>
                        </a:ln>
                        <a:solidFill>
                          <a:schemeClr val="bg1"/>
                        </a:solidFill>
                        <a:effectLst/>
                        <a:latin typeface="Arial" charset="0"/>
                        <a:ea typeface="+mn-ea"/>
                        <a:cs typeface="Arial" charset="0"/>
                      </a:endParaRP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839">
                <a:tc>
                  <a:txBody>
                    <a:bodyPr/>
                    <a:lstStyle/>
                    <a:p>
                      <a:pPr marL="0" marR="0">
                        <a:spcBef>
                          <a:spcPts val="0"/>
                        </a:spcBef>
                        <a:spcAft>
                          <a:spcPts val="0"/>
                        </a:spcAft>
                      </a:pPr>
                      <a:r>
                        <a:rPr lang="en-US" sz="1200">
                          <a:solidFill>
                            <a:srgbClr val="000000"/>
                          </a:solidFill>
                          <a:latin typeface="Arial"/>
                          <a:ea typeface="Times New Roman"/>
                        </a:rPr>
                        <a:t>Passbook Issued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CARPBISU</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This report lists the details of passbook issued to various accounts</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65839">
                <a:tc>
                  <a:txBody>
                    <a:bodyPr/>
                    <a:lstStyle/>
                    <a:p>
                      <a:pPr marL="0" marR="0">
                        <a:spcBef>
                          <a:spcPts val="0"/>
                        </a:spcBef>
                        <a:spcAft>
                          <a:spcPts val="0"/>
                        </a:spcAft>
                      </a:pPr>
                      <a:r>
                        <a:rPr lang="en-US" sz="1200">
                          <a:solidFill>
                            <a:srgbClr val="000000"/>
                          </a:solidFill>
                          <a:latin typeface="Arial"/>
                          <a:ea typeface="Times New Roman"/>
                        </a:rPr>
                        <a:t>Inventory Balance Adjustment Report</a:t>
                      </a:r>
                      <a:endParaRPr lang="en-US" sz="120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IVRADJBL</a:t>
                      </a:r>
                      <a:endParaRPr lang="en-US" sz="120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dirty="0">
                          <a:solidFill>
                            <a:srgbClr val="000000"/>
                          </a:solidFill>
                          <a:latin typeface="Arial"/>
                          <a:ea typeface="Times New Roman"/>
                        </a:rPr>
                        <a:t>This report will display the details of inventory for which inventory balance is adjusted.</a:t>
                      </a:r>
                      <a:endParaRPr lang="en-US" sz="12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Retail Teller Module </a:t>
            </a:r>
            <a:endParaRPr lang="en-US" dirty="0"/>
          </a:p>
        </p:txBody>
      </p:sp>
      <p:sp>
        <p:nvSpPr>
          <p:cNvPr id="2" name="Content Placeholder 1"/>
          <p:cNvSpPr>
            <a:spLocks noGrp="1"/>
          </p:cNvSpPr>
          <p:nvPr>
            <p:ph sz="quarter" idx="12"/>
          </p:nvPr>
        </p:nvSpPr>
        <p:spPr/>
        <p:txBody>
          <a:bodyPr/>
          <a:lstStyle/>
          <a:p>
            <a:r>
              <a:rPr lang="en-US" dirty="0" smtClean="0"/>
              <a:t>Teller module facilitates the processing of several types of transactions like cash transactions, cheque transactions, remittance transactions, funds management transactions Instruments, and Utility payments. Hence in general could be classified as   follows</a:t>
            </a:r>
          </a:p>
          <a:p>
            <a:pPr lvl="1"/>
            <a:r>
              <a:rPr lang="en-US" sz="1800" dirty="0" smtClean="0"/>
              <a:t>Retail Teller</a:t>
            </a:r>
          </a:p>
          <a:p>
            <a:pPr lvl="1"/>
            <a:r>
              <a:rPr lang="en-US" sz="1800" dirty="0" smtClean="0"/>
              <a:t>Clearing </a:t>
            </a:r>
            <a:endParaRPr lang="en-US" dirty="0" smtClean="0"/>
          </a:p>
          <a:p>
            <a:pPr lvl="1"/>
            <a:r>
              <a:rPr lang="en-US" sz="1800" dirty="0" smtClean="0"/>
              <a:t>Utility Payments</a:t>
            </a:r>
          </a:p>
        </p:txBody>
      </p:sp>
      <p:sp>
        <p:nvSpPr>
          <p:cNvPr id="5" name="Text Placeholder 4"/>
          <p:cNvSpPr>
            <a:spLocks noGrp="1"/>
          </p:cNvSpPr>
          <p:nvPr>
            <p:ph type="body" sz="quarter" idx="13"/>
          </p:nvPr>
        </p:nvSpPr>
        <p:spPr/>
        <p:txBody>
          <a:bodyPr/>
          <a:lstStyle/>
          <a:p>
            <a:r>
              <a:rPr lang="en-US" b="1" dirty="0" smtClean="0"/>
              <a:t>Introduction</a:t>
            </a:r>
            <a:endParaRPr lang="en-US" b="1"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Retail Teller Module</a:t>
            </a:r>
            <a:endParaRPr lang="en-US" dirty="0"/>
          </a:p>
        </p:txBody>
      </p:sp>
      <p:sp>
        <p:nvSpPr>
          <p:cNvPr id="13" name="Content Placeholder 12"/>
          <p:cNvSpPr>
            <a:spLocks noGrp="1"/>
          </p:cNvSpPr>
          <p:nvPr>
            <p:ph sz="quarter" idx="12"/>
          </p:nvPr>
        </p:nvSpPr>
        <p:spPr>
          <a:xfrm>
            <a:off x="633431" y="1085316"/>
            <a:ext cx="8229600" cy="3469591"/>
          </a:xfrm>
        </p:spPr>
        <p:txBody>
          <a:bodyPr/>
          <a:lstStyle/>
          <a:p>
            <a:pPr marL="228600" lvl="1" indent="-168275" algn="just">
              <a:buClr>
                <a:srgbClr val="FF0000"/>
              </a:buClr>
              <a:buFont typeface="Wingdings" pitchFamily="2" charset="2"/>
              <a:buChar char="§"/>
            </a:pPr>
            <a:r>
              <a:rPr lang="en-US" dirty="0" smtClean="0"/>
              <a:t>Oracle FLEXCUBE provides inbuilt retail teller and utility payment products in the Retail Teller module for retail teller transactions entered through an Oracle FLEXCUBE branch.  </a:t>
            </a:r>
          </a:p>
          <a:p>
            <a:pPr marL="228600" lvl="1" indent="-168275" algn="just">
              <a:buClr>
                <a:srgbClr val="FF0000"/>
              </a:buClr>
              <a:buFont typeface="Wingdings" pitchFamily="2" charset="2"/>
              <a:buChar char="§"/>
            </a:pPr>
            <a:r>
              <a:rPr lang="en-US" dirty="0" smtClean="0"/>
              <a:t>These products are factory shipped, and no new products other than these need be maintained for such retail teller transactions.  You can, however, make changes to these inbuilt products, to suit your requirements, and specify any exchange rate parameters and any MIS details. </a:t>
            </a:r>
          </a:p>
          <a:p>
            <a:pPr marL="228600" lvl="1" indent="-168275" algn="just">
              <a:buClr>
                <a:srgbClr val="FF0000"/>
              </a:buClr>
              <a:buFont typeface="Wingdings" pitchFamily="2" charset="2"/>
              <a:buChar char="§"/>
            </a:pPr>
            <a:r>
              <a:rPr lang="en-US" dirty="0" smtClean="0"/>
              <a:t>Clearing products are not inbuilt. Clearing transactions screens have product LOV, where user can select the product code and process the transaction as per product attributes. </a:t>
            </a:r>
          </a:p>
          <a:p>
            <a:pPr marL="228600" lvl="1" indent="-168275" algn="just">
              <a:buClr>
                <a:srgbClr val="FF0000"/>
              </a:buClr>
              <a:buFont typeface="Wingdings" pitchFamily="2" charset="2"/>
              <a:buChar char="§"/>
            </a:pPr>
            <a:r>
              <a:rPr lang="en-US" dirty="0" smtClean="0"/>
              <a:t>For an exhaustive list of these products and their associations with the corresponding functions in the Oracle FLEXCUBE Retail branch, refer below. </a:t>
            </a:r>
          </a:p>
          <a:p>
            <a:endParaRPr lang="en-US" dirty="0"/>
          </a:p>
        </p:txBody>
      </p:sp>
      <p:sp>
        <p:nvSpPr>
          <p:cNvPr id="14" name="Text Placeholder 4"/>
          <p:cNvSpPr>
            <a:spLocks noGrp="1"/>
          </p:cNvSpPr>
          <p:nvPr>
            <p:ph type="body" sz="quarter" idx="13"/>
          </p:nvPr>
        </p:nvSpPr>
        <p:spPr>
          <a:xfrm>
            <a:off x="804347" y="700755"/>
            <a:ext cx="8229600" cy="367469"/>
          </a:xfrm>
        </p:spPr>
        <p:txBody>
          <a:bodyPr/>
          <a:lstStyle/>
          <a:p>
            <a:r>
              <a:rPr lang="en-US" b="1" dirty="0" smtClean="0"/>
              <a:t>Introduction</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9001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Open Teller Batch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9007</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from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CHFV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BCFT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cash from Till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CHFT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SCTT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Cash to Teller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9008</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to Vault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CHTV</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9012</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Current Open Tills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TVCL</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Till Balancing and Closure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NA</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TVQR</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Till Vault Position  Query</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TLTT</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Teller Totals</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DENM</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Denomination Exchange</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Transfer Cash To Another Branch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1411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Receive Cash From Another Branch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NA</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9009</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Buy Cash From Central Bank</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BCCB</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9010</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Sell Cash To Central Bank</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SCCB</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Teller Function ids &amp; Product Codes</a:t>
            </a: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1401510" y="957130"/>
          <a:ext cx="5964965" cy="3591567"/>
        </p:xfrm>
        <a:graphic>
          <a:graphicData uri="http://schemas.openxmlformats.org/drawingml/2006/table">
            <a:tbl>
              <a:tblPr>
                <a:effectLst/>
              </a:tblPr>
              <a:tblGrid>
                <a:gridCol w="2015436">
                  <a:extLst>
                    <a:ext uri="{9D8B030D-6E8A-4147-A177-3AD203B41FA5}">
                      <a16:colId xmlns:a16="http://schemas.microsoft.com/office/drawing/2014/main" val="20000"/>
                    </a:ext>
                  </a:extLst>
                </a:gridCol>
                <a:gridCol w="1930136">
                  <a:extLst>
                    <a:ext uri="{9D8B030D-6E8A-4147-A177-3AD203B41FA5}">
                      <a16:colId xmlns:a16="http://schemas.microsoft.com/office/drawing/2014/main" val="20001"/>
                    </a:ext>
                  </a:extLst>
                </a:gridCol>
                <a:gridCol w="2019393">
                  <a:extLst>
                    <a:ext uri="{9D8B030D-6E8A-4147-A177-3AD203B41FA5}">
                      <a16:colId xmlns:a16="http://schemas.microsoft.com/office/drawing/2014/main" val="20002"/>
                    </a:ext>
                  </a:extLst>
                </a:gridCol>
              </a:tblGrid>
              <a:tr h="29226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Branch Transaction Fast </a:t>
                      </a:r>
                      <a:r>
                        <a:rPr kumimoji="0" lang="en-US" sz="1400" b="1" i="0" u="none" strike="noStrike" kern="1200" cap="none" normalizeH="0" baseline="0" dirty="0" smtClean="0">
                          <a:ln>
                            <a:noFill/>
                          </a:ln>
                          <a:solidFill>
                            <a:schemeClr val="bg1"/>
                          </a:solidFill>
                          <a:effectLst/>
                          <a:latin typeface="Arial" charset="0"/>
                          <a:ea typeface="+mn-ea"/>
                          <a:cs typeface="Arial" charset="0"/>
                        </a:rPr>
                        <a:t>Path</a:t>
                      </a:r>
                    </a:p>
                  </a:txBody>
                  <a:tcPr marL="9429" marR="9429" marT="9429"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Function Description</a:t>
                      </a:r>
                    </a:p>
                  </a:txBody>
                  <a:tcPr marL="9429" marR="9429" marT="942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kern="1200" cap="none" normalizeH="0" baseline="0" dirty="0">
                          <a:ln>
                            <a:noFill/>
                          </a:ln>
                          <a:solidFill>
                            <a:schemeClr val="bg1"/>
                          </a:solidFill>
                          <a:effectLst/>
                          <a:latin typeface="Arial" charset="0"/>
                          <a:ea typeface="+mn-ea"/>
                          <a:cs typeface="Arial" charset="0"/>
                        </a:rPr>
                        <a:t>RT Module Product Code</a:t>
                      </a:r>
                    </a:p>
                  </a:txBody>
                  <a:tcPr marL="9429" marR="9429" marT="9429"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0774">
                <a:tc>
                  <a:txBody>
                    <a:bodyPr/>
                    <a:lstStyle/>
                    <a:p>
                      <a:pPr marL="0" marR="0" algn="ctr">
                        <a:spcBef>
                          <a:spcPts val="0"/>
                        </a:spcBef>
                        <a:spcAft>
                          <a:spcPts val="0"/>
                        </a:spcAft>
                      </a:pPr>
                      <a:r>
                        <a:rPr lang="en-US" sz="1200">
                          <a:solidFill>
                            <a:srgbClr val="000000"/>
                          </a:solidFill>
                          <a:latin typeface="Arial"/>
                          <a:ea typeface="Times New Roman"/>
                        </a:rPr>
                        <a:t>1401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Deposit</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CHDP</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50774">
                <a:tc>
                  <a:txBody>
                    <a:bodyPr/>
                    <a:lstStyle/>
                    <a:p>
                      <a:pPr marL="0" marR="0" algn="ctr">
                        <a:spcBef>
                          <a:spcPts val="0"/>
                        </a:spcBef>
                        <a:spcAft>
                          <a:spcPts val="0"/>
                        </a:spcAft>
                      </a:pPr>
                      <a:r>
                        <a:rPr lang="en-US" sz="1200">
                          <a:solidFill>
                            <a:srgbClr val="000000"/>
                          </a:solidFill>
                          <a:latin typeface="Arial"/>
                          <a:ea typeface="Times New Roman"/>
                        </a:rPr>
                        <a:t>1001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Withdrawal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50774">
                <a:tc>
                  <a:txBody>
                    <a:bodyPr/>
                    <a:lstStyle/>
                    <a:p>
                      <a:pPr marL="0" marR="0" algn="ctr">
                        <a:spcBef>
                          <a:spcPts val="0"/>
                        </a:spcBef>
                        <a:spcAft>
                          <a:spcPts val="0"/>
                        </a:spcAft>
                      </a:pPr>
                      <a:r>
                        <a:rPr lang="en-US" sz="1200">
                          <a:solidFill>
                            <a:srgbClr val="000000"/>
                          </a:solidFill>
                          <a:latin typeface="Arial"/>
                          <a:ea typeface="Times New Roman"/>
                        </a:rPr>
                        <a:t>1013</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Check Withdrawal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CQWL</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50774">
                <a:tc>
                  <a:txBody>
                    <a:bodyPr/>
                    <a:lstStyle/>
                    <a:p>
                      <a:pPr marL="0" marR="0" algn="ctr">
                        <a:spcBef>
                          <a:spcPts val="0"/>
                        </a:spcBef>
                        <a:spcAft>
                          <a:spcPts val="0"/>
                        </a:spcAft>
                      </a:pPr>
                      <a:r>
                        <a:rPr lang="en-US" sz="1200">
                          <a:solidFill>
                            <a:srgbClr val="000000"/>
                          </a:solidFill>
                          <a:latin typeface="Arial"/>
                          <a:ea typeface="Times New Roman"/>
                        </a:rPr>
                        <a:t>1405</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Cash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CHTR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450774">
                <a:tc>
                  <a:txBody>
                    <a:bodyPr/>
                    <a:lstStyle/>
                    <a:p>
                      <a:pPr marL="0" marR="0" algn="ctr">
                        <a:spcBef>
                          <a:spcPts val="0"/>
                        </a:spcBef>
                        <a:spcAft>
                          <a:spcPts val="0"/>
                        </a:spcAft>
                      </a:pPr>
                      <a:r>
                        <a:rPr lang="en-US" sz="1200">
                          <a:solidFill>
                            <a:srgbClr val="000000"/>
                          </a:solidFill>
                          <a:latin typeface="Arial"/>
                          <a:ea typeface="Times New Roman"/>
                        </a:rPr>
                        <a:t>1406</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International Cash Transfer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CXTR</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0774">
                <a:tc>
                  <a:txBody>
                    <a:bodyPr/>
                    <a:lstStyle/>
                    <a:p>
                      <a:pPr marL="0" marR="0" algn="ctr">
                        <a:spcBef>
                          <a:spcPts val="0"/>
                        </a:spcBef>
                        <a:spcAft>
                          <a:spcPts val="0"/>
                        </a:spcAft>
                      </a:pPr>
                      <a:r>
                        <a:rPr lang="en-US" sz="1200">
                          <a:solidFill>
                            <a:srgbClr val="000000"/>
                          </a:solidFill>
                          <a:latin typeface="Arial"/>
                          <a:ea typeface="Times New Roman"/>
                        </a:rPr>
                        <a:t>5001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Manual Loan Disbursement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a:solidFill>
                            <a:srgbClr val="000000"/>
                          </a:solidFill>
                          <a:latin typeface="Arial"/>
                          <a:ea typeface="Times New Roman"/>
                        </a:rPr>
                        <a:t>LDCH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0774">
                <a:tc>
                  <a:txBody>
                    <a:bodyPr/>
                    <a:lstStyle/>
                    <a:p>
                      <a:pPr marL="0" marR="0" algn="ctr">
                        <a:spcBef>
                          <a:spcPts val="0"/>
                        </a:spcBef>
                        <a:spcAft>
                          <a:spcPts val="0"/>
                        </a:spcAft>
                      </a:pPr>
                      <a:r>
                        <a:rPr lang="en-US" sz="1200">
                          <a:solidFill>
                            <a:srgbClr val="000000"/>
                          </a:solidFill>
                          <a:latin typeface="Arial"/>
                          <a:ea typeface="Times New Roman"/>
                        </a:rPr>
                        <a:t>5401</a:t>
                      </a:r>
                      <a:endParaRPr lang="en-US" sz="1200">
                        <a:latin typeface="Times New Roman"/>
                        <a:ea typeface="Calibri"/>
                      </a:endParaRP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200">
                          <a:solidFill>
                            <a:srgbClr val="000000"/>
                          </a:solidFill>
                          <a:latin typeface="Arial"/>
                          <a:ea typeface="Times New Roman"/>
                        </a:rPr>
                        <a:t>Manual Loan Repayment by Cash</a:t>
                      </a:r>
                      <a:endParaRPr lang="en-US" sz="120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algn="ctr">
                        <a:spcBef>
                          <a:spcPts val="0"/>
                        </a:spcBef>
                        <a:spcAft>
                          <a:spcPts val="0"/>
                        </a:spcAft>
                      </a:pPr>
                      <a:r>
                        <a:rPr lang="en-US" sz="1200" dirty="0">
                          <a:solidFill>
                            <a:srgbClr val="000000"/>
                          </a:solidFill>
                          <a:latin typeface="Arial"/>
                          <a:ea typeface="Times New Roman"/>
                        </a:rPr>
                        <a:t>LRCH</a:t>
                      </a:r>
                      <a:endParaRPr lang="en-US" sz="1200" dirty="0">
                        <a:latin typeface="Times New Roman"/>
                        <a:ea typeface="Calibri"/>
                      </a:endParaRP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10920</TotalTime>
  <Words>3000</Words>
  <Application>Microsoft Office PowerPoint</Application>
  <PresentationFormat>On-screen Show (16:9)</PresentationFormat>
  <Paragraphs>732</Paragraphs>
  <Slides>49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Calibri</vt:lpstr>
      <vt:lpstr>Times New Roman</vt:lpstr>
      <vt:lpstr>Wingdings</vt:lpstr>
      <vt:lpstr>Oracle 2012</vt:lpstr>
      <vt:lpstr>PowerPoint Presentation</vt:lpstr>
      <vt:lpstr>Accelerator Pack 12.3</vt:lpstr>
      <vt:lpstr>FCUBS Retail Teller 12.2 - Accelerator Pack </vt:lpstr>
      <vt:lpstr>Introduction</vt:lpstr>
      <vt:lpstr>Retail Teller Module </vt:lpstr>
      <vt:lpstr>Retail Teller Module</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Retail Teller Function ids &amp; Product Codes</vt:lpstr>
      <vt:lpstr>Clearing Function ids &amp; Product Codes</vt:lpstr>
      <vt:lpstr>Utility Payment Function ids &amp; Product Codes</vt:lpstr>
      <vt:lpstr>Common Features and New Features of 12.2 RT </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Common Features of RT module</vt:lpstr>
      <vt:lpstr>New Features of RT Module  </vt:lpstr>
      <vt:lpstr>Standard Advices </vt:lpstr>
      <vt:lpstr>Standard Advices – Retail Teller</vt:lpstr>
      <vt:lpstr>Standard BIP Reports – RT &amp; Clearing </vt:lpstr>
      <vt:lpstr>RT and Clearing – Standard BIP Reports</vt:lpstr>
      <vt:lpstr>RT and Clearing – Standard BIP Reports</vt:lpstr>
      <vt:lpstr>RT and Clearing – Standard BIP Reports</vt:lpstr>
      <vt:lpstr>RT and Clearing – Standard BIP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1075</cp:revision>
  <cp:lastPrinted>2012-08-03T22:03:14Z</cp:lastPrinted>
  <dcterms:created xsi:type="dcterms:W3CDTF">2012-05-31T20:53:14Z</dcterms:created>
  <dcterms:modified xsi:type="dcterms:W3CDTF">2020-04-19T08:06:41Z</dcterms:modified>
</cp:coreProperties>
</file>