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</p:sldMasterIdLst>
  <p:notesMasterIdLst>
    <p:notesMasterId r:id="rId22"/>
  </p:notesMasterIdLst>
  <p:handoutMasterIdLst>
    <p:handoutMasterId r:id="rId23"/>
  </p:handoutMasterIdLst>
  <p:sldIdLst>
    <p:sldId id="267" r:id="rId2"/>
    <p:sldId id="507" r:id="rId3"/>
    <p:sldId id="583" r:id="rId4"/>
    <p:sldId id="584" r:id="rId5"/>
    <p:sldId id="401" r:id="rId6"/>
    <p:sldId id="585" r:id="rId7"/>
    <p:sldId id="574" r:id="rId8"/>
    <p:sldId id="575" r:id="rId9"/>
    <p:sldId id="581" r:id="rId10"/>
    <p:sldId id="582" r:id="rId11"/>
    <p:sldId id="590" r:id="rId12"/>
    <p:sldId id="591" r:id="rId13"/>
    <p:sldId id="586" r:id="rId14"/>
    <p:sldId id="576" r:id="rId15"/>
    <p:sldId id="578" r:id="rId16"/>
    <p:sldId id="587" r:id="rId17"/>
    <p:sldId id="588" r:id="rId18"/>
    <p:sldId id="589" r:id="rId19"/>
    <p:sldId id="262" r:id="rId20"/>
    <p:sldId id="343" r:id="rId21"/>
  </p:sldIdLst>
  <p:sldSz cx="9144000" cy="5143500" type="screen16x9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92">
          <p15:clr>
            <a:srgbClr val="A4A3A4"/>
          </p15:clr>
        </p15:guide>
        <p15:guide id="2" orient="horz" pos="842">
          <p15:clr>
            <a:srgbClr val="A4A3A4"/>
          </p15:clr>
        </p15:guide>
        <p15:guide id="3" orient="horz" pos="540">
          <p15:clr>
            <a:srgbClr val="A4A3A4"/>
          </p15:clr>
        </p15:guide>
        <p15:guide id="4" orient="horz" pos="2281">
          <p15:clr>
            <a:srgbClr val="A4A3A4"/>
          </p15:clr>
        </p15:guide>
        <p15:guide id="5" orient="horz" pos="2776">
          <p15:clr>
            <a:srgbClr val="A4A3A4"/>
          </p15:clr>
        </p15:guide>
        <p15:guide id="6" orient="horz" pos="648">
          <p15:clr>
            <a:srgbClr val="A4A3A4"/>
          </p15:clr>
        </p15:guide>
        <p15:guide id="7" orient="horz" pos="1739">
          <p15:clr>
            <a:srgbClr val="A4A3A4"/>
          </p15:clr>
        </p15:guide>
        <p15:guide id="8" pos="2880">
          <p15:clr>
            <a:srgbClr val="A4A3A4"/>
          </p15:clr>
        </p15:guide>
        <p15:guide id="9" pos="5619">
          <p15:clr>
            <a:srgbClr val="A4A3A4"/>
          </p15:clr>
        </p15:guide>
        <p15:guide id="10" pos="3091">
          <p15:clr>
            <a:srgbClr val="A4A3A4"/>
          </p15:clr>
        </p15:guide>
        <p15:guide id="11" pos="291">
          <p15:clr>
            <a:srgbClr val="A4A3A4"/>
          </p15:clr>
        </p15:guide>
        <p15:guide id="12" pos="232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050"/>
    <a:srgbClr val="FFB500"/>
    <a:srgbClr val="7A7A7A"/>
    <a:srgbClr val="B3B3B3"/>
    <a:srgbClr val="F3F3F3"/>
    <a:srgbClr val="FF1414"/>
    <a:srgbClr val="8BAAC3"/>
    <a:srgbClr val="FF0000"/>
    <a:srgbClr val="DC0000"/>
    <a:srgbClr val="8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5" autoAdjust="0"/>
    <p:restoredTop sz="96074" autoAdjust="0"/>
  </p:normalViewPr>
  <p:slideViewPr>
    <p:cSldViewPr snapToGrid="0">
      <p:cViewPr varScale="1">
        <p:scale>
          <a:sx n="91" d="100"/>
          <a:sy n="91" d="100"/>
        </p:scale>
        <p:origin x="918" y="84"/>
      </p:cViewPr>
      <p:guideLst>
        <p:guide orient="horz" pos="1492"/>
        <p:guide orient="horz" pos="842"/>
        <p:guide orient="horz" pos="540"/>
        <p:guide orient="horz" pos="2281"/>
        <p:guide orient="horz" pos="2776"/>
        <p:guide orient="horz" pos="648"/>
        <p:guide orient="horz" pos="1739"/>
        <p:guide pos="2880"/>
        <p:guide pos="5619"/>
        <p:guide pos="3091"/>
        <p:guide pos="291"/>
        <p:guide pos="232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5" d="100"/>
          <a:sy n="95" d="100"/>
        </p:scale>
        <p:origin x="-2724" y="-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333BE-0D34-4F62-BD6E-2C3B14663373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ABB6E-EB62-4D88-B3E7-408903A4E4B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973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D1F94-724F-43BD-B41B-43157E9B4550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514350"/>
            <a:ext cx="4572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82501-53DA-4152-84B0-51135B15EEA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2524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4895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5132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1075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41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E82501-53DA-4152-84B0-51135B15EEA8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500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68803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1029231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5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" y="1716438"/>
            <a:ext cx="4284133" cy="2420477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1524" y="1156648"/>
            <a:ext cx="4291076" cy="55132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2075" tIns="46038" rIns="92075" bIns="46038" anchor="ctr"/>
          <a:lstStyle/>
          <a:p>
            <a:pPr marL="119063" indent="-119063" algn="ctr">
              <a:defRPr/>
            </a:pPr>
            <a:endParaRPr lang="en-US" sz="4000" b="1" dirty="0">
              <a:solidFill>
                <a:srgbClr val="FFFFFF"/>
              </a:solidFill>
              <a:latin typeface="Arial" pitchFamily="-106" charset="0"/>
              <a:ea typeface="ＭＳ Ｐゴシック" pitchFamily="34" charset="-128"/>
            </a:endParaRPr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5" hasCustomPrompt="1"/>
          </p:nvPr>
        </p:nvSpPr>
        <p:spPr>
          <a:xfrm>
            <a:off x="4318000" y="1156648"/>
            <a:ext cx="4825998" cy="2971800"/>
          </a:xfrm>
          <a:effectLst>
            <a:reflection blurRad="63500" stA="50000" endPos="7000" dir="5400000" sy="-100000" algn="bl" rotWithShape="0"/>
          </a:effectLst>
        </p:spPr>
        <p:txBody>
          <a:bodyPr anchor="ctr" anchorCtr="1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3"/>
          </p:nvPr>
        </p:nvSpPr>
        <p:spPr>
          <a:xfrm>
            <a:off x="753544" y="1859644"/>
            <a:ext cx="3131820" cy="2137410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804346" y="1163620"/>
            <a:ext cx="3412068" cy="544351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2000" b="1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Master Text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804346" y="245538"/>
            <a:ext cx="8221121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71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>
            <a:off x="0" y="1159938"/>
            <a:ext cx="9144000" cy="2971799"/>
          </a:xfrm>
          <a:prstGeom prst="rect">
            <a:avLst/>
          </a:prstGeom>
          <a:gradFill flip="none" rotWithShape="1">
            <a:gsLst>
              <a:gs pos="0">
                <a:srgbClr val="AA0000"/>
              </a:gs>
              <a:gs pos="10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797999" y="1422404"/>
            <a:ext cx="7617881" cy="1354667"/>
          </a:xfrm>
        </p:spPr>
        <p:txBody>
          <a:bodyPr lIns="0" tIns="0" rIns="0" bIns="0" anchor="t" anchorCtr="0">
            <a:normAutofit/>
          </a:bodyPr>
          <a:lstStyle>
            <a:lvl1pPr marL="114300" indent="-11430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None/>
              <a:defRPr sz="2400" b="0" cap="none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7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899602" y="2844803"/>
            <a:ext cx="3994149" cy="443953"/>
          </a:xfrm>
          <a:noFill/>
        </p:spPr>
        <p:txBody>
          <a:bodyPr lIns="0" tIns="0" rIns="0" bIns="0" anchor="b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2000" b="1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name</a:t>
            </a:r>
          </a:p>
        </p:txBody>
      </p:sp>
      <p:sp>
        <p:nvSpPr>
          <p:cNvPr id="8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899602" y="3343623"/>
            <a:ext cx="3994149" cy="703448"/>
          </a:xfrm>
          <a:noFill/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lang="en-US" sz="1600" b="0" kern="1200" cap="none" baseline="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Wingdings" pitchFamily="2" charset="2"/>
              <a:buNone/>
            </a:pPr>
            <a:r>
              <a:rPr lang="en-US" dirty="0" smtClean="0"/>
              <a:t>Click to edit title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29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2"/>
          <p:cNvSpPr>
            <a:spLocks noGrp="1"/>
          </p:cNvSpPr>
          <p:nvPr>
            <p:ph type="body" sz="quarter" idx="16" hasCustomPrompt="1"/>
          </p:nvPr>
        </p:nvSpPr>
        <p:spPr>
          <a:xfrm>
            <a:off x="457201" y="1517907"/>
            <a:ext cx="2607406" cy="2488686"/>
          </a:xfrm>
          <a:noFill/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None/>
              <a:defRPr sz="1800" b="0" cap="none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7" hasCustomPrompt="1"/>
          </p:nvPr>
        </p:nvSpPr>
        <p:spPr>
          <a:xfrm>
            <a:off x="3482976" y="1123950"/>
            <a:ext cx="5236560" cy="3284538"/>
          </a:xfrm>
        </p:spPr>
        <p:txBody>
          <a:bodyPr anchor="ctr" anchorCtr="1"/>
          <a:lstStyle>
            <a:lvl1pPr marL="60325" indent="0" algn="ctr">
              <a:buNone/>
              <a:defRPr/>
            </a:lvl1pPr>
          </a:lstStyle>
          <a:p>
            <a:r>
              <a:rPr lang="en-US" dirty="0" smtClean="0"/>
              <a:t>Insert Chart Here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Rectangle 26"/>
          <p:cNvSpPr>
            <a:spLocks noChangeArrowheads="1"/>
          </p:cNvSpPr>
          <p:nvPr userDrawn="1"/>
        </p:nvSpPr>
        <p:spPr bwMode="auto">
          <a:xfrm flipH="1">
            <a:off x="3171825" y="1118350"/>
            <a:ext cx="27432" cy="3155157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lIns="34281" tIns="17140" rIns="34281" bIns="17140" anchor="ctr"/>
          <a:lstStyle/>
          <a:p>
            <a:pPr lvl="0"/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558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orp Tag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 userDrawn="1"/>
        </p:nvGrpSpPr>
        <p:grpSpPr>
          <a:xfrm>
            <a:off x="2103807" y="1774228"/>
            <a:ext cx="4936386" cy="1595045"/>
            <a:chOff x="2113332" y="1464413"/>
            <a:chExt cx="4936386" cy="1595045"/>
          </a:xfrm>
        </p:grpSpPr>
        <p:pic>
          <p:nvPicPr>
            <p:cNvPr id="6" name="Picture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3332" y="1464413"/>
              <a:ext cx="4936386" cy="15950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034" descr="HSET_clr_rgb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263" y="1700213"/>
              <a:ext cx="4179887" cy="119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562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ew Template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O_signature_clr_rgb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33" y="1329097"/>
            <a:ext cx="7315200" cy="224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1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 NOT USE_Instruction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0" y="1571843"/>
            <a:ext cx="5030787" cy="1100723"/>
          </a:xfrm>
        </p:spPr>
        <p:txBody>
          <a:bodyPr anchor="t" anchorCtr="0"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385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" y="4530749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6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 NOT USE_Instructions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4488414"/>
            <a:ext cx="9144000" cy="3562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4347" y="1201839"/>
            <a:ext cx="8229600" cy="3564894"/>
          </a:xfrm>
        </p:spPr>
        <p:txBody>
          <a:bodyPr>
            <a:noAutofit/>
          </a:bodyPr>
          <a:lstStyle>
            <a:lvl1pPr>
              <a:defRPr sz="14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600" cy="406396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1497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Content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04347" y="245538"/>
            <a:ext cx="8229586" cy="406395"/>
          </a:xfrm>
        </p:spPr>
        <p:txBody>
          <a:bodyPr anchor="t" anchorCtr="0"/>
          <a:lstStyle/>
          <a:p>
            <a:r>
              <a:rPr lang="en-US" dirty="0" smtClean="0"/>
              <a:t>Click to edit Master title style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804347" y="1522101"/>
            <a:ext cx="8229600" cy="306260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347" y="648216"/>
            <a:ext cx="8229600" cy="304800"/>
          </a:xfrm>
        </p:spPr>
        <p:txBody>
          <a:bodyPr anchor="t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20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0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5943598" y="0"/>
            <a:ext cx="3200402" cy="5143500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8" name="Picture 7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4" y="1583267"/>
            <a:ext cx="5026449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indent="0">
              <a:spcAft>
                <a:spcPts val="0"/>
              </a:spcAft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0"/>
            <a:ext cx="3200400" cy="5143500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anchor="ctr" anchorCtr="1"/>
          <a:lstStyle>
            <a:lvl1pPr marL="60325" indent="0">
              <a:buFontTx/>
              <a:buNone/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132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Titl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-24964"/>
            <a:ext cx="9144000" cy="51684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-24964"/>
            <a:ext cx="9144000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27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O_signature_wht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32" y="253995"/>
            <a:ext cx="2148840" cy="662559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943598" y="-24964"/>
            <a:ext cx="3200402" cy="4157107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>
            <a:outerShdw blurRad="635000" dir="108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451485" y="1583267"/>
            <a:ext cx="5026448" cy="1230657"/>
          </a:xfrm>
        </p:spPr>
        <p:txBody>
          <a:bodyPr anchor="b" anchorCtr="0"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 lIns="0" tIns="0"/>
          <a:lstStyle>
            <a:lvl1pPr marL="0" marR="0" indent="0" algn="l" defTabSz="2286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0"/>
            <a:endParaRPr lang="en-US" dirty="0" smtClean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5943600" y="-25400"/>
            <a:ext cx="3200400" cy="4157663"/>
          </a:xfrm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lIns="0" tIns="0" rIns="0" bIns="0" rtlCol="0" anchor="ctr" anchorCtr="1">
            <a:noAutofit/>
          </a:bodyPr>
          <a:lstStyle>
            <a:lvl1pPr>
              <a:buFontTx/>
              <a:buNone/>
              <a:defRPr lang="en-US" baseline="0">
                <a:solidFill>
                  <a:schemeClr val="bg1"/>
                </a:solidFill>
              </a:defRPr>
            </a:lvl1pPr>
          </a:lstStyle>
          <a:p>
            <a:pPr marL="60325" lvl="0" indent="0">
              <a:buFontTx/>
              <a:buNone/>
            </a:pPr>
            <a:r>
              <a:rPr lang="en-US" dirty="0" smtClean="0"/>
              <a:t>Insert Picture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58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Program 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1159938"/>
            <a:ext cx="9143998" cy="2980266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>
            <a:spLocks noGrp="1"/>
          </p:cNvSpPr>
          <p:nvPr userDrawn="1">
            <p:ph type="title"/>
          </p:nvPr>
        </p:nvSpPr>
        <p:spPr>
          <a:xfrm>
            <a:off x="804981" y="245538"/>
            <a:ext cx="7771752" cy="761995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 userDrawn="1">
            <p:ph type="body" sz="quarter" idx="13"/>
          </p:nvPr>
        </p:nvSpPr>
        <p:spPr>
          <a:xfrm>
            <a:off x="804981" y="1363132"/>
            <a:ext cx="7771752" cy="2616201"/>
          </a:xfrm>
        </p:spPr>
        <p:txBody>
          <a:bodyPr lIns="0" tIns="0"/>
          <a:lstStyle>
            <a:lvl1pPr marL="342900" indent="-342900">
              <a:lnSpc>
                <a:spcPct val="120000"/>
              </a:lnSpc>
              <a:buSzPct val="90000"/>
              <a:buFont typeface="Wingdings" pitchFamily="2" charset="2"/>
              <a:buChar char="§"/>
              <a:defRPr sz="2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2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14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Graphic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53" cy="1100723"/>
          </a:xfrm>
        </p:spPr>
        <p:txBody>
          <a:bodyPr anchor="t" anchorCtr="0"/>
          <a:lstStyle>
            <a:lvl1pPr>
              <a:defRPr sz="2800" b="1">
                <a:ln w="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F1414"/>
              </a:gs>
              <a:gs pos="0">
                <a:srgbClr val="AA0000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5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Image 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02761" y="1571843"/>
            <a:ext cx="4709040" cy="1100723"/>
          </a:xfrm>
        </p:spPr>
        <p:txBody>
          <a:bodyPr anchor="t" anchorCtr="0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dirty="0">
                <a:ln w="0"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dirty="0" smtClean="0"/>
              <a:t>Click to edit text </a:t>
            </a:r>
            <a:endParaRPr lang="en-US" dirty="0"/>
          </a:p>
        </p:txBody>
      </p:sp>
      <p:sp>
        <p:nvSpPr>
          <p:cNvPr id="10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5000" y="-2117"/>
            <a:ext cx="3429000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6" name="Group 5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7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8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Rectangle 15"/>
          <p:cNvSpPr/>
          <p:nvPr userDrawn="1"/>
        </p:nvSpPr>
        <p:spPr>
          <a:xfrm>
            <a:off x="5715000" y="0"/>
            <a:ext cx="3429000" cy="4631267"/>
          </a:xfrm>
          <a:prstGeom prst="rect">
            <a:avLst/>
          </a:prstGeom>
          <a:gradFill flip="none" rotWithShape="1">
            <a:gsLst>
              <a:gs pos="100000">
                <a:srgbClr val="F3F3F3"/>
              </a:gs>
              <a:gs pos="0">
                <a:srgbClr val="B3B3B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105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977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>
            <a:off x="-2" y="1159938"/>
            <a:ext cx="9144000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78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804347" y="1459241"/>
            <a:ext cx="5029186" cy="2410019"/>
          </a:xfrm>
        </p:spPr>
        <p:txBody>
          <a:bodyPr anchor="t" anchorCtr="0">
            <a:noAutofit/>
          </a:bodyPr>
          <a:lstStyle>
            <a:lvl1pPr marL="0" marR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 sz="4400" b="1" cap="all" baseline="0">
                <a:solidFill>
                  <a:schemeClr val="tx1"/>
                </a:solidFill>
              </a:defRPr>
            </a:lvl1pPr>
          </a:lstStyle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TEXT</a:t>
            </a:r>
          </a:p>
          <a:p>
            <a:pPr marL="0" marR="0" lvl="0" indent="0" algn="l" defTabSz="2286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85000"/>
              <a:buFont typeface="Wingdings" pitchFamily="2" charset="2"/>
              <a:buNone/>
              <a:tabLst/>
              <a:defRPr/>
            </a:pPr>
            <a:endParaRPr lang="en-US" dirty="0" smtClean="0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941222" y="0"/>
            <a:ext cx="3064933" cy="4629150"/>
          </a:xfrm>
          <a:ln>
            <a:noFill/>
          </a:ln>
          <a:effectLst/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11" name="Picture 25" descr="Red Ba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3" name="Picture 20" descr="Oracle WHITE"/>
            <p:cNvPicPr>
              <a:picLocks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4" name="Rectangle 13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97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Template_Announcement 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2990088" y="1159938"/>
            <a:ext cx="6153912" cy="2971800"/>
          </a:xfrm>
          <a:prstGeom prst="rect">
            <a:avLst/>
          </a:prstGeom>
          <a:gradFill flip="none" rotWithShape="1">
            <a:gsLst>
              <a:gs pos="0">
                <a:srgbClr val="B3B3B3"/>
              </a:gs>
              <a:gs pos="100000">
                <a:srgbClr val="F3F3F3"/>
              </a:gs>
            </a:gsLst>
            <a:lin ang="16200000" scaled="0"/>
            <a:tileRect/>
          </a:gradFill>
          <a:ln>
            <a:noFill/>
          </a:ln>
          <a:effectLst>
            <a:outerShdw blurRad="152400" dist="63500" dir="36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3443821" y="1430281"/>
            <a:ext cx="5369979" cy="2523657"/>
          </a:xfrm>
        </p:spPr>
        <p:txBody>
          <a:bodyPr anchor="t" anchorCtr="0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86" cy="770462"/>
          </a:xfrm>
        </p:spPr>
        <p:txBody>
          <a:bodyPr anchor="t" anchorCtr="0"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6351" y="1159936"/>
            <a:ext cx="2944368" cy="2971800"/>
          </a:xfrm>
          <a:ln>
            <a:noFill/>
          </a:ln>
          <a:effectLst>
            <a:reflection stA="30000" endPos="4000" dir="5400000" sy="-100000" algn="bl" rotWithShape="0"/>
          </a:effectLst>
        </p:spPr>
        <p:txBody>
          <a:bodyPr anchor="ctr" anchorCtr="0"/>
          <a:lstStyle>
            <a:lvl1pPr marL="0" indent="0" algn="ctr">
              <a:buNone/>
              <a:defRPr>
                <a:ln>
                  <a:noFill/>
                </a:ln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Insert Picture Here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576072" cy="557784"/>
          </a:xfrm>
          <a:prstGeom prst="rect">
            <a:avLst/>
          </a:prstGeom>
          <a:gradFill flip="none" rotWithShape="1">
            <a:gsLst>
              <a:gs pos="20000">
                <a:srgbClr val="AA0000"/>
              </a:gs>
              <a:gs pos="90000">
                <a:srgbClr val="FF1414"/>
              </a:gs>
            </a:gsLst>
            <a:lin ang="16200000" scaled="0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43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w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4347" y="245538"/>
            <a:ext cx="8229590" cy="40639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4347" y="1523585"/>
            <a:ext cx="8229600" cy="292988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pic>
        <p:nvPicPr>
          <p:cNvPr id="13" name="Picture 20" descr="Oracle WHITE"/>
          <p:cNvPicPr>
            <a:picLocks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8015479" y="4668926"/>
            <a:ext cx="704056" cy="88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 userDrawn="1"/>
        </p:nvGrpSpPr>
        <p:grpSpPr>
          <a:xfrm>
            <a:off x="0" y="4629150"/>
            <a:ext cx="9144000" cy="168275"/>
            <a:chOff x="0" y="4629150"/>
            <a:chExt cx="9144000" cy="168275"/>
          </a:xfrm>
        </p:grpSpPr>
        <p:pic>
          <p:nvPicPr>
            <p:cNvPr id="9" name="Picture 25" descr="Red Bar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29150"/>
              <a:ext cx="9144000" cy="16827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/>
          </p:spPr>
        </p:pic>
        <p:pic>
          <p:nvPicPr>
            <p:cNvPr id="18" name="Picture 20" descr="Oracle WHITE"/>
            <p:cNvPicPr>
              <a:picLocks noChangeArrowheads="1"/>
            </p:cNvPicPr>
            <p:nvPr userDrawn="1"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8015479" y="4668926"/>
              <a:ext cx="704056" cy="887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580716" y="4924515"/>
            <a:ext cx="2539093" cy="218542"/>
            <a:chOff x="597807" y="4913973"/>
            <a:chExt cx="2539093" cy="218542"/>
          </a:xfrm>
        </p:grpSpPr>
        <p:sp>
          <p:nvSpPr>
            <p:cNvPr id="15" name="Text Box 14"/>
            <p:cNvSpPr txBox="1">
              <a:spLocks noChangeArrowheads="1"/>
            </p:cNvSpPr>
            <p:nvPr userDrawn="1"/>
          </p:nvSpPr>
          <p:spPr bwMode="auto">
            <a:xfrm>
              <a:off x="631886" y="4913973"/>
              <a:ext cx="2505014" cy="218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34523" tIns="17262" rIns="34523" bIns="17262"/>
            <a:lstStyle>
              <a:lvl1pPr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1pPr>
              <a:lvl2pPr marL="14224000" indent="-14052550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2pPr>
              <a:lvl3pPr marL="19388138" indent="-19045238" defTabSz="342900"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3pPr>
              <a:lvl4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4pPr>
              <a:lvl5pPr eaLnBrk="0" hangingPunct="0"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5pPr>
              <a:lvl6pPr marL="4572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6pPr>
              <a:lvl7pPr marL="9144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7pPr>
              <a:lvl8pPr marL="13716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8pPr>
              <a:lvl9pPr marL="1828800" eaLnBrk="0" fontAlgn="base" hangingPunct="0">
                <a:lnSpc>
                  <a:spcPct val="90000"/>
                </a:lnSpc>
                <a:spcBef>
                  <a:spcPct val="5000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Arial" charset="0"/>
                  <a:ea typeface="ＭＳ Ｐゴシック" pitchFamily="16" charset="-128"/>
                </a:defRPr>
              </a:lvl9pPr>
            </a:lstStyle>
            <a:p>
              <a:pPr marL="0" marR="0" indent="0" algn="l" defTabSz="342851" rtl="0" eaLnBrk="1" fontAlgn="base" latinLnBrk="0" hangingPunct="1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>
                  <a:schemeClr val="accent1"/>
                </a:buClr>
                <a:buSzTx/>
                <a:buFont typeface="Arial"/>
                <a:buNone/>
                <a:tabLst/>
                <a:defRPr/>
              </a:pPr>
              <a:r>
                <a:rPr lang="en-US" sz="600" dirty="0" smtClean="0">
                  <a:solidFill>
                    <a:schemeClr val="tx1"/>
                  </a:solidFill>
                </a:rPr>
                <a:t>Copyright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</a:t>
              </a:r>
              <a:r>
                <a:rPr lang="en-US" sz="600" dirty="0" smtClean="0">
                  <a:solidFill>
                    <a:schemeClr val="tx1"/>
                  </a:solidFill>
                </a:rPr>
                <a:t>©</a:t>
              </a:r>
              <a:r>
                <a:rPr lang="en-US" sz="600" baseline="0" dirty="0" smtClean="0">
                  <a:solidFill>
                    <a:schemeClr val="tx1"/>
                  </a:solidFill>
                </a:rPr>
                <a:t> 2015, Oracle and/or its affiliates. All rights reserved.</a:t>
              </a:r>
              <a:endParaRPr lang="en-US" sz="600" dirty="0" smtClean="0">
                <a:solidFill>
                  <a:schemeClr val="tx1"/>
                </a:solidFill>
              </a:endParaRPr>
            </a:p>
          </p:txBody>
        </p:sp>
        <p:cxnSp>
          <p:nvCxnSpPr>
            <p:cNvPr id="16" name="Straight Connector 15"/>
            <p:cNvCxnSpPr/>
            <p:nvPr userDrawn="1"/>
          </p:nvCxnSpPr>
          <p:spPr>
            <a:xfrm flipH="1">
              <a:off x="597807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 userDrawn="1"/>
          </p:nvCxnSpPr>
          <p:spPr>
            <a:xfrm flipH="1">
              <a:off x="2893332" y="4935973"/>
              <a:ext cx="1092" cy="96623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Rectangle 19"/>
          <p:cNvSpPr/>
          <p:nvPr userDrawn="1"/>
        </p:nvSpPr>
        <p:spPr>
          <a:xfrm>
            <a:off x="356299" y="4883819"/>
            <a:ext cx="278705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6A5A4AC0-1BEC-FE47-8A68-418BE237F8CE}" type="slidenum">
              <a:rPr lang="en-US" sz="600" smtClean="0">
                <a:solidFill>
                  <a:schemeClr val="tx1"/>
                </a:solidFill>
              </a:rPr>
              <a:pPr algn="r"/>
              <a:t>‹#›</a:t>
            </a:fld>
            <a:endParaRPr lang="en-US" sz="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83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48" r:id="rId2"/>
    <p:sldLayoutId id="2147483740" r:id="rId3"/>
    <p:sldLayoutId id="2147483741" r:id="rId4"/>
    <p:sldLayoutId id="2147483747" r:id="rId5"/>
    <p:sldLayoutId id="2147483733" r:id="rId6"/>
    <p:sldLayoutId id="2147483744" r:id="rId7"/>
    <p:sldLayoutId id="2147483694" r:id="rId8"/>
    <p:sldLayoutId id="2147483695" r:id="rId9"/>
    <p:sldLayoutId id="2147483701" r:id="rId10"/>
    <p:sldLayoutId id="2147483719" r:id="rId11"/>
    <p:sldLayoutId id="2147483700" r:id="rId12"/>
    <p:sldLayoutId id="2147483707" r:id="rId13"/>
    <p:sldLayoutId id="2147483746" r:id="rId14"/>
    <p:sldLayoutId id="2147483745" r:id="rId15"/>
    <p:sldLayoutId id="2147483685" r:id="rId16"/>
    <p:sldLayoutId id="2147483686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228600" indent="-16827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tabLst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6318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974725" indent="-174625" algn="l" defTabSz="2286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431925" indent="-228600" algn="l" defTabSz="228600" rtl="0" eaLnBrk="1" latinLnBrk="0" hangingPunct="1">
        <a:spcBef>
          <a:spcPts val="0"/>
        </a:spcBef>
        <a:spcAft>
          <a:spcPts val="600"/>
        </a:spcAft>
        <a:buSzPct val="85000"/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828800" indent="-168275" algn="l" defTabSz="914400" rtl="0" eaLnBrk="1" latinLnBrk="0" hangingPunct="1">
        <a:spcBef>
          <a:spcPts val="0"/>
        </a:spcBef>
        <a:spcAft>
          <a:spcPts val="600"/>
        </a:spcAft>
        <a:buClr>
          <a:srgbClr val="FF0000"/>
        </a:buClr>
        <a:buFont typeface="Arial" pitchFamily="34" charset="0"/>
        <a:buChar char="»"/>
        <a:defRPr sz="1400" kern="1200">
          <a:solidFill>
            <a:schemeClr val="tx2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8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SPOU – SI One to One – Sweep Out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out to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SPIN – SI One to One – Sweep In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at every regular frequency.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RBSP – Range Balancing Sweep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SIIS – SI One to One – Sweep In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2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RBIM – Range Balancing Sweep Intraday</a:t>
            </a:r>
          </a:p>
          <a:p>
            <a:pPr lvl="1">
              <a:defRPr/>
            </a:pPr>
            <a:r>
              <a:rPr lang="en-US" dirty="0" smtClean="0"/>
              <a:t>This type of standing instruction funds from one account to another account based on the maximum and minimum balance limits and instruction can be executed Intraday </a:t>
            </a:r>
            <a:r>
              <a:rPr lang="en-US" smtClean="0"/>
              <a:t>Multiple times</a:t>
            </a:r>
            <a:endParaRPr lang="en-US" dirty="0" smtClean="0"/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SISO – SI One to One – Sweep Out Intraday</a:t>
            </a:r>
          </a:p>
          <a:p>
            <a:pPr lvl="1">
              <a:defRPr/>
            </a:pPr>
            <a:r>
              <a:rPr lang="en-US" dirty="0" smtClean="0"/>
              <a:t>This type of standing instruction is used when balance of the customer account required to sweep in from the other account and instruction can be executed Intraday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 Advices and Reports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47973" y="787163"/>
            <a:ext cx="8229600" cy="3062606"/>
          </a:xfrm>
        </p:spPr>
        <p:txBody>
          <a:bodyPr/>
          <a:lstStyle/>
          <a:p>
            <a:r>
              <a:rPr lang="en-US" sz="1800" dirty="0" smtClean="0"/>
              <a:t> EXEC_ADVICE</a:t>
            </a:r>
          </a:p>
          <a:p>
            <a:pPr lvl="2"/>
            <a:r>
              <a:rPr lang="en-US" dirty="0" smtClean="0"/>
              <a:t>This advice will be generated on  successful execution of SI.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OPEN_ADVICE</a:t>
            </a:r>
          </a:p>
          <a:p>
            <a:pPr lvl="2"/>
            <a:r>
              <a:rPr lang="en-US" dirty="0" smtClean="0"/>
              <a:t>This advice will be generated on successful creation of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AMEND_ADVICE</a:t>
            </a:r>
          </a:p>
          <a:p>
            <a:pPr lvl="2"/>
            <a:r>
              <a:rPr lang="en-US" dirty="0" smtClean="0"/>
              <a:t>This advice will be generated when an existing instruction is amended.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- Advices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56520" y="812799"/>
            <a:ext cx="8229600" cy="3062606"/>
          </a:xfrm>
        </p:spPr>
        <p:txBody>
          <a:bodyPr/>
          <a:lstStyle/>
          <a:p>
            <a:r>
              <a:rPr lang="en-US" sz="1800" dirty="0" smtClean="0"/>
              <a:t>CLOSE_ADVICE`</a:t>
            </a:r>
          </a:p>
          <a:p>
            <a:pPr lvl="2"/>
            <a:r>
              <a:rPr lang="en-US" dirty="0" smtClean="0"/>
              <a:t>This advice will be generated on closing an Instruction.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PAYMENT_MESSAGE</a:t>
            </a:r>
          </a:p>
          <a:p>
            <a:pPr lvl="2"/>
            <a:r>
              <a:rPr lang="en-US" dirty="0" smtClean="0"/>
              <a:t>This advice will be generated on credit of a payment.</a:t>
            </a:r>
          </a:p>
          <a:p>
            <a:pPr lvl="2"/>
            <a:endParaRPr lang="en-US" dirty="0" smtClean="0"/>
          </a:p>
          <a:p>
            <a:r>
              <a:rPr lang="en-US" sz="1800" dirty="0" smtClean="0"/>
              <a:t>REOPEN_ADVICE</a:t>
            </a:r>
          </a:p>
          <a:p>
            <a:pPr lvl="2"/>
            <a:r>
              <a:rPr lang="en-US" dirty="0" smtClean="0"/>
              <a:t>This advice will be generated while reopening a closed Instruction.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defined for different customers.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Standing Instructions by customer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25" name="Picture 7"/>
          <p:cNvPicPr>
            <a:picLocks noChangeAspect="1" noChangeArrowheads="1"/>
          </p:cNvPicPr>
          <p:nvPr/>
        </p:nvPicPr>
        <p:blipFill>
          <a:blip r:embed="rId2" cstate="print"/>
          <a:srcRect l="3815" t="9001" r="1852" b="4587"/>
          <a:stretch>
            <a:fillRect/>
          </a:stretch>
        </p:blipFill>
        <p:spPr bwMode="auto">
          <a:xfrm>
            <a:off x="4435267" y="1102406"/>
            <a:ext cx="4597638" cy="318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This report gives the details of SIs that have been created for different SI products.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just"/>
            <a:r>
              <a:rPr lang="en-US" dirty="0" smtClean="0"/>
              <a:t>Standing Instructions by product type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 l="3841" t="6306" r="4115"/>
          <a:stretch>
            <a:fillRect/>
          </a:stretch>
        </p:blipFill>
        <p:spPr bwMode="auto">
          <a:xfrm>
            <a:off x="4435268" y="1085316"/>
            <a:ext cx="4571999" cy="31106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lvl="1"/>
            <a:r>
              <a:rPr lang="en-US" dirty="0" smtClean="0"/>
              <a:t>The report gives details of instructions that were scheduled for the day but were not processed for some reason.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Unsuccessful Standing Instructions for the Day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Reports 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 cstate="print"/>
          <a:srcRect l="2878" t="6431" r="3477"/>
          <a:stretch>
            <a:fillRect/>
          </a:stretch>
        </p:blipFill>
        <p:spPr bwMode="auto">
          <a:xfrm>
            <a:off x="4375446" y="1153683"/>
            <a:ext cx="4768553" cy="303375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25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Pack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mtClean="0"/>
              <a:t>FCUBS 12.3</a:t>
            </a:r>
            <a:endParaRPr lang="en-US" dirty="0" smtClean="0"/>
          </a:p>
        </p:txBody>
      </p:sp>
      <p:grpSp>
        <p:nvGrpSpPr>
          <p:cNvPr id="5" name="Group 4"/>
          <p:cNvGrpSpPr/>
          <p:nvPr/>
        </p:nvGrpSpPr>
        <p:grpSpPr>
          <a:xfrm>
            <a:off x="8972550" y="-287272"/>
            <a:ext cx="6044878" cy="5709255"/>
            <a:chOff x="8972550" y="-112614"/>
            <a:chExt cx="6044878" cy="5709255"/>
          </a:xfrm>
        </p:grpSpPr>
        <p:sp>
          <p:nvSpPr>
            <p:cNvPr id="6" name="Rectangle 5"/>
            <p:cNvSpPr/>
            <p:nvPr/>
          </p:nvSpPr>
          <p:spPr>
            <a:xfrm>
              <a:off x="9245604" y="-112614"/>
              <a:ext cx="5771824" cy="5709255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82880" tIns="182880" rtlCol="0" anchor="t">
              <a:spAutoFit/>
            </a:bodyPr>
            <a:lstStyle/>
            <a:p>
              <a:pPr marL="231775" indent="-231775" algn="l">
                <a:spcAft>
                  <a:spcPts val="1200"/>
                </a:spcAft>
              </a:pPr>
              <a:r>
                <a:rPr lang="en-US" b="1" dirty="0" smtClean="0"/>
                <a:t>To fill</a:t>
              </a:r>
              <a:r>
                <a:rPr lang="en-US" b="1" baseline="0" dirty="0" smtClean="0"/>
                <a:t> a shape with an image.</a:t>
              </a:r>
              <a:endParaRPr lang="en-US" b="0" i="1" baseline="0" dirty="0" smtClean="0"/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0" baseline="0" dirty="0" smtClean="0"/>
                <a:t>Use existing picture box, DO NOT delete and create new picture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Right click on the shape.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At the bottom of the submenu select </a:t>
              </a:r>
              <a:br>
                <a:rPr lang="en-US" b="0" baseline="0" dirty="0" smtClean="0"/>
              </a:br>
              <a:r>
                <a:rPr lang="en-US" b="0" baseline="0" dirty="0" smtClean="0"/>
                <a:t>“Format Shape”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“Fill” at the top of the “Format Shape” dialog box.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Select “Picture or Texture fill” from the options.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And select “File” under the “Insert from” option.</a:t>
              </a:r>
            </a:p>
            <a:p>
              <a:pPr marL="561975" indent="-342900" algn="l">
                <a:spcAft>
                  <a:spcPts val="600"/>
                </a:spcAft>
                <a:buFont typeface="+mj-lt"/>
                <a:buAutoNum type="arabicPeriod"/>
              </a:pPr>
              <a:r>
                <a:rPr lang="en-US" b="0" baseline="0" dirty="0" smtClean="0"/>
                <a:t>Navigate to the file you want to use and </a:t>
              </a:r>
              <a:br>
                <a:rPr lang="en-US" b="0" baseline="0" dirty="0" smtClean="0"/>
              </a:br>
              <a:r>
                <a:rPr lang="en-US" b="0" baseline="0" dirty="0" smtClean="0"/>
                <a:t>select “Insert”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dirty="0" smtClean="0">
                  <a:solidFill>
                    <a:srgbClr val="FFFFFF"/>
                  </a:solidFill>
                </a:rPr>
                <a:t>On the “Format” tab, in the Size group, click on</a:t>
              </a:r>
              <a:r>
                <a:rPr lang="en-US" baseline="0" dirty="0" smtClean="0">
                  <a:solidFill>
                    <a:srgbClr val="FFFFFF"/>
                  </a:solidFill>
                </a:rPr>
                <a:t> “Crop to Fill” in the </a:t>
              </a:r>
              <a:r>
                <a:rPr lang="en-US" dirty="0" smtClean="0">
                  <a:solidFill>
                    <a:srgbClr val="FFFFFF"/>
                  </a:solidFill>
                </a:rPr>
                <a:t>Crop tool </a:t>
              </a:r>
              <a:r>
                <a:rPr lang="en-US" dirty="0" smtClean="0"/>
                <a:t>and drag the image bounding box to the desired size</a:t>
              </a:r>
            </a:p>
            <a:p>
              <a:pPr marL="561975" marR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AutoNum type="arabicPeriod"/>
                <a:tabLst/>
                <a:defRPr/>
              </a:pPr>
              <a:r>
                <a:rPr lang="en-US" b="1" baseline="0" dirty="0" smtClean="0"/>
                <a:t>DELETE THIS</a:t>
              </a:r>
              <a:r>
                <a:rPr lang="en-US" b="1" dirty="0" smtClean="0"/>
                <a:t> INSTRUCTION NOTE WHEN NOT IN USE</a:t>
              </a:r>
              <a:endParaRPr lang="en-US" b="1" baseline="0" dirty="0" smtClean="0"/>
            </a:p>
          </p:txBody>
        </p:sp>
        <p:cxnSp>
          <p:nvCxnSpPr>
            <p:cNvPr id="9" name="Straight Connector 8"/>
            <p:cNvCxnSpPr/>
            <p:nvPr/>
          </p:nvCxnSpPr>
          <p:spPr>
            <a:xfrm flipH="1">
              <a:off x="8972550" y="2742013"/>
              <a:ext cx="273054" cy="0"/>
            </a:xfrm>
            <a:prstGeom prst="line">
              <a:avLst/>
            </a:prstGeom>
            <a:grpFill/>
            <a:ln w="19050">
              <a:solidFill>
                <a:srgbClr val="00B050"/>
              </a:solidFill>
              <a:round/>
              <a:headEnd/>
              <a:tailEnd type="triangle" w="med" len="med"/>
            </a:ln>
          </p:spPr>
        </p:cxnSp>
      </p:grpSp>
      <p:sp>
        <p:nvSpPr>
          <p:cNvPr id="8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50849" y="2914276"/>
            <a:ext cx="5027083" cy="1048124"/>
          </a:xfrm>
        </p:spPr>
        <p:txBody>
          <a:bodyPr/>
          <a:lstStyle/>
          <a:p>
            <a:r>
              <a:rPr lang="en-US" dirty="0" smtClean="0"/>
              <a:t>Standing Instructions</a:t>
            </a:r>
            <a:endParaRPr lang="en-US" dirty="0"/>
          </a:p>
        </p:txBody>
      </p:sp>
      <p:pic>
        <p:nvPicPr>
          <p:cNvPr id="10" name="Picture Placeholder 11" descr="ph-ind-buslife-017-cropped.bmp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67" r="26667"/>
          <a:stretch/>
        </p:blipFill>
        <p:spPr>
          <a:prstGeom prst="rect">
            <a:avLst/>
          </a:prstGeom>
          <a:blipFill>
            <a:blip r:embed="rId4" cstate="print"/>
            <a:tile tx="0" ty="0" sx="100000" sy="100000" flip="none" algn="tl"/>
          </a:blipFill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3836489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94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Agenda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  <a:p>
            <a:r>
              <a:rPr lang="en-US" dirty="0" smtClean="0"/>
              <a:t>Standing Instructions – Products</a:t>
            </a:r>
          </a:p>
          <a:p>
            <a:r>
              <a:rPr lang="en-US" dirty="0" smtClean="0"/>
              <a:t>Standing Instruction Advices and Reports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2418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Introduction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1" y="770071"/>
            <a:ext cx="8229600" cy="3062606"/>
          </a:xfrm>
        </p:spPr>
        <p:txBody>
          <a:bodyPr/>
          <a:lstStyle/>
          <a:p>
            <a:pPr>
              <a:buFont typeface="Times" pitchFamily="18" charset="0"/>
              <a:buNone/>
              <a:defRPr/>
            </a:pPr>
            <a:r>
              <a:rPr lang="en-US" sz="1800" dirty="0" smtClean="0"/>
              <a:t>SI module processes the following types of standing instructions:</a:t>
            </a:r>
          </a:p>
          <a:p>
            <a:pPr lvl="2">
              <a:defRPr/>
            </a:pPr>
            <a:endParaRPr lang="en-US" dirty="0" smtClean="0"/>
          </a:p>
          <a:p>
            <a:pPr lvl="2">
              <a:defRPr/>
            </a:pPr>
            <a:r>
              <a:rPr lang="en-US" dirty="0" smtClean="0"/>
              <a:t>Standing Payment Order</a:t>
            </a:r>
          </a:p>
          <a:p>
            <a:pPr lvl="2">
              <a:defRPr/>
            </a:pPr>
            <a:r>
              <a:rPr lang="en-US" dirty="0" smtClean="0"/>
              <a:t> Standing Collection Order</a:t>
            </a:r>
          </a:p>
          <a:p>
            <a:pPr lvl="2">
              <a:defRPr/>
            </a:pPr>
            <a:r>
              <a:rPr lang="en-US" dirty="0" smtClean="0"/>
              <a:t> Account Sweep (Sweep in and Sweep out)</a:t>
            </a:r>
          </a:p>
          <a:p>
            <a:pPr lvl="2">
              <a:defRPr/>
            </a:pPr>
            <a:r>
              <a:rPr lang="en-US" dirty="0" smtClean="0"/>
              <a:t> Variable Payment</a:t>
            </a:r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55529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SI11 – SI one to one- Payments</a:t>
            </a:r>
          </a:p>
          <a:p>
            <a:pPr lvl="2">
              <a:defRPr/>
            </a:pPr>
            <a:r>
              <a:rPr lang="en-US" dirty="0" smtClean="0"/>
              <a:t>The type of standing instruction which is being considered here is Standing Payment order. Under this type of service, one account is debited and another one account of same/different customer is credited. 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SI12 – SI one to Many- Payments</a:t>
            </a:r>
          </a:p>
          <a:p>
            <a:pPr lvl="2">
              <a:defRPr/>
            </a:pPr>
            <a:r>
              <a:rPr lang="en-US" dirty="0" smtClean="0"/>
              <a:t>Under this type of service, one account of customer is debited and more than one account of any customer account is  credited within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73610" y="821346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SI13 – SI Many  to one- Payments 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another one account of a customer is credited.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SI14 – SI Many to Many – Payments</a:t>
            </a:r>
          </a:p>
          <a:p>
            <a:pPr lvl="2">
              <a:defRPr/>
            </a:pPr>
            <a:r>
              <a:rPr lang="en-US" dirty="0" smtClean="0"/>
              <a:t>Under this type of service, more than one account of customer is debited and the amount will be credited into  more than one account in FLEXCUBE.</a:t>
            </a:r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Standing Instructions – Products…continued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565065" y="829892"/>
            <a:ext cx="8229600" cy="3062606"/>
          </a:xfrm>
        </p:spPr>
        <p:txBody>
          <a:bodyPr/>
          <a:lstStyle/>
          <a:p>
            <a:pPr>
              <a:defRPr/>
            </a:pPr>
            <a:r>
              <a:rPr lang="en-US" sz="1800" dirty="0" smtClean="0"/>
              <a:t>SIC1 – SI One to One - Collection </a:t>
            </a:r>
          </a:p>
          <a:p>
            <a:pPr lvl="1">
              <a:defRPr/>
            </a:pPr>
            <a:r>
              <a:rPr lang="en-US" dirty="0" smtClean="0"/>
              <a:t>The type of standing instruction which is being considered here is Standing Collection order. Under this type of service, one account is credited and another one account of same/different customer is debited.</a:t>
            </a:r>
          </a:p>
          <a:p>
            <a:pPr lvl="1">
              <a:defRPr/>
            </a:pPr>
            <a:endParaRPr lang="en-US" dirty="0" smtClean="0"/>
          </a:p>
          <a:p>
            <a:pPr>
              <a:defRPr/>
            </a:pPr>
            <a:r>
              <a:rPr lang="en-US" sz="1800" dirty="0" smtClean="0"/>
              <a:t>VPAY – SI Variable Pay – Payment</a:t>
            </a:r>
          </a:p>
          <a:p>
            <a:pPr lvl="1">
              <a:defRPr/>
            </a:pPr>
            <a:r>
              <a:rPr lang="en-US" dirty="0" smtClean="0"/>
              <a:t>This type of standing instruction will have variable amount on each execution. For example Customer required Variable Payment for utility bill payment, where bill amount will be different every time.</a:t>
            </a:r>
          </a:p>
          <a:p>
            <a:pPr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4256882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acle 2012">
  <a:themeElements>
    <a:clrScheme name="Oracle Color Palette">
      <a:dk1>
        <a:srgbClr val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sz="2000" dirty="0" err="1" smtClean="0">
            <a:solidFill>
              <a:schemeClr val="tx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racle 2012">
      <a:dk1>
        <a:sysClr val="windowText" lastClr="000000"/>
      </a:dk1>
      <a:lt1>
        <a:sysClr val="window" lastClr="FFFFFF"/>
      </a:lt1>
      <a:dk2>
        <a:srgbClr val="424545"/>
      </a:dk2>
      <a:lt2>
        <a:srgbClr val="A3A3A3"/>
      </a:lt2>
      <a:accent1>
        <a:srgbClr val="FF1414"/>
      </a:accent1>
      <a:accent2>
        <a:srgbClr val="E5E5E5"/>
      </a:accent2>
      <a:accent3>
        <a:srgbClr val="8BAAC3"/>
      </a:accent3>
      <a:accent4>
        <a:srgbClr val="5B6981"/>
      </a:accent4>
      <a:accent5>
        <a:srgbClr val="7D7369"/>
      </a:accent5>
      <a:accent6>
        <a:srgbClr val="786464"/>
      </a:accent6>
      <a:hlink>
        <a:srgbClr val="0000FF"/>
      </a:hlink>
      <a:folHlink>
        <a:srgbClr val="800080"/>
      </a:folHlink>
    </a:clrScheme>
    <a:fontScheme name="Oracle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8353</TotalTime>
  <Words>829</Words>
  <Application>Microsoft Office PowerPoint</Application>
  <PresentationFormat>On-screen Show (16:9)</PresentationFormat>
  <Paragraphs>105</Paragraphs>
  <Slides>20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ＭＳ Ｐゴシック</vt:lpstr>
      <vt:lpstr>Arial</vt:lpstr>
      <vt:lpstr>Calibri</vt:lpstr>
      <vt:lpstr>Times</vt:lpstr>
      <vt:lpstr>Wingdings</vt:lpstr>
      <vt:lpstr>Oracle 2012</vt:lpstr>
      <vt:lpstr>PowerPoint Presentation</vt:lpstr>
      <vt:lpstr>Accelerator Pack  FCUBS 12.3</vt:lpstr>
      <vt:lpstr>Program Agenda</vt:lpstr>
      <vt:lpstr>Standing Instructions – Introduction</vt:lpstr>
      <vt:lpstr>Introduction </vt:lpstr>
      <vt:lpstr>Standing Instructions – Products</vt:lpstr>
      <vt:lpstr>Standing Instructions – Products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Instructions – Products…continued</vt:lpstr>
      <vt:lpstr>Standing Instruction Advices and Reports</vt:lpstr>
      <vt:lpstr>Standing Instructions - Advices</vt:lpstr>
      <vt:lpstr>Standing Instructions - Advices</vt:lpstr>
      <vt:lpstr>Standing Instructions – Reports </vt:lpstr>
      <vt:lpstr>Standing Instructions – Reports </vt:lpstr>
      <vt:lpstr>Standing Instructions – Reports 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Duarte, Inc.</dc:creator>
  <cp:lastModifiedBy>Raghavendra Gopalakrishna Setty</cp:lastModifiedBy>
  <cp:revision>910</cp:revision>
  <cp:lastPrinted>2012-08-03T22:03:14Z</cp:lastPrinted>
  <dcterms:created xsi:type="dcterms:W3CDTF">2012-05-31T20:53:14Z</dcterms:created>
  <dcterms:modified xsi:type="dcterms:W3CDTF">2020-04-19T08:09:18Z</dcterms:modified>
</cp:coreProperties>
</file>