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8"/>
  </p:notesMasterIdLst>
  <p:handoutMasterIdLst>
    <p:handoutMasterId r:id="rId29"/>
  </p:handoutMasterIdLst>
  <p:sldIdLst>
    <p:sldId id="267" r:id="rId3"/>
    <p:sldId id="507" r:id="rId4"/>
    <p:sldId id="508" r:id="rId5"/>
    <p:sldId id="509" r:id="rId6"/>
    <p:sldId id="579" r:id="rId7"/>
    <p:sldId id="534" r:id="rId8"/>
    <p:sldId id="589" r:id="rId9"/>
    <p:sldId id="535" r:id="rId10"/>
    <p:sldId id="590" r:id="rId11"/>
    <p:sldId id="54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262" r:id="rId26"/>
    <p:sldId id="343" r:id="rId2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6074" autoAdjust="0"/>
  </p:normalViewPr>
  <p:slideViewPr>
    <p:cSldViewPr snapToGrid="0">
      <p:cViewPr varScale="1">
        <p:scale>
          <a:sx n="91" d="100"/>
          <a:sy n="91" d="100"/>
        </p:scale>
        <p:origin x="804"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8807-7F24-485B-B4B4-170B13CC2B2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8807-7F24-485B-B4B4-170B13CC2B2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8807-7F24-485B-B4B4-170B13CC2B2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6" name="Group 15"/>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4" name="Group 13"/>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3" name="Group 22"/>
          <p:cNvGrpSpPr/>
          <p:nvPr userDrawn="1"/>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a:t>
              </a: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25" r:id="rId19"/>
    <p:sldLayoutId id="2147483748" r:id="rId20"/>
    <p:sldLayoutId id="2147483740" r:id="rId21"/>
    <p:sldLayoutId id="2147483741" r:id="rId22"/>
    <p:sldLayoutId id="2147483733" r:id="rId23"/>
    <p:sldLayoutId id="2147483744" r:id="rId24"/>
    <p:sldLayoutId id="2147483694" r:id="rId25"/>
    <p:sldLayoutId id="2147483695" r:id="rId26"/>
    <p:sldLayoutId id="2147483701" r:id="rId27"/>
    <p:sldLayoutId id="2147483719" r:id="rId28"/>
    <p:sldLayoutId id="2147483700" r:id="rId29"/>
    <p:sldLayoutId id="2147483685" r:id="rId30"/>
    <p:sldLayoutId id="21474836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C8807-7F24-485B-B4B4-170B13CC2B2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BC007C-DD7F-41C0-B9F7-CDA5AB6C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555892" y="1008598"/>
          <a:ext cx="7998448" cy="3622184"/>
        </p:xfrm>
        <a:graphic>
          <a:graphicData uri="http://schemas.openxmlformats.org/drawingml/2006/table">
            <a:tbl>
              <a:tblPr firstRow="1" bandRow="1">
                <a:tableStyleId>{5C22544A-7EE6-4342-B048-85BDC9FD1C3A}</a:tableStyleId>
              </a:tblPr>
              <a:tblGrid>
                <a:gridCol w="3999224">
                  <a:extLst>
                    <a:ext uri="{9D8B030D-6E8A-4147-A177-3AD203B41FA5}">
                      <a16:colId xmlns:a16="http://schemas.microsoft.com/office/drawing/2014/main" val="20000"/>
                    </a:ext>
                  </a:extLst>
                </a:gridCol>
                <a:gridCol w="3999224">
                  <a:extLst>
                    <a:ext uri="{9D8B030D-6E8A-4147-A177-3AD203B41FA5}">
                      <a16:colId xmlns:a16="http://schemas.microsoft.com/office/drawing/2014/main" val="20001"/>
                    </a:ext>
                  </a:extLst>
                </a:gridCol>
              </a:tblGrid>
              <a:tr h="252087">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Interest rate based on cumulative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Repick account class tenor on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Tenor modification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Both branch &amp; Currency holidays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Next working  day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Allowed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Adhoc holiday change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Change and generate advice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Deposit tenor</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Allow Top-up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Interest rate for top-up</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Top-up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Block duration after opening date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Block duration before maturity date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15 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7944">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ID</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PREFACT1</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r h="163115">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Based On</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Latest Effective date</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for redemption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Redemption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9"/>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Rate for remaining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Revision events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TDFL</a:t>
            </a:r>
          </a:p>
          <a:p>
            <a:pPr lvl="3"/>
            <a:r>
              <a:rPr lang="en-US" sz="1400" dirty="0" smtClean="0"/>
              <a:t>Floating interest rate based on LDMM float rate maintenance</a:t>
            </a:r>
          </a:p>
          <a:p>
            <a:pPr lvl="3"/>
            <a:r>
              <a:rPr lang="en-US" sz="1400" dirty="0" smtClean="0"/>
              <a:t>Interest adjustment based on Penalty rate factor</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TDFL</a:t>
            </a:r>
          </a:p>
          <a:p>
            <a:pPr lvl="3"/>
            <a:r>
              <a:rPr lang="en-US" sz="1400" dirty="0" smtClean="0"/>
              <a:t>Accrual frequency as monthly</a:t>
            </a:r>
          </a:p>
          <a:p>
            <a:pPr lvl="3"/>
            <a:r>
              <a:rPr lang="en-US" sz="1400" dirty="0" smtClean="0"/>
              <a:t>Product level accrual</a:t>
            </a:r>
          </a:p>
          <a:p>
            <a:pPr lvl="3"/>
            <a:r>
              <a:rPr lang="en-US" sz="1400" dirty="0" smtClean="0"/>
              <a:t>Liquidation frequency as  monthly</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Term deposit with float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This deposit provides customers compounding interest. The interest amount gets compounded to the principal monthly, based on the interest compounding frequency and the customer enjoys better interest compared to simple interest. It provides fixed interest rate, deducts tax on the interest paid.</a:t>
            </a:r>
          </a:p>
          <a:p>
            <a:pPr lvl="1" algn="just">
              <a:spcBef>
                <a:spcPct val="50000"/>
              </a:spcBef>
              <a:buClr>
                <a:srgbClr val="FF0000"/>
              </a:buClr>
              <a:buFont typeface="Wingdings" pitchFamily="2" charset="2"/>
              <a:buChar char="§"/>
              <a:defRPr/>
            </a:pPr>
            <a:r>
              <a:rPr lang="en-US" sz="1600" dirty="0" smtClean="0"/>
              <a:t>Features of Account class – TDCOMP</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not be adjusted if falling on holiday, since holiday treatment is ignore</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Term deposit with compounding rate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922468"/>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198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13645">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6921">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10369">
                <a:tc>
                  <a:txBody>
                    <a:bodyPr/>
                    <a:lstStyle/>
                    <a:p>
                      <a:pPr marL="0" marR="0">
                        <a:spcBef>
                          <a:spcPts val="0"/>
                        </a:spcBef>
                        <a:spcAft>
                          <a:spcPts val="1000"/>
                        </a:spcAft>
                      </a:pPr>
                      <a:r>
                        <a:rPr lang="en-US" sz="1100" dirty="0">
                          <a:latin typeface="Calibri"/>
                          <a:ea typeface="Calibri"/>
                        </a:rPr>
                        <a:t>Tenor modification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47828">
                <a:tc>
                  <a:txBody>
                    <a:bodyPr/>
                    <a:lstStyle/>
                    <a:p>
                      <a:pPr marL="0" marR="0">
                        <a:spcBef>
                          <a:spcPts val="0"/>
                        </a:spcBef>
                        <a:spcAft>
                          <a:spcPts val="1000"/>
                        </a:spcAft>
                      </a:pPr>
                      <a:r>
                        <a:rPr lang="en-US" sz="1100">
                          <a:latin typeface="Calibri"/>
                          <a:ea typeface="Calibri"/>
                        </a:rPr>
                        <a:t>Repick account class tenor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Ignore</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9462">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action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TDCP</a:t>
            </a:r>
          </a:p>
          <a:p>
            <a:pPr lvl="3"/>
            <a:r>
              <a:rPr lang="en-US" sz="1400" dirty="0" smtClean="0"/>
              <a:t>Fixed interest rate of 10%</a:t>
            </a:r>
          </a:p>
          <a:p>
            <a:pPr lvl="3"/>
            <a:r>
              <a:rPr lang="en-US" sz="1400" dirty="0" smtClean="0"/>
              <a:t>Compounding frequency as 30</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TDCP</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Recurring deposit provides a retail customer all basic features needed on a recurring deposit.  The customer, who likes to open a recurring deposit, pays a fixed amount as monthly installment. It provides fixed interest and deducts tax on the interest paid and deducts penalty on unpaid installments on due date.</a:t>
            </a:r>
          </a:p>
          <a:p>
            <a:pPr lvl="1" algn="just">
              <a:spcBef>
                <a:spcPct val="50000"/>
              </a:spcBef>
              <a:buClr>
                <a:srgbClr val="FF0000"/>
              </a:buClr>
              <a:buFont typeface="Wingdings" pitchFamily="2" charset="2"/>
              <a:buChar char="§"/>
              <a:defRPr/>
            </a:pPr>
            <a:r>
              <a:rPr lang="en-US" sz="1600" dirty="0" smtClean="0"/>
              <a:t>Features of Account class – RDACCT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dirty="0" smtClean="0"/>
              <a:t>Account to be opened with minimum installment amount of 500 in account currency</a:t>
            </a:r>
          </a:p>
          <a:p>
            <a:pPr lvl="3" algn="just">
              <a:lnSpc>
                <a:spcPts val="1680"/>
              </a:lnSpc>
              <a:spcBef>
                <a:spcPct val="50000"/>
              </a:spcBef>
              <a:defRPr/>
            </a:pPr>
            <a:r>
              <a:rPr lang="en-US" sz="1400" dirty="0" smtClean="0"/>
              <a:t>Account will get closed on maturity</a:t>
            </a:r>
          </a:p>
          <a:p>
            <a:pPr lvl="3" algn="just">
              <a:lnSpc>
                <a:spcPts val="1680"/>
              </a:lnSpc>
              <a:spcBef>
                <a:spcPct val="50000"/>
              </a:spcBef>
              <a:defRPr/>
            </a:pPr>
            <a:endParaRPr lang="en-US" sz="1400" kern="100" dirty="0" smtClean="0"/>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4 – Recurring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07167" y="1196605"/>
          <a:ext cx="8075614" cy="3255754"/>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93437">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3928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9462">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Ignore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96554">
                <a:tc>
                  <a:txBody>
                    <a:bodyPr/>
                    <a:lstStyle/>
                    <a:p>
                      <a:pPr marL="0" marR="0">
                        <a:spcBef>
                          <a:spcPts val="0"/>
                        </a:spcBef>
                        <a:spcAft>
                          <a:spcPts val="1000"/>
                        </a:spcAft>
                      </a:pPr>
                      <a:r>
                        <a:rPr lang="en-US" sz="1100" dirty="0">
                          <a:latin typeface="Calibri" pitchFamily="34" charset="0"/>
                          <a:ea typeface="Calibri"/>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Recurring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Move funds on overdraft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Minimum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79462">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Maximum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22191">
                <a:tc>
                  <a:txBody>
                    <a:bodyPr/>
                    <a:lstStyle/>
                    <a:p>
                      <a:pPr marL="0" marR="0">
                        <a:spcBef>
                          <a:spcPts val="0"/>
                        </a:spcBef>
                        <a:spcAft>
                          <a:spcPts val="1000"/>
                        </a:spcAft>
                      </a:pPr>
                      <a:r>
                        <a:rPr lang="en-US" sz="1100">
                          <a:latin typeface="Calibri" pitchFamily="34" charset="0"/>
                          <a:ea typeface="Calibri"/>
                          <a:cs typeface="Calibri" pitchFamily="34" charset="0"/>
                        </a:rPr>
                        <a:t>Minimum installment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500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9461">
                <a:tc>
                  <a:txBody>
                    <a:bodyPr/>
                    <a:lstStyle/>
                    <a:p>
                      <a:pPr marL="0" marR="0">
                        <a:spcBef>
                          <a:spcPts val="0"/>
                        </a:spcBef>
                        <a:spcAft>
                          <a:spcPts val="1000"/>
                        </a:spcAft>
                      </a:pPr>
                      <a:r>
                        <a:rPr lang="en-US" sz="1100" dirty="0">
                          <a:latin typeface="Calibri" pitchFamily="34" charset="0"/>
                          <a:ea typeface="Calibri"/>
                          <a:cs typeface="Calibri" pitchFamily="34" charset="0"/>
                        </a:rPr>
                        <a:t>Installment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RDAC</a:t>
            </a:r>
          </a:p>
          <a:p>
            <a:pPr lvl="3"/>
            <a:r>
              <a:rPr lang="en-US" sz="1400" dirty="0" smtClean="0"/>
              <a:t>Fixed interest rate of 10%</a:t>
            </a:r>
          </a:p>
          <a:p>
            <a:pPr lvl="3"/>
            <a:r>
              <a:rPr lang="en-US" sz="1400" dirty="0" smtClean="0"/>
              <a:t>Overdue 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RDAC</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92630"/>
          </a:xfrm>
        </p:spPr>
        <p:txBody>
          <a:bodyPr/>
          <a:lstStyle/>
          <a:p>
            <a:pPr lvl="1" algn="just">
              <a:spcBef>
                <a:spcPct val="50000"/>
              </a:spcBef>
              <a:buClr>
                <a:srgbClr val="FF0000"/>
              </a:buClr>
              <a:buFont typeface="Wingdings" pitchFamily="2" charset="2"/>
              <a:buChar char="§"/>
              <a:defRPr/>
            </a:pPr>
            <a:r>
              <a:rPr lang="en-US" sz="1600" dirty="0" smtClean="0"/>
              <a:t>The Auto deposit facilitates customers to book and break deposits in case the savings account balance exceeds / falls below the minimum amount specified. If the savings account has more balance than the expected minimum balance defined, then the same would be swept out to book a deposit account for a fixed period of time based on the deposit instructions / tenor at account class. .</a:t>
            </a:r>
          </a:p>
          <a:p>
            <a:pPr lvl="1" algn="just">
              <a:spcBef>
                <a:spcPct val="50000"/>
              </a:spcBef>
              <a:buClr>
                <a:srgbClr val="FF0000"/>
              </a:buClr>
              <a:buFont typeface="Wingdings" pitchFamily="2" charset="2"/>
              <a:buChar char="§"/>
              <a:defRPr/>
            </a:pPr>
            <a:r>
              <a:rPr lang="en-US" sz="1600" dirty="0" smtClean="0"/>
              <a:t>Features of Account class – TDAUTO</a:t>
            </a:r>
          </a:p>
          <a:p>
            <a:pPr lvl="3" algn="just">
              <a:lnSpc>
                <a:spcPts val="1680"/>
              </a:lnSpc>
              <a:spcBef>
                <a:spcPct val="50000"/>
              </a:spcBef>
              <a:defRPr/>
            </a:pPr>
            <a:r>
              <a:rPr lang="en-US" sz="1400" dirty="0" smtClean="0"/>
              <a:t>Auto deposit instructions have to be maintained</a:t>
            </a:r>
          </a:p>
          <a:p>
            <a:pPr lvl="3" algn="just">
              <a:lnSpc>
                <a:spcPts val="1680"/>
              </a:lnSpc>
              <a:spcBef>
                <a:spcPct val="50000"/>
              </a:spcBef>
              <a:defRPr/>
            </a:pPr>
            <a:r>
              <a:rPr lang="en-US" sz="1400" dirty="0" smtClean="0"/>
              <a:t>Sweep parameters sweep-in and reverse sweep-in are enabled </a:t>
            </a:r>
          </a:p>
          <a:p>
            <a:pPr lvl="3" algn="just">
              <a:lnSpc>
                <a:spcPts val="1680"/>
              </a:lnSpc>
              <a:spcBef>
                <a:spcPct val="50000"/>
              </a:spcBef>
              <a:defRPr/>
            </a:pPr>
            <a:r>
              <a:rPr lang="en-US" sz="1400" kern="100" dirty="0" smtClean="0"/>
              <a:t>Linked to SAVCA &amp; SAVCAR saving account classes</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5 – Auto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01175"/>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84891">
                <a:tc>
                  <a:txBody>
                    <a:bodyPr/>
                    <a:lstStyle/>
                    <a:p>
                      <a:pPr marL="0" marR="0">
                        <a:spcBef>
                          <a:spcPts val="0"/>
                        </a:spcBef>
                        <a:spcAft>
                          <a:spcPts val="1000"/>
                        </a:spcAft>
                      </a:pPr>
                      <a:r>
                        <a:rPr lang="en-US" sz="1100" dirty="0">
                          <a:latin typeface="Calibri"/>
                          <a:ea typeface="Calibri"/>
                          <a:cs typeface="Arial"/>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cs typeface="Arial"/>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0737">
                <a:tc>
                  <a:txBody>
                    <a:bodyPr/>
                    <a:lstStyle/>
                    <a:p>
                      <a:pPr marL="0" marR="0">
                        <a:spcBef>
                          <a:spcPts val="0"/>
                        </a:spcBef>
                        <a:spcAft>
                          <a:spcPts val="1000"/>
                        </a:spcAft>
                      </a:pPr>
                      <a:r>
                        <a:rPr lang="en-US" sz="1100" dirty="0">
                          <a:latin typeface="Calibri"/>
                          <a:ea typeface="Calibri"/>
                          <a:cs typeface="Arial"/>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cs typeface="Arial"/>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64919">
                <a:tc>
                  <a:txBody>
                    <a:bodyPr/>
                    <a:lstStyle/>
                    <a:p>
                      <a:pPr marL="0" marR="0">
                        <a:spcBef>
                          <a:spcPts val="0"/>
                        </a:spcBef>
                        <a:spcAft>
                          <a:spcPts val="1000"/>
                        </a:spcAft>
                      </a:pPr>
                      <a:r>
                        <a:rPr lang="en-US" sz="1100" dirty="0">
                          <a:latin typeface="Calibri"/>
                          <a:ea typeface="Calibri"/>
                          <a:cs typeface="Arial"/>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8">
                <a:tc>
                  <a:txBody>
                    <a:bodyPr/>
                    <a:lstStyle/>
                    <a:p>
                      <a:pPr marL="0" marR="0">
                        <a:spcBef>
                          <a:spcPts val="0"/>
                        </a:spcBef>
                        <a:spcAft>
                          <a:spcPts val="1000"/>
                        </a:spcAft>
                      </a:pPr>
                      <a:r>
                        <a:rPr lang="en-US" sz="1100" dirty="0">
                          <a:latin typeface="Calibri"/>
                          <a:ea typeface="Calibri"/>
                          <a:cs typeface="Arial"/>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Branch</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5">
                <a:tc>
                  <a:txBody>
                    <a:bodyPr/>
                    <a:lstStyle/>
                    <a:p>
                      <a:pPr marL="0" marR="0">
                        <a:spcBef>
                          <a:spcPts val="0"/>
                        </a:spcBef>
                        <a:spcAft>
                          <a:spcPts val="1000"/>
                        </a:spcAft>
                      </a:pPr>
                      <a:r>
                        <a:rPr lang="en-US" sz="1100" dirty="0">
                          <a:latin typeface="Calibri"/>
                          <a:ea typeface="Calibri"/>
                          <a:cs typeface="Arial"/>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dirty="0">
                          <a:latin typeface="Calibri"/>
                          <a:ea typeface="Calibri"/>
                          <a:cs typeface="Arial"/>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change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cs typeface="Arial"/>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action</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88008">
                <a:tc>
                  <a:txBody>
                    <a:bodyPr/>
                    <a:lstStyle/>
                    <a:p>
                      <a:pPr marL="0" marR="0">
                        <a:spcBef>
                          <a:spcPts val="0"/>
                        </a:spcBef>
                        <a:spcAft>
                          <a:spcPts val="1000"/>
                        </a:spcAft>
                      </a:pPr>
                      <a:r>
                        <a:rPr lang="en-US" sz="1100">
                          <a:latin typeface="Calibri"/>
                          <a:ea typeface="Calibri"/>
                          <a:cs typeface="Arial"/>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96553">
                <a:tc>
                  <a:txBody>
                    <a:bodyPr/>
                    <a:lstStyle/>
                    <a:p>
                      <a:pPr marL="0" marR="0">
                        <a:spcBef>
                          <a:spcPts val="0"/>
                        </a:spcBef>
                        <a:spcAft>
                          <a:spcPts val="1000"/>
                        </a:spcAft>
                      </a:pPr>
                      <a:r>
                        <a:rPr lang="en-US" sz="1100" dirty="0">
                          <a:latin typeface="Calibri"/>
                          <a:ea typeface="Calibri"/>
                          <a:cs typeface="Arial"/>
                        </a:rPr>
                        <a:t>Allow top up of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12.2</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Term Deposits</a:t>
            </a:r>
          </a:p>
          <a:p>
            <a:endParaRPr lang="en-US" dirty="0"/>
          </a:p>
        </p:txBody>
      </p:sp>
      <p:sp>
        <p:nvSpPr>
          <p:cNvPr id="10" name="Picture Placeholder 9"/>
          <p:cNvSpPr>
            <a:spLocks noGrp="1"/>
          </p:cNvSpPr>
          <p:nvPr>
            <p:ph type="pic" sz="quarter" idx="14"/>
          </p:nvPr>
        </p:nvSpPr>
        <p:spPr/>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1"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407713"/>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Amount block placed on the advance interest paid, to avoid withdrawal. In case of premature redemption (full / partial), the excess interest paid is recovered from the customer. Penalty is charged on premature withdrawal. Tax is collected upfront on the interest paid.</a:t>
            </a:r>
          </a:p>
          <a:p>
            <a:pPr lvl="1" algn="just">
              <a:spcBef>
                <a:spcPct val="50000"/>
              </a:spcBef>
              <a:buClr>
                <a:srgbClr val="FF0000"/>
              </a:buClr>
              <a:buFont typeface="Wingdings" pitchFamily="2" charset="2"/>
              <a:buChar char="§"/>
              <a:defRPr/>
            </a:pPr>
            <a:r>
              <a:rPr lang="en-US" sz="1600" dirty="0" smtClean="0"/>
              <a:t>Features of Account class – TDDISC</a:t>
            </a:r>
          </a:p>
          <a:p>
            <a:pPr lvl="3" algn="just">
              <a:lnSpc>
                <a:spcPts val="1680"/>
              </a:lnSpc>
              <a:spcBef>
                <a:spcPct val="50000"/>
              </a:spcBef>
              <a:defRPr/>
            </a:pPr>
            <a:r>
              <a:rPr lang="en-US" sz="1400" dirty="0" smtClean="0"/>
              <a:t>Depositors get interest at the time of booking</a:t>
            </a:r>
          </a:p>
          <a:p>
            <a:pPr lvl="3" algn="just">
              <a:lnSpc>
                <a:spcPts val="1680"/>
              </a:lnSpc>
              <a:spcBef>
                <a:spcPct val="50000"/>
              </a:spcBef>
              <a:defRPr/>
            </a:pPr>
            <a:r>
              <a:rPr lang="en-US" sz="1400" dirty="0" smtClean="0"/>
              <a:t>Rollover with different tenor is supported</a:t>
            </a:r>
          </a:p>
          <a:p>
            <a:pPr lvl="3" algn="just">
              <a:lnSpc>
                <a:spcPts val="1680"/>
              </a:lnSpc>
              <a:spcBef>
                <a:spcPct val="50000"/>
              </a:spcBef>
              <a:defRPr/>
            </a:pPr>
            <a:r>
              <a:rPr lang="en-US" sz="1400" dirty="0" smtClean="0"/>
              <a:t>Maturity date will be adjusted to next working day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6 – Discounted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95179"/>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0">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2200">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3645">
                <a:tc>
                  <a:txBody>
                    <a:bodyPr/>
                    <a:lstStyle/>
                    <a:p>
                      <a:pPr marL="0" marR="0">
                        <a:spcBef>
                          <a:spcPts val="0"/>
                        </a:spcBef>
                        <a:spcAft>
                          <a:spcPts val="1000"/>
                        </a:spcAft>
                      </a:pPr>
                      <a:r>
                        <a:rPr lang="en-US" sz="1100" dirty="0">
                          <a:latin typeface="Calibri"/>
                          <a:ea typeface="Calibri"/>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05099">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dirty="0">
                          <a:latin typeface="Calibri"/>
                          <a:ea typeface="Calibri"/>
                        </a:rPr>
                        <a:t>Denominated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05099">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05099">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a:ea typeface="Calibri"/>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7">
                <a:tc>
                  <a:txBody>
                    <a:bodyPr/>
                    <a:lstStyle/>
                    <a:p>
                      <a:pPr marL="0" marR="0">
                        <a:spcBef>
                          <a:spcPts val="0"/>
                        </a:spcBef>
                        <a:spcAft>
                          <a:spcPts val="1000"/>
                        </a:spcAft>
                      </a:pPr>
                      <a:r>
                        <a:rPr lang="en-US" sz="1100" dirty="0">
                          <a:latin typeface="Calibri"/>
                          <a:ea typeface="Calibri"/>
                        </a:rPr>
                        <a:t>Adhoc holiday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3"/>
            <a:ext cx="8229600" cy="3108610"/>
          </a:xfrm>
        </p:spPr>
        <p:txBody>
          <a:bodyPr/>
          <a:lstStyle/>
          <a:p>
            <a:pPr lvl="1" algn="just">
              <a:spcBef>
                <a:spcPct val="50000"/>
              </a:spcBef>
              <a:buClr>
                <a:srgbClr val="FF0000"/>
              </a:buClr>
              <a:buFont typeface="Wingdings" pitchFamily="2" charset="2"/>
              <a:buChar char="§"/>
            </a:pPr>
            <a:r>
              <a:rPr lang="en-US" sz="1600" dirty="0" smtClean="0"/>
              <a:t>Features of Rule – TDDC</a:t>
            </a:r>
          </a:p>
          <a:p>
            <a:pPr lvl="3"/>
            <a:r>
              <a:rPr lang="en-US" sz="1400" dirty="0" smtClean="0"/>
              <a:t>Fixed interest rate of 10%</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TDDC</a:t>
            </a:r>
          </a:p>
          <a:p>
            <a:pPr lvl="3"/>
            <a:r>
              <a:rPr lang="en-US" sz="1400" dirty="0" smtClean="0"/>
              <a:t>Accrual frequency as daily</a:t>
            </a:r>
          </a:p>
          <a:p>
            <a:pPr lvl="3"/>
            <a:r>
              <a:rPr lang="en-US" sz="1400" dirty="0" smtClean="0"/>
              <a:t>Product level accrual</a:t>
            </a:r>
          </a:p>
          <a:p>
            <a:pPr lvl="3"/>
            <a:r>
              <a:rPr lang="en-US" sz="1400" dirty="0" smtClean="0"/>
              <a:t>Payment method as discounted</a:t>
            </a:r>
          </a:p>
          <a:p>
            <a:pPr lvl="3"/>
            <a:r>
              <a:rPr lang="en-US" sz="1400" dirty="0" smtClean="0"/>
              <a:t>Amount block placed on interest paid upfront</a:t>
            </a:r>
          </a:p>
          <a:p>
            <a:pPr lvl="3"/>
            <a:r>
              <a:rPr lang="en-US" sz="1400" dirty="0" smtClean="0"/>
              <a:t>Option available to continue variance on rollover</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Term Deposits</a:t>
            </a:r>
            <a:endParaRPr lang="en-US" sz="2400" dirty="0"/>
          </a:p>
        </p:txBody>
      </p:sp>
      <p:sp>
        <p:nvSpPr>
          <p:cNvPr id="3" name="Text Placeholder 2"/>
          <p:cNvSpPr>
            <a:spLocks noGrp="1"/>
          </p:cNvSpPr>
          <p:nvPr>
            <p:ph type="body" sz="quarter" idx="13"/>
          </p:nvPr>
        </p:nvSpPr>
        <p:spPr>
          <a:xfrm>
            <a:off x="830618" y="1380224"/>
            <a:ext cx="7771752" cy="2798669"/>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tooltip="ctrl+Click"/>
              </a:rPr>
              <a:t>Term deposit with fixed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Term deposit with float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Term deposit with compounding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6" action="ppaction://hlinksldjump"/>
              </a:rPr>
              <a:t>Recurring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7" action="ppaction://hlinksldjump"/>
              </a:rPr>
              <a:t>Auto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8" action="ppaction://hlinksldjump"/>
              </a:rPr>
              <a:t>Discounted deposit</a:t>
            </a:r>
            <a:endParaRPr lang="en-US" sz="1400" dirty="0" smtClean="0">
              <a:ea typeface="ＭＳ Ｐゴシック" pitchFamily="127" charset="-128"/>
              <a:cs typeface="ＭＳ Ｐゴシック" pitchFamily="127" charset="-128"/>
            </a:endParaRPr>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5767903" cy="350454"/>
          </a:xfrm>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TD products that are offered off-the-shelf</a:t>
            </a:r>
          </a:p>
          <a:p>
            <a:pPr lvl="0">
              <a:buNone/>
            </a:pPr>
            <a:endParaRPr lang="en-US" sz="1600" dirty="0" smtClean="0"/>
          </a:p>
          <a:p>
            <a:pPr lvl="0"/>
            <a:r>
              <a:rPr lang="en-US" sz="1600" dirty="0" smtClean="0"/>
              <a:t>Term Deposit module of FLEXCUBE supports processing of products like,</a:t>
            </a:r>
          </a:p>
          <a:p>
            <a:pPr lvl="1"/>
            <a:r>
              <a:rPr lang="en-US" sz="1400" dirty="0" smtClean="0"/>
              <a:t>Normal term Deposits</a:t>
            </a:r>
          </a:p>
          <a:p>
            <a:pPr lvl="1"/>
            <a:r>
              <a:rPr lang="en-US" sz="1400" dirty="0" smtClean="0"/>
              <a:t>Recurring Deposits</a:t>
            </a:r>
          </a:p>
          <a:p>
            <a:pPr lvl="1"/>
            <a:r>
              <a:rPr lang="en-US" sz="1400" dirty="0" smtClean="0"/>
              <a:t>Discounted Deposits</a:t>
            </a:r>
          </a:p>
          <a:p>
            <a:pPr lvl="1"/>
            <a:r>
              <a:rPr lang="en-US" sz="1400" dirty="0" smtClean="0"/>
              <a:t>Denominated Deposits </a:t>
            </a:r>
          </a:p>
          <a:p>
            <a:pPr lvl="1"/>
            <a:r>
              <a:rPr lang="en-US" sz="1400" dirty="0" smtClean="0"/>
              <a:t>Auto Deposits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804347" y="1522101"/>
            <a:ext cx="8229600" cy="2853346"/>
          </a:xfrm>
        </p:spPr>
        <p:txBody>
          <a:bodyPr/>
          <a:lstStyle/>
          <a:p>
            <a:pPr lvl="0"/>
            <a:r>
              <a:rPr lang="en-US" sz="1600" dirty="0" smtClean="0"/>
              <a:t>Options available to automate periodic processes such as :</a:t>
            </a:r>
          </a:p>
          <a:p>
            <a:pPr lvl="1"/>
            <a:r>
              <a:rPr lang="en-US" sz="1400" dirty="0" smtClean="0"/>
              <a:t>Accrual on term deposits</a:t>
            </a:r>
          </a:p>
          <a:p>
            <a:pPr lvl="1"/>
            <a:r>
              <a:rPr lang="en-US" sz="1400" dirty="0" smtClean="0"/>
              <a:t>Liquidation of interest</a:t>
            </a:r>
          </a:p>
          <a:p>
            <a:pPr lvl="1"/>
            <a:r>
              <a:rPr lang="en-US" sz="1400" dirty="0" smtClean="0"/>
              <a:t>Generation of advices</a:t>
            </a:r>
          </a:p>
          <a:p>
            <a:pPr lvl="1"/>
            <a:r>
              <a:rPr lang="en-US" sz="1400" dirty="0" smtClean="0"/>
              <a:t>Maturity processing and transfer of proceeds</a:t>
            </a:r>
          </a:p>
          <a:p>
            <a:pPr lvl="0"/>
            <a:endParaRPr lang="en-US" sz="1600" dirty="0" smtClean="0"/>
          </a:p>
          <a:p>
            <a:pPr lvl="0"/>
            <a:r>
              <a:rPr lang="en-US" sz="1600" dirty="0" smtClean="0"/>
              <a:t>Different types of interest products are supported like, Fixed, Floating and Cumulative interest rates. Top-up facility on existing deposit is also supported - – during the tenor or during rollover</a:t>
            </a:r>
          </a:p>
        </p:txBody>
      </p:sp>
      <p:sp>
        <p:nvSpPr>
          <p:cNvPr id="4" name="Text Placeholder 3"/>
          <p:cNvSpPr>
            <a:spLocks noGrp="1"/>
          </p:cNvSpPr>
          <p:nvPr>
            <p:ph type="body" sz="quarter" idx="13"/>
          </p:nvPr>
        </p:nvSpPr>
        <p:spPr/>
        <p:txBody>
          <a:bodyPr/>
          <a:lstStyle/>
          <a:p>
            <a:r>
              <a:rPr lang="en-US" b="1" dirty="0" smtClean="0"/>
              <a:t>Introduction…. contd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59069" y="1180268"/>
            <a:ext cx="8229600" cy="3425915"/>
          </a:xfrm>
        </p:spPr>
        <p:txBody>
          <a:bodyPr/>
          <a:lstStyle/>
          <a:p>
            <a:pPr lvl="1" algn="just">
              <a:spcBef>
                <a:spcPct val="50000"/>
              </a:spcBef>
              <a:buClr>
                <a:srgbClr val="FF0000"/>
              </a:buClr>
              <a:buFont typeface="Wingdings" pitchFamily="2" charset="2"/>
              <a:buChar char="§"/>
              <a:defRPr/>
            </a:pPr>
            <a:r>
              <a:rPr lang="en-US" sz="1600" dirty="0" smtClean="0"/>
              <a:t>This Fixed Rate TD supports all basic features that are needed for a retail customer on a term deposit. It provides fixed interest rate, deducts tax on the interest paid and deducts penalty on pre-mature withdrawal</a:t>
            </a:r>
          </a:p>
          <a:p>
            <a:pPr lvl="1" algn="just">
              <a:spcBef>
                <a:spcPct val="50000"/>
              </a:spcBef>
              <a:buClr>
                <a:srgbClr val="FF0000"/>
              </a:buClr>
              <a:buFont typeface="Wingdings" pitchFamily="2" charset="2"/>
              <a:buChar char="§"/>
              <a:defRPr/>
            </a:pPr>
            <a:r>
              <a:rPr lang="en-US" sz="1600" dirty="0" smtClean="0"/>
              <a:t>Features of Account class – TDFIXD </a:t>
            </a:r>
          </a:p>
          <a:p>
            <a:pPr lvl="3">
              <a:lnSpc>
                <a:spcPct val="150000"/>
              </a:lnSpc>
            </a:pPr>
            <a:r>
              <a:rPr lang="en-US" sz="1400" dirty="0" smtClean="0"/>
              <a:t>Booking of term deposit with fixed deposit amount at a fixed rate for a certain tenor</a:t>
            </a:r>
          </a:p>
          <a:p>
            <a:pPr lvl="3">
              <a:lnSpc>
                <a:spcPct val="150000"/>
              </a:lnSpc>
            </a:pPr>
            <a:r>
              <a:rPr lang="en-US" sz="1400" dirty="0" smtClean="0"/>
              <a:t>Term Deposit Certificate generation in denominations is supported</a:t>
            </a:r>
          </a:p>
          <a:p>
            <a:pPr lvl="3">
              <a:lnSpc>
                <a:spcPct val="150000"/>
              </a:lnSpc>
            </a:pPr>
            <a:r>
              <a:rPr lang="en-US" sz="1400" dirty="0" smtClean="0"/>
              <a:t>Booking of deposits in cluster is supported</a:t>
            </a:r>
          </a:p>
          <a:p>
            <a:pPr lvl="3">
              <a:lnSpc>
                <a:spcPct val="150000"/>
              </a:lnSpc>
            </a:pPr>
            <a:r>
              <a:rPr lang="en-US" sz="1400" dirty="0" smtClean="0"/>
              <a:t>Month end maturity date is supported</a:t>
            </a:r>
          </a:p>
          <a:p>
            <a:pPr lvl="3">
              <a:lnSpc>
                <a:spcPct val="150000"/>
              </a:lnSpc>
            </a:pPr>
            <a:r>
              <a:rPr lang="en-US" sz="1400" dirty="0" smtClean="0"/>
              <a:t>Maturity date, if falls on a holiday will be automatically adjusted to previous working day based on the holiday treatment maintained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Term deposit with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19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pitchFamily="34" charset="0"/>
                          <a:cs typeface="Calibri" pitchFamily="34" charset="0"/>
                        </a:rPr>
                        <a:t>Rollover</a:t>
                      </a:r>
                      <a:endParaRPr lang="en-US" sz="1200" b="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a:t>
                      </a:r>
                      <a:endParaRPr lang="en-US" sz="1200" b="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dirty="0">
                          <a:latin typeface="Calibri" pitchFamily="34" charset="0"/>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pitchFamily="34" charset="0"/>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82012">
                <a:tc>
                  <a:txBody>
                    <a:bodyPr/>
                    <a:lstStyle/>
                    <a:p>
                      <a:pPr marL="0" marR="0">
                        <a:spcBef>
                          <a:spcPts val="0"/>
                        </a:spcBef>
                        <a:spcAft>
                          <a:spcPts val="1000"/>
                        </a:spcAft>
                      </a:pPr>
                      <a:r>
                        <a:rPr lang="en-US" sz="1100" dirty="0">
                          <a:latin typeface="Calibri" pitchFamily="34" charset="0"/>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213644">
                <a:tc>
                  <a:txBody>
                    <a:bodyPr/>
                    <a:lstStyle/>
                    <a:p>
                      <a:pPr marL="0" marR="0">
                        <a:spcBef>
                          <a:spcPts val="0"/>
                        </a:spcBef>
                        <a:spcAft>
                          <a:spcPts val="1000"/>
                        </a:spcAft>
                      </a:pPr>
                      <a:r>
                        <a:rPr lang="en-US" sz="1100" dirty="0">
                          <a:latin typeface="Calibri" pitchFamily="34" charset="0"/>
                          <a:cs typeface="Calibri" pitchFamily="34" charset="0"/>
                        </a:rPr>
                        <a:t>Denominated Deposits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88008">
                <a:tc>
                  <a:txBody>
                    <a:bodyPr/>
                    <a:lstStyle/>
                    <a:p>
                      <a:pPr marL="0" marR="0">
                        <a:spcBef>
                          <a:spcPts val="0"/>
                        </a:spcBef>
                        <a:spcAft>
                          <a:spcPts val="1000"/>
                        </a:spcAft>
                      </a:pPr>
                      <a:r>
                        <a:rPr lang="en-US" sz="1100" dirty="0">
                          <a:latin typeface="Calibri" pitchFamily="34" charset="0"/>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Branch holiday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247828">
                <a:tc>
                  <a:txBody>
                    <a:bodyPr/>
                    <a:lstStyle/>
                    <a:p>
                      <a:pPr marL="0" marR="0">
                        <a:spcBef>
                          <a:spcPts val="0"/>
                        </a:spcBef>
                        <a:spcAft>
                          <a:spcPts val="1000"/>
                        </a:spcAft>
                      </a:pPr>
                      <a:r>
                        <a:rPr lang="en-US" sz="1100" dirty="0">
                          <a:latin typeface="Calibri" pitchFamily="34" charset="0"/>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working 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22191">
                <a:tc>
                  <a:txBody>
                    <a:bodyPr/>
                    <a:lstStyle/>
                    <a:p>
                      <a:pPr marL="0" marR="0">
                        <a:spcBef>
                          <a:spcPts val="0"/>
                        </a:spcBef>
                        <a:spcAft>
                          <a:spcPts val="1000"/>
                        </a:spcAft>
                      </a:pPr>
                      <a:r>
                        <a:rPr lang="en-US" sz="1100" dirty="0">
                          <a:latin typeface="Calibri" pitchFamily="34" charset="0"/>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 next working day of same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273465">
                <a:tc>
                  <a:txBody>
                    <a:bodyPr/>
                    <a:lstStyle/>
                    <a:p>
                      <a:pPr marL="0" marR="0">
                        <a:spcBef>
                          <a:spcPts val="0"/>
                        </a:spcBef>
                        <a:spcAft>
                          <a:spcPts val="1000"/>
                        </a:spcAft>
                      </a:pPr>
                      <a:r>
                        <a:rPr lang="en-US" sz="1100" dirty="0">
                          <a:latin typeface="Calibri" pitchFamily="34" charset="0"/>
                          <a:cs typeface="Calibri" pitchFamily="34" charset="0"/>
                        </a:rPr>
                        <a:t>Month end maturity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79462">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Maturity notice period</a:t>
                      </a:r>
                      <a:endParaRPr lang="en-US" sz="1100" kern="1200" dirty="0">
                        <a:solidFill>
                          <a:schemeClr val="dk1"/>
                        </a:solidFill>
                        <a:latin typeface="Calibri" pitchFamily="34" charset="0"/>
                        <a:ea typeface="+mn-ea"/>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2</a:t>
                      </a:r>
                      <a:endParaRPr lang="en-US" sz="110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dirty="0">
                          <a:latin typeface="Calibri" pitchFamily="34" charset="0"/>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pitchFamily="34" charset="0"/>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Original tenor</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Term deposit with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3"/>
            <a:r>
              <a:rPr lang="en-US" sz="1400" dirty="0" smtClean="0"/>
              <a:t>Option available to add a new debit formula for negative interest</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Term deposit with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323366"/>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 partial redemption or rollover or any rate pick up event happens on a TD,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Account class – TDFLOT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adjusted to next working day automatically based on the holiday treatment defined</a:t>
            </a:r>
          </a:p>
          <a:p>
            <a:pPr lvl="3" algn="just">
              <a:lnSpc>
                <a:spcPts val="1680"/>
              </a:lnSpc>
              <a:spcBef>
                <a:spcPct val="50000"/>
              </a:spcBef>
              <a:defRPr/>
            </a:pPr>
            <a:r>
              <a:rPr lang="en-US" sz="1400" kern="100" dirty="0" smtClean="0"/>
              <a:t>Cumulative interest rates are supported </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10684</TotalTime>
  <Words>1624</Words>
  <Application>Microsoft Office PowerPoint</Application>
  <PresentationFormat>On-screen Show (16:9)</PresentationFormat>
  <Paragraphs>330</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Oracle 2014</vt:lpstr>
      <vt:lpstr>Custom Design</vt:lpstr>
      <vt:lpstr>PowerPoint Presentation</vt:lpstr>
      <vt:lpstr>Accelerator Pack 12.2</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1367</cp:revision>
  <cp:lastPrinted>2012-08-03T22:03:14Z</cp:lastPrinted>
  <dcterms:created xsi:type="dcterms:W3CDTF">2012-05-31T20:53:14Z</dcterms:created>
  <dcterms:modified xsi:type="dcterms:W3CDTF">2020-04-19T08:16:21Z</dcterms:modified>
</cp:coreProperties>
</file>