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notesMasterIdLst>
    <p:notesMasterId r:id="rId31"/>
  </p:notesMasterIdLst>
  <p:handoutMasterIdLst>
    <p:handoutMasterId r:id="rId32"/>
  </p:handoutMasterIdLst>
  <p:sldIdLst>
    <p:sldId id="267" r:id="rId2"/>
    <p:sldId id="507" r:id="rId3"/>
    <p:sldId id="508" r:id="rId4"/>
    <p:sldId id="509" r:id="rId5"/>
    <p:sldId id="527" r:id="rId6"/>
    <p:sldId id="528" r:id="rId7"/>
    <p:sldId id="510" r:id="rId8"/>
    <p:sldId id="511" r:id="rId9"/>
    <p:sldId id="512" r:id="rId10"/>
    <p:sldId id="513" r:id="rId11"/>
    <p:sldId id="529" r:id="rId12"/>
    <p:sldId id="514" r:id="rId13"/>
    <p:sldId id="516" r:id="rId14"/>
    <p:sldId id="517" r:id="rId15"/>
    <p:sldId id="530" r:id="rId16"/>
    <p:sldId id="531" r:id="rId17"/>
    <p:sldId id="532" r:id="rId18"/>
    <p:sldId id="518" r:id="rId19"/>
    <p:sldId id="519" r:id="rId20"/>
    <p:sldId id="520" r:id="rId21"/>
    <p:sldId id="521" r:id="rId22"/>
    <p:sldId id="522" r:id="rId23"/>
    <p:sldId id="523" r:id="rId24"/>
    <p:sldId id="524" r:id="rId25"/>
    <p:sldId id="525" r:id="rId26"/>
    <p:sldId id="526" r:id="rId27"/>
    <p:sldId id="515" r:id="rId28"/>
    <p:sldId id="262" r:id="rId29"/>
    <p:sldId id="343" r:id="rId30"/>
  </p:sldIdLst>
  <p:sldSz cx="9144000" cy="5143500" type="screen16x9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92">
          <p15:clr>
            <a:srgbClr val="A4A3A4"/>
          </p15:clr>
        </p15:guide>
        <p15:guide id="2" orient="horz" pos="842">
          <p15:clr>
            <a:srgbClr val="A4A3A4"/>
          </p15:clr>
        </p15:guide>
        <p15:guide id="3" orient="horz" pos="540">
          <p15:clr>
            <a:srgbClr val="A4A3A4"/>
          </p15:clr>
        </p15:guide>
        <p15:guide id="4" orient="horz" pos="2281">
          <p15:clr>
            <a:srgbClr val="A4A3A4"/>
          </p15:clr>
        </p15:guide>
        <p15:guide id="5" orient="horz" pos="2776">
          <p15:clr>
            <a:srgbClr val="A4A3A4"/>
          </p15:clr>
        </p15:guide>
        <p15:guide id="6" orient="horz" pos="648">
          <p15:clr>
            <a:srgbClr val="A4A3A4"/>
          </p15:clr>
        </p15:guide>
        <p15:guide id="7" orient="horz" pos="1739">
          <p15:clr>
            <a:srgbClr val="A4A3A4"/>
          </p15:clr>
        </p15:guide>
        <p15:guide id="8" pos="2880">
          <p15:clr>
            <a:srgbClr val="A4A3A4"/>
          </p15:clr>
        </p15:guide>
        <p15:guide id="9" pos="5619">
          <p15:clr>
            <a:srgbClr val="A4A3A4"/>
          </p15:clr>
        </p15:guide>
        <p15:guide id="10" pos="3091">
          <p15:clr>
            <a:srgbClr val="A4A3A4"/>
          </p15:clr>
        </p15:guide>
        <p15:guide id="11" pos="291">
          <p15:clr>
            <a:srgbClr val="A4A3A4"/>
          </p15:clr>
        </p15:guide>
        <p15:guide id="12" pos="232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FFB500"/>
    <a:srgbClr val="7A7A7A"/>
    <a:srgbClr val="B3B3B3"/>
    <a:srgbClr val="F3F3F3"/>
    <a:srgbClr val="FF1414"/>
    <a:srgbClr val="8BAAC3"/>
    <a:srgbClr val="FF0000"/>
    <a:srgbClr val="DC0000"/>
    <a:srgbClr val="8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5" autoAdjust="0"/>
    <p:restoredTop sz="96074" autoAdjust="0"/>
  </p:normalViewPr>
  <p:slideViewPr>
    <p:cSldViewPr snapToGrid="0">
      <p:cViewPr varScale="1">
        <p:scale>
          <a:sx n="91" d="100"/>
          <a:sy n="91" d="100"/>
        </p:scale>
        <p:origin x="918" y="84"/>
      </p:cViewPr>
      <p:guideLst>
        <p:guide orient="horz" pos="1492"/>
        <p:guide orient="horz" pos="842"/>
        <p:guide orient="horz" pos="540"/>
        <p:guide orient="horz" pos="2281"/>
        <p:guide orient="horz" pos="2776"/>
        <p:guide orient="horz" pos="648"/>
        <p:guide orient="horz" pos="1739"/>
        <p:guide pos="2880"/>
        <p:guide pos="5619"/>
        <p:guide pos="3091"/>
        <p:guide pos="291"/>
        <p:guide pos="232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1" d="100"/>
        <a:sy n="201" d="100"/>
      </p:scale>
      <p:origin x="0" y="1808"/>
    </p:cViewPr>
  </p:sorterViewPr>
  <p:notesViewPr>
    <p:cSldViewPr snapToGrid="0" snapToObjects="1">
      <p:cViewPr varScale="1">
        <p:scale>
          <a:sx n="95" d="100"/>
          <a:sy n="95" d="100"/>
        </p:scale>
        <p:origin x="-2724" y="-90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9333BE-0D34-4F62-BD6E-2C3B14663373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CABB6E-EB62-4D88-B3E7-408903A4E4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973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2D1F94-724F-43BD-B41B-43157E9B4550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E82501-53DA-4152-84B0-51135B15EE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2524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489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841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513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107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ontent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768803"/>
          </a:xfrm>
        </p:spPr>
        <p:txBody>
          <a:bodyPr anchor="t" anchorCtr="0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804347" y="1522101"/>
            <a:ext cx="8229600" cy="306260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1029231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05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1716438"/>
            <a:ext cx="4284133" cy="2420477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78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1524" y="1156648"/>
            <a:ext cx="4291076" cy="551323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2075" tIns="46038" rIns="92075" bIns="46038" anchor="ctr"/>
          <a:lstStyle/>
          <a:p>
            <a:pPr marL="119063" indent="-119063" algn="ctr">
              <a:defRPr/>
            </a:pPr>
            <a:endParaRPr lang="en-US" sz="4000" b="1" dirty="0">
              <a:solidFill>
                <a:srgbClr val="FFFFFF"/>
              </a:solidFill>
              <a:latin typeface="Arial" pitchFamily="-106" charset="0"/>
              <a:ea typeface="ＭＳ Ｐゴシック" pitchFamily="34" charset="-128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5" hasCustomPrompt="1"/>
          </p:nvPr>
        </p:nvSpPr>
        <p:spPr>
          <a:xfrm>
            <a:off x="4318000" y="1156648"/>
            <a:ext cx="4825998" cy="2971800"/>
          </a:xfrm>
          <a:effectLst>
            <a:reflection blurRad="63500" stA="50000" endPos="7000" dir="5400000" sy="-100000" algn="bl" rotWithShape="0"/>
          </a:effectLst>
        </p:spPr>
        <p:txBody>
          <a:bodyPr anchor="ctr" anchorCtr="1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/>
          </p:nvPr>
        </p:nvSpPr>
        <p:spPr>
          <a:xfrm>
            <a:off x="753544" y="1859644"/>
            <a:ext cx="3131820" cy="213741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Text Placeholder 22"/>
          <p:cNvSpPr>
            <a:spLocks noGrp="1"/>
          </p:cNvSpPr>
          <p:nvPr>
            <p:ph type="body" sz="quarter" idx="14" hasCustomPrompt="1"/>
          </p:nvPr>
        </p:nvSpPr>
        <p:spPr>
          <a:xfrm>
            <a:off x="804346" y="1163620"/>
            <a:ext cx="3412068" cy="544351"/>
          </a:xfrm>
          <a:noFill/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20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Master Text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04346" y="245538"/>
            <a:ext cx="8221121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71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1159938"/>
            <a:ext cx="9144000" cy="2971799"/>
          </a:xfrm>
          <a:prstGeom prst="rect">
            <a:avLst/>
          </a:prstGeom>
          <a:gradFill flip="none" rotWithShape="1">
            <a:gsLst>
              <a:gs pos="0">
                <a:srgbClr val="AA0000"/>
              </a:gs>
              <a:gs pos="10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797999" y="1422404"/>
            <a:ext cx="7617881" cy="1354667"/>
          </a:xfrm>
        </p:spPr>
        <p:txBody>
          <a:bodyPr lIns="0" tIns="0" rIns="0" bIns="0" anchor="t" anchorCtr="0">
            <a:normAutofit/>
          </a:bodyPr>
          <a:lstStyle>
            <a:lvl1pPr marL="114300" indent="-11430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None/>
              <a:defRPr sz="24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899602" y="2844803"/>
            <a:ext cx="3994149" cy="443953"/>
          </a:xfrm>
          <a:noFill/>
        </p:spPr>
        <p:txBody>
          <a:bodyPr lIns="0" tIns="0" rIns="0" bIns="0" anchor="b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lang="en-US" sz="2000" b="1" kern="1200" cap="none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None/>
            </a:pPr>
            <a:r>
              <a:rPr lang="en-US" dirty="0" smtClean="0"/>
              <a:t>Click to edit name</a:t>
            </a:r>
          </a:p>
        </p:txBody>
      </p:sp>
      <p:sp>
        <p:nvSpPr>
          <p:cNvPr id="8" name="Text Placeholder 22"/>
          <p:cNvSpPr>
            <a:spLocks noGrp="1"/>
          </p:cNvSpPr>
          <p:nvPr>
            <p:ph type="body" sz="quarter" idx="17" hasCustomPrompt="1"/>
          </p:nvPr>
        </p:nvSpPr>
        <p:spPr>
          <a:xfrm>
            <a:off x="899602" y="3343623"/>
            <a:ext cx="3994149" cy="703448"/>
          </a:xfrm>
          <a:noFill/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lang="en-US" sz="1600" b="0" kern="1200" cap="none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None/>
            </a:pPr>
            <a:r>
              <a:rPr lang="en-US" dirty="0" smtClean="0"/>
              <a:t>Click to edit title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29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1" y="1517907"/>
            <a:ext cx="2607406" cy="2488686"/>
          </a:xfrm>
          <a:noFill/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sz="1800" b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7" hasCustomPrompt="1"/>
          </p:nvPr>
        </p:nvSpPr>
        <p:spPr>
          <a:xfrm>
            <a:off x="3482976" y="1123950"/>
            <a:ext cx="5236560" cy="3284538"/>
          </a:xfrm>
        </p:spPr>
        <p:txBody>
          <a:bodyPr anchor="ctr" anchorCtr="1"/>
          <a:lstStyle>
            <a:lvl1pPr marL="60325" indent="0" algn="ctr">
              <a:buNone/>
              <a:defRPr/>
            </a:lvl1pPr>
          </a:lstStyle>
          <a:p>
            <a:r>
              <a:rPr lang="en-US" dirty="0" smtClean="0"/>
              <a:t>Insert Chart Here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26"/>
          <p:cNvSpPr>
            <a:spLocks noChangeArrowheads="1"/>
          </p:cNvSpPr>
          <p:nvPr userDrawn="1"/>
        </p:nvSpPr>
        <p:spPr bwMode="auto">
          <a:xfrm flipH="1">
            <a:off x="3171825" y="1118350"/>
            <a:ext cx="27432" cy="315515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lIns="34281" tIns="17140" rIns="34281" bIns="17140" anchor="ctr"/>
          <a:lstStyle/>
          <a:p>
            <a:pPr lvl="0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55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ew Template_Corp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 userDrawn="1"/>
        </p:nvGrpSpPr>
        <p:grpSpPr>
          <a:xfrm>
            <a:off x="2103807" y="1774228"/>
            <a:ext cx="4936386" cy="1595045"/>
            <a:chOff x="2113332" y="1464413"/>
            <a:chExt cx="4936386" cy="1595045"/>
          </a:xfrm>
        </p:grpSpPr>
        <p:pic>
          <p:nvPicPr>
            <p:cNvPr id="6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3332" y="1464413"/>
              <a:ext cx="4936386" cy="1595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034" descr="HSET_clr_rgb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1263" y="1700213"/>
              <a:ext cx="4179887" cy="1198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4562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ew Template_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O_signature_clr_rgb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133" y="1329097"/>
            <a:ext cx="7315200" cy="224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1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 NOT USE_Instruction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02760" y="1571843"/>
            <a:ext cx="5030787" cy="1100723"/>
          </a:xfrm>
        </p:spPr>
        <p:txBody>
          <a:bodyPr anchor="t" anchorCtr="0"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1" y="4530749"/>
            <a:ext cx="9144000" cy="356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385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 NOT USE_Instructio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4530749"/>
            <a:ext cx="9144000" cy="356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347" y="1201839"/>
            <a:ext cx="8229600" cy="3564894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600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651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 NOT USE_Instruction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488414"/>
            <a:ext cx="9144000" cy="356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347" y="1201839"/>
            <a:ext cx="8229600" cy="3564894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600" cy="406396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648216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1497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ontent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4347" y="245538"/>
            <a:ext cx="8229586" cy="406395"/>
          </a:xfrm>
        </p:spPr>
        <p:txBody>
          <a:bodyPr anchor="t" anchorCtr="0"/>
          <a:lstStyle/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804347" y="1522101"/>
            <a:ext cx="8229600" cy="306260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648216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20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Titl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5143499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5943598" y="0"/>
            <a:ext cx="3200402" cy="5143500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635000" dir="108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8" name="Picture 7" descr="O_signature_wht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32" y="253995"/>
            <a:ext cx="2148840" cy="662559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451484" y="1583267"/>
            <a:ext cx="5026449" cy="1230657"/>
          </a:xfrm>
        </p:spPr>
        <p:txBody>
          <a:bodyPr anchor="b" anchorCtr="0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0849" y="2914276"/>
            <a:ext cx="5027083" cy="1048124"/>
          </a:xfrm>
        </p:spPr>
        <p:txBody>
          <a:bodyPr lIns="0" tIns="0"/>
          <a:lstStyle>
            <a:lvl1pPr marL="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5943600" y="0"/>
            <a:ext cx="3200400" cy="5143500"/>
          </a:xfr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anchor="ctr" anchorCtr="1"/>
          <a:lstStyle>
            <a:lvl1pPr marL="60325" indent="0">
              <a:buFontTx/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13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Titl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-24964"/>
            <a:ext cx="9144000" cy="51684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-24964"/>
            <a:ext cx="9144000" cy="4157107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O_signature_wht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32" y="253995"/>
            <a:ext cx="2148840" cy="662559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5943598" y="-24964"/>
            <a:ext cx="3200402" cy="4157107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635000" dir="108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451485" y="1583267"/>
            <a:ext cx="5026448" cy="1230657"/>
          </a:xfrm>
        </p:spPr>
        <p:txBody>
          <a:bodyPr anchor="b" anchorCtr="0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0849" y="2914276"/>
            <a:ext cx="5027083" cy="1048124"/>
          </a:xfrm>
        </p:spPr>
        <p:txBody>
          <a:bodyPr lIns="0" tIns="0"/>
          <a:lstStyle>
            <a:lvl1pPr marL="0" marR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endParaRPr lang="en-US" dirty="0" smtClean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5943600" y="-25400"/>
            <a:ext cx="3200400" cy="4157663"/>
          </a:xfr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lIns="0" tIns="0" rIns="0" bIns="0" rtlCol="0" anchor="ctr" anchorCtr="1">
            <a:noAutofit/>
          </a:bodyPr>
          <a:lstStyle>
            <a:lvl1pPr>
              <a:buFontTx/>
              <a:buNone/>
              <a:defRPr lang="en-US" baseline="0">
                <a:solidFill>
                  <a:schemeClr val="bg1"/>
                </a:solidFill>
              </a:defRPr>
            </a:lvl1pPr>
          </a:lstStyle>
          <a:p>
            <a:pPr marL="60325" lvl="0" indent="0">
              <a:buFontTx/>
              <a:buNone/>
            </a:pPr>
            <a:r>
              <a:rPr lang="en-US" dirty="0" smtClean="0"/>
              <a:t>Insert Picture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58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Program 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" y="1159938"/>
            <a:ext cx="9143998" cy="2980266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78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>
            <a:spLocks noGrp="1"/>
          </p:cNvSpPr>
          <p:nvPr userDrawn="1">
            <p:ph type="title"/>
          </p:nvPr>
        </p:nvSpPr>
        <p:spPr>
          <a:xfrm>
            <a:off x="804981" y="245538"/>
            <a:ext cx="7771752" cy="761995"/>
          </a:xfrm>
        </p:spPr>
        <p:txBody>
          <a:bodyPr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ln w="0"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 userDrawn="1">
            <p:ph type="body" sz="quarter" idx="13"/>
          </p:nvPr>
        </p:nvSpPr>
        <p:spPr>
          <a:xfrm>
            <a:off x="804981" y="1363132"/>
            <a:ext cx="7771752" cy="2616201"/>
          </a:xfrm>
        </p:spPr>
        <p:txBody>
          <a:bodyPr lIns="0" tIns="0"/>
          <a:lstStyle>
            <a:lvl1pPr marL="342900" indent="-342900">
              <a:lnSpc>
                <a:spcPct val="120000"/>
              </a:lnSpc>
              <a:buSzPct val="90000"/>
              <a:buFont typeface="Wingdings" pitchFamily="2" charset="2"/>
              <a:buChar char="§"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11" name="Picture 25" descr="Red B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12" name="Picture 20" descr="Oracle WHITE"/>
            <p:cNvPicPr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Rectangle 12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148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Graphic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02761" y="1571843"/>
            <a:ext cx="4709053" cy="1100723"/>
          </a:xfrm>
        </p:spPr>
        <p:txBody>
          <a:bodyPr anchor="t" anchorCtr="0"/>
          <a:lstStyle>
            <a:lvl1pPr>
              <a:defRPr sz="2800" b="1">
                <a:ln w="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5715000" y="0"/>
            <a:ext cx="3429000" cy="4631267"/>
          </a:xfrm>
          <a:prstGeom prst="rect">
            <a:avLst/>
          </a:prstGeom>
          <a:gradFill flip="none" rotWithShape="1">
            <a:gsLst>
              <a:gs pos="100000">
                <a:srgbClr val="FF1414"/>
              </a:gs>
              <a:gs pos="0">
                <a:srgbClr val="AA0000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105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7" name="Picture 25" descr="Red B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8" name="Picture 20" descr="Oracle WHITE"/>
            <p:cNvPicPr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Rectangle 8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55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Image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02761" y="1571843"/>
            <a:ext cx="4709040" cy="1100723"/>
          </a:xfrm>
        </p:spPr>
        <p:txBody>
          <a:bodyPr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ln w="0"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5715000" y="-2117"/>
            <a:ext cx="3429000" cy="4629150"/>
          </a:xfrm>
          <a:ln>
            <a:noFill/>
          </a:ln>
          <a:effectLst/>
        </p:spPr>
        <p:txBody>
          <a:bodyPr anchor="ctr" anchorCtr="0"/>
          <a:lstStyle>
            <a:lvl1pPr marL="0" indent="0" algn="ctr">
              <a:buNone/>
              <a:defRPr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7" name="Picture 25" descr="Red B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8" name="Picture 20" descr="Oracle WHITE"/>
            <p:cNvPicPr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Rectangle 15"/>
          <p:cNvSpPr/>
          <p:nvPr userDrawn="1"/>
        </p:nvSpPr>
        <p:spPr>
          <a:xfrm>
            <a:off x="5715000" y="0"/>
            <a:ext cx="3429000" cy="4631267"/>
          </a:xfrm>
          <a:prstGeom prst="rect">
            <a:avLst/>
          </a:prstGeom>
          <a:gradFill flip="none" rotWithShape="1">
            <a:gsLst>
              <a:gs pos="100000">
                <a:srgbClr val="F3F3F3"/>
              </a:gs>
              <a:gs pos="0">
                <a:srgbClr val="B3B3B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105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97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Announc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-2" y="1159938"/>
            <a:ext cx="9144000" cy="2971800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78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804347" y="1459241"/>
            <a:ext cx="5029186" cy="2410019"/>
          </a:xfrm>
        </p:spPr>
        <p:txBody>
          <a:bodyPr anchor="t" anchorCtr="0">
            <a:noAutofit/>
          </a:bodyPr>
          <a:lstStyle>
            <a:lvl1pPr marL="0" marR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 sz="4400" b="1" cap="all" baseline="0">
                <a:solidFill>
                  <a:schemeClr val="tx1"/>
                </a:solidFill>
              </a:defRPr>
            </a:lvl1pPr>
          </a:lstStyle>
          <a:p>
            <a:pPr marL="0" marR="0" lvl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TEXT</a:t>
            </a:r>
          </a:p>
          <a:p>
            <a:pPr marL="0" marR="0" lvl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/>
            </a:pPr>
            <a:endParaRPr lang="en-US" dirty="0" smtClean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5941222" y="0"/>
            <a:ext cx="3064933" cy="4629150"/>
          </a:xfrm>
          <a:ln>
            <a:noFill/>
          </a:ln>
          <a:effectLst/>
        </p:spPr>
        <p:txBody>
          <a:bodyPr anchor="ctr" anchorCtr="0"/>
          <a:lstStyle>
            <a:lvl1pPr marL="0" indent="0" algn="ctr">
              <a:buNone/>
              <a:defRPr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11" name="Picture 25" descr="Red B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13" name="Picture 20" descr="Oracle WHITE"/>
            <p:cNvPicPr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Rectangle 13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19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Announcement Key 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990088" y="1159938"/>
            <a:ext cx="6153912" cy="2971800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36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443821" y="1430281"/>
            <a:ext cx="5369979" cy="2523657"/>
          </a:xfrm>
        </p:spPr>
        <p:txBody>
          <a:bodyPr anchor="t" anchorCtr="0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6351" y="1159936"/>
            <a:ext cx="2944368" cy="2971800"/>
          </a:xfrm>
          <a:ln>
            <a:noFill/>
          </a:ln>
          <a:effectLst>
            <a:reflection stA="30000" endPos="4000" dir="5400000" sy="-100000" algn="bl" rotWithShape="0"/>
          </a:effectLst>
        </p:spPr>
        <p:txBody>
          <a:bodyPr anchor="ctr" anchorCtr="0"/>
          <a:lstStyle>
            <a:lvl1pPr marL="0" indent="0" algn="ctr">
              <a:buNone/>
              <a:defRPr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43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w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90" cy="4063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4347" y="1523585"/>
            <a:ext cx="8229600" cy="292988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pic>
        <p:nvPicPr>
          <p:cNvPr id="13" name="Picture 20" descr="Oracle WHITE"/>
          <p:cNvPicPr>
            <a:picLocks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8015479" y="4668926"/>
            <a:ext cx="704056" cy="88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9" name="Picture 25" descr="Red Bar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18" name="Picture 20" descr="Oracle WHITE"/>
            <p:cNvPicPr>
              <a:picLocks noChangeArrowheads="1"/>
            </p:cNvPicPr>
            <p:nvPr userDrawn="1"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4" name="Group 13"/>
          <p:cNvGrpSpPr/>
          <p:nvPr userDrawn="1"/>
        </p:nvGrpSpPr>
        <p:grpSpPr>
          <a:xfrm>
            <a:off x="597807" y="4913973"/>
            <a:ext cx="2539093" cy="218542"/>
            <a:chOff x="597807" y="4913973"/>
            <a:chExt cx="2539093" cy="218542"/>
          </a:xfrm>
        </p:grpSpPr>
        <p:sp>
          <p:nvSpPr>
            <p:cNvPr id="15" name="Text Box 14"/>
            <p:cNvSpPr txBox="1">
              <a:spLocks noChangeArrowheads="1"/>
            </p:cNvSpPr>
            <p:nvPr userDrawn="1"/>
          </p:nvSpPr>
          <p:spPr bwMode="auto">
            <a:xfrm>
              <a:off x="631886" y="4913973"/>
              <a:ext cx="2505014" cy="218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4523" tIns="17262" rIns="34523" bIns="17262"/>
            <a:lstStyle>
              <a:lvl1pPr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1pPr>
              <a:lvl2pPr marL="14224000" indent="-14052550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2pPr>
              <a:lvl3pPr marL="19388138" indent="-19045238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9pPr>
            </a:lstStyle>
            <a:p>
              <a:pPr marL="0" marR="0" indent="0" algn="l" defTabSz="342851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Arial"/>
                <a:buNone/>
                <a:tabLst/>
                <a:defRPr/>
              </a:pPr>
              <a:r>
                <a:rPr lang="en-US" sz="600" dirty="0" smtClean="0">
                  <a:solidFill>
                    <a:schemeClr val="tx1"/>
                  </a:solidFill>
                </a:rPr>
                <a:t>Copyright</a:t>
              </a:r>
              <a:r>
                <a:rPr lang="en-US" sz="600" baseline="0" dirty="0" smtClean="0">
                  <a:solidFill>
                    <a:schemeClr val="tx1"/>
                  </a:solidFill>
                </a:rPr>
                <a:t> </a:t>
              </a:r>
              <a:r>
                <a:rPr lang="en-US" sz="600" dirty="0" smtClean="0">
                  <a:solidFill>
                    <a:schemeClr val="tx1"/>
                  </a:solidFill>
                </a:rPr>
                <a:t>©</a:t>
              </a:r>
              <a:r>
                <a:rPr lang="en-US" sz="600" baseline="0" dirty="0" smtClean="0">
                  <a:solidFill>
                    <a:schemeClr val="tx1"/>
                  </a:solidFill>
                </a:rPr>
                <a:t> 2017, Oracle and/or its affiliates. All rights reserved.</a:t>
              </a:r>
              <a:endParaRPr lang="en-US" sz="600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16" name="Straight Connector 15"/>
            <p:cNvCxnSpPr/>
            <p:nvPr userDrawn="1"/>
          </p:nvCxnSpPr>
          <p:spPr>
            <a:xfrm flipH="1">
              <a:off x="597807" y="4935973"/>
              <a:ext cx="1092" cy="9662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flipH="1">
              <a:off x="2893332" y="4935973"/>
              <a:ext cx="1092" cy="9662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 userDrawn="1"/>
        </p:nvSpPr>
        <p:spPr>
          <a:xfrm>
            <a:off x="356299" y="4883819"/>
            <a:ext cx="27870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6A5A4AC0-1BEC-FE47-8A68-418BE237F8CE}" type="slidenum">
              <a:rPr lang="en-US" sz="600" smtClean="0">
                <a:solidFill>
                  <a:schemeClr val="tx1"/>
                </a:solidFill>
              </a:rPr>
              <a:pPr algn="r"/>
              <a:t>‹#›</a:t>
            </a:fld>
            <a:endParaRPr lang="en-US" sz="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83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48" r:id="rId2"/>
    <p:sldLayoutId id="2147483740" r:id="rId3"/>
    <p:sldLayoutId id="2147483741" r:id="rId4"/>
    <p:sldLayoutId id="2147483747" r:id="rId5"/>
    <p:sldLayoutId id="2147483733" r:id="rId6"/>
    <p:sldLayoutId id="2147483744" r:id="rId7"/>
    <p:sldLayoutId id="2147483694" r:id="rId8"/>
    <p:sldLayoutId id="2147483695" r:id="rId9"/>
    <p:sldLayoutId id="2147483701" r:id="rId10"/>
    <p:sldLayoutId id="2147483719" r:id="rId11"/>
    <p:sldLayoutId id="2147483700" r:id="rId12"/>
    <p:sldLayoutId id="2147483707" r:id="rId13"/>
    <p:sldLayoutId id="2147483746" r:id="rId14"/>
    <p:sldLayoutId id="2147483745" r:id="rId15"/>
    <p:sldLayoutId id="2147483685" r:id="rId16"/>
    <p:sldLayoutId id="2147483686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28600" indent="-168275" algn="l" defTabSz="228600" rtl="0" eaLnBrk="1" latinLnBrk="0" hangingPunct="1">
        <a:spcBef>
          <a:spcPts val="0"/>
        </a:spcBef>
        <a:spcAft>
          <a:spcPts val="600"/>
        </a:spcAft>
        <a:buClr>
          <a:srgbClr val="FF0000"/>
        </a:buClr>
        <a:buSzPct val="85000"/>
        <a:buFont typeface="Wingdings" pitchFamily="2" charset="2"/>
        <a:buChar char="§"/>
        <a:tabLst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31825" indent="-228600" algn="l" defTabSz="228600" rtl="0" eaLnBrk="1" latinLnBrk="0" hangingPunct="1">
        <a:spcBef>
          <a:spcPts val="0"/>
        </a:spcBef>
        <a:spcAft>
          <a:spcPts val="600"/>
        </a:spcAft>
        <a:buSzPct val="85000"/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74725" indent="-174625" algn="l" defTabSz="228600" rtl="0" eaLnBrk="1" latinLnBrk="0" hangingPunct="1">
        <a:spcBef>
          <a:spcPts val="0"/>
        </a:spcBef>
        <a:spcAft>
          <a:spcPts val="600"/>
        </a:spcAft>
        <a:buClr>
          <a:srgbClr val="FF0000"/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431925" indent="-228600" algn="l" defTabSz="228600" rtl="0" eaLnBrk="1" latinLnBrk="0" hangingPunct="1">
        <a:spcBef>
          <a:spcPts val="0"/>
        </a:spcBef>
        <a:spcAft>
          <a:spcPts val="600"/>
        </a:spcAft>
        <a:buSzPct val="85000"/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828800" indent="-168275" algn="l" defTabSz="914400" rtl="0" eaLnBrk="1" latinLnBrk="0" hangingPunct="1">
        <a:spcBef>
          <a:spcPts val="0"/>
        </a:spcBef>
        <a:spcAft>
          <a:spcPts val="600"/>
        </a:spcAft>
        <a:buClr>
          <a:srgbClr val="FF0000"/>
        </a:buClr>
        <a:buFont typeface="Arial" pitchFamily="34" charset="0"/>
        <a:buChar char="»"/>
        <a:defRPr sz="14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38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8710" y="824131"/>
            <a:ext cx="8229600" cy="3048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Features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813527" y="219901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BC</a:t>
            </a:r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641977" y="1188814"/>
            <a:ext cx="8091825" cy="3101175"/>
          </a:xfrm>
          <a:prstGeom prst="rect">
            <a:avLst/>
          </a:prstGeom>
        </p:spPr>
        <p:txBody>
          <a:bodyPr/>
          <a:lstStyle/>
          <a:p>
            <a:pPr marL="228600" marR="0" lvl="2" indent="-168275" algn="l" defTabSz="228600" rtl="0" eaLnBrk="1" fontAlgn="auto" latinLnBrk="0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FX Linkage (Cover) for Bills</a:t>
            </a:r>
          </a:p>
          <a:p>
            <a:pPr marL="228600" marR="0" lvl="2" indent="-168275" algn="l" defTabSz="228600" rtl="0" eaLnBrk="1" fontAlgn="auto" latinLnBrk="0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Pre-shipment Finance liquidation.</a:t>
            </a:r>
          </a:p>
          <a:p>
            <a:pPr marL="228600" marR="0" lvl="2" indent="-168275" algn="l" defTabSz="228600" rtl="0" eaLnBrk="1" fontAlgn="auto" latinLnBrk="0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Acceptance commission.</a:t>
            </a:r>
          </a:p>
          <a:p>
            <a:pPr marL="228600" marR="0" lvl="2" indent="-168275" algn="l" defTabSz="228600" rtl="0" eaLnBrk="1" fontAlgn="auto" latinLnBrk="0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Brokerage.</a:t>
            </a:r>
          </a:p>
          <a:p>
            <a:pPr marL="228600" marR="0" lvl="2" indent="-168275" algn="l" defTabSz="228600" rtl="0" eaLnBrk="1" fontAlgn="auto" latinLnBrk="0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Partial Liquidation of Bills – Principal</a:t>
            </a:r>
          </a:p>
          <a:p>
            <a:pPr marL="228600" marR="0" lvl="2" indent="-168275" algn="l" defTabSz="228600" rtl="0" eaLnBrk="1" fontAlgn="auto" latinLnBrk="0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Negative Interest is supported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2" indent="-168275" algn="l" defTabSz="228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Charge Classes (Association, Application, Liquidation)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0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914400" y="815586"/>
            <a:ext cx="8229600" cy="3048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Features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804981" y="245538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BC</a:t>
            </a:r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693252" y="1231543"/>
            <a:ext cx="8091825" cy="3101175"/>
          </a:xfrm>
          <a:prstGeom prst="rect">
            <a:avLst/>
          </a:prstGeom>
        </p:spPr>
        <p:txBody>
          <a:bodyPr/>
          <a:lstStyle/>
          <a:p>
            <a:pPr marL="228600" marR="0" lvl="2" indent="-168275" algn="l" defTabSz="228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User Defined Fields for capturing Miscellaneous Info.</a:t>
            </a:r>
          </a:p>
          <a:p>
            <a:pPr marL="228600" marR="0" lvl="2" indent="-168275" algn="l" defTabSz="228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Bifurcation of Bill Amount (Invoice, Profit, Freight …)</a:t>
            </a:r>
          </a:p>
          <a:p>
            <a:pPr marL="228600" marR="0" lvl="2" indent="-168275" algn="l" defTabSz="228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Part Purchase of Bill</a:t>
            </a:r>
          </a:p>
          <a:p>
            <a:pPr marL="228600" marR="0" lvl="2" indent="-168275" algn="l" defTabSz="228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Capturing details of various invoices for the Bill.</a:t>
            </a:r>
          </a:p>
          <a:p>
            <a:pPr marL="228600" marR="0" lvl="2" indent="-168275" algn="l" defTabSz="228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Forfeiting of Export Bills.</a:t>
            </a:r>
          </a:p>
          <a:p>
            <a:pPr marL="228600" marR="0" lvl="2" indent="-168275" algn="l" defTabSz="228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Collection – Transfer to another bank.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883952"/>
            <a:ext cx="8229600" cy="3048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Common Events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804981" y="245538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BC</a:t>
            </a:r>
          </a:p>
        </p:txBody>
      </p:sp>
      <p:graphicFrame>
        <p:nvGraphicFramePr>
          <p:cNvPr id="7" name="Group 2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054515"/>
              </p:ext>
            </p:extLst>
          </p:nvPr>
        </p:nvGraphicFramePr>
        <p:xfrm>
          <a:off x="726392" y="1499892"/>
          <a:ext cx="7191186" cy="2763609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8145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766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5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Events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Description</a:t>
                      </a:r>
                    </a:p>
                  </a:txBody>
                  <a:tcPr marL="92791" marR="9279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ACCR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Accrual of Interest is done in this event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MACR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Memo accrual of Interest is done in this event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ADIS</a:t>
                      </a: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This is the event which fires when a bills contract with discrepancies is unlocked and the </a:t>
                      </a: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discrepancies are resolved</a:t>
                      </a:r>
                    </a:p>
                    <a:p>
                      <a:pPr marL="0" algn="l" defTabSz="914400" rtl="0" eaLnBrk="1" fontAlgn="b" latinLnBrk="0" hangingPunct="1"/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171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AMND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latin typeface="+mn-lt"/>
                        </a:rPr>
                        <a:t>Amendment of a bills contract. This event is fired when there is a change to the bills contract 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latin typeface="+mn-lt"/>
                        </a:rPr>
                        <a:t>other than changing the stage, or discrepancies etc which fire other specific events. This is 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latin typeface="+mn-lt"/>
                        </a:rPr>
                        <a:t>basically for things like a change in the documents or some description or parties etc.</a:t>
                      </a:r>
                    </a:p>
                    <a:p>
                      <a:pPr marL="0" algn="l" defTabSz="914400" rtl="0" eaLnBrk="1" fontAlgn="b" latinLnBrk="0" hangingPunct="1"/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BOOK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latin typeface="+mn-lt"/>
                        </a:rPr>
                        <a:t>This event is fired whenever a bill other than a collection is stored in the initial stage</a:t>
                      </a:r>
                      <a:endParaRPr lang="en-US" sz="1200" b="0" i="0" u="none" strike="noStrike" dirty="0">
                        <a:latin typeface="+mn-lt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35981" y="832678"/>
            <a:ext cx="8229600" cy="3048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Common Events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804981" y="245538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BC</a:t>
            </a:r>
          </a:p>
        </p:txBody>
      </p:sp>
      <p:graphicFrame>
        <p:nvGraphicFramePr>
          <p:cNvPr id="6" name="Group 2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054515"/>
              </p:ext>
            </p:extLst>
          </p:nvPr>
        </p:nvGraphicFramePr>
        <p:xfrm>
          <a:off x="683663" y="1440071"/>
          <a:ext cx="7191186" cy="2600826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8145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766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5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Events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Description</a:t>
                      </a:r>
                    </a:p>
                  </a:txBody>
                  <a:tcPr marL="92791" marR="9279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INIT</a:t>
                      </a: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This is the event fired whenever a bill is saved in the final stage or when a bill is moved from </a:t>
                      </a:r>
                    </a:p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 initial stage to the final stage after unlock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CLOS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This is fired whenever a bills contract is closed i.e. a contract is not liquidated but just </a:t>
                      </a: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closed.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REGN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This event is for collections when a collection is registered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171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REVR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Reversal of a Bills contract fires this event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STCH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This event is fired when the status of an overdue bill is changed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5802" y="807040"/>
            <a:ext cx="8229600" cy="3048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Common Events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804981" y="245538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BC</a:t>
            </a:r>
          </a:p>
        </p:txBody>
      </p:sp>
      <p:graphicFrame>
        <p:nvGraphicFramePr>
          <p:cNvPr id="5" name="Group 2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054515"/>
              </p:ext>
            </p:extLst>
          </p:nvPr>
        </p:nvGraphicFramePr>
        <p:xfrm>
          <a:off x="692209" y="1217881"/>
          <a:ext cx="7191186" cy="2600826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8145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766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5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Events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Description</a:t>
                      </a:r>
                    </a:p>
                  </a:txBody>
                  <a:tcPr marL="92791" marR="9279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LADV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Liquidation of a bill changed from acceptance to advance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BDIS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Change of operation from acceptance to discount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LDIS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Liquidation of a bill changed from acceptance to discount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171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LIQD</a:t>
                      </a:r>
                    </a:p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Liquidation of a bill which has had no change in operation I.e. liquidation of a bill which </a:t>
                      </a:r>
                    </a:p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hasn’t been changed from acceptance to advance etc</a:t>
                      </a: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algn="l" defTabSz="914400" rtl="0" eaLnBrk="1" fontAlgn="b" latinLnBrk="0" hangingPunct="1"/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BADV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Change of operation from acceptance to advance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849769"/>
            <a:ext cx="8229600" cy="3048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Common Events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804981" y="245538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BC</a:t>
            </a:r>
          </a:p>
        </p:txBody>
      </p:sp>
      <p:graphicFrame>
        <p:nvGraphicFramePr>
          <p:cNvPr id="6" name="Group 2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054515"/>
              </p:ext>
            </p:extLst>
          </p:nvPr>
        </p:nvGraphicFramePr>
        <p:xfrm>
          <a:off x="734938" y="1491346"/>
          <a:ext cx="7191186" cy="2239014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8145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766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24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Events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Description</a:t>
                      </a:r>
                    </a:p>
                  </a:txBody>
                  <a:tcPr marL="92791" marR="9279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8276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AFAT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This is when an advice of acceptance fate is generated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8276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PFAT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This is when an advice of payment fate is generated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8276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PRNA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This is when you protest the non acceptance of a bill by the other party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8276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BPUR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Change of a contract from collection to purchase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8276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LPUR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Liquidation of contract changed from collection to purchase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8276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BACP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DRAWEE too is supposed to accept it. When the DRAWEE accepts the bill then put the </a:t>
                      </a:r>
                    </a:p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acceptance date on the exceptions screen after unlock and save it and this event is fired.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Common Events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804981" y="245538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BC</a:t>
            </a:r>
          </a:p>
        </p:txBody>
      </p:sp>
      <p:graphicFrame>
        <p:nvGraphicFramePr>
          <p:cNvPr id="5" name="Group 2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054515"/>
              </p:ext>
            </p:extLst>
          </p:nvPr>
        </p:nvGraphicFramePr>
        <p:xfrm>
          <a:off x="640935" y="1414434"/>
          <a:ext cx="7191186" cy="2424609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8145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766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31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Events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Description</a:t>
                      </a:r>
                    </a:p>
                  </a:txBody>
                  <a:tcPr marL="92791" marR="9279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39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PRNP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This is when you protest the non payment of a bill by the other party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39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REFA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This is when the other party refuses to accept the bill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539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REFP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This is when the other party refuses to pay the bill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539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TACP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This is when the tracer for an acceptance is generated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539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TAFT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This is when the payment fate tracer for an acceptance is generated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539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TDIS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u="none" strike="noStrike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This is the approval of discrepancies tracer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Common Events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804981" y="245538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BC</a:t>
            </a:r>
          </a:p>
        </p:txBody>
      </p:sp>
      <p:graphicFrame>
        <p:nvGraphicFramePr>
          <p:cNvPr id="6" name="Group 2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054515"/>
              </p:ext>
            </p:extLst>
          </p:nvPr>
        </p:nvGraphicFramePr>
        <p:xfrm>
          <a:off x="709301" y="1576805"/>
          <a:ext cx="7191186" cy="1703454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8145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766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31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Events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Description</a:t>
                      </a:r>
                    </a:p>
                  </a:txBody>
                  <a:tcPr marL="92791" marR="9279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39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TPAY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This is the principal fate follow up tracer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39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TPFT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This is the principal fate tracer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539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TRES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This is the release of reserve tracer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539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RRES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This is the release from reserve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5802" y="926681"/>
            <a:ext cx="8229600" cy="3048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Standard advices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804981" y="245538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BC</a:t>
            </a:r>
          </a:p>
        </p:txBody>
      </p:sp>
      <p:graphicFrame>
        <p:nvGraphicFramePr>
          <p:cNvPr id="5" name="Group 2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054515"/>
              </p:ext>
            </p:extLst>
          </p:nvPr>
        </p:nvGraphicFramePr>
        <p:xfrm>
          <a:off x="743484" y="1448617"/>
          <a:ext cx="7981772" cy="2674038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6152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0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250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09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5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S.No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Message Type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Description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SWIFT</a:t>
                      </a:r>
                    </a:p>
                  </a:txBody>
                  <a:tcPr marL="92791" marR="9279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8930" marR="8930" marT="893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ACCEPTANCE_ADV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Bill Acceptance Advice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412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8930" marR="8930" marT="893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ACCEPTANCE_FATE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Advice of Fate - Bill Acceptance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422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8930" marR="8930" marT="893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ACCEPTANCE_TRCR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Bill Acceptance Follow up Tracer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420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8930" marR="8930" marT="893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ACCEPT_ADV_FFT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Bill Acceptance Free Format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499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8930" marR="8930" marT="893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ACCEPT_REFUSAL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Bill Acceptance Refusal Advice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734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Standard advices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804981" y="245538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BC</a:t>
            </a:r>
          </a:p>
        </p:txBody>
      </p:sp>
      <p:graphicFrame>
        <p:nvGraphicFramePr>
          <p:cNvPr id="5" name="Group 2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054515"/>
              </p:ext>
            </p:extLst>
          </p:nvPr>
        </p:nvGraphicFramePr>
        <p:xfrm>
          <a:off x="692209" y="1662262"/>
          <a:ext cx="7981772" cy="2674038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6152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0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250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09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5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S.No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Message Type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Description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SWIFT</a:t>
                      </a:r>
                    </a:p>
                  </a:txBody>
                  <a:tcPr marL="92791" marR="9279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8930" marR="8930" marT="893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ACCPT_FATE_TRCR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Bill Acceptance Fate Tracer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420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8930" marR="8930" marT="893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ACKNOWLEDGEMENT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Acknowledgement Advice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410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8930" marR="8930" marT="893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ADVANCE_ADVICE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Bill Amount Advanced Advice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8930" marR="8930" marT="893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ADV_PMT_ACPT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Advice of Payment by Negotiation or Acceptance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754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8930" marR="8930" marT="893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AMNDMNT_OF_INS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Amendment of Instructions Advice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430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APACK 12.4</a:t>
            </a:r>
            <a:br>
              <a:rPr lang="en-US" dirty="0" smtClean="0"/>
            </a:br>
            <a:r>
              <a:rPr lang="en-US" dirty="0" smtClean="0"/>
              <a:t>Bills and Collections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8972550" y="2567355"/>
            <a:ext cx="273054" cy="0"/>
          </a:xfrm>
          <a:prstGeom prst="line">
            <a:avLst/>
          </a:prstGeom>
          <a:grpFill/>
          <a:ln w="19050">
            <a:solidFill>
              <a:srgbClr val="00B050"/>
            </a:solidFill>
            <a:round/>
            <a:headEnd/>
            <a:tailEnd type="triangle" w="med" len="med"/>
          </a:ln>
        </p:spPr>
      </p:cxnSp>
      <p:pic>
        <p:nvPicPr>
          <p:cNvPr id="13" name="Picture Placeholder 11" descr="ph-ind-buslife-017-cropped.bmp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7" r="26667"/>
          <a:stretch/>
        </p:blipFill>
        <p:spPr>
          <a:xfrm>
            <a:off x="5943600" y="0"/>
            <a:ext cx="3200400" cy="5143500"/>
          </a:xfrm>
          <a:blipFill>
            <a:blip r:embed="rId4" cstate="print"/>
            <a:tile tx="0" ty="0" sx="100000" sy="100000" flip="none" algn="tl"/>
          </a:blipFill>
        </p:spPr>
      </p:pic>
    </p:spTree>
    <p:extLst>
      <p:ext uri="{BB962C8B-B14F-4D97-AF65-F5344CB8AC3E}">
        <p14:creationId xmlns:p14="http://schemas.microsoft.com/office/powerpoint/2010/main" val="383648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Standard advices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804981" y="245538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BC</a:t>
            </a:r>
          </a:p>
        </p:txBody>
      </p:sp>
      <p:graphicFrame>
        <p:nvGraphicFramePr>
          <p:cNvPr id="5" name="Group 2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054515"/>
              </p:ext>
            </p:extLst>
          </p:nvPr>
        </p:nvGraphicFramePr>
        <p:xfrm>
          <a:off x="700755" y="1593896"/>
          <a:ext cx="7981772" cy="2674038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6152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0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250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09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5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S.No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Message Type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Description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SWIFT</a:t>
                      </a:r>
                    </a:p>
                  </a:txBody>
                  <a:tcPr marL="92791" marR="9279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8930" marR="8930" marT="893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CLOSURE_ADVICE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Bill Closure Advice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8930" marR="8930" marT="893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COLL_PAY_ADV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Advice of Payment - Collection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400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8930" marR="8930" marT="893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DELINQYADV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Delinquency Notice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8930" marR="8930" marT="893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DISCAPPRVL_TRCR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Bill Discrepancies Approval Tracer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420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8930" marR="8930" marT="893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DISCOUNT_ADVICE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Bill Discounted Advice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892498"/>
            <a:ext cx="8229600" cy="3048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Standard advices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804981" y="245538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BC</a:t>
            </a:r>
          </a:p>
        </p:txBody>
      </p:sp>
      <p:graphicFrame>
        <p:nvGraphicFramePr>
          <p:cNvPr id="5" name="Group 2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054515"/>
              </p:ext>
            </p:extLst>
          </p:nvPr>
        </p:nvGraphicFramePr>
        <p:xfrm>
          <a:off x="683664" y="1534076"/>
          <a:ext cx="7981772" cy="2674038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6152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0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250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09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5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S.No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Message Type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Description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SWIFT</a:t>
                      </a:r>
                    </a:p>
                  </a:txBody>
                  <a:tcPr marL="92791" marR="9279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8930" marR="8930" marT="893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DISCREPANCY_AUT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AUTH. to Pay or Accept or Negotiate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752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8930" marR="8930" marT="893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DISCREPANCY_FAX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Discrepancy Fax Request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750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8930" marR="8930" marT="893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DISCREPANCY_REQ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Discrepancy Request Letter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750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8930" marR="8930" marT="893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DOC_ARVL_NOTICE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Bill Documents Arrival Notice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8930" marR="8930" marT="893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FORFAITING_ADV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Forfeiting </a:t>
                      </a: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Advice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892498"/>
            <a:ext cx="8229600" cy="3048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Standard advices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804981" y="245538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BC</a:t>
            </a:r>
          </a:p>
        </p:txBody>
      </p:sp>
      <p:graphicFrame>
        <p:nvGraphicFramePr>
          <p:cNvPr id="5" name="Group 2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054515"/>
              </p:ext>
            </p:extLst>
          </p:nvPr>
        </p:nvGraphicFramePr>
        <p:xfrm>
          <a:off x="666571" y="1474255"/>
          <a:ext cx="7981772" cy="2674038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6152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0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250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09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5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S.No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Message Type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Description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SWIFT</a:t>
                      </a:r>
                    </a:p>
                  </a:txBody>
                  <a:tcPr marL="92791" marR="9279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LC_AUTH_REIMB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Authorization to reimburse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740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NONPAY_NONACCP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Non-Payment/Non-Acceptance advice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416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PAYMENT_ADVICE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Payment Advice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400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PAYMENT_DUE_ADV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Billing Notice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PAYMENT_REFUSAL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Bill Payment Refusal Advice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734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53072" y="755766"/>
            <a:ext cx="8229600" cy="3048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Standard advices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804981" y="245538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BC</a:t>
            </a:r>
          </a:p>
        </p:txBody>
      </p:sp>
      <p:graphicFrame>
        <p:nvGraphicFramePr>
          <p:cNvPr id="5" name="Group 2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054515"/>
              </p:ext>
            </p:extLst>
          </p:nvPr>
        </p:nvGraphicFramePr>
        <p:xfrm>
          <a:off x="692209" y="1217881"/>
          <a:ext cx="7981772" cy="2674038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6152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0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250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09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5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S.No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Message Type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Description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SWIFT</a:t>
                      </a:r>
                    </a:p>
                  </a:txBody>
                  <a:tcPr marL="92791" marR="9279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PAYMENT_TRCR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Bill Principal Payment Tracer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420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PAYMNTFATE_TRCR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Bill Principal Payment Fate Tracer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420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PDO1_ADV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Past Due Obligation Advice 1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PRINCIPAL_FATE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Advice of Fate - Principal Payment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422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PROTEST_NONACPT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Bill Non-Acceptance Protest Advice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416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901044"/>
            <a:ext cx="8229600" cy="3048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Standard advices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813527" y="202809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BC</a:t>
            </a:r>
          </a:p>
        </p:txBody>
      </p:sp>
      <p:graphicFrame>
        <p:nvGraphicFramePr>
          <p:cNvPr id="5" name="Group 2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054515"/>
              </p:ext>
            </p:extLst>
          </p:nvPr>
        </p:nvGraphicFramePr>
        <p:xfrm>
          <a:off x="709300" y="1542621"/>
          <a:ext cx="7981772" cy="2674038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6152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0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250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09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5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S.No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Message Type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Description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SWIFT</a:t>
                      </a:r>
                    </a:p>
                  </a:txBody>
                  <a:tcPr marL="92791" marR="9279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PROTEST_NONPAY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Bill Non-Payment Protest Advice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416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PURCHASD_ADVICE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Bill Purchased Advice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33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REIMBRSMNT_CLM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Reimbursement Claim Advice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742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34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REIM_PAY_ADV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Advice of Payment - LC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756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REL_OF_RES_TRCR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Bill Release of Reserve Tracer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420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7256" y="841223"/>
            <a:ext cx="8229600" cy="3048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Standard advices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804981" y="245538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BC</a:t>
            </a:r>
          </a:p>
        </p:txBody>
      </p:sp>
      <p:graphicFrame>
        <p:nvGraphicFramePr>
          <p:cNvPr id="5" name="Group 2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054515"/>
              </p:ext>
            </p:extLst>
          </p:nvPr>
        </p:nvGraphicFramePr>
        <p:xfrm>
          <a:off x="658026" y="1448617"/>
          <a:ext cx="7981772" cy="1363444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6152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0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250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09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5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S.No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Message Type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Description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SWIFT</a:t>
                      </a:r>
                    </a:p>
                  </a:txBody>
                  <a:tcPr marL="92791" marR="9279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REMITTANCE_LTR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Documents Remittance Letter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37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RESERVE_RELEASE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Bill Reserve of Release Advice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732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909590"/>
            <a:ext cx="8229600" cy="3048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Standard Reports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804981" y="245538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BC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573610" y="1445188"/>
            <a:ext cx="8091825" cy="2793525"/>
          </a:xfrm>
          <a:prstGeom prst="rect">
            <a:avLst/>
          </a:prstGeom>
        </p:spPr>
        <p:txBody>
          <a:bodyPr/>
          <a:lstStyle/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List of Bills in a User Defined Status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Bills and Collections Daily Activity Report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List of Overdue Items- Payment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List of Overdue Items- Acceptances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List of Overdue Items- Finalization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BC Automatic Processing Exceptions Report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BC Contracts Overrides Report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0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34939" y="883953"/>
            <a:ext cx="8229600" cy="3048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Standard Reports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804981" y="245538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BC</a:t>
            </a: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607794" y="1530646"/>
            <a:ext cx="8091825" cy="2793525"/>
          </a:xfrm>
          <a:prstGeom prst="rect">
            <a:avLst/>
          </a:prstGeom>
        </p:spPr>
        <p:txBody>
          <a:bodyPr/>
          <a:lstStyle/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List of Outstanding Discrepancies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List of Bills with Pending Documents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List of Bills Under Protest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List of Bills To Be Protested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List of Maturing Bills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Bills Static Maintenance Reports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0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4252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94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977" y="809562"/>
            <a:ext cx="7771752" cy="327030"/>
          </a:xfrm>
        </p:spPr>
        <p:txBody>
          <a:bodyPr/>
          <a:lstStyle/>
          <a:p>
            <a:pPr lvl="0"/>
            <a:r>
              <a:rPr lang="en-US" sz="2000" b="0" dirty="0" smtClean="0">
                <a:ln>
                  <a:noFill/>
                </a:ln>
                <a:solidFill>
                  <a:srgbClr val="FF0000"/>
                </a:solidFill>
                <a:ea typeface="ＭＳ Ｐゴシック" pitchFamily="127" charset="-128"/>
                <a:cs typeface="ＭＳ Ｐゴシック" pitchFamily="127" charset="-128"/>
              </a:rPr>
              <a:t>Contents</a:t>
            </a:r>
            <a:r>
              <a:rPr lang="en-US" dirty="0" smtClean="0">
                <a:ln>
                  <a:noFill/>
                </a:ln>
                <a:ea typeface="ＭＳ Ｐゴシック" pitchFamily="127" charset="-128"/>
                <a:cs typeface="ＭＳ Ｐゴシック" pitchFamily="127" charset="-128"/>
              </a:rPr>
              <a:t/>
            </a:r>
            <a:br>
              <a:rPr lang="en-US" dirty="0" smtClean="0">
                <a:ln>
                  <a:noFill/>
                </a:ln>
                <a:ea typeface="ＭＳ Ｐゴシック" pitchFamily="127" charset="-128"/>
                <a:cs typeface="ＭＳ Ｐゴシック" pitchFamily="127" charset="-128"/>
              </a:rPr>
            </a:b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51156" y="1482773"/>
            <a:ext cx="7771752" cy="2616201"/>
          </a:xfrm>
        </p:spPr>
        <p:txBody>
          <a:bodyPr/>
          <a:lstStyle/>
          <a:p>
            <a:r>
              <a:rPr lang="en-US" sz="2000" dirty="0" smtClean="0"/>
              <a:t>Introduction.</a:t>
            </a:r>
          </a:p>
          <a:p>
            <a:r>
              <a:rPr lang="en-US" sz="2000" dirty="0" smtClean="0"/>
              <a:t>Features.</a:t>
            </a:r>
          </a:p>
          <a:p>
            <a:r>
              <a:rPr lang="en-US" sz="2000" dirty="0" smtClean="0"/>
              <a:t>Common Events. </a:t>
            </a:r>
          </a:p>
          <a:p>
            <a:r>
              <a:rPr lang="en-US" sz="2000" dirty="0" smtClean="0"/>
              <a:t>Standard advices.</a:t>
            </a:r>
          </a:p>
          <a:p>
            <a:r>
              <a:rPr lang="en-US" sz="2000" dirty="0" smtClean="0"/>
              <a:t>Standard Reports.</a:t>
            </a:r>
            <a:endParaRPr lang="en-US" sz="2000" dirty="0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804981" y="245538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BC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Introduction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607794" y="1376823"/>
            <a:ext cx="8091825" cy="2861892"/>
          </a:xfrm>
          <a:prstGeom prst="rect">
            <a:avLst/>
          </a:prstGeom>
        </p:spPr>
        <p:txBody>
          <a:bodyPr/>
          <a:lstStyle/>
          <a:p>
            <a:pPr marL="228600" marR="0" lvl="0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 bill, as an instrument of international trade, is the most commonly used method for a seller to be paid through banking channels. Besides credit risk considerations, bills are the customary business practice for trade and a particularly important fee-earning service for any bank.</a:t>
            </a:r>
          </a:p>
          <a:p>
            <a:pPr marL="228600" marR="0" lvl="0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The Bills and Collections (BC) module supports the processing of all types of bills, both domestic and international. It handles the necessary activities during the entire lifecycle of a bill once it is booked.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804981" y="245538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BC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Introduction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804981" y="245538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BC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804347" y="1522101"/>
            <a:ext cx="8091825" cy="2861892"/>
          </a:xfrm>
          <a:prstGeom prst="rect">
            <a:avLst/>
          </a:prstGeom>
        </p:spPr>
        <p:txBody>
          <a:bodyPr/>
          <a:lstStyle/>
          <a:p>
            <a:pPr marL="228600" marR="0" lvl="0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The Bills and Collections module supports the processing of all types of international and domestic bills like:</a:t>
            </a:r>
          </a:p>
          <a:p>
            <a:pPr marL="631825" marR="0" lvl="1" indent="-22860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Incoming Bills under LCs</a:t>
            </a:r>
          </a:p>
          <a:p>
            <a:pPr marL="631825" marR="0" lvl="1" indent="-22860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Incoming Bills not under LCs</a:t>
            </a:r>
          </a:p>
          <a:p>
            <a:pPr marL="631825" marR="0" lvl="1" indent="-22860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Outgoing Bills under LCs</a:t>
            </a:r>
          </a:p>
          <a:p>
            <a:pPr marL="631825" marR="0" lvl="1" indent="-22860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Outgoing Bills not under LCs</a:t>
            </a:r>
          </a:p>
          <a:p>
            <a:pPr marL="631825" marR="0" lvl="1" indent="-22860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Incoming Collections</a:t>
            </a:r>
          </a:p>
          <a:p>
            <a:pPr marL="228600" marR="0" lvl="0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Introduction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804981" y="245538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BC</a:t>
            </a: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804347" y="1522101"/>
            <a:ext cx="8091825" cy="2861892"/>
          </a:xfrm>
          <a:prstGeom prst="rect">
            <a:avLst/>
          </a:prstGeom>
        </p:spPr>
        <p:txBody>
          <a:bodyPr/>
          <a:lstStyle/>
          <a:p>
            <a:pPr marL="228600" marR="0" lvl="1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The Bills and Collections module supports the processing of all types of international and domestic bills like:</a:t>
            </a:r>
          </a:p>
          <a:p>
            <a:pPr marL="631825" marR="0" lvl="1" indent="-22860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Incoming Collections</a:t>
            </a:r>
          </a:p>
          <a:p>
            <a:pPr marL="631825" marR="0" lvl="1" indent="-22860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Outgoing Collections</a:t>
            </a:r>
          </a:p>
          <a:p>
            <a:pPr marL="631825" marR="0" lvl="1" indent="-22860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Usance or Sight Bills</a:t>
            </a:r>
          </a:p>
          <a:p>
            <a:pPr marL="631825" marR="0" lvl="1" indent="-22860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Documentary or Clean Bills</a:t>
            </a:r>
          </a:p>
          <a:p>
            <a:pPr marL="631825" marR="0" lvl="1" indent="-22860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Bills with multiple tenors</a:t>
            </a:r>
          </a:p>
          <a:p>
            <a:pPr marL="228600" marR="0" lvl="0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Features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804981" y="245538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BC</a:t>
            </a: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624886" y="1231543"/>
            <a:ext cx="8091825" cy="3101175"/>
          </a:xfrm>
          <a:prstGeom prst="rect">
            <a:avLst/>
          </a:prstGeom>
        </p:spPr>
        <p:txBody>
          <a:bodyPr/>
          <a:lstStyle/>
          <a:p>
            <a:pPr marL="228600" marR="0" lvl="2" indent="-168275" algn="l" defTabSz="228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Complete Life Cycle Tracking and Processing</a:t>
            </a:r>
          </a:p>
          <a:p>
            <a:pPr marL="228600" marR="0" lvl="2" indent="-168275" algn="l" defTabSz="228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Flexibility to Create and Tailor Products With Standard Features</a:t>
            </a:r>
          </a:p>
          <a:p>
            <a:pPr marL="228600" marR="0" lvl="2" indent="-168275" algn="l" defTabSz="228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Ability to Modify Standard Features for Specific Bill Contract</a:t>
            </a:r>
          </a:p>
          <a:p>
            <a:pPr marL="228600" marR="0" lvl="2" indent="-168275" algn="l" defTabSz="228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On-Line Updates and Accounting Entries</a:t>
            </a:r>
          </a:p>
          <a:p>
            <a:pPr marL="228600" marR="0" lvl="2" indent="-168275" algn="l" defTabSz="228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Credit Limit Maintenance and on-Line Tracking</a:t>
            </a:r>
          </a:p>
          <a:p>
            <a:pPr marL="228600" marR="0" lvl="2" indent="-168275" algn="l" defTabSz="228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Automated Handling of User Defined Interest &amp; Charges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668" y="824132"/>
            <a:ext cx="8229600" cy="3048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Features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804981" y="245538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BC</a:t>
            </a: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693252" y="1128993"/>
            <a:ext cx="8091825" cy="3101175"/>
          </a:xfrm>
          <a:prstGeom prst="rect">
            <a:avLst/>
          </a:prstGeom>
        </p:spPr>
        <p:txBody>
          <a:bodyPr/>
          <a:lstStyle/>
          <a:p>
            <a:pPr marL="228600" marR="0" lvl="2" indent="-168275" algn="l" defTabSz="228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Automated Generation of Configurable Advices in Mail, Telex or Swift Formats</a:t>
            </a:r>
          </a:p>
          <a:p>
            <a:pPr marL="228600" marR="0" lvl="2" indent="-168275" algn="l" defTabSz="228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Linked to Letters of Credit Module for Automatic Reversal of related LC Outstanding</a:t>
            </a:r>
          </a:p>
          <a:p>
            <a:pPr marL="228600" marR="0" lvl="2" indent="-168275" algn="l" defTabSz="228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User Defined Contract Status and Automatic Status Changes</a:t>
            </a: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Generation of Follow-up Tracers at User Defined Frequency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5801" y="858315"/>
            <a:ext cx="8229600" cy="3048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Features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804981" y="245538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BC</a:t>
            </a: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667615" y="1265726"/>
            <a:ext cx="8091825" cy="3101175"/>
          </a:xfrm>
          <a:prstGeom prst="rect">
            <a:avLst/>
          </a:prstGeom>
        </p:spPr>
        <p:txBody>
          <a:bodyPr/>
          <a:lstStyle/>
          <a:p>
            <a:pPr marL="228600" marR="0" lvl="2" indent="-168275" algn="l" defTabSz="228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User Defined Standard Clauses, Documents, Instructions and Free Format Text Inputs </a:t>
            </a:r>
          </a:p>
          <a:p>
            <a:pPr marL="228600" marR="0" lvl="2" indent="-168275" algn="l" defTabSz="228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Capture of Document details for Incoming Bill after payment (hence generate Doc Arrival Notice)</a:t>
            </a:r>
          </a:p>
          <a:p>
            <a:pPr marL="228600" marR="0" lvl="2" indent="-168275" algn="l" defTabSz="228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Facility to Block Deposits / A/c Balance</a:t>
            </a:r>
          </a:p>
          <a:p>
            <a:pPr marL="228600" marR="0" lvl="2" indent="-168275" algn="l" defTabSz="228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View Changes during Amendment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racle 2012">
  <a:themeElements>
    <a:clrScheme name="Oracle Color Palette">
      <a:dk1>
        <a:srgbClr val="000000"/>
      </a:dk1>
      <a:lt1>
        <a:sysClr val="window" lastClr="FFFFFF"/>
      </a:lt1>
      <a:dk2>
        <a:srgbClr val="424545"/>
      </a:dk2>
      <a:lt2>
        <a:srgbClr val="A3A3A3"/>
      </a:lt2>
      <a:accent1>
        <a:srgbClr val="FF1414"/>
      </a:accent1>
      <a:accent2>
        <a:srgbClr val="E5E5E5"/>
      </a:accent2>
      <a:accent3>
        <a:srgbClr val="8BAAC3"/>
      </a:accent3>
      <a:accent4>
        <a:srgbClr val="5B6981"/>
      </a:accent4>
      <a:accent5>
        <a:srgbClr val="7D7369"/>
      </a:accent5>
      <a:accent6>
        <a:srgbClr val="786464"/>
      </a:accent6>
      <a:hlink>
        <a:srgbClr val="0000FF"/>
      </a:hlink>
      <a:folHlink>
        <a:srgbClr val="800080"/>
      </a:folHlink>
    </a:clrScheme>
    <a:fontScheme name="Oracl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2000" dirty="0" err="1" smtClean="0">
            <a:solidFill>
              <a:schemeClr val="tx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racle 2012">
      <a:dk1>
        <a:sysClr val="windowText" lastClr="000000"/>
      </a:dk1>
      <a:lt1>
        <a:sysClr val="window" lastClr="FFFFFF"/>
      </a:lt1>
      <a:dk2>
        <a:srgbClr val="424545"/>
      </a:dk2>
      <a:lt2>
        <a:srgbClr val="A3A3A3"/>
      </a:lt2>
      <a:accent1>
        <a:srgbClr val="FF1414"/>
      </a:accent1>
      <a:accent2>
        <a:srgbClr val="E5E5E5"/>
      </a:accent2>
      <a:accent3>
        <a:srgbClr val="8BAAC3"/>
      </a:accent3>
      <a:accent4>
        <a:srgbClr val="5B6981"/>
      </a:accent4>
      <a:accent5>
        <a:srgbClr val="7D7369"/>
      </a:accent5>
      <a:accent6>
        <a:srgbClr val="786464"/>
      </a:accent6>
      <a:hlink>
        <a:srgbClr val="0000FF"/>
      </a:hlink>
      <a:folHlink>
        <a:srgbClr val="800080"/>
      </a:folHlink>
    </a:clrScheme>
    <a:fontScheme name="Oracle 201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9861</TotalTime>
  <Words>1362</Words>
  <Application>Microsoft Office PowerPoint</Application>
  <PresentationFormat>On-screen Show (16:9)</PresentationFormat>
  <Paragraphs>378</Paragraphs>
  <Slides>29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ＭＳ Ｐゴシック</vt:lpstr>
      <vt:lpstr>Arial</vt:lpstr>
      <vt:lpstr>Calibri</vt:lpstr>
      <vt:lpstr>Wingdings</vt:lpstr>
      <vt:lpstr>Oracle 2012</vt:lpstr>
      <vt:lpstr>PowerPoint Presentation</vt:lpstr>
      <vt:lpstr>APACK 12.4 Bills and Collections</vt:lpstr>
      <vt:lpstr>Contents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Duarte, Inc.</dc:creator>
  <cp:lastModifiedBy>Raghavendra Gopalakrishna Setty</cp:lastModifiedBy>
  <cp:revision>1259</cp:revision>
  <cp:lastPrinted>2012-08-03T22:03:14Z</cp:lastPrinted>
  <dcterms:created xsi:type="dcterms:W3CDTF">2012-05-31T20:53:14Z</dcterms:created>
  <dcterms:modified xsi:type="dcterms:W3CDTF">2020-04-19T08:21:42Z</dcterms:modified>
</cp:coreProperties>
</file>