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47"/>
  </p:notesMasterIdLst>
  <p:handoutMasterIdLst>
    <p:handoutMasterId r:id="rId48"/>
  </p:handoutMasterIdLst>
  <p:sldIdLst>
    <p:sldId id="267" r:id="rId2"/>
    <p:sldId id="507" r:id="rId3"/>
    <p:sldId id="509" r:id="rId4"/>
    <p:sldId id="591" r:id="rId5"/>
    <p:sldId id="401" r:id="rId6"/>
    <p:sldId id="574" r:id="rId7"/>
    <p:sldId id="576" r:id="rId8"/>
    <p:sldId id="600" r:id="rId9"/>
    <p:sldId id="577" r:id="rId10"/>
    <p:sldId id="592" r:id="rId11"/>
    <p:sldId id="578" r:id="rId12"/>
    <p:sldId id="579" r:id="rId13"/>
    <p:sldId id="580" r:id="rId14"/>
    <p:sldId id="604" r:id="rId15"/>
    <p:sldId id="593" r:id="rId16"/>
    <p:sldId id="581" r:id="rId17"/>
    <p:sldId id="594" r:id="rId18"/>
    <p:sldId id="583" r:id="rId19"/>
    <p:sldId id="599" r:id="rId20"/>
    <p:sldId id="595" r:id="rId21"/>
    <p:sldId id="582" r:id="rId22"/>
    <p:sldId id="596" r:id="rId23"/>
    <p:sldId id="588" r:id="rId24"/>
    <p:sldId id="601" r:id="rId25"/>
    <p:sldId id="589" r:id="rId26"/>
    <p:sldId id="597" r:id="rId27"/>
    <p:sldId id="602" r:id="rId28"/>
    <p:sldId id="590" r:id="rId29"/>
    <p:sldId id="605" r:id="rId30"/>
    <p:sldId id="606" r:id="rId31"/>
    <p:sldId id="607" r:id="rId32"/>
    <p:sldId id="611" r:id="rId33"/>
    <p:sldId id="610" r:id="rId34"/>
    <p:sldId id="609" r:id="rId35"/>
    <p:sldId id="608" r:id="rId36"/>
    <p:sldId id="615" r:id="rId37"/>
    <p:sldId id="614" r:id="rId38"/>
    <p:sldId id="598" r:id="rId39"/>
    <p:sldId id="585" r:id="rId40"/>
    <p:sldId id="616" r:id="rId41"/>
    <p:sldId id="617" r:id="rId42"/>
    <p:sldId id="603" r:id="rId43"/>
    <p:sldId id="587" r:id="rId44"/>
    <p:sldId id="262" r:id="rId45"/>
    <p:sldId id="343" r:id="rId46"/>
  </p:sldIdLst>
  <p:sldSz cx="9144000" cy="5143500" type="screen16x9"/>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92">
          <p15:clr>
            <a:srgbClr val="A4A3A4"/>
          </p15:clr>
        </p15:guide>
        <p15:guide id="2" orient="horz" pos="842">
          <p15:clr>
            <a:srgbClr val="A4A3A4"/>
          </p15:clr>
        </p15:guide>
        <p15:guide id="3" orient="horz" pos="540">
          <p15:clr>
            <a:srgbClr val="A4A3A4"/>
          </p15:clr>
        </p15:guide>
        <p15:guide id="4" orient="horz" pos="2281">
          <p15:clr>
            <a:srgbClr val="A4A3A4"/>
          </p15:clr>
        </p15:guide>
        <p15:guide id="5" orient="horz" pos="2776">
          <p15:clr>
            <a:srgbClr val="A4A3A4"/>
          </p15:clr>
        </p15:guide>
        <p15:guide id="6" orient="horz" pos="648">
          <p15:clr>
            <a:srgbClr val="A4A3A4"/>
          </p15:clr>
        </p15:guide>
        <p15:guide id="7" orient="horz" pos="1739">
          <p15:clr>
            <a:srgbClr val="A4A3A4"/>
          </p15:clr>
        </p15:guide>
        <p15:guide id="8" pos="2880">
          <p15:clr>
            <a:srgbClr val="A4A3A4"/>
          </p15:clr>
        </p15:guide>
        <p15:guide id="9" pos="5619">
          <p15:clr>
            <a:srgbClr val="A4A3A4"/>
          </p15:clr>
        </p15:guide>
        <p15:guide id="10" pos="3091">
          <p15:clr>
            <a:srgbClr val="A4A3A4"/>
          </p15:clr>
        </p15:guide>
        <p15:guide id="11" pos="291">
          <p15:clr>
            <a:srgbClr val="A4A3A4"/>
          </p15:clr>
        </p15:guide>
        <p15:guide id="12" pos="2327">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FFB500"/>
    <a:srgbClr val="7A7A7A"/>
    <a:srgbClr val="B3B3B3"/>
    <a:srgbClr val="F3F3F3"/>
    <a:srgbClr val="FF1414"/>
    <a:srgbClr val="8BAAC3"/>
    <a:srgbClr val="FF0000"/>
    <a:srgbClr val="DC0000"/>
    <a:srgbClr val="82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375" autoAdjust="0"/>
    <p:restoredTop sz="96074" autoAdjust="0"/>
  </p:normalViewPr>
  <p:slideViewPr>
    <p:cSldViewPr snapToGrid="0">
      <p:cViewPr varScale="1">
        <p:scale>
          <a:sx n="91" d="100"/>
          <a:sy n="91" d="100"/>
        </p:scale>
        <p:origin x="918" y="102"/>
      </p:cViewPr>
      <p:guideLst>
        <p:guide orient="horz" pos="1492"/>
        <p:guide orient="horz" pos="842"/>
        <p:guide orient="horz" pos="540"/>
        <p:guide orient="horz" pos="2281"/>
        <p:guide orient="horz" pos="2776"/>
        <p:guide orient="horz" pos="648"/>
        <p:guide orient="horz" pos="1739"/>
        <p:guide pos="2880"/>
        <p:guide pos="5619"/>
        <p:guide pos="3091"/>
        <p:guide pos="291"/>
        <p:guide pos="2327"/>
      </p:guideLst>
    </p:cSldViewPr>
  </p:slideViewPr>
  <p:notesTextViewPr>
    <p:cViewPr>
      <p:scale>
        <a:sx n="1" d="1"/>
        <a:sy n="1" d="1"/>
      </p:scale>
      <p:origin x="0" y="0"/>
    </p:cViewPr>
  </p:notesTextViewPr>
  <p:sorterViewPr>
    <p:cViewPr>
      <p:scale>
        <a:sx n="201" d="100"/>
        <a:sy n="201" d="100"/>
      </p:scale>
      <p:origin x="0" y="0"/>
    </p:cViewPr>
  </p:sorterViewPr>
  <p:notesViewPr>
    <p:cSldViewPr snapToGrid="0" snapToObjects="1">
      <p:cViewPr varScale="1">
        <p:scale>
          <a:sx n="110" d="100"/>
          <a:sy n="110" d="100"/>
        </p:scale>
        <p:origin x="-612" y="-7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99333BE-0D34-4F62-BD6E-2C3B14663373}" type="datetimeFigureOut">
              <a:rPr lang="en-US" smtClean="0"/>
              <a:pPr/>
              <a:t>4/19/2020</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AECABB6E-EB62-4D88-B3E7-408903A4E4B0}" type="slidenum">
              <a:rPr lang="en-US" smtClean="0"/>
              <a:pPr/>
              <a:t>‹#›</a:t>
            </a:fld>
            <a:endParaRPr lang="en-US"/>
          </a:p>
        </p:txBody>
      </p:sp>
    </p:spTree>
    <p:extLst>
      <p:ext uri="{BB962C8B-B14F-4D97-AF65-F5344CB8AC3E}">
        <p14:creationId xmlns:p14="http://schemas.microsoft.com/office/powerpoint/2010/main" val="1705973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4A2D1F94-724F-43BD-B41B-43157E9B4550}" type="datetimeFigureOut">
              <a:rPr lang="en-US" smtClean="0"/>
              <a:pPr/>
              <a:t>4/19/2020</a:t>
            </a:fld>
            <a:endParaRPr lang="en-US"/>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36E82501-53DA-4152-84B0-51135B15EEA8}" type="slidenum">
              <a:rPr lang="en-US" smtClean="0"/>
              <a:pPr/>
              <a:t>‹#›</a:t>
            </a:fld>
            <a:endParaRPr lang="en-US"/>
          </a:p>
        </p:txBody>
      </p:sp>
    </p:spTree>
    <p:extLst>
      <p:ext uri="{BB962C8B-B14F-4D97-AF65-F5344CB8AC3E}">
        <p14:creationId xmlns:p14="http://schemas.microsoft.com/office/powerpoint/2010/main" val="21532524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a:t>
            </a:fld>
            <a:endParaRPr lang="en-US"/>
          </a:p>
        </p:txBody>
      </p:sp>
    </p:spTree>
    <p:extLst>
      <p:ext uri="{BB962C8B-B14F-4D97-AF65-F5344CB8AC3E}">
        <p14:creationId xmlns:p14="http://schemas.microsoft.com/office/powerpoint/2010/main" val="20144895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24</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2</a:t>
            </a:fld>
            <a:endParaRPr lang="en-US"/>
          </a:p>
        </p:txBody>
      </p:sp>
    </p:spTree>
    <p:extLst>
      <p:ext uri="{BB962C8B-B14F-4D97-AF65-F5344CB8AC3E}">
        <p14:creationId xmlns:p14="http://schemas.microsoft.com/office/powerpoint/2010/main" val="10988411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39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42</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43</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44</a:t>
            </a:fld>
            <a:endParaRPr lang="en-US"/>
          </a:p>
        </p:txBody>
      </p:sp>
    </p:spTree>
    <p:extLst>
      <p:ext uri="{BB962C8B-B14F-4D97-AF65-F5344CB8AC3E}">
        <p14:creationId xmlns:p14="http://schemas.microsoft.com/office/powerpoint/2010/main" val="248551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6E82501-53DA-4152-84B0-51135B15EEA8}" type="slidenum">
              <a:rPr lang="en-US" smtClean="0"/>
              <a:pPr/>
              <a:t>45</a:t>
            </a:fld>
            <a:endParaRPr lang="en-US"/>
          </a:p>
        </p:txBody>
      </p:sp>
    </p:spTree>
    <p:extLst>
      <p:ext uri="{BB962C8B-B14F-4D97-AF65-F5344CB8AC3E}">
        <p14:creationId xmlns:p14="http://schemas.microsoft.com/office/powerpoint/2010/main" val="112010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5</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6</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7</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8</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9</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11</a:t>
            </a:fld>
            <a:endParaRPr lang="en-US"/>
          </a:p>
        </p:txBody>
      </p:sp>
    </p:spTree>
    <p:extLst>
      <p:ext uri="{BB962C8B-B14F-4D97-AF65-F5344CB8AC3E}">
        <p14:creationId xmlns:p14="http://schemas.microsoft.com/office/powerpoint/2010/main" val="34235009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36E82501-53DA-4152-84B0-51135B15EEA8}" type="slidenum">
              <a:rPr lang="en-US" smtClean="0"/>
              <a:pPr/>
              <a:t>12</a:t>
            </a:fld>
            <a:endParaRPr lang="en-US"/>
          </a:p>
        </p:txBody>
      </p:sp>
    </p:spTree>
    <p:extLst>
      <p:ext uri="{BB962C8B-B14F-4D97-AF65-F5344CB8AC3E}">
        <p14:creationId xmlns:p14="http://schemas.microsoft.com/office/powerpoint/2010/main" val="3423500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New Template_Content 2 Line Title">
    <p:spTree>
      <p:nvGrpSpPr>
        <p:cNvPr id="1" name=""/>
        <p:cNvGrpSpPr/>
        <p:nvPr/>
      </p:nvGrpSpPr>
      <p:grpSpPr>
        <a:xfrm>
          <a:off x="0" y="0"/>
          <a:ext cx="0" cy="0"/>
          <a:chOff x="0" y="0"/>
          <a:chExt cx="0" cy="0"/>
        </a:xfrm>
      </p:grpSpPr>
      <p:sp>
        <p:nvSpPr>
          <p:cNvPr id="2" name="Title 1"/>
          <p:cNvSpPr>
            <a:spLocks noGrp="1"/>
          </p:cNvSpPr>
          <p:nvPr>
            <p:ph type="title"/>
          </p:nvPr>
        </p:nvSpPr>
        <p:spPr>
          <a:xfrm>
            <a:off x="804347" y="245538"/>
            <a:ext cx="8229586" cy="768803"/>
          </a:xfrm>
        </p:spPr>
        <p:txBody>
          <a:bodyPr anchor="t" anchorCtr="0"/>
          <a:lstStyle/>
          <a:p>
            <a:r>
              <a:rPr lang="en-US" dirty="0" smtClean="0"/>
              <a:t>Click to edit Master title style</a:t>
            </a: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1029231"/>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7905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ew Template_Case Study">
    <p:spTree>
      <p:nvGrpSpPr>
        <p:cNvPr id="1" name=""/>
        <p:cNvGrpSpPr/>
        <p:nvPr/>
      </p:nvGrpSpPr>
      <p:grpSpPr>
        <a:xfrm>
          <a:off x="0" y="0"/>
          <a:ext cx="0" cy="0"/>
          <a:chOff x="0" y="0"/>
          <a:chExt cx="0" cy="0"/>
        </a:xfrm>
      </p:grpSpPr>
      <p:sp>
        <p:nvSpPr>
          <p:cNvPr id="7" name="Rectangle 6"/>
          <p:cNvSpPr/>
          <p:nvPr userDrawn="1"/>
        </p:nvSpPr>
        <p:spPr>
          <a:xfrm>
            <a:off x="-1" y="1716438"/>
            <a:ext cx="4284133" cy="2420477"/>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bwMode="auto">
          <a:xfrm>
            <a:off x="1524" y="1156648"/>
            <a:ext cx="4291076" cy="551323"/>
          </a:xfrm>
          <a:prstGeom prst="rect">
            <a:avLst/>
          </a:prstGeom>
          <a:gradFill>
            <a:gsLst>
              <a:gs pos="0">
                <a:schemeClr val="accent1"/>
              </a:gs>
              <a:gs pos="100000">
                <a:schemeClr val="accent1">
                  <a:lumMod val="75000"/>
                </a:schemeClr>
              </a:gs>
            </a:gsLst>
            <a:lin ang="5400000" scaled="1"/>
          </a:gradFill>
          <a:ln w="9525" cap="flat" cmpd="sng" algn="ctr">
            <a:noFill/>
            <a:prstDash val="solid"/>
            <a:round/>
            <a:headEnd type="none" w="med" len="med"/>
            <a:tailEnd type="none" w="med" len="med"/>
          </a:ln>
          <a:effectLst/>
        </p:spPr>
        <p:txBody>
          <a:bodyPr lIns="92075" tIns="46038" rIns="92075" bIns="46038" anchor="ctr"/>
          <a:lstStyle/>
          <a:p>
            <a:pPr marL="119063" indent="-119063" algn="ctr">
              <a:defRPr/>
            </a:pPr>
            <a:endParaRPr lang="en-US" sz="4000" b="1" dirty="0">
              <a:solidFill>
                <a:srgbClr val="FFFFFF"/>
              </a:solidFill>
              <a:latin typeface="Arial" pitchFamily="-106" charset="0"/>
              <a:ea typeface="ＭＳ Ｐゴシック" pitchFamily="34" charset="-128"/>
            </a:endParaRPr>
          </a:p>
        </p:txBody>
      </p:sp>
      <p:sp>
        <p:nvSpPr>
          <p:cNvPr id="26" name="Picture Placeholder 25"/>
          <p:cNvSpPr>
            <a:spLocks noGrp="1"/>
          </p:cNvSpPr>
          <p:nvPr>
            <p:ph type="pic" sz="quarter" idx="15" hasCustomPrompt="1"/>
          </p:nvPr>
        </p:nvSpPr>
        <p:spPr>
          <a:xfrm>
            <a:off x="4318000" y="1156648"/>
            <a:ext cx="4825998" cy="2971800"/>
          </a:xfrm>
          <a:effectLst>
            <a:reflection blurRad="63500" stA="50000" endPos="7000" dir="5400000" sy="-100000" algn="bl" rotWithShape="0"/>
          </a:effectLst>
        </p:spPr>
        <p:txBody>
          <a:bodyPr anchor="ctr" anchorCtr="1"/>
          <a:lstStyle>
            <a:lvl1pPr marL="0" indent="0" algn="ctr">
              <a:buNone/>
              <a:defRPr/>
            </a:lvl1pPr>
          </a:lstStyle>
          <a:p>
            <a:r>
              <a:rPr lang="en-US" dirty="0" smtClean="0"/>
              <a:t>Insert Picture Here</a:t>
            </a:r>
            <a:endParaRPr lang="en-US" dirty="0"/>
          </a:p>
        </p:txBody>
      </p:sp>
      <p:sp>
        <p:nvSpPr>
          <p:cNvPr id="23" name="Text Placeholder 22"/>
          <p:cNvSpPr>
            <a:spLocks noGrp="1"/>
          </p:cNvSpPr>
          <p:nvPr>
            <p:ph type="body" sz="quarter" idx="13"/>
          </p:nvPr>
        </p:nvSpPr>
        <p:spPr>
          <a:xfrm>
            <a:off x="753544" y="1859644"/>
            <a:ext cx="3131820" cy="2137410"/>
          </a:xfrm>
        </p:spPr>
        <p:txBody>
          <a:bodyPr>
            <a:normAutofit/>
          </a:bodyPr>
          <a:lstStyle>
            <a:lvl1pPr>
              <a:defRPr sz="1600"/>
            </a:lvl1pPr>
          </a:lstStyle>
          <a:p>
            <a:pPr lvl="0"/>
            <a:r>
              <a:rPr lang="en-US" dirty="0" smtClean="0"/>
              <a:t>Click to edit Master text styles</a:t>
            </a:r>
          </a:p>
        </p:txBody>
      </p:sp>
      <p:sp>
        <p:nvSpPr>
          <p:cNvPr id="24" name="Text Placeholder 22"/>
          <p:cNvSpPr>
            <a:spLocks noGrp="1"/>
          </p:cNvSpPr>
          <p:nvPr>
            <p:ph type="body" sz="quarter" idx="14" hasCustomPrompt="1"/>
          </p:nvPr>
        </p:nvSpPr>
        <p:spPr>
          <a:xfrm>
            <a:off x="804346" y="1163620"/>
            <a:ext cx="3412068" cy="544351"/>
          </a:xfrm>
          <a:noFill/>
        </p:spPr>
        <p:txBody>
          <a:bodyPr lIns="0" tIns="0" rIns="0" bIns="0" anchor="ctr" anchorCtr="0">
            <a:noAutofit/>
          </a:bodyPr>
          <a:lstStyle>
            <a:lvl1pPr marL="0" indent="0">
              <a:buNone/>
              <a:defRPr sz="2000" b="1" cap="none" baseline="0">
                <a:solidFill>
                  <a:schemeClr val="bg1"/>
                </a:solidFill>
              </a:defRPr>
            </a:lvl1pPr>
          </a:lstStyle>
          <a:p>
            <a:pPr lvl="0"/>
            <a:r>
              <a:rPr lang="en-US" dirty="0" smtClean="0"/>
              <a:t>Master Text</a:t>
            </a:r>
          </a:p>
        </p:txBody>
      </p:sp>
      <p:sp>
        <p:nvSpPr>
          <p:cNvPr id="11" name="Title 1"/>
          <p:cNvSpPr>
            <a:spLocks noGrp="1"/>
          </p:cNvSpPr>
          <p:nvPr>
            <p:ph type="title"/>
          </p:nvPr>
        </p:nvSpPr>
        <p:spPr>
          <a:xfrm>
            <a:off x="804346" y="245538"/>
            <a:ext cx="8221121" cy="770462"/>
          </a:xfrm>
        </p:spPr>
        <p:txBody>
          <a:bodyPr anchor="t" anchorCtr="0"/>
          <a:lstStyle>
            <a:lvl1pPr>
              <a:defRPr/>
            </a:lvl1pPr>
          </a:lstStyle>
          <a:p>
            <a:r>
              <a:rPr lang="en-US" dirty="0" smtClean="0"/>
              <a:t>Click to edit Master title style</a:t>
            </a:r>
            <a:endParaRPr lang="en-US" dirty="0"/>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22717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ew Template_Quote">
    <p:spTree>
      <p:nvGrpSpPr>
        <p:cNvPr id="1" name=""/>
        <p:cNvGrpSpPr/>
        <p:nvPr/>
      </p:nvGrpSpPr>
      <p:grpSpPr>
        <a:xfrm>
          <a:off x="0" y="0"/>
          <a:ext cx="0" cy="0"/>
          <a:chOff x="0" y="0"/>
          <a:chExt cx="0" cy="0"/>
        </a:xfrm>
      </p:grpSpPr>
      <p:sp>
        <p:nvSpPr>
          <p:cNvPr id="19" name="Rectangle 18"/>
          <p:cNvSpPr/>
          <p:nvPr userDrawn="1"/>
        </p:nvSpPr>
        <p:spPr>
          <a:xfrm>
            <a:off x="0" y="1159938"/>
            <a:ext cx="9144000" cy="2971799"/>
          </a:xfrm>
          <a:prstGeom prst="rect">
            <a:avLst/>
          </a:prstGeom>
          <a:gradFill flip="none" rotWithShape="1">
            <a:gsLst>
              <a:gs pos="0">
                <a:srgbClr val="AA0000"/>
              </a:gs>
              <a:gs pos="10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9"/>
          <p:cNvSpPr>
            <a:spLocks noGrp="1"/>
          </p:cNvSpPr>
          <p:nvPr>
            <p:ph type="body" sz="quarter" idx="11"/>
          </p:nvPr>
        </p:nvSpPr>
        <p:spPr>
          <a:xfrm>
            <a:off x="797999" y="1422404"/>
            <a:ext cx="7617881" cy="1354667"/>
          </a:xfrm>
        </p:spPr>
        <p:txBody>
          <a:bodyPr lIns="0" tIns="0" rIns="0" bIns="0" anchor="t" anchorCtr="0">
            <a:normAutofit/>
          </a:bodyPr>
          <a:lstStyle>
            <a:lvl1pPr marL="114300" indent="-114300">
              <a:lnSpc>
                <a:spcPct val="90000"/>
              </a:lnSpc>
              <a:spcBef>
                <a:spcPts val="0"/>
              </a:spcBef>
              <a:spcAft>
                <a:spcPts val="1800"/>
              </a:spcAft>
              <a:buNone/>
              <a:defRPr sz="2400" b="0" cap="none" baseline="0">
                <a:solidFill>
                  <a:schemeClr val="bg1"/>
                </a:solidFill>
              </a:defRPr>
            </a:lvl1pPr>
          </a:lstStyle>
          <a:p>
            <a:pPr lvl="0"/>
            <a:r>
              <a:rPr lang="en-US" dirty="0" smtClean="0"/>
              <a:t>Click to edit Master text styles</a:t>
            </a:r>
          </a:p>
        </p:txBody>
      </p:sp>
      <p:sp>
        <p:nvSpPr>
          <p:cNvPr id="17" name="Text Placeholder 22"/>
          <p:cNvSpPr>
            <a:spLocks noGrp="1"/>
          </p:cNvSpPr>
          <p:nvPr>
            <p:ph type="body" sz="quarter" idx="16" hasCustomPrompt="1"/>
          </p:nvPr>
        </p:nvSpPr>
        <p:spPr>
          <a:xfrm>
            <a:off x="899602" y="2844803"/>
            <a:ext cx="3994149" cy="443953"/>
          </a:xfrm>
          <a:noFill/>
        </p:spPr>
        <p:txBody>
          <a:bodyPr lIns="0" tIns="0" rIns="0" bIns="0" anchor="b" anchorCtr="0">
            <a:normAutofit/>
          </a:bodyPr>
          <a:lstStyle>
            <a:lvl1pPr marL="0" indent="0">
              <a:lnSpc>
                <a:spcPct val="90000"/>
              </a:lnSpc>
              <a:spcBef>
                <a:spcPts val="0"/>
              </a:spcBef>
              <a:spcAft>
                <a:spcPts val="1800"/>
              </a:spcAft>
              <a:buFont typeface="Arial" pitchFamily="34" charset="0"/>
              <a:buNone/>
              <a:defRPr lang="en-US" sz="2000" b="1"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name</a:t>
            </a:r>
          </a:p>
        </p:txBody>
      </p:sp>
      <p:sp>
        <p:nvSpPr>
          <p:cNvPr id="8" name="Text Placeholder 22"/>
          <p:cNvSpPr>
            <a:spLocks noGrp="1"/>
          </p:cNvSpPr>
          <p:nvPr>
            <p:ph type="body" sz="quarter" idx="17" hasCustomPrompt="1"/>
          </p:nvPr>
        </p:nvSpPr>
        <p:spPr>
          <a:xfrm>
            <a:off x="899602" y="3343623"/>
            <a:ext cx="3994149" cy="703448"/>
          </a:xfrm>
          <a:noFill/>
        </p:spPr>
        <p:txBody>
          <a:bodyPr lIns="0" tIns="0" rIns="0" bIns="0" anchor="t" anchorCtr="0">
            <a:normAutofit/>
          </a:bodyPr>
          <a:lstStyle>
            <a:lvl1pPr marL="0" indent="0">
              <a:lnSpc>
                <a:spcPct val="90000"/>
              </a:lnSpc>
              <a:spcBef>
                <a:spcPts val="0"/>
              </a:spcBef>
              <a:spcAft>
                <a:spcPts val="1800"/>
              </a:spcAft>
              <a:buFont typeface="Arial" pitchFamily="34" charset="0"/>
              <a:buNone/>
              <a:defRPr lang="en-US" sz="1600" b="0" kern="1200" cap="none" baseline="0" dirty="0" smtClean="0">
                <a:solidFill>
                  <a:schemeClr val="bg1"/>
                </a:solidFill>
                <a:latin typeface="Arial" pitchFamily="34" charset="0"/>
                <a:ea typeface="+mn-ea"/>
                <a:cs typeface="Arial" pitchFamily="34" charset="0"/>
              </a:defRPr>
            </a:lvl1pPr>
          </a:lstStyle>
          <a:p>
            <a:pPr marL="0" lvl="0" indent="0" algn="l" defTabSz="914400" rtl="0" eaLnBrk="1" latinLnBrk="0" hangingPunct="1">
              <a:lnSpc>
                <a:spcPct val="75000"/>
              </a:lnSpc>
              <a:spcBef>
                <a:spcPts val="0"/>
              </a:spcBef>
              <a:spcAft>
                <a:spcPts val="0"/>
              </a:spcAft>
              <a:buClr>
                <a:srgbClr val="FF0000"/>
              </a:buClr>
              <a:buFont typeface="Wingdings" pitchFamily="2" charset="2"/>
              <a:buNone/>
            </a:pPr>
            <a:r>
              <a:rPr lang="en-US" dirty="0" smtClean="0"/>
              <a:t>Click to edit title</a:t>
            </a:r>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294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ew Template_Chart">
    <p:spTree>
      <p:nvGrpSpPr>
        <p:cNvPr id="1" name=""/>
        <p:cNvGrpSpPr/>
        <p:nvPr/>
      </p:nvGrpSpPr>
      <p:grpSpPr>
        <a:xfrm>
          <a:off x="0" y="0"/>
          <a:ext cx="0" cy="0"/>
          <a:chOff x="0" y="0"/>
          <a:chExt cx="0" cy="0"/>
        </a:xfrm>
      </p:grpSpPr>
      <p:sp>
        <p:nvSpPr>
          <p:cNvPr id="12" name="Text Placeholder 22"/>
          <p:cNvSpPr>
            <a:spLocks noGrp="1"/>
          </p:cNvSpPr>
          <p:nvPr>
            <p:ph type="body" sz="quarter" idx="16" hasCustomPrompt="1"/>
          </p:nvPr>
        </p:nvSpPr>
        <p:spPr>
          <a:xfrm>
            <a:off x="457201" y="1517907"/>
            <a:ext cx="2607406" cy="2488686"/>
          </a:xfrm>
          <a:noFill/>
        </p:spPr>
        <p:txBody>
          <a:bodyPr lIns="0" tIns="0" rIns="0" bIns="0" anchor="ctr" anchorCtr="0">
            <a:noAutofit/>
          </a:bodyPr>
          <a:lstStyle>
            <a:lvl1pPr marL="0" indent="0">
              <a:lnSpc>
                <a:spcPct val="90000"/>
              </a:lnSpc>
              <a:spcBef>
                <a:spcPts val="0"/>
              </a:spcBef>
              <a:spcAft>
                <a:spcPts val="1800"/>
              </a:spcAft>
              <a:buFont typeface="Arial" pitchFamily="34" charset="0"/>
              <a:buNone/>
              <a:defRPr sz="1800" b="0" cap="none" baseline="0">
                <a:solidFill>
                  <a:schemeClr val="tx1"/>
                </a:solidFill>
              </a:defRPr>
            </a:lvl1pPr>
          </a:lstStyle>
          <a:p>
            <a:pPr lvl="0"/>
            <a:r>
              <a:rPr lang="en-US" dirty="0" smtClean="0"/>
              <a:t>Click to edit master text</a:t>
            </a:r>
          </a:p>
        </p:txBody>
      </p:sp>
      <p:sp>
        <p:nvSpPr>
          <p:cNvPr id="3" name="Chart Placeholder 2"/>
          <p:cNvSpPr>
            <a:spLocks noGrp="1"/>
          </p:cNvSpPr>
          <p:nvPr>
            <p:ph type="chart" sz="quarter" idx="17" hasCustomPrompt="1"/>
          </p:nvPr>
        </p:nvSpPr>
        <p:spPr>
          <a:xfrm>
            <a:off x="3482976" y="1123950"/>
            <a:ext cx="5236560" cy="3284538"/>
          </a:xfrm>
        </p:spPr>
        <p:txBody>
          <a:bodyPr anchor="ctr" anchorCtr="1"/>
          <a:lstStyle>
            <a:lvl1pPr marL="60325" indent="0" algn="ctr">
              <a:buNone/>
              <a:defRPr/>
            </a:lvl1pPr>
          </a:lstStyle>
          <a:p>
            <a:r>
              <a:rPr lang="en-US" dirty="0" smtClean="0"/>
              <a:t>Insert Chart Here</a:t>
            </a:r>
            <a:endParaRPr lang="en-US" dirty="0"/>
          </a:p>
        </p:txBody>
      </p:sp>
      <p:sp>
        <p:nvSpPr>
          <p:cNvPr id="9"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8" name="Rectangle 26"/>
          <p:cNvSpPr>
            <a:spLocks noChangeArrowheads="1"/>
          </p:cNvSpPr>
          <p:nvPr userDrawn="1"/>
        </p:nvSpPr>
        <p:spPr bwMode="auto">
          <a:xfrm flipH="1">
            <a:off x="3171825" y="1118350"/>
            <a:ext cx="27432" cy="3155157"/>
          </a:xfrm>
          <a:prstGeom prst="rect">
            <a:avLst/>
          </a:prstGeom>
          <a:gradFill rotWithShape="1">
            <a:gsLst>
              <a:gs pos="0">
                <a:schemeClr val="accent1"/>
              </a:gs>
              <a:gs pos="100000">
                <a:schemeClr val="accent1">
                  <a:lumMod val="75000"/>
                </a:schemeClr>
              </a:gs>
            </a:gsLst>
            <a:lin ang="5400000" scaled="1"/>
          </a:gradFill>
          <a:ln>
            <a:noFill/>
          </a:ln>
          <a:effectLst/>
          <a:extLst/>
        </p:spPr>
        <p:txBody>
          <a:bodyPr wrap="none" lIns="34281" tIns="17140" rIns="34281" bIns="17140" anchor="ctr"/>
          <a:lstStyle/>
          <a:p>
            <a:pPr lvl="0"/>
            <a:endParaRPr lang="en-US" dirty="0"/>
          </a:p>
        </p:txBody>
      </p:sp>
      <p:sp>
        <p:nvSpPr>
          <p:cNvPr id="6" name="Rectangle 5"/>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4558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ew Template_Corp Tagline">
    <p:spTree>
      <p:nvGrpSpPr>
        <p:cNvPr id="1" name=""/>
        <p:cNvGrpSpPr/>
        <p:nvPr/>
      </p:nvGrpSpPr>
      <p:grpSpPr>
        <a:xfrm>
          <a:off x="0" y="0"/>
          <a:ext cx="0" cy="0"/>
          <a:chOff x="0" y="0"/>
          <a:chExt cx="0" cy="0"/>
        </a:xfrm>
      </p:grpSpPr>
      <p:pic>
        <p:nvPicPr>
          <p:cNvPr id="4"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p:nvPr userDrawn="1"/>
        </p:nvGrpSpPr>
        <p:grpSpPr>
          <a:xfrm>
            <a:off x="2103807" y="1774228"/>
            <a:ext cx="4936386" cy="1595045"/>
            <a:chOff x="2113332" y="1464413"/>
            <a:chExt cx="4936386" cy="1595045"/>
          </a:xfrm>
        </p:grpSpPr>
        <p:pic>
          <p:nvPicPr>
            <p:cNvPr id="6" name="Picture 10"/>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13332" y="1464413"/>
              <a:ext cx="4936386" cy="1595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34" descr="HSET_clr_rg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1263" y="1700213"/>
              <a:ext cx="4179887" cy="119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34562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w Template_Closing Slide">
    <p:spTree>
      <p:nvGrpSpPr>
        <p:cNvPr id="1" name=""/>
        <p:cNvGrpSpPr/>
        <p:nvPr/>
      </p:nvGrpSpPr>
      <p:grpSpPr>
        <a:xfrm>
          <a:off x="0" y="0"/>
          <a:ext cx="0" cy="0"/>
          <a:chOff x="0" y="0"/>
          <a:chExt cx="0" cy="0"/>
        </a:xfrm>
      </p:grpSpPr>
      <p:pic>
        <p:nvPicPr>
          <p:cNvPr id="13" name="Pictur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O_signature_clr_rgb.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133" y="1329097"/>
            <a:ext cx="7315200" cy="2249424"/>
          </a:xfrm>
          <a:prstGeom prst="rect">
            <a:avLst/>
          </a:prstGeom>
        </p:spPr>
      </p:pic>
    </p:spTree>
    <p:extLst>
      <p:ext uri="{BB962C8B-B14F-4D97-AF65-F5344CB8AC3E}">
        <p14:creationId xmlns:p14="http://schemas.microsoft.com/office/powerpoint/2010/main" val="78210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 NOT USE_Instructions 1">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0" y="1571843"/>
            <a:ext cx="5030787" cy="1100723"/>
          </a:xfrm>
        </p:spPr>
        <p:txBody>
          <a:bodyPr anchor="t" anchorCtr="0"/>
          <a:lstStyle>
            <a:lvl1pPr marL="0" algn="l" defTabSz="914400" rtl="0" eaLnBrk="1" latinLnBrk="0" hangingPunct="1">
              <a:lnSpc>
                <a:spcPct val="90000"/>
              </a:lnSpc>
              <a:spcBef>
                <a:spcPct val="0"/>
              </a:spcBef>
              <a:buNone/>
              <a:defRPr lang="en-US" sz="2800" b="1" kern="1200" dirty="0">
                <a:solidFill>
                  <a:schemeClr val="tx1"/>
                </a:solidFill>
                <a:latin typeface="Arial" pitchFamily="34" charset="0"/>
                <a:ea typeface="+mj-ea"/>
                <a:cs typeface="Arial" pitchFamily="34" charset="0"/>
              </a:defRPr>
            </a:lvl1pPr>
          </a:lstStyle>
          <a:p>
            <a:r>
              <a:rPr lang="en-US" dirty="0" smtClean="0"/>
              <a:t>Click to edit text </a:t>
            </a:r>
            <a:endParaRPr lang="en-US" dirty="0"/>
          </a:p>
        </p:txBody>
      </p:sp>
      <p:sp>
        <p:nvSpPr>
          <p:cNvPr id="13" name="Rectangle 12"/>
          <p:cNvSpPr/>
          <p:nvPr userDrawn="1"/>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1385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O NOT USE_Instructions 2">
    <p:spTree>
      <p:nvGrpSpPr>
        <p:cNvPr id="1" name=""/>
        <p:cNvGrpSpPr/>
        <p:nvPr/>
      </p:nvGrpSpPr>
      <p:grpSpPr>
        <a:xfrm>
          <a:off x="0" y="0"/>
          <a:ext cx="0" cy="0"/>
          <a:chOff x="0" y="0"/>
          <a:chExt cx="0" cy="0"/>
        </a:xfrm>
      </p:grpSpPr>
      <p:sp>
        <p:nvSpPr>
          <p:cNvPr id="5" name="Rectangle 4"/>
          <p:cNvSpPr/>
          <p:nvPr/>
        </p:nvSpPr>
        <p:spPr>
          <a:xfrm>
            <a:off x="1" y="4530749"/>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804347" y="245538"/>
            <a:ext cx="8229600" cy="770462"/>
          </a:xfrm>
        </p:spPr>
        <p:txBody>
          <a:bodyPr anchor="t" anchorCtr="0"/>
          <a:lstStyle>
            <a:lvl1pPr>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20651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O NOT USE_Instructions 3">
    <p:spTree>
      <p:nvGrpSpPr>
        <p:cNvPr id="1" name=""/>
        <p:cNvGrpSpPr/>
        <p:nvPr/>
      </p:nvGrpSpPr>
      <p:grpSpPr>
        <a:xfrm>
          <a:off x="0" y="0"/>
          <a:ext cx="0" cy="0"/>
          <a:chOff x="0" y="0"/>
          <a:chExt cx="0" cy="0"/>
        </a:xfrm>
      </p:grpSpPr>
      <p:sp>
        <p:nvSpPr>
          <p:cNvPr id="7" name="Rectangle 6"/>
          <p:cNvSpPr/>
          <p:nvPr/>
        </p:nvSpPr>
        <p:spPr>
          <a:xfrm>
            <a:off x="1" y="4488414"/>
            <a:ext cx="9144000" cy="356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804347" y="1201839"/>
            <a:ext cx="8229600" cy="3564894"/>
          </a:xfrm>
        </p:spPr>
        <p:txBody>
          <a:bodyPr>
            <a:noAutofit/>
          </a:bodyPr>
          <a:lstStyle>
            <a:lvl1pPr>
              <a:defRPr sz="14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1"/>
          <p:cNvSpPr>
            <a:spLocks noGrp="1"/>
          </p:cNvSpPr>
          <p:nvPr>
            <p:ph type="title"/>
          </p:nvPr>
        </p:nvSpPr>
        <p:spPr>
          <a:xfrm>
            <a:off x="804347" y="245538"/>
            <a:ext cx="8229600" cy="406396"/>
          </a:xfrm>
        </p:spPr>
        <p:txBody>
          <a:bodyPr anchor="t" anchorCtr="0"/>
          <a:lstStyle>
            <a:lvl1pPr>
              <a:defRPr/>
            </a:lvl1pPr>
          </a:lstStyle>
          <a:p>
            <a:r>
              <a:rPr lang="en-US" dirty="0" smtClean="0"/>
              <a:t>Click to edit Master title style</a:t>
            </a:r>
            <a:endParaRPr lang="en-US" dirty="0"/>
          </a:p>
        </p:txBody>
      </p:sp>
      <p:sp>
        <p:nvSpPr>
          <p:cNvPr id="11"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Tree>
    <p:extLst>
      <p:ext uri="{BB962C8B-B14F-4D97-AF65-F5344CB8AC3E}">
        <p14:creationId xmlns:p14="http://schemas.microsoft.com/office/powerpoint/2010/main" val="1161497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Template_Content 1 Line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04347" y="245538"/>
            <a:ext cx="8229586" cy="406395"/>
          </a:xfrm>
        </p:spPr>
        <p:txBody>
          <a:bodyPr anchor="t" anchorCtr="0"/>
          <a:lstStyle/>
          <a:p>
            <a:r>
              <a:rPr lang="en-US" dirty="0" smtClean="0"/>
              <a:t>Click to edit Master title style</a:t>
            </a:r>
            <a:br>
              <a:rPr lang="en-US" dirty="0" smtClean="0"/>
            </a:br>
            <a:endParaRPr lang="en-US" dirty="0"/>
          </a:p>
        </p:txBody>
      </p:sp>
      <p:sp>
        <p:nvSpPr>
          <p:cNvPr id="6" name="Content Placeholder 5"/>
          <p:cNvSpPr>
            <a:spLocks noGrp="1"/>
          </p:cNvSpPr>
          <p:nvPr>
            <p:ph sz="quarter" idx="12"/>
          </p:nvPr>
        </p:nvSpPr>
        <p:spPr>
          <a:xfrm>
            <a:off x="804347" y="1522101"/>
            <a:ext cx="8229600" cy="30626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7" name="Text Placeholder 4"/>
          <p:cNvSpPr>
            <a:spLocks noGrp="1"/>
          </p:cNvSpPr>
          <p:nvPr>
            <p:ph type="body" sz="quarter" idx="13"/>
          </p:nvPr>
        </p:nvSpPr>
        <p:spPr>
          <a:xfrm>
            <a:off x="804347" y="648216"/>
            <a:ext cx="8229600" cy="304800"/>
          </a:xfrm>
        </p:spPr>
        <p:txBody>
          <a:bodyPr anchor="t" anchorCtr="0">
            <a:noAutofit/>
          </a:bodyPr>
          <a:lstStyle>
            <a:lvl1pPr marL="0" indent="0">
              <a:spcAft>
                <a:spcPts val="0"/>
              </a:spcAft>
              <a:buFontTx/>
              <a:buNone/>
              <a:defRPr sz="20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smtClean="0"/>
              <a:t>Click to edit Master text styles</a:t>
            </a:r>
          </a:p>
        </p:txBody>
      </p:sp>
      <p:sp>
        <p:nvSpPr>
          <p:cNvPr id="5" name="Rectangle 4"/>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22042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ew Template_Title 1">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5143499"/>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5943598" y="0"/>
            <a:ext cx="3200402" cy="5143500"/>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7" name="Title 1"/>
          <p:cNvSpPr>
            <a:spLocks noGrp="1"/>
          </p:cNvSpPr>
          <p:nvPr>
            <p:ph type="title" hasCustomPrompt="1"/>
          </p:nvPr>
        </p:nvSpPr>
        <p:spPr>
          <a:xfrm>
            <a:off x="451484" y="1583267"/>
            <a:ext cx="5026449"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indent="0">
              <a:spcAft>
                <a:spcPts val="0"/>
              </a:spcAft>
              <a:buNone/>
              <a:defRPr>
                <a:solidFill>
                  <a:schemeClr val="bg1"/>
                </a:solidFill>
              </a:defRPr>
            </a:lvl1pPr>
          </a:lstStyle>
          <a:p>
            <a:pPr lvl="0"/>
            <a:r>
              <a:rPr lang="en-US" dirty="0" smtClean="0"/>
              <a:t>Click to edit Master text styles</a:t>
            </a:r>
          </a:p>
        </p:txBody>
      </p:sp>
      <p:sp>
        <p:nvSpPr>
          <p:cNvPr id="3" name="Picture Placeholder 2"/>
          <p:cNvSpPr>
            <a:spLocks noGrp="1"/>
          </p:cNvSpPr>
          <p:nvPr>
            <p:ph type="pic" sz="quarter" idx="14" hasCustomPrompt="1"/>
          </p:nvPr>
        </p:nvSpPr>
        <p:spPr>
          <a:xfrm>
            <a:off x="5943600" y="0"/>
            <a:ext cx="3200400" cy="5143500"/>
          </a:xfrm>
          <a:effectLst>
            <a:innerShdw blurRad="63500" dist="50800" dir="10800000">
              <a:prstClr val="black">
                <a:alpha val="50000"/>
              </a:prstClr>
            </a:innerShdw>
          </a:effectLst>
        </p:spPr>
        <p:txBody>
          <a:bodyPr anchor="ctr" anchorCtr="1"/>
          <a:lstStyle>
            <a:lvl1pPr marL="60325" indent="0">
              <a:buFontTx/>
              <a:buNone/>
              <a:defRPr baseline="0">
                <a:solidFill>
                  <a:schemeClr val="bg1"/>
                </a:solidFill>
              </a:defRPr>
            </a:lvl1pPr>
          </a:lstStyle>
          <a:p>
            <a:r>
              <a:rPr lang="en-US" dirty="0" smtClean="0"/>
              <a:t>Insert Picture Here</a:t>
            </a:r>
            <a:endParaRPr lang="en-US" dirty="0"/>
          </a:p>
        </p:txBody>
      </p:sp>
    </p:spTree>
    <p:extLst>
      <p:ext uri="{BB962C8B-B14F-4D97-AF65-F5344CB8AC3E}">
        <p14:creationId xmlns:p14="http://schemas.microsoft.com/office/powerpoint/2010/main" val="3411132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w Template_Title 2">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24964"/>
            <a:ext cx="9144000" cy="516846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24964"/>
            <a:ext cx="9144000" cy="4157107"/>
          </a:xfrm>
          <a:prstGeom prst="rect">
            <a:avLst/>
          </a:prstGeom>
          <a:gradFill flip="none" rotWithShape="1">
            <a:gsLst>
              <a:gs pos="20000">
                <a:srgbClr val="AA0000"/>
              </a:gs>
              <a:gs pos="90000">
                <a:srgbClr val="FF1414"/>
              </a:gs>
            </a:gsLst>
            <a:lin ang="16200000" scaled="0"/>
            <a:tileRect/>
          </a:gradFill>
          <a:ln>
            <a:noFill/>
          </a:ln>
          <a:effectLst>
            <a:outerShdw blurRad="152400" dist="63500" dir="27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O_signature_wht_rg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1432" y="253995"/>
            <a:ext cx="2148840" cy="662559"/>
          </a:xfrm>
          <a:prstGeom prst="rect">
            <a:avLst/>
          </a:prstGeom>
        </p:spPr>
      </p:pic>
      <p:sp>
        <p:nvSpPr>
          <p:cNvPr id="11" name="Rectangle 10"/>
          <p:cNvSpPr/>
          <p:nvPr userDrawn="1"/>
        </p:nvSpPr>
        <p:spPr>
          <a:xfrm>
            <a:off x="5943598" y="-24964"/>
            <a:ext cx="3200402" cy="4157107"/>
          </a:xfrm>
          <a:prstGeom prst="rect">
            <a:avLst/>
          </a:prstGeom>
          <a:gradFill flip="none" rotWithShape="1">
            <a:gsLst>
              <a:gs pos="20000">
                <a:srgbClr val="AA0000"/>
              </a:gs>
              <a:gs pos="90000">
                <a:srgbClr val="FF1414"/>
              </a:gs>
            </a:gsLst>
            <a:lin ang="16200000" scaled="0"/>
            <a:tileRect/>
          </a:gradFill>
          <a:ln>
            <a:noFill/>
          </a:ln>
          <a:effectLst>
            <a:outerShdw blurRad="635000" dir="10800000" algn="tl" rotWithShape="0">
              <a:srgbClr val="000000">
                <a:alpha val="5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title" hasCustomPrompt="1"/>
          </p:nvPr>
        </p:nvSpPr>
        <p:spPr>
          <a:xfrm>
            <a:off x="451485" y="1583267"/>
            <a:ext cx="5026448" cy="1230657"/>
          </a:xfrm>
        </p:spPr>
        <p:txBody>
          <a:bodyPr anchor="b" anchorCtr="0"/>
          <a:lstStyle>
            <a:lvl1pPr>
              <a:defRPr sz="2800">
                <a:solidFill>
                  <a:schemeClr val="bg1"/>
                </a:solidFill>
              </a:defRPr>
            </a:lvl1pPr>
          </a:lstStyle>
          <a:p>
            <a:r>
              <a:rPr lang="en-US" dirty="0" smtClean="0"/>
              <a:t>Click to edit title</a:t>
            </a:r>
            <a:endParaRPr lang="en-US" dirty="0"/>
          </a:p>
        </p:txBody>
      </p:sp>
      <p:sp>
        <p:nvSpPr>
          <p:cNvPr id="5" name="Text Placeholder 4"/>
          <p:cNvSpPr>
            <a:spLocks noGrp="1"/>
          </p:cNvSpPr>
          <p:nvPr>
            <p:ph type="body" sz="quarter" idx="13"/>
          </p:nvPr>
        </p:nvSpPr>
        <p:spPr>
          <a:xfrm>
            <a:off x="450849" y="2914276"/>
            <a:ext cx="5027083" cy="1048124"/>
          </a:xfrm>
        </p:spPr>
        <p:txBody>
          <a:bodyPr lIns="0" tIns="0"/>
          <a:lstStyle>
            <a:lvl1pPr marL="0" marR="0" indent="0" algn="l" defTabSz="228600" rtl="0" eaLnBrk="1" fontAlgn="auto" latinLnBrk="0" hangingPunct="1">
              <a:lnSpc>
                <a:spcPct val="100000"/>
              </a:lnSpc>
              <a:spcBef>
                <a:spcPts val="0"/>
              </a:spcBef>
              <a:spcAft>
                <a:spcPts val="0"/>
              </a:spcAft>
              <a:buClr>
                <a:srgbClr val="FF0000"/>
              </a:buClr>
              <a:buSzPct val="85000"/>
              <a:buFont typeface="Wingdings" pitchFamily="2" charset="2"/>
              <a:buNone/>
              <a:tabLst/>
              <a:defRPr>
                <a:solidFill>
                  <a:schemeClr val="bg1"/>
                </a:solidFill>
              </a:defRPr>
            </a:lvl1pPr>
          </a:lstStyle>
          <a:p>
            <a:pPr lvl="0"/>
            <a:r>
              <a:rPr lang="en-US" dirty="0" smtClean="0"/>
              <a:t>Click to edit Master text styles</a:t>
            </a:r>
          </a:p>
          <a:p>
            <a:pPr lvl="0"/>
            <a:endParaRPr lang="en-US" dirty="0" smtClean="0"/>
          </a:p>
        </p:txBody>
      </p:sp>
      <p:sp>
        <p:nvSpPr>
          <p:cNvPr id="3" name="Picture Placeholder 2"/>
          <p:cNvSpPr>
            <a:spLocks noGrp="1"/>
          </p:cNvSpPr>
          <p:nvPr>
            <p:ph type="pic" sz="quarter" idx="14" hasCustomPrompt="1"/>
          </p:nvPr>
        </p:nvSpPr>
        <p:spPr>
          <a:xfrm>
            <a:off x="5943600" y="-25400"/>
            <a:ext cx="3200400" cy="4157663"/>
          </a:xfrm>
          <a:effectLst>
            <a:innerShdw blurRad="63500" dist="50800" dir="10800000">
              <a:prstClr val="black">
                <a:alpha val="50000"/>
              </a:prstClr>
            </a:innerShdw>
          </a:effectLst>
        </p:spPr>
        <p:txBody>
          <a:bodyPr vert="horz" lIns="0" tIns="0" rIns="0" bIns="0" rtlCol="0" anchor="ctr" anchorCtr="1">
            <a:noAutofit/>
          </a:bodyPr>
          <a:lstStyle>
            <a:lvl1pPr>
              <a:buFontTx/>
              <a:buNone/>
              <a:defRPr lang="en-US" baseline="0">
                <a:solidFill>
                  <a:schemeClr val="bg1"/>
                </a:solidFill>
              </a:defRPr>
            </a:lvl1pPr>
          </a:lstStyle>
          <a:p>
            <a:pPr marL="60325" lvl="0" indent="0">
              <a:buFontTx/>
              <a:buNone/>
            </a:pPr>
            <a:r>
              <a:rPr lang="en-US" dirty="0" smtClean="0"/>
              <a:t>Insert Picture Here</a:t>
            </a:r>
            <a:endParaRPr lang="en-US" dirty="0"/>
          </a:p>
        </p:txBody>
      </p:sp>
    </p:spTree>
    <p:extLst>
      <p:ext uri="{BB962C8B-B14F-4D97-AF65-F5344CB8AC3E}">
        <p14:creationId xmlns:p14="http://schemas.microsoft.com/office/powerpoint/2010/main" val="2133588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build="p">
        <p:tmplLst>
          <p:tmpl lvl="1">
            <p:tnLst>
              <p:par>
                <p:cTn presetID="10" presetClass="entr" presetSubtype="0" fill="hold" nodeType="withEffect">
                  <p:stCondLst>
                    <p:cond delay="100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ew Template_Program Agenda">
    <p:bg>
      <p:bgPr>
        <a:solidFill>
          <a:schemeClr val="bg1"/>
        </a:solidFill>
        <a:effectLst/>
      </p:bgPr>
    </p:bg>
    <p:spTree>
      <p:nvGrpSpPr>
        <p:cNvPr id="1" name=""/>
        <p:cNvGrpSpPr/>
        <p:nvPr/>
      </p:nvGrpSpPr>
      <p:grpSpPr>
        <a:xfrm>
          <a:off x="0" y="0"/>
          <a:ext cx="0" cy="0"/>
          <a:chOff x="0" y="0"/>
          <a:chExt cx="0" cy="0"/>
        </a:xfrm>
      </p:grpSpPr>
      <p:sp>
        <p:nvSpPr>
          <p:cNvPr id="9" name="Rectangle 8"/>
          <p:cNvSpPr/>
          <p:nvPr userDrawn="1"/>
        </p:nvSpPr>
        <p:spPr>
          <a:xfrm>
            <a:off x="1" y="1159938"/>
            <a:ext cx="9143998" cy="2980266"/>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userDrawn="1">
            <p:ph type="title"/>
          </p:nvPr>
        </p:nvSpPr>
        <p:spPr>
          <a:xfrm>
            <a:off x="804981" y="245538"/>
            <a:ext cx="7771752" cy="761995"/>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Master title style</a:t>
            </a:r>
            <a:endParaRPr lang="en-US" dirty="0"/>
          </a:p>
        </p:txBody>
      </p:sp>
      <p:sp>
        <p:nvSpPr>
          <p:cNvPr id="5" name="Text Placeholder 4"/>
          <p:cNvSpPr>
            <a:spLocks noGrp="1"/>
          </p:cNvSpPr>
          <p:nvPr userDrawn="1">
            <p:ph type="body" sz="quarter" idx="13"/>
          </p:nvPr>
        </p:nvSpPr>
        <p:spPr>
          <a:xfrm>
            <a:off x="804981" y="1363132"/>
            <a:ext cx="7771752" cy="2616201"/>
          </a:xfrm>
        </p:spPr>
        <p:txBody>
          <a:bodyPr lIns="0" tIns="0"/>
          <a:lstStyle>
            <a:lvl1pPr marL="342900" indent="-342900">
              <a:lnSpc>
                <a:spcPct val="120000"/>
              </a:lnSpc>
              <a:buSzPct val="90000"/>
              <a:buFont typeface="Wingdings" pitchFamily="2" charset="2"/>
              <a:buChar char="§"/>
              <a:defRPr sz="2400">
                <a:solidFill>
                  <a:schemeClr val="tx1"/>
                </a:solidFill>
              </a:defRPr>
            </a:lvl1pPr>
          </a:lstStyle>
          <a:p>
            <a:pPr lvl="0"/>
            <a:r>
              <a:rPr lang="en-US" dirty="0" smtClean="0"/>
              <a:t>Click to edit Master text styles</a:t>
            </a:r>
          </a:p>
        </p:txBody>
      </p:sp>
      <p:grpSp>
        <p:nvGrpSpPr>
          <p:cNvPr id="10" name="Group 9"/>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2"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3" name="Rectangle 12"/>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148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ew Template_Graphic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53" cy="1100723"/>
          </a:xfrm>
        </p:spPr>
        <p:txBody>
          <a:bodyPr anchor="t" anchorCtr="0"/>
          <a:lstStyle>
            <a:lvl1pPr>
              <a:defRPr sz="2800" b="1">
                <a:ln w="0">
                  <a:noFill/>
                </a:ln>
                <a:solidFill>
                  <a:schemeClr val="tx1"/>
                </a:solidFill>
                <a:effectLst/>
              </a:defRPr>
            </a:lvl1pPr>
          </a:lstStyle>
          <a:p>
            <a:r>
              <a:rPr lang="en-US" dirty="0" smtClean="0"/>
              <a:t>Click to edit text </a:t>
            </a:r>
            <a:endParaRPr lang="en-US" dirty="0"/>
          </a:p>
        </p:txBody>
      </p:sp>
      <p:sp>
        <p:nvSpPr>
          <p:cNvPr id="12" name="Rectangle 11"/>
          <p:cNvSpPr/>
          <p:nvPr userDrawn="1"/>
        </p:nvSpPr>
        <p:spPr>
          <a:xfrm>
            <a:off x="5715000" y="0"/>
            <a:ext cx="3429000" cy="4631267"/>
          </a:xfrm>
          <a:prstGeom prst="rect">
            <a:avLst/>
          </a:prstGeom>
          <a:gradFill flip="none" rotWithShape="1">
            <a:gsLst>
              <a:gs pos="100000">
                <a:srgbClr val="FF1414"/>
              </a:gs>
              <a:gs pos="0">
                <a:srgbClr val="AA0000"/>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34557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ew Template_Image Section Divider">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802761" y="1571843"/>
            <a:ext cx="4709040" cy="1100723"/>
          </a:xfrm>
        </p:spPr>
        <p:txBody>
          <a:bodyPr anchor="t" anchorCtr="0"/>
          <a:lstStyle>
            <a:lvl1pPr algn="l" defTabSz="914400" rtl="0" eaLnBrk="1" latinLnBrk="0" hangingPunct="1">
              <a:lnSpc>
                <a:spcPct val="90000"/>
              </a:lnSpc>
              <a:spcBef>
                <a:spcPct val="0"/>
              </a:spcBef>
              <a:buNone/>
              <a:defRPr lang="en-US" sz="2800" b="1" kern="1200" dirty="0">
                <a:ln w="0">
                  <a:noFill/>
                </a:ln>
                <a:solidFill>
                  <a:schemeClr val="tx1"/>
                </a:solidFill>
                <a:effectLst/>
                <a:latin typeface="Arial" pitchFamily="34" charset="0"/>
                <a:ea typeface="+mj-ea"/>
                <a:cs typeface="Arial" pitchFamily="34" charset="0"/>
              </a:defRPr>
            </a:lvl1pPr>
          </a:lstStyle>
          <a:p>
            <a:r>
              <a:rPr lang="en-US" dirty="0" smtClean="0"/>
              <a:t>Click to edit text </a:t>
            </a:r>
            <a:endParaRPr lang="en-US" dirty="0"/>
          </a:p>
        </p:txBody>
      </p:sp>
      <p:sp>
        <p:nvSpPr>
          <p:cNvPr id="10" name="Picture Placeholder 11"/>
          <p:cNvSpPr>
            <a:spLocks noGrp="1"/>
          </p:cNvSpPr>
          <p:nvPr>
            <p:ph type="pic" sz="quarter" idx="12" hasCustomPrompt="1"/>
          </p:nvPr>
        </p:nvSpPr>
        <p:spPr>
          <a:xfrm>
            <a:off x="5715000" y="-2117"/>
            <a:ext cx="3429000" cy="4629150"/>
          </a:xfrm>
          <a:ln>
            <a:noFill/>
          </a:ln>
          <a:effectLst/>
        </p:spPr>
        <p:txBody>
          <a:bodyPr anchor="ctr" anchorCtr="0"/>
          <a:lstStyle>
            <a:lvl1pPr marL="0" indent="0" algn="ctr">
              <a:buNone/>
              <a:defRPr>
                <a:ln>
                  <a:noFill/>
                </a:ln>
                <a:solidFill>
                  <a:schemeClr val="tx2"/>
                </a:solidFill>
              </a:defRPr>
            </a:lvl1pPr>
          </a:lstStyle>
          <a:p>
            <a:r>
              <a:rPr lang="en-US" dirty="0" smtClean="0"/>
              <a:t>Insert Picture Here</a:t>
            </a:r>
            <a:endParaRPr lang="en-US" dirty="0"/>
          </a:p>
        </p:txBody>
      </p:sp>
      <p:grpSp>
        <p:nvGrpSpPr>
          <p:cNvPr id="6" name="Group 5"/>
          <p:cNvGrpSpPr/>
          <p:nvPr userDrawn="1"/>
        </p:nvGrpSpPr>
        <p:grpSpPr>
          <a:xfrm>
            <a:off x="0" y="4629150"/>
            <a:ext cx="9144000" cy="168275"/>
            <a:chOff x="0" y="4629150"/>
            <a:chExt cx="9144000" cy="168275"/>
          </a:xfrm>
        </p:grpSpPr>
        <p:pic>
          <p:nvPicPr>
            <p:cNvPr id="7"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8"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6" name="Rectangle 15"/>
          <p:cNvSpPr/>
          <p:nvPr userDrawn="1"/>
        </p:nvSpPr>
        <p:spPr>
          <a:xfrm>
            <a:off x="5715000" y="0"/>
            <a:ext cx="3429000" cy="4631267"/>
          </a:xfrm>
          <a:prstGeom prst="rect">
            <a:avLst/>
          </a:prstGeom>
          <a:gradFill flip="none" rotWithShape="1">
            <a:gsLst>
              <a:gs pos="100000">
                <a:srgbClr val="F3F3F3"/>
              </a:gs>
              <a:gs pos="0">
                <a:srgbClr val="B3B3B3"/>
              </a:gs>
            </a:gsLst>
            <a:lin ang="16200000" scaled="0"/>
            <a:tileRect/>
          </a:gradFill>
          <a:ln>
            <a:noFill/>
          </a:ln>
          <a:effectLst>
            <a:outerShdw blurRad="152400" dist="63500" dir="105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997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Template_Announcement">
    <p:spTree>
      <p:nvGrpSpPr>
        <p:cNvPr id="1" name=""/>
        <p:cNvGrpSpPr/>
        <p:nvPr/>
      </p:nvGrpSpPr>
      <p:grpSpPr>
        <a:xfrm>
          <a:off x="0" y="0"/>
          <a:ext cx="0" cy="0"/>
          <a:chOff x="0" y="0"/>
          <a:chExt cx="0" cy="0"/>
        </a:xfrm>
      </p:grpSpPr>
      <p:sp>
        <p:nvSpPr>
          <p:cNvPr id="15" name="Rectangle 14"/>
          <p:cNvSpPr/>
          <p:nvPr userDrawn="1"/>
        </p:nvSpPr>
        <p:spPr>
          <a:xfrm>
            <a:off x="-2" y="1159938"/>
            <a:ext cx="9144000" cy="2971800"/>
          </a:xfrm>
          <a:prstGeom prst="rect">
            <a:avLst/>
          </a:prstGeom>
          <a:gradFill flip="none" rotWithShape="1">
            <a:gsLst>
              <a:gs pos="0">
                <a:srgbClr val="B3B3B3"/>
              </a:gs>
              <a:gs pos="100000">
                <a:srgbClr val="F3F3F3"/>
              </a:gs>
            </a:gsLst>
            <a:lin ang="16200000" scaled="0"/>
            <a:tileRect/>
          </a:gradFill>
          <a:ln>
            <a:noFill/>
          </a:ln>
          <a:effectLst>
            <a:outerShdw blurRad="152400" dist="63500" dir="78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hasCustomPrompt="1"/>
          </p:nvPr>
        </p:nvSpPr>
        <p:spPr>
          <a:xfrm>
            <a:off x="804347" y="1459241"/>
            <a:ext cx="5029186" cy="2410019"/>
          </a:xfrm>
        </p:spPr>
        <p:txBody>
          <a:bodyPr anchor="t" anchorCtr="0">
            <a:noAutofit/>
          </a:bodyPr>
          <a:lstStyle>
            <a:lvl1pPr marL="0" marR="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sz="4400" b="1" cap="all" baseline="0">
                <a:solidFill>
                  <a:schemeClr val="tx1"/>
                </a:solidFill>
              </a:defRPr>
            </a:lvl1pPr>
          </a:lstStyle>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r>
              <a:rPr lang="en-US" dirty="0" smtClean="0"/>
              <a:t>CLICK TO EDIT </a:t>
            </a:r>
            <a:br>
              <a:rPr lang="en-US" dirty="0" smtClean="0"/>
            </a:br>
            <a:r>
              <a:rPr lang="en-US" dirty="0" smtClean="0"/>
              <a:t>MASTER TEXT</a:t>
            </a:r>
          </a:p>
          <a:p>
            <a:pPr marL="0" marR="0" lvl="0" indent="0" algn="l" defTabSz="228600" rtl="0" eaLnBrk="1" fontAlgn="auto" latinLnBrk="0" hangingPunct="1">
              <a:lnSpc>
                <a:spcPct val="80000"/>
              </a:lnSpc>
              <a:spcBef>
                <a:spcPts val="0"/>
              </a:spcBef>
              <a:spcAft>
                <a:spcPts val="0"/>
              </a:spcAft>
              <a:buClr>
                <a:srgbClr val="FF0000"/>
              </a:buClr>
              <a:buSzPct val="85000"/>
              <a:buFont typeface="Wingdings" pitchFamily="2" charset="2"/>
              <a:buNone/>
              <a:tabLst/>
              <a:defRPr/>
            </a:pPr>
            <a:endParaRPr lang="en-US" dirty="0" smtClean="0"/>
          </a:p>
        </p:txBody>
      </p:sp>
      <p:sp>
        <p:nvSpPr>
          <p:cNvPr id="12" name="Picture Placeholder 11"/>
          <p:cNvSpPr>
            <a:spLocks noGrp="1"/>
          </p:cNvSpPr>
          <p:nvPr>
            <p:ph type="pic" sz="quarter" idx="12" hasCustomPrompt="1"/>
          </p:nvPr>
        </p:nvSpPr>
        <p:spPr>
          <a:xfrm>
            <a:off x="5941222" y="0"/>
            <a:ext cx="3064933" cy="4629150"/>
          </a:xfrm>
          <a:ln>
            <a:noFill/>
          </a:ln>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grpSp>
        <p:nvGrpSpPr>
          <p:cNvPr id="9" name="Group 8"/>
          <p:cNvGrpSpPr/>
          <p:nvPr userDrawn="1"/>
        </p:nvGrpSpPr>
        <p:grpSpPr>
          <a:xfrm>
            <a:off x="0" y="4629150"/>
            <a:ext cx="9144000" cy="168275"/>
            <a:chOff x="0" y="4629150"/>
            <a:chExt cx="9144000" cy="168275"/>
          </a:xfrm>
        </p:grpSpPr>
        <p:pic>
          <p:nvPicPr>
            <p:cNvPr id="11" name="Picture 25" descr="Red B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3" name="Picture 20" descr="Oracle WHITE"/>
            <p:cNvPicPr>
              <a:picLocks noChangeArrowheads="1"/>
            </p:cNvPicPr>
            <p:nvPr userDrawn="1"/>
          </p:nvPicPr>
          <p:blipFill>
            <a:blip r:embed="rId3" cstate="print"/>
            <a:srcRect/>
            <a:stretch>
              <a:fillRect/>
            </a:stretch>
          </p:blipFill>
          <p:spPr bwMode="auto">
            <a:xfrm>
              <a:off x="8015479" y="4668926"/>
              <a:ext cx="704056" cy="88722"/>
            </a:xfrm>
            <a:prstGeom prst="rect">
              <a:avLst/>
            </a:prstGeom>
            <a:noFill/>
            <a:ln w="9525">
              <a:noFill/>
              <a:miter lim="800000"/>
              <a:headEnd/>
              <a:tailEnd/>
            </a:ln>
          </p:spPr>
        </p:pic>
      </p:grpSp>
      <p:sp>
        <p:nvSpPr>
          <p:cNvPr id="14" name="Rectangle 13"/>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1197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w Template_Announcement Key Features">
    <p:spTree>
      <p:nvGrpSpPr>
        <p:cNvPr id="1" name=""/>
        <p:cNvGrpSpPr/>
        <p:nvPr/>
      </p:nvGrpSpPr>
      <p:grpSpPr>
        <a:xfrm>
          <a:off x="0" y="0"/>
          <a:ext cx="0" cy="0"/>
          <a:chOff x="0" y="0"/>
          <a:chExt cx="0" cy="0"/>
        </a:xfrm>
      </p:grpSpPr>
      <p:sp>
        <p:nvSpPr>
          <p:cNvPr id="9" name="Rectangle 8"/>
          <p:cNvSpPr/>
          <p:nvPr userDrawn="1"/>
        </p:nvSpPr>
        <p:spPr>
          <a:xfrm>
            <a:off x="2990088" y="1159938"/>
            <a:ext cx="6153912" cy="2971800"/>
          </a:xfrm>
          <a:prstGeom prst="rect">
            <a:avLst/>
          </a:prstGeom>
          <a:gradFill flip="none" rotWithShape="1">
            <a:gsLst>
              <a:gs pos="0">
                <a:srgbClr val="B3B3B3"/>
              </a:gs>
              <a:gs pos="100000">
                <a:srgbClr val="F3F3F3"/>
              </a:gs>
            </a:gsLst>
            <a:lin ang="16200000" scaled="0"/>
            <a:tileRect/>
          </a:gradFill>
          <a:ln>
            <a:noFill/>
          </a:ln>
          <a:effectLst>
            <a:outerShdw blurRad="152400" dist="63500" dir="3600000" algn="tl"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1"/>
          </p:nvPr>
        </p:nvSpPr>
        <p:spPr>
          <a:xfrm>
            <a:off x="3443821" y="1430281"/>
            <a:ext cx="5369979" cy="2523657"/>
          </a:xfrm>
        </p:spPr>
        <p:txBody>
          <a:bodyPr anchor="t" anchorCtr="0"/>
          <a:lstStyle>
            <a:lvl1pPr marL="0" indent="0">
              <a:buNone/>
              <a:defRPr sz="2400" b="0" cap="all" baseline="0">
                <a:solidFill>
                  <a:schemeClr val="tx1"/>
                </a:solidFill>
              </a:defRPr>
            </a:lvl1pPr>
          </a:lstStyle>
          <a:p>
            <a:pPr lvl="0"/>
            <a:r>
              <a:rPr lang="en-US" dirty="0" smtClean="0"/>
              <a:t>Click to edit Master text styles</a:t>
            </a:r>
          </a:p>
        </p:txBody>
      </p:sp>
      <p:sp>
        <p:nvSpPr>
          <p:cNvPr id="8" name="Title 1"/>
          <p:cNvSpPr>
            <a:spLocks noGrp="1"/>
          </p:cNvSpPr>
          <p:nvPr>
            <p:ph type="title"/>
          </p:nvPr>
        </p:nvSpPr>
        <p:spPr>
          <a:xfrm>
            <a:off x="804347" y="245538"/>
            <a:ext cx="8229586" cy="770462"/>
          </a:xfrm>
        </p:spPr>
        <p:txBody>
          <a:bodyPr anchor="t" anchorCtr="0"/>
          <a:lstStyle>
            <a:lvl1pPr>
              <a:defRPr/>
            </a:lvl1pPr>
          </a:lstStyle>
          <a:p>
            <a:r>
              <a:rPr lang="en-US" dirty="0" smtClean="0"/>
              <a:t>Click to edit Master title style</a:t>
            </a:r>
            <a:endParaRPr lang="en-US" dirty="0"/>
          </a:p>
        </p:txBody>
      </p:sp>
      <p:sp>
        <p:nvSpPr>
          <p:cNvPr id="6" name="Picture Placeholder 11"/>
          <p:cNvSpPr>
            <a:spLocks noGrp="1"/>
          </p:cNvSpPr>
          <p:nvPr>
            <p:ph type="pic" sz="quarter" idx="13" hasCustomPrompt="1"/>
          </p:nvPr>
        </p:nvSpPr>
        <p:spPr>
          <a:xfrm>
            <a:off x="6351" y="1159936"/>
            <a:ext cx="2944368" cy="2971800"/>
          </a:xfrm>
          <a:ln>
            <a:noFill/>
          </a:ln>
          <a:effectLst>
            <a:reflection stA="30000" endPos="4000" dir="5400000" sy="-100000" algn="bl" rotWithShape="0"/>
          </a:effectLst>
        </p:spPr>
        <p:txBody>
          <a:bodyPr anchor="ctr" anchorCtr="0"/>
          <a:lstStyle>
            <a:lvl1pPr marL="0" indent="0" algn="ctr">
              <a:buNone/>
              <a:defRPr>
                <a:ln>
                  <a:noFill/>
                </a:ln>
                <a:solidFill>
                  <a:schemeClr val="tx1"/>
                </a:solidFill>
              </a:defRPr>
            </a:lvl1pPr>
          </a:lstStyle>
          <a:p>
            <a:r>
              <a:rPr lang="en-US" dirty="0" smtClean="0"/>
              <a:t>Insert Picture Here</a:t>
            </a:r>
            <a:endParaRPr lang="en-US" dirty="0"/>
          </a:p>
        </p:txBody>
      </p:sp>
      <p:sp>
        <p:nvSpPr>
          <p:cNvPr id="7" name="Rectangle 6"/>
          <p:cNvSpPr/>
          <p:nvPr userDrawn="1"/>
        </p:nvSpPr>
        <p:spPr>
          <a:xfrm>
            <a:off x="0" y="0"/>
            <a:ext cx="576072" cy="557784"/>
          </a:xfrm>
          <a:prstGeom prst="rect">
            <a:avLst/>
          </a:prstGeom>
          <a:gradFill flip="none" rotWithShape="1">
            <a:gsLst>
              <a:gs pos="20000">
                <a:srgbClr val="AA0000"/>
              </a:gs>
              <a:gs pos="90000">
                <a:srgbClr val="FF1414"/>
              </a:gs>
            </a:gsLst>
            <a:lin ang="162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1343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w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4347" y="245538"/>
            <a:ext cx="8229590" cy="406395"/>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04347" y="1523585"/>
            <a:ext cx="8229600" cy="2929889"/>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pic>
        <p:nvPicPr>
          <p:cNvPr id="13" name="Picture 20" descr="Oracle WHITE"/>
          <p:cNvPicPr>
            <a:picLocks noChangeArrowheads="1"/>
          </p:cNvPicPr>
          <p:nvPr/>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nvGrpSpPr>
          <p:cNvPr id="5" name="Group 4"/>
          <p:cNvGrpSpPr/>
          <p:nvPr userDrawn="1"/>
        </p:nvGrpSpPr>
        <p:grpSpPr>
          <a:xfrm>
            <a:off x="0" y="4629150"/>
            <a:ext cx="9144000" cy="168275"/>
            <a:chOff x="0" y="4629150"/>
            <a:chExt cx="9144000" cy="168275"/>
          </a:xfrm>
        </p:grpSpPr>
        <p:pic>
          <p:nvPicPr>
            <p:cNvPr id="9" name="Picture 25" descr="Red Ba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0" y="4629150"/>
              <a:ext cx="9144000" cy="168275"/>
            </a:xfrm>
            <a:prstGeom prst="rect">
              <a:avLst/>
            </a:prstGeom>
            <a:solidFill>
              <a:schemeClr val="accent1"/>
            </a:solidFill>
            <a:ln>
              <a:noFill/>
            </a:ln>
            <a:extLst/>
          </p:spPr>
        </p:pic>
        <p:pic>
          <p:nvPicPr>
            <p:cNvPr id="18" name="Picture 20" descr="Oracle WHITE"/>
            <p:cNvPicPr>
              <a:picLocks noChangeArrowheads="1"/>
            </p:cNvPicPr>
            <p:nvPr userDrawn="1"/>
          </p:nvPicPr>
          <p:blipFill>
            <a:blip r:embed="rId19" cstate="print"/>
            <a:srcRect/>
            <a:stretch>
              <a:fillRect/>
            </a:stretch>
          </p:blipFill>
          <p:spPr bwMode="auto">
            <a:xfrm>
              <a:off x="8015479" y="4668926"/>
              <a:ext cx="704056" cy="88722"/>
            </a:xfrm>
            <a:prstGeom prst="rect">
              <a:avLst/>
            </a:prstGeom>
            <a:noFill/>
            <a:ln w="9525">
              <a:noFill/>
              <a:miter lim="800000"/>
              <a:headEnd/>
              <a:tailEnd/>
            </a:ln>
          </p:spPr>
        </p:pic>
      </p:grpSp>
      <p:grpSp>
        <p:nvGrpSpPr>
          <p:cNvPr id="14" name="Group 13"/>
          <p:cNvGrpSpPr/>
          <p:nvPr userDrawn="1"/>
        </p:nvGrpSpPr>
        <p:grpSpPr>
          <a:xfrm>
            <a:off x="597807" y="4913790"/>
            <a:ext cx="4584912" cy="219168"/>
            <a:chOff x="597807" y="4913790"/>
            <a:chExt cx="4584912" cy="219168"/>
          </a:xfrm>
        </p:grpSpPr>
        <p:sp>
          <p:nvSpPr>
            <p:cNvPr id="15" name="Text Box 14"/>
            <p:cNvSpPr txBox="1">
              <a:spLocks noChangeArrowheads="1"/>
            </p:cNvSpPr>
            <p:nvPr userDrawn="1"/>
          </p:nvSpPr>
          <p:spPr bwMode="auto">
            <a:xfrm>
              <a:off x="631886" y="4913973"/>
              <a:ext cx="2505014" cy="218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r>
                <a:rPr lang="en-US" sz="600" dirty="0" smtClean="0">
                  <a:solidFill>
                    <a:schemeClr val="tx1"/>
                  </a:solidFill>
                </a:rPr>
                <a:t>Copyright</a:t>
              </a:r>
              <a:r>
                <a:rPr lang="en-US" sz="600" baseline="0" dirty="0" smtClean="0">
                  <a:solidFill>
                    <a:schemeClr val="tx1"/>
                  </a:solidFill>
                </a:rPr>
                <a:t> </a:t>
              </a:r>
              <a:r>
                <a:rPr lang="en-US" sz="600" dirty="0" smtClean="0">
                  <a:solidFill>
                    <a:schemeClr val="tx1"/>
                  </a:solidFill>
                </a:rPr>
                <a:t>©</a:t>
              </a:r>
              <a:r>
                <a:rPr lang="en-US" sz="600" baseline="0" dirty="0" smtClean="0">
                  <a:solidFill>
                    <a:schemeClr val="tx1"/>
                  </a:solidFill>
                </a:rPr>
                <a:t> 2017, Oracle and/or its affiliates. All rights reserved.</a:t>
              </a:r>
              <a:endParaRPr lang="en-US" sz="600" dirty="0" smtClean="0">
                <a:solidFill>
                  <a:schemeClr val="tx1"/>
                </a:solidFill>
              </a:endParaRPr>
            </a:p>
          </p:txBody>
        </p:sp>
        <p:cxnSp>
          <p:nvCxnSpPr>
            <p:cNvPr id="16" name="Straight Connector 15"/>
            <p:cNvCxnSpPr/>
            <p:nvPr userDrawn="1"/>
          </p:nvCxnSpPr>
          <p:spPr>
            <a:xfrm flipH="1">
              <a:off x="597807"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sp>
          <p:nvSpPr>
            <p:cNvPr id="17" name="Text Box 14"/>
            <p:cNvSpPr txBox="1">
              <a:spLocks noChangeArrowheads="1"/>
            </p:cNvSpPr>
            <p:nvPr userDrawn="1"/>
          </p:nvSpPr>
          <p:spPr bwMode="auto">
            <a:xfrm>
              <a:off x="2923362" y="4913790"/>
              <a:ext cx="2259357" cy="21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4523" tIns="17262" rIns="34523" bIns="17262"/>
            <a:lstStyle>
              <a:lvl1pPr defTabSz="342900" eaLnBrk="0" hangingPunct="0">
                <a:defRPr sz="2000">
                  <a:solidFill>
                    <a:schemeClr val="tx1"/>
                  </a:solidFill>
                  <a:latin typeface="Arial" charset="0"/>
                  <a:ea typeface="ＭＳ Ｐゴシック" pitchFamily="16" charset="-128"/>
                </a:defRPr>
              </a:lvl1pPr>
              <a:lvl2pPr marL="14224000" indent="-14052550" defTabSz="342900" eaLnBrk="0" hangingPunct="0">
                <a:defRPr sz="2000">
                  <a:solidFill>
                    <a:schemeClr val="tx1"/>
                  </a:solidFill>
                  <a:latin typeface="Arial" charset="0"/>
                  <a:ea typeface="ＭＳ Ｐゴシック" pitchFamily="16" charset="-128"/>
                </a:defRPr>
              </a:lvl2pPr>
              <a:lvl3pPr marL="19388138" indent="-19045238" defTabSz="342900" eaLnBrk="0" hangingPunct="0">
                <a:defRPr sz="2000">
                  <a:solidFill>
                    <a:schemeClr val="tx1"/>
                  </a:solidFill>
                  <a:latin typeface="Arial" charset="0"/>
                  <a:ea typeface="ＭＳ Ｐゴシック" pitchFamily="16" charset="-128"/>
                </a:defRPr>
              </a:lvl3pPr>
              <a:lvl4pPr eaLnBrk="0" hangingPunct="0">
                <a:defRPr sz="2000">
                  <a:solidFill>
                    <a:schemeClr val="tx1"/>
                  </a:solidFill>
                  <a:latin typeface="Arial" charset="0"/>
                  <a:ea typeface="ＭＳ Ｐゴシック" pitchFamily="16" charset="-128"/>
                </a:defRPr>
              </a:lvl4pPr>
              <a:lvl5pPr eaLnBrk="0" hangingPunct="0">
                <a:defRPr sz="2000">
                  <a:solidFill>
                    <a:schemeClr val="tx1"/>
                  </a:solidFill>
                  <a:latin typeface="Arial" charset="0"/>
                  <a:ea typeface="ＭＳ Ｐゴシック" pitchFamily="16" charset="-128"/>
                </a:defRPr>
              </a:lvl5pPr>
              <a:lvl6pPr marL="4572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6pPr>
              <a:lvl7pPr marL="9144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7pPr>
              <a:lvl8pPr marL="13716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8pPr>
              <a:lvl9pPr marL="1828800" eaLnBrk="0" fontAlgn="base" hangingPunct="0">
                <a:lnSpc>
                  <a:spcPct val="90000"/>
                </a:lnSpc>
                <a:spcBef>
                  <a:spcPct val="50000"/>
                </a:spcBef>
                <a:spcAft>
                  <a:spcPct val="0"/>
                </a:spcAft>
                <a:defRPr sz="2000">
                  <a:solidFill>
                    <a:schemeClr val="tx1"/>
                  </a:solidFill>
                  <a:latin typeface="Arial" charset="0"/>
                  <a:ea typeface="ＭＳ Ｐゴシック" pitchFamily="16" charset="-128"/>
                </a:defRPr>
              </a:lvl9pPr>
            </a:lstStyle>
            <a:p>
              <a:pPr marL="0" marR="0" indent="0" algn="l" defTabSz="342851" rtl="0" eaLnBrk="1" fontAlgn="base" latinLnBrk="0" hangingPunct="1">
                <a:lnSpc>
                  <a:spcPct val="100000"/>
                </a:lnSpc>
                <a:spcBef>
                  <a:spcPts val="0"/>
                </a:spcBef>
                <a:spcAft>
                  <a:spcPct val="0"/>
                </a:spcAft>
                <a:buClr>
                  <a:schemeClr val="accent1"/>
                </a:buClr>
                <a:buSzTx/>
                <a:buFont typeface="Arial"/>
                <a:buNone/>
                <a:tabLst/>
                <a:defRPr/>
              </a:pPr>
              <a:endParaRPr lang="en-US" sz="800" dirty="0" smtClean="0">
                <a:solidFill>
                  <a:schemeClr val="tx1"/>
                </a:solidFill>
              </a:endParaRPr>
            </a:p>
          </p:txBody>
        </p:sp>
        <p:cxnSp>
          <p:nvCxnSpPr>
            <p:cNvPr id="19" name="Straight Connector 18"/>
            <p:cNvCxnSpPr/>
            <p:nvPr userDrawn="1"/>
          </p:nvCxnSpPr>
          <p:spPr>
            <a:xfrm flipH="1">
              <a:off x="2893332" y="4935973"/>
              <a:ext cx="1092" cy="96623"/>
            </a:xfrm>
            <a:prstGeom prst="line">
              <a:avLst/>
            </a:prstGeom>
            <a:ln w="6350" cmpd="sng">
              <a:solidFill>
                <a:schemeClr val="tx1"/>
              </a:solidFill>
            </a:ln>
          </p:spPr>
          <p:style>
            <a:lnRef idx="1">
              <a:schemeClr val="dk1"/>
            </a:lnRef>
            <a:fillRef idx="0">
              <a:schemeClr val="dk1"/>
            </a:fillRef>
            <a:effectRef idx="0">
              <a:schemeClr val="dk1"/>
            </a:effectRef>
            <a:fontRef idx="minor">
              <a:schemeClr val="tx1"/>
            </a:fontRef>
          </p:style>
        </p:cxnSp>
      </p:grpSp>
      <p:sp>
        <p:nvSpPr>
          <p:cNvPr id="20" name="Rectangle 19"/>
          <p:cNvSpPr/>
          <p:nvPr userDrawn="1"/>
        </p:nvSpPr>
        <p:spPr>
          <a:xfrm>
            <a:off x="356299" y="4883819"/>
            <a:ext cx="278705" cy="184666"/>
          </a:xfrm>
          <a:prstGeom prst="rect">
            <a:avLst/>
          </a:prstGeom>
        </p:spPr>
        <p:txBody>
          <a:bodyPr wrap="none">
            <a:spAutoFit/>
          </a:bodyPr>
          <a:lstStyle/>
          <a:p>
            <a:pPr algn="r"/>
            <a:fld id="{6A5A4AC0-1BEC-FE47-8A68-418BE237F8CE}" type="slidenum">
              <a:rPr lang="en-US" sz="600" smtClean="0">
                <a:solidFill>
                  <a:schemeClr val="tx1"/>
                </a:solidFill>
              </a:rPr>
              <a:pPr algn="r"/>
              <a:t>‹#›</a:t>
            </a:fld>
            <a:endParaRPr lang="en-US" sz="600" dirty="0">
              <a:solidFill>
                <a:schemeClr val="tx1"/>
              </a:solidFill>
            </a:endParaRPr>
          </a:p>
        </p:txBody>
      </p:sp>
    </p:spTree>
    <p:extLst>
      <p:ext uri="{BB962C8B-B14F-4D97-AF65-F5344CB8AC3E}">
        <p14:creationId xmlns:p14="http://schemas.microsoft.com/office/powerpoint/2010/main" val="317983677"/>
      </p:ext>
    </p:extLst>
  </p:cSld>
  <p:clrMap bg1="lt1" tx1="dk1" bg2="lt2" tx2="dk2" accent1="accent1" accent2="accent2" accent3="accent3" accent4="accent4" accent5="accent5" accent6="accent6" hlink="hlink" folHlink="folHlink"/>
  <p:sldLayoutIdLst>
    <p:sldLayoutId id="2147483725" r:id="rId1"/>
    <p:sldLayoutId id="2147483748" r:id="rId2"/>
    <p:sldLayoutId id="2147483740" r:id="rId3"/>
    <p:sldLayoutId id="2147483741" r:id="rId4"/>
    <p:sldLayoutId id="2147483747" r:id="rId5"/>
    <p:sldLayoutId id="2147483733" r:id="rId6"/>
    <p:sldLayoutId id="2147483744" r:id="rId7"/>
    <p:sldLayoutId id="2147483694" r:id="rId8"/>
    <p:sldLayoutId id="2147483695" r:id="rId9"/>
    <p:sldLayoutId id="2147483701" r:id="rId10"/>
    <p:sldLayoutId id="2147483719" r:id="rId11"/>
    <p:sldLayoutId id="2147483700" r:id="rId12"/>
    <p:sldLayoutId id="2147483707" r:id="rId13"/>
    <p:sldLayoutId id="2147483746" r:id="rId14"/>
    <p:sldLayoutId id="2147483745" r:id="rId15"/>
    <p:sldLayoutId id="2147483685" r:id="rId16"/>
    <p:sldLayoutId id="2147483686"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itchFamily="34" charset="0"/>
          <a:ea typeface="+mj-ea"/>
          <a:cs typeface="Arial" pitchFamily="34" charset="0"/>
        </a:defRPr>
      </a:lvl1pPr>
    </p:titleStyle>
    <p:bodyStyle>
      <a:lvl1pPr marL="228600" indent="-168275" algn="l" defTabSz="228600" rtl="0" eaLnBrk="1" latinLnBrk="0" hangingPunct="1">
        <a:spcBef>
          <a:spcPts val="0"/>
        </a:spcBef>
        <a:spcAft>
          <a:spcPts val="600"/>
        </a:spcAft>
        <a:buClr>
          <a:srgbClr val="FF0000"/>
        </a:buClr>
        <a:buSzPct val="85000"/>
        <a:buFont typeface="Wingdings" pitchFamily="2" charset="2"/>
        <a:buChar char="§"/>
        <a:tabLst/>
        <a:defRPr sz="2000" kern="1200">
          <a:solidFill>
            <a:schemeClr val="tx1"/>
          </a:solidFill>
          <a:latin typeface="Arial" pitchFamily="34" charset="0"/>
          <a:ea typeface="+mn-ea"/>
          <a:cs typeface="Arial" pitchFamily="34" charset="0"/>
        </a:defRPr>
      </a:lvl1pPr>
      <a:lvl2pPr marL="6318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2pPr>
      <a:lvl3pPr marL="974725" indent="-174625" algn="l" defTabSz="228600" rtl="0" eaLnBrk="1" latinLnBrk="0" hangingPunct="1">
        <a:spcBef>
          <a:spcPts val="0"/>
        </a:spcBef>
        <a:spcAft>
          <a:spcPts val="600"/>
        </a:spcAft>
        <a:buClr>
          <a:srgbClr val="FF0000"/>
        </a:buClr>
        <a:buSzPct val="85000"/>
        <a:buFont typeface="Wingdings" pitchFamily="2" charset="2"/>
        <a:buChar char="§"/>
        <a:defRPr sz="1800" kern="1200">
          <a:solidFill>
            <a:schemeClr val="tx1"/>
          </a:solidFill>
          <a:latin typeface="Arial" pitchFamily="34" charset="0"/>
          <a:ea typeface="+mn-ea"/>
          <a:cs typeface="Arial" pitchFamily="34" charset="0"/>
        </a:defRPr>
      </a:lvl3pPr>
      <a:lvl4pPr marL="1431925" indent="-228600" algn="l" defTabSz="228600" rtl="0" eaLnBrk="1" latinLnBrk="0" hangingPunct="1">
        <a:spcBef>
          <a:spcPts val="0"/>
        </a:spcBef>
        <a:spcAft>
          <a:spcPts val="600"/>
        </a:spcAft>
        <a:buSzPct val="85000"/>
        <a:buFont typeface="Arial" pitchFamily="34" charset="0"/>
        <a:buChar char="–"/>
        <a:defRPr sz="1800" kern="1200">
          <a:solidFill>
            <a:schemeClr val="tx1"/>
          </a:solidFill>
          <a:latin typeface="Arial" pitchFamily="34" charset="0"/>
          <a:ea typeface="+mn-ea"/>
          <a:cs typeface="Arial" pitchFamily="34" charset="0"/>
        </a:defRPr>
      </a:lvl4pPr>
      <a:lvl5pPr marL="1828800" indent="-168275" algn="l" defTabSz="914400" rtl="0" eaLnBrk="1" latinLnBrk="0" hangingPunct="1">
        <a:spcBef>
          <a:spcPts val="0"/>
        </a:spcBef>
        <a:spcAft>
          <a:spcPts val="600"/>
        </a:spcAft>
        <a:buClr>
          <a:srgbClr val="FF0000"/>
        </a:buClr>
        <a:buFont typeface="Arial" pitchFamily="34" charset="0"/>
        <a:buChar char="»"/>
        <a:defRPr sz="1400" kern="1200">
          <a:solidFill>
            <a:schemeClr val="tx2"/>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image" Target="../media/image14.wmf"/><Relationship Id="rId3" Type="http://schemas.openxmlformats.org/officeDocument/2006/relationships/notesSlide" Target="../notesSlides/notesSlide23.xml"/><Relationship Id="rId7" Type="http://schemas.openxmlformats.org/officeDocument/2006/relationships/image" Target="../media/image11.wmf"/><Relationship Id="rId12" Type="http://schemas.openxmlformats.org/officeDocument/2006/relationships/oleObject" Target="../embeddings/oleObject5.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13.wmf"/><Relationship Id="rId5" Type="http://schemas.openxmlformats.org/officeDocument/2006/relationships/image" Target="../media/image10.wmf"/><Relationship Id="rId15" Type="http://schemas.openxmlformats.org/officeDocument/2006/relationships/image" Target="../media/image15.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2.wmf"/><Relationship Id="rId14" Type="http://schemas.openxmlformats.org/officeDocument/2006/relationships/oleObject" Target="../embeddings/oleObject6.bin"/></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38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Classes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Account Classes</a:t>
            </a: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Customer Accounts are classified into groups called Account Classes.</a:t>
            </a:r>
          </a:p>
          <a:p>
            <a:pPr marL="227013" indent="-227013" defTabSz="914400" eaLnBrk="0" fontAlgn="base" hangingPunct="0">
              <a:spcBef>
                <a:spcPct val="50000"/>
              </a:spcBef>
              <a:spcAft>
                <a:spcPct val="0"/>
              </a:spcAft>
              <a:buSzTx/>
            </a:pPr>
            <a:r>
              <a:rPr lang="en-US" kern="0" dirty="0" smtClean="0">
                <a:solidFill>
                  <a:srgbClr val="000000"/>
                </a:solidFill>
                <a:latin typeface="Arial"/>
                <a:cs typeface="+mn-cs"/>
              </a:rPr>
              <a:t>Examples of account classes: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High Net Worth Individual Savings Bank Accounts, </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Corporate Current Accounts</a:t>
            </a:r>
          </a:p>
          <a:p>
            <a:pPr marL="569913" lvl="1" defTabSz="914400" eaLnBrk="0" fontAlgn="base" hangingPunct="0">
              <a:spcBef>
                <a:spcPct val="50000"/>
              </a:spcBef>
              <a:spcAft>
                <a:spcPct val="0"/>
              </a:spcAft>
              <a:buClr>
                <a:srgbClr val="FF0000"/>
              </a:buClr>
              <a:buSzTx/>
            </a:pPr>
            <a:r>
              <a:rPr lang="en-US" kern="0" dirty="0" smtClean="0">
                <a:solidFill>
                  <a:srgbClr val="000000"/>
                </a:solidFill>
                <a:latin typeface="Arial"/>
                <a:cs typeface="Times New Roman" pitchFamily="18" charset="0"/>
              </a:rPr>
              <a:t>Ordinary Savings Bank Accounts </a:t>
            </a:r>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2"/>
          </p:nvPr>
        </p:nvSpPr>
        <p:spPr>
          <a:xfrm>
            <a:off x="205099" y="778616"/>
            <a:ext cx="8648344" cy="3810475"/>
          </a:xfrm>
        </p:spPr>
        <p:txBody>
          <a:bodyPr/>
          <a:lstStyle/>
          <a:p>
            <a:pPr algn="just">
              <a:spcBef>
                <a:spcPct val="50000"/>
              </a:spcBef>
            </a:pPr>
            <a:r>
              <a:rPr lang="en-US" dirty="0" smtClean="0"/>
              <a:t>For each class, you also define certain common attributes applicable to all accounts in this class, such as:</a:t>
            </a:r>
          </a:p>
          <a:p>
            <a:pPr lvl="1" algn="just">
              <a:spcBef>
                <a:spcPct val="50000"/>
              </a:spcBef>
            </a:pPr>
            <a:r>
              <a:rPr lang="en-US" dirty="0" smtClean="0"/>
              <a:t>Facilities granted to the account holders (Pass book, </a:t>
            </a:r>
            <a:r>
              <a:rPr lang="en-US" dirty="0" err="1" smtClean="0"/>
              <a:t>Cheque</a:t>
            </a:r>
            <a:r>
              <a:rPr lang="en-US" dirty="0" smtClean="0"/>
              <a:t> book, ATM etc.)</a:t>
            </a:r>
          </a:p>
          <a:p>
            <a:pPr lvl="1" algn="just">
              <a:spcBef>
                <a:spcPct val="50000"/>
              </a:spcBef>
            </a:pPr>
            <a:r>
              <a:rPr lang="en-US" dirty="0" smtClean="0"/>
              <a:t>The General Ledger lines to which the accounts in this class report</a:t>
            </a:r>
          </a:p>
          <a:p>
            <a:pPr lvl="1" algn="just">
              <a:spcBef>
                <a:spcPct val="50000"/>
              </a:spcBef>
            </a:pPr>
            <a:r>
              <a:rPr lang="en-US" dirty="0" smtClean="0"/>
              <a:t>Periodicity and nature of account statements</a:t>
            </a:r>
          </a:p>
          <a:p>
            <a:pPr lvl="1" algn="just">
              <a:spcBef>
                <a:spcPct val="50000"/>
              </a:spcBef>
            </a:pPr>
            <a:r>
              <a:rPr lang="en-US" dirty="0" smtClean="0"/>
              <a:t>Dormancy parameter, Initial Funding, Provision, Auto Deposit, Automatic Status Change, Multicurrency account</a:t>
            </a:r>
          </a:p>
          <a:p>
            <a:pPr lvl="1" algn="just">
              <a:spcBef>
                <a:spcPct val="50000"/>
              </a:spcBef>
            </a:pPr>
            <a:r>
              <a:rPr lang="en-US" dirty="0" smtClean="0"/>
              <a:t>Type of balance the accounts will normally have i.e. either debit/credit.</a:t>
            </a:r>
          </a:p>
          <a:p>
            <a:pPr lvl="1" algn="just">
              <a:spcBef>
                <a:spcPct val="50000"/>
              </a:spcBef>
            </a:pPr>
            <a:r>
              <a:rPr lang="en-US" sz="1800" dirty="0" smtClean="0"/>
              <a:t>Many of these attributes can be changed at the level of individual accounts.</a:t>
            </a:r>
          </a:p>
          <a:p>
            <a:pPr algn="just"/>
            <a:endParaRPr lang="en-US" dirty="0" smtClean="0"/>
          </a:p>
        </p:txBody>
      </p:sp>
      <p:sp>
        <p:nvSpPr>
          <p:cNvPr id="4" name="Title 3"/>
          <p:cNvSpPr>
            <a:spLocks noGrp="1"/>
          </p:cNvSpPr>
          <p:nvPr>
            <p:ph type="title"/>
          </p:nvPr>
        </p:nvSpPr>
        <p:spPr/>
        <p:txBody>
          <a:bodyPr/>
          <a:lstStyle/>
          <a:p>
            <a:pPr lvl="0"/>
            <a:r>
              <a:rPr lang="en-US" dirty="0" smtClean="0"/>
              <a:t>CASA – Account Classes</a:t>
            </a:r>
            <a:br>
              <a:rPr lang="en-US" dirty="0" smtClean="0"/>
            </a:br>
            <a:endParaRPr lang="en-US" dirty="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SAVIN		: Savings Account Individuals</a:t>
            </a:r>
          </a:p>
          <a:p>
            <a:r>
              <a:rPr lang="en-US" dirty="0" smtClean="0"/>
              <a:t>SAVST		: Savings Account Staff</a:t>
            </a:r>
          </a:p>
          <a:p>
            <a:r>
              <a:rPr lang="en-US" dirty="0" smtClean="0"/>
              <a:t>SAVHN		: Savings Account Premier: High Net Worth</a:t>
            </a:r>
          </a:p>
          <a:p>
            <a:r>
              <a:rPr lang="en-US" dirty="0" smtClean="0"/>
              <a:t>SAVNR		: Saving Account NRI</a:t>
            </a:r>
          </a:p>
          <a:p>
            <a:r>
              <a:rPr lang="en-US" dirty="0" smtClean="0"/>
              <a:t>CACIN		: Current Account NRI</a:t>
            </a:r>
          </a:p>
          <a:p>
            <a:r>
              <a:rPr lang="en-US" dirty="0" smtClean="0"/>
              <a:t>CACCR		: Current Account Corporate</a:t>
            </a:r>
          </a:p>
          <a:p>
            <a:r>
              <a:rPr lang="en-US" dirty="0" smtClean="0"/>
              <a:t>CACCS		: Current Account Salary</a:t>
            </a:r>
          </a:p>
          <a:p>
            <a:r>
              <a:rPr lang="en-US" dirty="0" smtClean="0"/>
              <a:t>SASPND 	: Savings Account Individuals With Spend Analysis</a:t>
            </a:r>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pPr lvl="0">
              <a:defRPr/>
            </a:pPr>
            <a:r>
              <a:rPr lang="en-US" dirty="0" smtClean="0"/>
              <a:t>CASA – Account Classes</a:t>
            </a:r>
            <a:endParaRPr lang="en-US" dirty="0"/>
          </a:p>
        </p:txBody>
      </p:sp>
      <p:sp>
        <p:nvSpPr>
          <p:cNvPr id="2" name="Content Placeholder 1"/>
          <p:cNvSpPr>
            <a:spLocks noGrp="1"/>
          </p:cNvSpPr>
          <p:nvPr>
            <p:ph sz="quarter" idx="12"/>
          </p:nvPr>
        </p:nvSpPr>
        <p:spPr>
          <a:xfrm>
            <a:off x="342875" y="889712"/>
            <a:ext cx="8229600" cy="3062606"/>
          </a:xfrm>
        </p:spPr>
        <p:txBody>
          <a:bodyPr/>
          <a:lstStyle/>
          <a:p>
            <a:pPr algn="just">
              <a:spcBef>
                <a:spcPct val="50000"/>
              </a:spcBef>
              <a:buNone/>
            </a:pPr>
            <a:r>
              <a:rPr lang="en-US" sz="1800" dirty="0" smtClean="0">
                <a:solidFill>
                  <a:srgbClr val="FF0000"/>
                </a:solidFill>
              </a:rPr>
              <a:t>Account Class:</a:t>
            </a:r>
          </a:p>
          <a:p>
            <a:r>
              <a:rPr lang="en-US" dirty="0" smtClean="0"/>
              <a:t>PNLSA1		: Notice Accounts with Penalty Interest On Cr Interest</a:t>
            </a:r>
          </a:p>
          <a:p>
            <a:r>
              <a:rPr lang="en-US" dirty="0" smtClean="0"/>
              <a:t>NOSTRO		: </a:t>
            </a:r>
            <a:r>
              <a:rPr lang="en-US" dirty="0" err="1" smtClean="0"/>
              <a:t>Nostro</a:t>
            </a:r>
            <a:r>
              <a:rPr lang="en-US" dirty="0" smtClean="0"/>
              <a:t> Account for Bank</a:t>
            </a:r>
          </a:p>
          <a:p>
            <a:r>
              <a:rPr lang="en-US" dirty="0" smtClean="0"/>
              <a:t>SAVCA 			: Cover Accounts</a:t>
            </a:r>
          </a:p>
          <a:p>
            <a:r>
              <a:rPr lang="en-US" dirty="0" smtClean="0"/>
              <a:t>SAVCAR		: Cover Accounts with Reverse </a:t>
            </a:r>
            <a:r>
              <a:rPr lang="en-US" dirty="0" err="1" smtClean="0"/>
              <a:t>sweepin</a:t>
            </a:r>
            <a:endParaRPr lang="en-US" dirty="0" smtClean="0"/>
          </a:p>
          <a:p>
            <a:r>
              <a:rPr lang="en-US" dirty="0" smtClean="0"/>
              <a:t>LINAC			: Line Accounts</a:t>
            </a:r>
          </a:p>
          <a:p>
            <a:r>
              <a:rPr lang="en-US" dirty="0" smtClean="0"/>
              <a:t>MCASAV     : Multi currency Savings account</a:t>
            </a:r>
          </a:p>
          <a:p>
            <a:r>
              <a:rPr lang="en-US" dirty="0" smtClean="0"/>
              <a:t>MCACUR    : Multi currency Current account</a:t>
            </a:r>
          </a:p>
          <a:p>
            <a:pPr>
              <a:buNone/>
            </a:pPr>
            <a:endParaRPr lang="en-US" dirty="0" smtClean="0"/>
          </a:p>
          <a:p>
            <a:pPr>
              <a:buNone/>
            </a:pPr>
            <a:endParaRPr lang="en-US" dirty="0" smtClean="0"/>
          </a:p>
          <a:p>
            <a:pPr>
              <a:buNone/>
            </a:pPr>
            <a:r>
              <a:rPr lang="en-US" dirty="0" smtClean="0"/>
              <a:t> </a:t>
            </a:r>
          </a:p>
          <a:p>
            <a:endParaRPr lang="en-US" sz="1800" dirty="0" smtClean="0"/>
          </a:p>
          <a:p>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t>
            </a:r>
            <a:r>
              <a:rPr lang="en-US" dirty="0" err="1" smtClean="0"/>
              <a:t>Cheque</a:t>
            </a:r>
            <a:r>
              <a:rPr lang="en-US" dirty="0" smtClean="0"/>
              <a:t> Book</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t>
            </a:r>
            <a:r>
              <a:rPr lang="en-US" dirty="0" err="1" smtClean="0"/>
              <a:t>Cheque</a:t>
            </a:r>
            <a:r>
              <a:rPr lang="en-US" dirty="0" smtClean="0"/>
              <a:t> Book</a:t>
            </a:r>
            <a:br>
              <a:rPr lang="en-US" dirty="0" smtClean="0"/>
            </a:br>
            <a:endParaRPr lang="en-US" dirty="0"/>
          </a:p>
        </p:txBody>
      </p:sp>
      <p:sp>
        <p:nvSpPr>
          <p:cNvPr id="2" name="Content Placeholder 1"/>
          <p:cNvSpPr>
            <a:spLocks noGrp="1"/>
          </p:cNvSpPr>
          <p:nvPr>
            <p:ph sz="quarter" idx="12"/>
          </p:nvPr>
        </p:nvSpPr>
        <p:spPr>
          <a:xfrm>
            <a:off x="334328" y="983716"/>
            <a:ext cx="8229600" cy="3062606"/>
          </a:xfrm>
        </p:spPr>
        <p:txBody>
          <a:bodyPr/>
          <a:lstStyle/>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book can be issued for the Account marked to avail </a:t>
            </a:r>
            <a:r>
              <a:rPr lang="en-US" dirty="0" err="1" smtClean="0">
                <a:latin typeface="+mn-lt"/>
              </a:rPr>
              <a:t>cheque</a:t>
            </a:r>
            <a:r>
              <a:rPr lang="en-US" dirty="0" smtClean="0">
                <a:latin typeface="+mn-lt"/>
              </a:rPr>
              <a:t> book facility.</a:t>
            </a:r>
          </a:p>
          <a:p>
            <a:pPr algn="just">
              <a:lnSpc>
                <a:spcPct val="85000"/>
              </a:lnSpc>
              <a:spcBef>
                <a:spcPct val="0"/>
              </a:spcBef>
            </a:pPr>
            <a:endParaRPr lang="en-US" dirty="0" smtClean="0">
              <a:latin typeface="+mn-lt"/>
            </a:endParaRPr>
          </a:p>
          <a:p>
            <a:pPr algn="just">
              <a:lnSpc>
                <a:spcPct val="85000"/>
              </a:lnSpc>
              <a:spcBef>
                <a:spcPct val="0"/>
              </a:spcBef>
            </a:pPr>
            <a:r>
              <a:rPr lang="en-US" dirty="0" smtClean="0">
                <a:latin typeface="+mn-lt"/>
              </a:rPr>
              <a:t>A </a:t>
            </a:r>
            <a:r>
              <a:rPr lang="en-US" dirty="0" err="1" smtClean="0">
                <a:latin typeface="+mn-lt"/>
              </a:rPr>
              <a:t>cheque</a:t>
            </a:r>
            <a:r>
              <a:rPr lang="en-US" dirty="0" smtClean="0">
                <a:latin typeface="+mn-lt"/>
              </a:rPr>
              <a:t> has one of the following status at any given point of time:</a:t>
            </a:r>
          </a:p>
          <a:p>
            <a:pPr lvl="1" algn="just">
              <a:lnSpc>
                <a:spcPct val="85000"/>
              </a:lnSpc>
              <a:spcBef>
                <a:spcPct val="0"/>
              </a:spcBef>
            </a:pPr>
            <a:r>
              <a:rPr lang="en-US" dirty="0" smtClean="0">
                <a:latin typeface="+mn-lt"/>
              </a:rPr>
              <a:t>Not Used</a:t>
            </a:r>
          </a:p>
          <a:p>
            <a:pPr lvl="1" algn="just">
              <a:lnSpc>
                <a:spcPct val="85000"/>
              </a:lnSpc>
              <a:spcBef>
                <a:spcPct val="0"/>
              </a:spcBef>
            </a:pPr>
            <a:r>
              <a:rPr lang="en-US" dirty="0" smtClean="0">
                <a:latin typeface="+mn-lt"/>
              </a:rPr>
              <a:t>Used           </a:t>
            </a:r>
          </a:p>
          <a:p>
            <a:pPr lvl="1" algn="just">
              <a:lnSpc>
                <a:spcPct val="85000"/>
              </a:lnSpc>
              <a:spcBef>
                <a:spcPct val="0"/>
              </a:spcBef>
            </a:pPr>
            <a:r>
              <a:rPr lang="en-US" dirty="0" smtClean="0">
                <a:latin typeface="+mn-lt"/>
              </a:rPr>
              <a:t>Rejected          </a:t>
            </a:r>
          </a:p>
          <a:p>
            <a:pPr lvl="1" algn="just">
              <a:lnSpc>
                <a:spcPct val="85000"/>
              </a:lnSpc>
              <a:spcBef>
                <a:spcPct val="0"/>
              </a:spcBef>
            </a:pPr>
            <a:r>
              <a:rPr lang="en-US" dirty="0" smtClean="0">
                <a:latin typeface="+mn-lt"/>
              </a:rPr>
              <a:t>Stopped</a:t>
            </a:r>
          </a:p>
          <a:p>
            <a:pPr lvl="1" algn="just">
              <a:lnSpc>
                <a:spcPct val="85000"/>
              </a:lnSpc>
              <a:spcBef>
                <a:spcPct val="0"/>
              </a:spcBef>
            </a:pPr>
            <a:r>
              <a:rPr lang="en-US" dirty="0" smtClean="0">
                <a:latin typeface="+mn-lt"/>
              </a:rPr>
              <a:t>Cancelled</a:t>
            </a:r>
          </a:p>
          <a:p>
            <a:pPr algn="just">
              <a:spcBef>
                <a:spcPct val="0"/>
              </a:spcBef>
              <a:buFont typeface="Times" pitchFamily="18" charset="0"/>
              <a:buNone/>
            </a:pPr>
            <a:endParaRPr lang="en-US" sz="1800" b="1" dirty="0" smtClean="0">
              <a:latin typeface="+mn-lt"/>
            </a:endParaRPr>
          </a:p>
          <a:p>
            <a:pPr algn="just"/>
            <a:endParaRPr lang="en-US" sz="1800"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Stop Payments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Stop Payments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algn="just" eaLnBrk="0" hangingPunct="0">
              <a:spcBef>
                <a:spcPct val="0"/>
              </a:spcBef>
            </a:pPr>
            <a:r>
              <a:rPr lang="en-US" dirty="0" smtClean="0"/>
              <a:t>A Stop payment could be for a specified period in which case the start and end dates have to be mentioned.</a:t>
            </a:r>
          </a:p>
          <a:p>
            <a:pPr algn="just" eaLnBrk="0" hangingPunct="0">
              <a:spcBef>
                <a:spcPct val="0"/>
              </a:spcBef>
              <a:buFontTx/>
              <a:buChar char="•"/>
            </a:pPr>
            <a:endParaRPr lang="en-US" dirty="0" smtClean="0"/>
          </a:p>
          <a:p>
            <a:pPr algn="just" eaLnBrk="0" hangingPunct="0">
              <a:spcBef>
                <a:spcPct val="0"/>
              </a:spcBef>
            </a:pPr>
            <a:r>
              <a:rPr lang="en-US" dirty="0" smtClean="0"/>
              <a:t>A Stop payment can also be effective till revoked ( or for a unspecified period). In such a case only the start date need to be mentioned</a:t>
            </a:r>
          </a:p>
          <a:p>
            <a:pPr algn="just" eaLnBrk="0" hangingPunct="0">
              <a:spcBef>
                <a:spcPct val="0"/>
              </a:spcBef>
              <a:buFontTx/>
              <a:buChar char="•"/>
            </a:pPr>
            <a:endParaRPr lang="en-US" dirty="0" smtClean="0"/>
          </a:p>
          <a:p>
            <a:pPr algn="just" eaLnBrk="0" hangingPunct="0">
              <a:spcBef>
                <a:spcPct val="0"/>
              </a:spcBef>
            </a:pPr>
            <a:r>
              <a:rPr lang="en-US" dirty="0" smtClean="0"/>
              <a:t>A future dated stop payment instruction comes into effect after BOD for that day is run and is effective till the EOD of the expiry date.</a:t>
            </a:r>
          </a:p>
          <a:p>
            <a:pPr algn="just"/>
            <a:endParaRPr lang="en-US" dirty="0" smtClean="0">
              <a:latin typeface="+mn-lt"/>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p:cNvSpPr>
            <a:spLocks noGrp="1"/>
          </p:cNvSpPr>
          <p:nvPr>
            <p:ph type="body" sz="quarter" idx="13"/>
          </p:nvPr>
        </p:nvSpPr>
        <p:spPr/>
        <p:txBody>
          <a:bodyPr>
            <a:normAutofit fontScale="92500"/>
          </a:bodyPr>
          <a:lstStyle/>
          <a:p>
            <a:pPr algn="just"/>
            <a:r>
              <a:rPr lang="en-US" sz="1800" dirty="0" smtClean="0"/>
              <a:t>Amount Based Stop Payment</a:t>
            </a:r>
          </a:p>
          <a:p>
            <a:pPr algn="just"/>
            <a:r>
              <a:rPr lang="en-US" sz="1800" dirty="0" err="1" smtClean="0"/>
              <a:t>Cheque</a:t>
            </a:r>
            <a:r>
              <a:rPr lang="en-US" sz="1800" dirty="0" smtClean="0"/>
              <a:t> Based Stop Payment</a:t>
            </a:r>
          </a:p>
          <a:p>
            <a:pPr lvl="1" algn="just"/>
            <a:r>
              <a:rPr lang="en-US" sz="1700" dirty="0" smtClean="0"/>
              <a:t>Single </a:t>
            </a:r>
            <a:r>
              <a:rPr lang="en-US" sz="1700" dirty="0" err="1" smtClean="0"/>
              <a:t>Cheque</a:t>
            </a:r>
            <a:r>
              <a:rPr lang="en-US" sz="1700" dirty="0" smtClean="0"/>
              <a:t> Stop payment</a:t>
            </a:r>
          </a:p>
          <a:p>
            <a:pPr lvl="1" algn="just"/>
            <a:r>
              <a:rPr lang="en-US" sz="1700" dirty="0" smtClean="0"/>
              <a:t>Multiple </a:t>
            </a:r>
            <a:r>
              <a:rPr lang="en-US" sz="1700" dirty="0" err="1" smtClean="0"/>
              <a:t>Cheques</a:t>
            </a:r>
            <a:r>
              <a:rPr lang="en-US" sz="1700" dirty="0" smtClean="0"/>
              <a:t> Stop Payment</a:t>
            </a:r>
          </a:p>
        </p:txBody>
      </p:sp>
      <p:sp>
        <p:nvSpPr>
          <p:cNvPr id="8" name="Text Placeholder 7"/>
          <p:cNvSpPr>
            <a:spLocks noGrp="1"/>
          </p:cNvSpPr>
          <p:nvPr>
            <p:ph type="body" sz="quarter" idx="14"/>
          </p:nvPr>
        </p:nvSpPr>
        <p:spPr/>
        <p:txBody>
          <a:bodyPr/>
          <a:lstStyle/>
          <a:p>
            <a:r>
              <a:rPr lang="en-US" dirty="0" smtClean="0"/>
              <a:t>CASA - Stop Payment</a:t>
            </a:r>
            <a:endParaRPr lang="en-US" dirty="0"/>
          </a:p>
        </p:txBody>
      </p:sp>
      <p:sp>
        <p:nvSpPr>
          <p:cNvPr id="5" name="Title 4"/>
          <p:cNvSpPr>
            <a:spLocks noGrp="1"/>
          </p:cNvSpPr>
          <p:nvPr>
            <p:ph type="title"/>
          </p:nvPr>
        </p:nvSpPr>
        <p:spPr/>
        <p:txBody>
          <a:bodyPr/>
          <a:lstStyle/>
          <a:p>
            <a:r>
              <a:rPr lang="en-US" dirty="0" smtClean="0"/>
              <a:t>CASA – Stop Payments</a:t>
            </a:r>
          </a:p>
        </p:txBody>
      </p:sp>
      <p:sp>
        <p:nvSpPr>
          <p:cNvPr id="6" name="Text Box 4"/>
          <p:cNvSpPr txBox="1">
            <a:spLocks noChangeArrowheads="1"/>
          </p:cNvSpPr>
          <p:nvPr/>
        </p:nvSpPr>
        <p:spPr bwMode="auto">
          <a:xfrm>
            <a:off x="4587875" y="1154186"/>
            <a:ext cx="4389438" cy="36512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dirty="0"/>
              <a:t>Stop Payments could be of various types :</a:t>
            </a:r>
          </a:p>
        </p:txBody>
      </p:sp>
      <p:grpSp>
        <p:nvGrpSpPr>
          <p:cNvPr id="7" name="Group 6"/>
          <p:cNvGrpSpPr>
            <a:grpSpLocks/>
          </p:cNvGrpSpPr>
          <p:nvPr/>
        </p:nvGrpSpPr>
        <p:grpSpPr bwMode="auto">
          <a:xfrm>
            <a:off x="4603750" y="1505024"/>
            <a:ext cx="4540250" cy="2243137"/>
            <a:chOff x="1056" y="816"/>
            <a:chExt cx="2640" cy="1413"/>
          </a:xfrm>
        </p:grpSpPr>
        <p:sp>
          <p:nvSpPr>
            <p:cNvPr id="9" name="Text Box 6"/>
            <p:cNvSpPr txBox="1">
              <a:spLocks noChangeArrowheads="1"/>
            </p:cNvSpPr>
            <p:nvPr/>
          </p:nvSpPr>
          <p:spPr bwMode="auto">
            <a:xfrm>
              <a:off x="1316" y="864"/>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a:p>
            <a:p>
              <a:pPr eaLnBrk="0" hangingPunct="0">
                <a:lnSpc>
                  <a:spcPct val="100000"/>
                </a:lnSpc>
                <a:spcBef>
                  <a:spcPct val="0"/>
                </a:spcBef>
              </a:pPr>
              <a:r>
                <a:rPr lang="en-US" sz="1100"/>
                <a:t>Amount Based</a:t>
              </a:r>
            </a:p>
            <a:p>
              <a:pPr eaLnBrk="0" hangingPunct="0">
                <a:lnSpc>
                  <a:spcPct val="100000"/>
                </a:lnSpc>
                <a:spcBef>
                  <a:spcPct val="0"/>
                </a:spcBef>
              </a:pPr>
              <a:endParaRPr lang="en-US" sz="1100"/>
            </a:p>
          </p:txBody>
        </p:sp>
        <p:sp>
          <p:nvSpPr>
            <p:cNvPr id="10" name="Text Box 7"/>
            <p:cNvSpPr txBox="1">
              <a:spLocks noChangeArrowheads="1"/>
            </p:cNvSpPr>
            <p:nvPr/>
          </p:nvSpPr>
          <p:spPr bwMode="auto">
            <a:xfrm>
              <a:off x="2592" y="1872"/>
              <a:ext cx="79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Multiple Cheques</a:t>
              </a:r>
            </a:p>
          </p:txBody>
        </p:sp>
        <p:sp>
          <p:nvSpPr>
            <p:cNvPr id="12" name="Text Box 8"/>
            <p:cNvSpPr txBox="1">
              <a:spLocks noChangeArrowheads="1"/>
            </p:cNvSpPr>
            <p:nvPr/>
          </p:nvSpPr>
          <p:spPr bwMode="auto">
            <a:xfrm>
              <a:off x="1092" y="1315"/>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Amount Mandatory)</a:t>
              </a:r>
              <a:endParaRPr lang="en-US">
                <a:latin typeface="Times New Roman" pitchFamily="18" charset="0"/>
              </a:endParaRPr>
            </a:p>
          </p:txBody>
        </p:sp>
        <p:sp>
          <p:nvSpPr>
            <p:cNvPr id="13" name="Text Box 9"/>
            <p:cNvSpPr txBox="1">
              <a:spLocks noChangeArrowheads="1"/>
            </p:cNvSpPr>
            <p:nvPr/>
          </p:nvSpPr>
          <p:spPr bwMode="auto">
            <a:xfrm>
              <a:off x="1104" y="1987"/>
              <a:ext cx="1404"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(Cheque Number Mandatory)</a:t>
              </a:r>
              <a:endParaRPr lang="en-US">
                <a:latin typeface="Times New Roman" pitchFamily="18" charset="0"/>
              </a:endParaRPr>
            </a:p>
          </p:txBody>
        </p:sp>
        <p:sp>
          <p:nvSpPr>
            <p:cNvPr id="14" name="Text Box 10"/>
            <p:cNvSpPr txBox="1">
              <a:spLocks noChangeArrowheads="1"/>
            </p:cNvSpPr>
            <p:nvPr/>
          </p:nvSpPr>
          <p:spPr bwMode="auto">
            <a:xfrm>
              <a:off x="1316" y="1536"/>
              <a:ext cx="844" cy="378"/>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endParaRPr lang="en-US" sz="1100" dirty="0"/>
            </a:p>
            <a:p>
              <a:pPr eaLnBrk="0" hangingPunct="0">
                <a:lnSpc>
                  <a:spcPct val="100000"/>
                </a:lnSpc>
                <a:spcBef>
                  <a:spcPct val="0"/>
                </a:spcBef>
              </a:pPr>
              <a:r>
                <a:rPr lang="en-US" sz="1100" dirty="0" err="1"/>
                <a:t>Cheque</a:t>
              </a:r>
              <a:r>
                <a:rPr lang="en-US" sz="1100" dirty="0"/>
                <a:t> Based</a:t>
              </a:r>
            </a:p>
            <a:p>
              <a:pPr eaLnBrk="0" hangingPunct="0">
                <a:lnSpc>
                  <a:spcPct val="100000"/>
                </a:lnSpc>
                <a:spcBef>
                  <a:spcPct val="0"/>
                </a:spcBef>
              </a:pPr>
              <a:endParaRPr lang="en-US" sz="1100" dirty="0"/>
            </a:p>
          </p:txBody>
        </p:sp>
        <p:sp>
          <p:nvSpPr>
            <p:cNvPr id="15" name="Text Box 11"/>
            <p:cNvSpPr txBox="1">
              <a:spLocks noChangeArrowheads="1"/>
            </p:cNvSpPr>
            <p:nvPr/>
          </p:nvSpPr>
          <p:spPr bwMode="auto">
            <a:xfrm>
              <a:off x="2544" y="1651"/>
              <a:ext cx="960"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Cheque No.)</a:t>
              </a:r>
              <a:endParaRPr lang="en-US">
                <a:latin typeface="Times New Roman" pitchFamily="18" charset="0"/>
              </a:endParaRPr>
            </a:p>
          </p:txBody>
        </p:sp>
        <p:sp>
          <p:nvSpPr>
            <p:cNvPr id="16" name="Text Box 12"/>
            <p:cNvSpPr txBox="1">
              <a:spLocks noChangeArrowheads="1"/>
            </p:cNvSpPr>
            <p:nvPr/>
          </p:nvSpPr>
          <p:spPr bwMode="auto">
            <a:xfrm>
              <a:off x="2400" y="2064"/>
              <a:ext cx="1296" cy="165"/>
            </a:xfrm>
            <a:prstGeom prst="rect">
              <a:avLst/>
            </a:prstGeom>
            <a:noFill/>
            <a:ln w="9525">
              <a:noFill/>
              <a:miter lim="800000"/>
              <a:headEnd/>
              <a:tailEnd/>
            </a:ln>
          </p:spPr>
          <p:txBody>
            <a:bodyPr>
              <a:spAutoFit/>
            </a:bodyPr>
            <a:lstStyle/>
            <a:p>
              <a:pPr algn="l" eaLnBrk="0" hangingPunct="0">
                <a:lnSpc>
                  <a:spcPct val="100000"/>
                </a:lnSpc>
                <a:spcBef>
                  <a:spcPct val="0"/>
                </a:spcBef>
              </a:pPr>
              <a:r>
                <a:rPr lang="en-US" sz="1100"/>
                <a:t>(Start &amp; End Cheque Nos.)</a:t>
              </a:r>
              <a:endParaRPr lang="en-US">
                <a:latin typeface="Times New Roman" pitchFamily="18" charset="0"/>
              </a:endParaRPr>
            </a:p>
          </p:txBody>
        </p:sp>
        <p:sp>
          <p:nvSpPr>
            <p:cNvPr id="17" name="Text Box 13"/>
            <p:cNvSpPr txBox="1">
              <a:spLocks noChangeArrowheads="1"/>
            </p:cNvSpPr>
            <p:nvPr/>
          </p:nvSpPr>
          <p:spPr bwMode="auto">
            <a:xfrm>
              <a:off x="2592" y="1488"/>
              <a:ext cx="864" cy="165"/>
            </a:xfrm>
            <a:prstGeom prst="rect">
              <a:avLst/>
            </a:prstGeom>
            <a:solidFill>
              <a:srgbClr val="BFBFBF"/>
            </a:solidFill>
            <a:ln w="9525">
              <a:solidFill>
                <a:schemeClr val="tx1"/>
              </a:solidFill>
              <a:miter lim="800000"/>
              <a:headEnd/>
              <a:tailEnd/>
            </a:ln>
          </p:spPr>
          <p:txBody>
            <a:bodyPr>
              <a:spAutoFit/>
            </a:bodyPr>
            <a:lstStyle/>
            <a:p>
              <a:pPr eaLnBrk="0" hangingPunct="0">
                <a:lnSpc>
                  <a:spcPct val="100000"/>
                </a:lnSpc>
                <a:spcBef>
                  <a:spcPct val="0"/>
                </a:spcBef>
              </a:pPr>
              <a:r>
                <a:rPr lang="en-US" sz="1100"/>
                <a:t>Single Cheque</a:t>
              </a:r>
            </a:p>
          </p:txBody>
        </p:sp>
        <p:sp>
          <p:nvSpPr>
            <p:cNvPr id="18" name="Line 14"/>
            <p:cNvSpPr>
              <a:spLocks noChangeShapeType="1"/>
            </p:cNvSpPr>
            <p:nvPr/>
          </p:nvSpPr>
          <p:spPr bwMode="auto">
            <a:xfrm>
              <a:off x="1056" y="816"/>
              <a:ext cx="0" cy="960"/>
            </a:xfrm>
            <a:prstGeom prst="line">
              <a:avLst/>
            </a:prstGeom>
            <a:noFill/>
            <a:ln w="9525">
              <a:solidFill>
                <a:schemeClr val="tx1"/>
              </a:solidFill>
              <a:round/>
              <a:headEnd/>
              <a:tailEnd/>
            </a:ln>
          </p:spPr>
          <p:txBody>
            <a:bodyPr>
              <a:spAutoFit/>
            </a:bodyPr>
            <a:lstStyle/>
            <a:p>
              <a:endParaRPr lang="en-US"/>
            </a:p>
          </p:txBody>
        </p:sp>
        <p:sp>
          <p:nvSpPr>
            <p:cNvPr id="19" name="Line 15"/>
            <p:cNvSpPr>
              <a:spLocks noChangeShapeType="1"/>
            </p:cNvSpPr>
            <p:nvPr/>
          </p:nvSpPr>
          <p:spPr bwMode="auto">
            <a:xfrm>
              <a:off x="1056" y="1056"/>
              <a:ext cx="240" cy="0"/>
            </a:xfrm>
            <a:prstGeom prst="line">
              <a:avLst/>
            </a:prstGeom>
            <a:noFill/>
            <a:ln w="9525">
              <a:solidFill>
                <a:schemeClr val="tx1"/>
              </a:solidFill>
              <a:round/>
              <a:headEnd/>
              <a:tailEnd/>
            </a:ln>
          </p:spPr>
          <p:txBody>
            <a:bodyPr>
              <a:spAutoFit/>
            </a:bodyPr>
            <a:lstStyle/>
            <a:p>
              <a:endParaRPr lang="en-US"/>
            </a:p>
          </p:txBody>
        </p:sp>
        <p:sp>
          <p:nvSpPr>
            <p:cNvPr id="20" name="Line 16"/>
            <p:cNvSpPr>
              <a:spLocks noChangeShapeType="1"/>
            </p:cNvSpPr>
            <p:nvPr/>
          </p:nvSpPr>
          <p:spPr bwMode="auto">
            <a:xfrm>
              <a:off x="1056" y="1776"/>
              <a:ext cx="240" cy="0"/>
            </a:xfrm>
            <a:prstGeom prst="line">
              <a:avLst/>
            </a:prstGeom>
            <a:noFill/>
            <a:ln w="9525">
              <a:solidFill>
                <a:schemeClr val="tx1"/>
              </a:solidFill>
              <a:round/>
              <a:headEnd/>
              <a:tailEnd/>
            </a:ln>
          </p:spPr>
          <p:txBody>
            <a:bodyPr>
              <a:spAutoFit/>
            </a:bodyPr>
            <a:lstStyle/>
            <a:p>
              <a:endParaRPr lang="en-US"/>
            </a:p>
          </p:txBody>
        </p:sp>
        <p:sp>
          <p:nvSpPr>
            <p:cNvPr id="21" name="Line 17"/>
            <p:cNvSpPr>
              <a:spLocks noChangeShapeType="1"/>
            </p:cNvSpPr>
            <p:nvPr/>
          </p:nvSpPr>
          <p:spPr bwMode="auto">
            <a:xfrm>
              <a:off x="2160" y="1776"/>
              <a:ext cx="192" cy="0"/>
            </a:xfrm>
            <a:prstGeom prst="line">
              <a:avLst/>
            </a:prstGeom>
            <a:noFill/>
            <a:ln w="9525">
              <a:solidFill>
                <a:schemeClr val="tx1"/>
              </a:solidFill>
              <a:round/>
              <a:headEnd/>
              <a:tailEnd/>
            </a:ln>
          </p:spPr>
          <p:txBody>
            <a:bodyPr>
              <a:spAutoFit/>
            </a:bodyPr>
            <a:lstStyle/>
            <a:p>
              <a:endParaRPr lang="en-US"/>
            </a:p>
          </p:txBody>
        </p:sp>
        <p:sp>
          <p:nvSpPr>
            <p:cNvPr id="22" name="Line 18"/>
            <p:cNvSpPr>
              <a:spLocks noChangeShapeType="1"/>
            </p:cNvSpPr>
            <p:nvPr/>
          </p:nvSpPr>
          <p:spPr bwMode="auto">
            <a:xfrm>
              <a:off x="2352" y="1968"/>
              <a:ext cx="192" cy="0"/>
            </a:xfrm>
            <a:prstGeom prst="line">
              <a:avLst/>
            </a:prstGeom>
            <a:noFill/>
            <a:ln w="9525">
              <a:solidFill>
                <a:schemeClr val="tx1"/>
              </a:solidFill>
              <a:round/>
              <a:headEnd/>
              <a:tailEnd/>
            </a:ln>
          </p:spPr>
          <p:txBody>
            <a:bodyPr>
              <a:spAutoFit/>
            </a:bodyPr>
            <a:lstStyle/>
            <a:p>
              <a:endParaRPr lang="en-US"/>
            </a:p>
          </p:txBody>
        </p:sp>
        <p:sp>
          <p:nvSpPr>
            <p:cNvPr id="23" name="Line 19"/>
            <p:cNvSpPr>
              <a:spLocks noChangeShapeType="1"/>
            </p:cNvSpPr>
            <p:nvPr/>
          </p:nvSpPr>
          <p:spPr bwMode="auto">
            <a:xfrm>
              <a:off x="2352" y="1584"/>
              <a:ext cx="192" cy="0"/>
            </a:xfrm>
            <a:prstGeom prst="line">
              <a:avLst/>
            </a:prstGeom>
            <a:noFill/>
            <a:ln w="9525">
              <a:solidFill>
                <a:schemeClr val="tx1"/>
              </a:solidFill>
              <a:round/>
              <a:headEnd/>
              <a:tailEnd/>
            </a:ln>
          </p:spPr>
          <p:txBody>
            <a:bodyPr>
              <a:spAutoFit/>
            </a:bodyPr>
            <a:lstStyle/>
            <a:p>
              <a:endParaRPr lang="en-US"/>
            </a:p>
          </p:txBody>
        </p:sp>
        <p:sp>
          <p:nvSpPr>
            <p:cNvPr id="24" name="Line 20"/>
            <p:cNvSpPr>
              <a:spLocks noChangeShapeType="1"/>
            </p:cNvSpPr>
            <p:nvPr/>
          </p:nvSpPr>
          <p:spPr bwMode="auto">
            <a:xfrm>
              <a:off x="2352" y="1584"/>
              <a:ext cx="0" cy="384"/>
            </a:xfrm>
            <a:prstGeom prst="line">
              <a:avLst/>
            </a:prstGeom>
            <a:noFill/>
            <a:ln w="9525">
              <a:solidFill>
                <a:schemeClr val="tx1"/>
              </a:solidFill>
              <a:round/>
              <a:headEnd/>
              <a:tailEnd/>
            </a:ln>
          </p:spPr>
          <p:txBody>
            <a:bodyPr>
              <a:spAutoFit/>
            </a:bodyPr>
            <a:lstStyle/>
            <a:p>
              <a:endParaRPr lang="en-US"/>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sz="quarter" idx="14"/>
          </p:nvPr>
        </p:nvSpPr>
        <p:spPr/>
      </p:sp>
      <p:sp>
        <p:nvSpPr>
          <p:cNvPr id="12" name="Title 6"/>
          <p:cNvSpPr>
            <a:spLocks noGrp="1"/>
          </p:cNvSpPr>
          <p:nvPr>
            <p:ph type="title"/>
          </p:nvPr>
        </p:nvSpPr>
        <p:spPr>
          <a:xfrm>
            <a:off x="451484" y="1583267"/>
            <a:ext cx="5026449" cy="1230657"/>
          </a:xfrm>
        </p:spPr>
        <p:txBody>
          <a:bodyPr/>
          <a:lstStyle/>
          <a:p>
            <a:r>
              <a:rPr lang="en-US" dirty="0" smtClean="0"/>
              <a:t>Accelerator Pack</a:t>
            </a:r>
            <a:br>
              <a:rPr lang="en-US" dirty="0" smtClean="0"/>
            </a:br>
            <a:r>
              <a:rPr lang="en-US" dirty="0" smtClean="0"/>
              <a:t/>
            </a:r>
            <a:br>
              <a:rPr lang="en-US" dirty="0" smtClean="0"/>
            </a:br>
            <a:r>
              <a:rPr lang="en-US" dirty="0" smtClean="0"/>
              <a:t>FCUBS 12.4</a:t>
            </a:r>
          </a:p>
        </p:txBody>
      </p:sp>
      <p:sp>
        <p:nvSpPr>
          <p:cNvPr id="13" name="Text Placeholder 9"/>
          <p:cNvSpPr>
            <a:spLocks noGrp="1"/>
          </p:cNvSpPr>
          <p:nvPr>
            <p:ph type="body" sz="quarter" idx="13"/>
          </p:nvPr>
        </p:nvSpPr>
        <p:spPr>
          <a:xfrm>
            <a:off x="450849" y="2914276"/>
            <a:ext cx="5027083" cy="1048124"/>
          </a:xfrm>
        </p:spPr>
        <p:txBody>
          <a:bodyPr/>
          <a:lstStyle/>
          <a:p>
            <a:r>
              <a:rPr lang="en-US" dirty="0" smtClean="0"/>
              <a:t>CASA</a:t>
            </a:r>
            <a:endParaRPr lang="en-US" dirty="0"/>
          </a:p>
        </p:txBody>
      </p:sp>
      <p:pic>
        <p:nvPicPr>
          <p:cNvPr id="8" name="Picture Placeholder 11" descr="ph-ind-buslife-017-cropped.bmp"/>
          <p:cNvPicPr>
            <a:picLocks noChangeAspect="1"/>
          </p:cNvPicPr>
          <p:nvPr/>
        </p:nvPicPr>
        <p:blipFill rotWithShape="1">
          <a:blip r:embed="rId3" cstate="print">
            <a:extLst>
              <a:ext uri="{28A0092B-C50C-407E-A947-70E740481C1C}">
                <a14:useLocalDpi xmlns:a14="http://schemas.microsoft.com/office/drawing/2010/main" val="0"/>
              </a:ext>
            </a:extLst>
          </a:blip>
          <a:srcRect l="26667" r="26667"/>
          <a:stretch/>
        </p:blipFill>
        <p:spPr>
          <a:xfrm>
            <a:off x="5943600" y="0"/>
            <a:ext cx="3200400" cy="5143500"/>
          </a:xfrm>
          <a:prstGeom prst="rect">
            <a:avLst/>
          </a:prstGeom>
          <a:blipFill>
            <a:blip r:embed="rId4" cstate="print"/>
            <a:tile tx="0" ty="0" sx="100000" sy="100000" flip="none" algn="tl"/>
          </a:blipFill>
          <a:effectLst>
            <a:innerShdw blurRad="63500" dist="50800" dir="10800000">
              <a:prstClr val="black">
                <a:alpha val="50000"/>
              </a:prstClr>
            </a:innerShdw>
          </a:effectLst>
        </p:spPr>
      </p:pic>
    </p:spTree>
    <p:extLst>
      <p:ext uri="{BB962C8B-B14F-4D97-AF65-F5344CB8AC3E}">
        <p14:creationId xmlns:p14="http://schemas.microsoft.com/office/powerpoint/2010/main" val="383648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Amount Blocks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Amount Blocks</a:t>
            </a:r>
            <a:br>
              <a:rPr lang="en-US" dirty="0" smtClean="0"/>
            </a:br>
            <a:endParaRPr lang="en-US" dirty="0"/>
          </a:p>
        </p:txBody>
      </p:sp>
      <p:sp>
        <p:nvSpPr>
          <p:cNvPr id="2" name="Content Placeholder 1"/>
          <p:cNvSpPr>
            <a:spLocks noGrp="1"/>
          </p:cNvSpPr>
          <p:nvPr>
            <p:ph sz="quarter" idx="12"/>
          </p:nvPr>
        </p:nvSpPr>
        <p:spPr>
          <a:xfrm>
            <a:off x="342875" y="1359731"/>
            <a:ext cx="8229600" cy="3062606"/>
          </a:xfrm>
        </p:spPr>
        <p:txBody>
          <a:bodyPr/>
          <a:lstStyle/>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Funds in account could be earmarked (or Blocked) for specific purposes</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latin typeface="Arial"/>
                <a:cs typeface="+mn-cs"/>
              </a:rPr>
              <a:t>Amount Block will block the certain amount for the customer account.</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lnSpc>
                <a:spcPct val="85000"/>
              </a:lnSpc>
              <a:spcBef>
                <a:spcPct val="0"/>
              </a:spcBef>
              <a:spcAft>
                <a:spcPct val="0"/>
              </a:spcAft>
              <a:buSzTx/>
            </a:pPr>
            <a:r>
              <a:rPr lang="en-US" kern="0" dirty="0" smtClean="0">
                <a:solidFill>
                  <a:srgbClr val="000000"/>
                </a:solidFill>
              </a:rPr>
              <a:t>They could be placed at the direction of the customer or at the behest of the Bank</a:t>
            </a:r>
          </a:p>
          <a:p>
            <a:pPr marL="227013" indent="-227013" algn="just" defTabSz="914400" eaLnBrk="0" fontAlgn="base" hangingPunct="0">
              <a:lnSpc>
                <a:spcPct val="85000"/>
              </a:lnSpc>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Spend Analysis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is a feature for the Individual Retail Customer Account, to Track all debit entries and to categorize them into particular spend class (Expense Category).</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After Categorizing into one category, FLEXCUBE will show Spend Analysis of Customer account in Pie chart, Line Chart and Bar Chart.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To enable Spend Analysis for customer account, Bank user has to enable it at Account Class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Spend Analysis Flag will be defaulted from Account Class level to Customer account level.</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Once Customer account saved and authorized with spend analysis flag checked, only when FLEXCUBE will track and categorize debit entries of customer account</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Spend Analysis</a:t>
            </a:r>
            <a:endParaRPr lang="en-US" dirty="0"/>
          </a:p>
        </p:txBody>
      </p:sp>
      <p:sp>
        <p:nvSpPr>
          <p:cNvPr id="5" name="Rectangle 4"/>
          <p:cNvSpPr/>
          <p:nvPr/>
        </p:nvSpPr>
        <p:spPr>
          <a:xfrm>
            <a:off x="410197" y="940037"/>
            <a:ext cx="2170632" cy="11451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Account Class with Spend Analysis Enabled</a:t>
            </a:r>
            <a:endParaRPr lang="en-US" dirty="0"/>
          </a:p>
        </p:txBody>
      </p:sp>
      <p:sp>
        <p:nvSpPr>
          <p:cNvPr id="7" name="Rectangle 6"/>
          <p:cNvSpPr/>
          <p:nvPr/>
        </p:nvSpPr>
        <p:spPr>
          <a:xfrm>
            <a:off x="3117791" y="947159"/>
            <a:ext cx="2266060" cy="1120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Customer Account with Spend Analysis Enabled</a:t>
            </a:r>
            <a:endParaRPr lang="en-US" dirty="0"/>
          </a:p>
        </p:txBody>
      </p:sp>
      <p:sp>
        <p:nvSpPr>
          <p:cNvPr id="8" name="Rectangle 7"/>
          <p:cNvSpPr/>
          <p:nvPr/>
        </p:nvSpPr>
        <p:spPr>
          <a:xfrm>
            <a:off x="5876658" y="962826"/>
            <a:ext cx="2412763" cy="109670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All Debit Transaction Tracking and Categorizing By FLEXCUBE</a:t>
            </a:r>
            <a:endParaRPr lang="en-US" dirty="0"/>
          </a:p>
        </p:txBody>
      </p:sp>
      <p:cxnSp>
        <p:nvCxnSpPr>
          <p:cNvPr id="11" name="Straight Arrow Connector 10"/>
          <p:cNvCxnSpPr>
            <a:stCxn id="5" idx="3"/>
            <a:endCxn id="7" idx="1"/>
          </p:cNvCxnSpPr>
          <p:nvPr/>
        </p:nvCxnSpPr>
        <p:spPr>
          <a:xfrm flipV="1">
            <a:off x="2580829" y="1507621"/>
            <a:ext cx="536962" cy="49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7" idx="3"/>
            <a:endCxn id="8" idx="1"/>
          </p:cNvCxnSpPr>
          <p:nvPr/>
        </p:nvCxnSpPr>
        <p:spPr>
          <a:xfrm>
            <a:off x="5383851" y="1507621"/>
            <a:ext cx="492807" cy="35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9" name="Picture 4"/>
          <p:cNvPicPr>
            <a:picLocks noChangeAspect="1" noChangeArrowheads="1"/>
          </p:cNvPicPr>
          <p:nvPr/>
        </p:nvPicPr>
        <p:blipFill>
          <a:blip r:embed="rId3" cstate="print"/>
          <a:srcRect/>
          <a:stretch>
            <a:fillRect/>
          </a:stretch>
        </p:blipFill>
        <p:spPr bwMode="auto">
          <a:xfrm>
            <a:off x="2409914" y="2514697"/>
            <a:ext cx="3679749" cy="1613501"/>
          </a:xfrm>
          <a:prstGeom prst="rect">
            <a:avLst/>
          </a:prstGeom>
          <a:noFill/>
          <a:ln w="9525">
            <a:noFill/>
            <a:miter lim="800000"/>
            <a:headEnd/>
            <a:tailEnd/>
          </a:ln>
        </p:spPr>
      </p:pic>
      <p:cxnSp>
        <p:nvCxnSpPr>
          <p:cNvPr id="21" name="Straight Arrow Connector 20"/>
          <p:cNvCxnSpPr>
            <a:stCxn id="8" idx="2"/>
          </p:cNvCxnSpPr>
          <p:nvPr/>
        </p:nvCxnSpPr>
        <p:spPr>
          <a:xfrm flipH="1">
            <a:off x="6144426" y="2059535"/>
            <a:ext cx="938614" cy="12305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Interactions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initiate conversation (Any Query or Complaint) from FLEXCUBE Direct Banking and Bank User can reply to the customer from FLEXCUBE UBS.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Customer can set reminders for themselves.</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initiate different types of Alerts for the customer and customer account via channels like E-Mail, SMS and Dashboard. For example, TD Maturity Alerts, New product offers etc.</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Interactions</a:t>
            </a:r>
            <a:endParaRPr lang="en-US" dirty="0"/>
          </a:p>
        </p:txBody>
      </p:sp>
      <p:sp>
        <p:nvSpPr>
          <p:cNvPr id="2" name="Content Placeholder 1"/>
          <p:cNvSpPr>
            <a:spLocks noGrp="1"/>
          </p:cNvSpPr>
          <p:nvPr>
            <p:ph sz="quarter" idx="12"/>
          </p:nvPr>
        </p:nvSpPr>
        <p:spPr>
          <a:xfrm>
            <a:off x="342875" y="957129"/>
            <a:ext cx="8229600" cy="3465208"/>
          </a:xfrm>
        </p:spPr>
        <p:txBody>
          <a:bodyPr/>
          <a:lstStyle/>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show the Customer memo maintained to the end customer in multiple language and via channels like E-Mail, SMS and Dashboard.</a:t>
            </a:r>
          </a:p>
          <a:p>
            <a:pPr marL="227013" indent="-227013" algn="just" defTabSz="914400" eaLnBrk="0" fontAlgn="base" hangingPunct="0">
              <a:spcBef>
                <a:spcPct val="0"/>
              </a:spcBef>
              <a:spcAft>
                <a:spcPct val="0"/>
              </a:spcAft>
              <a:buSzTx/>
            </a:pPr>
            <a:endParaRPr lang="en-US" kern="0" dirty="0" smtClean="0">
              <a:solidFill>
                <a:srgbClr val="000000"/>
              </a:solidFill>
              <a:latin typeface="Arial"/>
              <a:cs typeface="+mn-cs"/>
            </a:endParaRPr>
          </a:p>
          <a:p>
            <a:pPr marL="227013" indent="-227013" algn="just" defTabSz="914400" eaLnBrk="0" fontAlgn="base" hangingPunct="0">
              <a:spcBef>
                <a:spcPct val="0"/>
              </a:spcBef>
              <a:spcAft>
                <a:spcPct val="0"/>
              </a:spcAft>
              <a:buSzTx/>
            </a:pPr>
            <a:r>
              <a:rPr lang="en-US" kern="0" dirty="0" smtClean="0">
                <a:solidFill>
                  <a:srgbClr val="000000"/>
                </a:solidFill>
                <a:latin typeface="Arial"/>
                <a:cs typeface="+mn-cs"/>
              </a:rPr>
              <a:t>Bank can broadcast message to all customer via Bulletin Board. End Customer can view message on their Dashboard at Customer Portal.</a:t>
            </a:r>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Program Agenda</a:t>
            </a:r>
            <a:endParaRPr lang="en-US" dirty="0"/>
          </a:p>
        </p:txBody>
      </p:sp>
      <p:sp>
        <p:nvSpPr>
          <p:cNvPr id="3" name="Text Placeholder 2"/>
          <p:cNvSpPr>
            <a:spLocks noGrp="1"/>
          </p:cNvSpPr>
          <p:nvPr>
            <p:ph type="body" sz="quarter" idx="13"/>
          </p:nvPr>
        </p:nvSpPr>
        <p:spPr>
          <a:xfrm>
            <a:off x="813280" y="683663"/>
            <a:ext cx="7771752" cy="3939612"/>
          </a:xfrm>
        </p:spPr>
        <p:txBody>
          <a:bodyPr/>
          <a:lstStyle/>
          <a:p>
            <a:r>
              <a:rPr lang="en-US" sz="1800" dirty="0" smtClean="0"/>
              <a:t>CASA – Introduction</a:t>
            </a:r>
          </a:p>
          <a:p>
            <a:r>
              <a:rPr lang="en-US" sz="1800" dirty="0" smtClean="0"/>
              <a:t>CASA – Account Classes</a:t>
            </a:r>
          </a:p>
          <a:p>
            <a:r>
              <a:rPr lang="en-US" sz="1800" dirty="0" smtClean="0"/>
              <a:t>CASA – </a:t>
            </a:r>
            <a:r>
              <a:rPr lang="en-US" sz="1800" dirty="0" err="1" smtClean="0"/>
              <a:t>Cheque</a:t>
            </a:r>
            <a:r>
              <a:rPr lang="en-US" sz="1800" dirty="0" smtClean="0"/>
              <a:t> Book</a:t>
            </a:r>
          </a:p>
          <a:p>
            <a:r>
              <a:rPr lang="en-US" sz="1800" dirty="0" smtClean="0"/>
              <a:t>CASA – Stop Payments</a:t>
            </a:r>
          </a:p>
          <a:p>
            <a:r>
              <a:rPr lang="en-US" sz="1800" dirty="0" smtClean="0"/>
              <a:t>CASA – Amount Blocks</a:t>
            </a:r>
          </a:p>
          <a:p>
            <a:r>
              <a:rPr lang="en-US" sz="1800" dirty="0" smtClean="0"/>
              <a:t>CASA – Spend Analysis</a:t>
            </a:r>
          </a:p>
          <a:p>
            <a:r>
              <a:rPr lang="en-US" sz="1800" dirty="0" smtClean="0"/>
              <a:t>CASA – Interactions</a:t>
            </a:r>
          </a:p>
          <a:p>
            <a:r>
              <a:rPr lang="en-US" sz="1800" dirty="0" smtClean="0"/>
              <a:t>CASA - Account Switching Service </a:t>
            </a:r>
          </a:p>
          <a:p>
            <a:r>
              <a:rPr lang="en-US" sz="1800" dirty="0" smtClean="0"/>
              <a:t>CASA – Multicurrency accounts</a:t>
            </a:r>
          </a:p>
          <a:p>
            <a:r>
              <a:rPr lang="en-US" sz="1800" dirty="0" smtClean="0"/>
              <a:t>CASA – Statements, Advices and Reports</a:t>
            </a:r>
          </a:p>
        </p:txBody>
      </p:sp>
    </p:spTree>
    <p:extLst>
      <p:ext uri="{BB962C8B-B14F-4D97-AF65-F5344CB8AC3E}">
        <p14:creationId xmlns:p14="http://schemas.microsoft.com/office/powerpoint/2010/main" val="72241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1068224"/>
            <a:ext cx="8229600" cy="3516483"/>
          </a:xfrm>
        </p:spPr>
        <p:txBody>
          <a:bodyPr/>
          <a:lstStyle/>
          <a:p>
            <a:r>
              <a:rPr lang="en-US" dirty="0" smtClean="0"/>
              <a:t>Customer can initiate switching of accounts from one bank to another bank</a:t>
            </a:r>
          </a:p>
          <a:p>
            <a:r>
              <a:rPr lang="en-US" dirty="0" smtClean="0"/>
              <a:t>Switching of accounts will be initiated by new bank (Outgoing)</a:t>
            </a:r>
          </a:p>
          <a:p>
            <a:r>
              <a:rPr lang="en-US" dirty="0" smtClean="0"/>
              <a:t>Switching of accounts can be Full Switch or Partial Switch</a:t>
            </a:r>
          </a:p>
          <a:p>
            <a:pPr lvl="0"/>
            <a:r>
              <a:rPr lang="en-US" dirty="0" smtClean="0"/>
              <a:t>Full switch – This involves switching of balances and payment arrangements. This has pre-defined workflow and a SLA of 7 working days. </a:t>
            </a:r>
          </a:p>
          <a:p>
            <a:pPr lvl="0"/>
            <a:r>
              <a:rPr lang="en-US" dirty="0" smtClean="0"/>
              <a:t>Partial switch – This is switching of selective payment arrangements from the old bank. This does not have pre-defined workflow and SLA.</a:t>
            </a:r>
          </a:p>
          <a:p>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pPr lvl="0"/>
            <a:r>
              <a:rPr lang="en-US" dirty="0" smtClean="0"/>
              <a:t>Following are the Interbank messages for FULL and PARTIAL switching</a:t>
            </a:r>
          </a:p>
          <a:p>
            <a:pPr lvl="1" hangingPunct="0"/>
            <a:r>
              <a:rPr lang="en-US" dirty="0" smtClean="0"/>
              <a:t>Information Request (acmt.027.001.02)</a:t>
            </a:r>
          </a:p>
          <a:p>
            <a:pPr lvl="1" hangingPunct="0"/>
            <a:r>
              <a:rPr lang="en-US" dirty="0" smtClean="0"/>
              <a:t>Information Response (acmt.028.001.02)</a:t>
            </a:r>
          </a:p>
          <a:p>
            <a:pPr lvl="1" hangingPunct="0"/>
            <a:r>
              <a:rPr lang="en-US" dirty="0" smtClean="0"/>
              <a:t>Cancel Payment Arrangements (acmt.029.001.02)</a:t>
            </a:r>
          </a:p>
          <a:p>
            <a:pPr lvl="1" hangingPunct="0"/>
            <a:r>
              <a:rPr lang="en-US" dirty="0" smtClean="0"/>
              <a:t>Request Redirection (acmt.030.001.02)</a:t>
            </a:r>
          </a:p>
          <a:p>
            <a:pPr lvl="1" hangingPunct="0"/>
            <a:r>
              <a:rPr lang="en-US" dirty="0" smtClean="0"/>
              <a:t>Request Balance Transfer (acmt.031.001.02)</a:t>
            </a:r>
          </a:p>
          <a:p>
            <a:pPr lvl="1" hangingPunct="0"/>
            <a:r>
              <a:rPr lang="en-US" dirty="0" smtClean="0"/>
              <a:t>Acknowledge Balance Transfer (acmt.032.001.02)</a:t>
            </a:r>
          </a:p>
          <a:p>
            <a:pPr lvl="1" hangingPunct="0"/>
            <a:r>
              <a:rPr lang="en-US" dirty="0" smtClean="0"/>
              <a:t>Notify Account Switch Complete (acmt.033.001.02)</a:t>
            </a:r>
          </a:p>
          <a:p>
            <a:pPr lvl="1" hangingPunct="0"/>
            <a:r>
              <a:rPr lang="en-US" dirty="0" smtClean="0"/>
              <a:t>Terminate Switch (acmt.036.001.02)</a:t>
            </a:r>
          </a:p>
          <a:p>
            <a:pPr lvl="1" hangingPunct="0"/>
            <a:r>
              <a:rPr lang="en-US" dirty="0" smtClean="0"/>
              <a:t>Technical Rejection (acmt.037.001.02)</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Full switch process flow</a:t>
            </a:r>
          </a:p>
          <a:p>
            <a:pPr lvl="1" hangingPunct="0"/>
            <a:r>
              <a:rPr lang="en-US" dirty="0" smtClean="0"/>
              <a:t>New bank will capture and initiate the account switch Information Request message (acmt.027).</a:t>
            </a:r>
          </a:p>
          <a:p>
            <a:pPr lvl="1" hangingPunct="0"/>
            <a:r>
              <a:rPr lang="en-US" dirty="0" smtClean="0"/>
              <a:t>Old bank will receive and upload the incoming Information Request message.</a:t>
            </a:r>
          </a:p>
          <a:p>
            <a:pPr lvl="1" hangingPunct="0"/>
            <a:r>
              <a:rPr lang="en-US" dirty="0" smtClean="0"/>
              <a:t>The old bank will perform response action on the incoming request and initiate Information Response message (acmt.028). This can be accept or reject response based on the status</a:t>
            </a:r>
          </a:p>
          <a:p>
            <a:pPr lvl="1" hangingPunct="0"/>
            <a:r>
              <a:rPr lang="en-US" dirty="0" smtClean="0"/>
              <a:t>The new bank will receive and upload the incoming Information Response message. In case of rejection, the new bank may choose to terminate the request and </a:t>
            </a:r>
            <a:r>
              <a:rPr lang="en-US" dirty="0" err="1" smtClean="0"/>
              <a:t>initate</a:t>
            </a:r>
            <a:r>
              <a:rPr lang="en-US" dirty="0" smtClean="0"/>
              <a:t> Terminate message (acmt.036). </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In case of acceptance, the new bank will initiate Request Redirection message (acmt.030).</a:t>
            </a:r>
          </a:p>
          <a:p>
            <a:pPr lvl="1" hangingPunct="0"/>
            <a:r>
              <a:rPr lang="en-US" dirty="0" smtClean="0"/>
              <a:t>On the preceding day of the switch date, the new bank will </a:t>
            </a:r>
            <a:r>
              <a:rPr lang="en-US" dirty="0" err="1" smtClean="0"/>
              <a:t>initate</a:t>
            </a:r>
            <a:r>
              <a:rPr lang="en-US" dirty="0" smtClean="0"/>
              <a:t> Balance Transfer Request (acmt.031) to the old bank.</a:t>
            </a:r>
          </a:p>
          <a:p>
            <a:pPr lvl="1" hangingPunct="0"/>
            <a:r>
              <a:rPr lang="en-US" dirty="0" smtClean="0"/>
              <a:t>The old bank will receive and upload Balance Transfer Request message.</a:t>
            </a:r>
          </a:p>
          <a:p>
            <a:pPr lvl="1" hangingPunct="0"/>
            <a:r>
              <a:rPr lang="en-US" dirty="0" smtClean="0"/>
              <a:t>On the switch date, the old bank will act on the Balance Transfer Request message to acknowledge the message by calculating the closing balance.</a:t>
            </a:r>
          </a:p>
          <a:p>
            <a:pPr lvl="1" hangingPunct="0"/>
            <a:r>
              <a:rPr lang="en-US" dirty="0" smtClean="0"/>
              <a:t>The old bank will respond to the balance transfer request through Acknowledge Balance Transfer (acmt.032). </a:t>
            </a:r>
          </a:p>
          <a:p>
            <a:pPr lvl="1" hangingPunct="0"/>
            <a:r>
              <a:rPr lang="en-US" dirty="0" smtClean="0"/>
              <a:t>The old bank will initiate the positive balance payment.</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Full Switch Process flow</a:t>
            </a:r>
          </a:p>
          <a:p>
            <a:pPr lvl="1" hangingPunct="0"/>
            <a:r>
              <a:rPr lang="en-US" dirty="0" smtClean="0"/>
              <a:t>The new bank receives the acknowledge balance transfer message.</a:t>
            </a:r>
          </a:p>
          <a:p>
            <a:pPr lvl="1" hangingPunct="0"/>
            <a:r>
              <a:rPr lang="en-US" dirty="0" smtClean="0"/>
              <a:t>If the </a:t>
            </a:r>
            <a:r>
              <a:rPr lang="en-US" dirty="0" err="1" smtClean="0"/>
              <a:t>the</a:t>
            </a:r>
            <a:r>
              <a:rPr lang="en-US" dirty="0" smtClean="0"/>
              <a:t> closing balance is negative then the new bank will initiate the payment to the old bank.</a:t>
            </a:r>
          </a:p>
          <a:p>
            <a:pPr lvl="1" hangingPunct="0"/>
            <a:r>
              <a:rPr lang="en-US" dirty="0" smtClean="0"/>
              <a:t>The new bank will send Switch Complete message (acmt.033).</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Partial Switch Process flow</a:t>
            </a:r>
          </a:p>
          <a:p>
            <a:pPr lvl="1" hangingPunct="0"/>
            <a:r>
              <a:rPr lang="en-US" dirty="0" smtClean="0"/>
              <a:t>New bank will capture and initiate the account switch Information Request message (acmt.027) indicating the switch type as PARTIAL.</a:t>
            </a:r>
          </a:p>
          <a:p>
            <a:pPr lvl="1" hangingPunct="0"/>
            <a:r>
              <a:rPr lang="en-US" dirty="0" smtClean="0"/>
              <a:t>Old bank will receive and upload the incoming Information Request message.</a:t>
            </a:r>
          </a:p>
          <a:p>
            <a:pPr lvl="1" hangingPunct="0"/>
            <a:r>
              <a:rPr lang="en-US" dirty="0" smtClean="0"/>
              <a:t>The old bank will provide the response along with payment arrangements (Direct Debit and Standing Orders) in the response message (acmt.028).</a:t>
            </a:r>
          </a:p>
          <a:p>
            <a:pPr lvl="1" hangingPunct="0"/>
            <a:r>
              <a:rPr lang="en-US" dirty="0" smtClean="0"/>
              <a:t>The new bank will select the payments to be cancelled by the old bank and initiate cancel payment arrangement message (acmt.029).</a:t>
            </a:r>
          </a:p>
          <a:p>
            <a:pPr lvl="1" hangingPunct="0"/>
            <a:r>
              <a:rPr lang="en-US" dirty="0" smtClean="0"/>
              <a:t>The old bank will receive and upload the incoming cancel payment arrangements message.</a:t>
            </a:r>
          </a:p>
          <a:p>
            <a:pPr lvl="1"/>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dirty="0" smtClean="0"/>
              <a:t>Technical Rejection</a:t>
            </a:r>
          </a:p>
          <a:p>
            <a:pPr lvl="1"/>
            <a:r>
              <a:rPr lang="en-US" dirty="0" smtClean="0"/>
              <a:t>The new/old bank will receive technical rejection message (acmt.037) and upload the data.</a:t>
            </a:r>
          </a:p>
          <a:p>
            <a:pPr lvl="1"/>
            <a:r>
              <a:rPr lang="en-US" dirty="0" smtClean="0"/>
              <a:t>If the technical rejection is for the Information Request message then the new bank will terminate without generating the message.</a:t>
            </a:r>
          </a:p>
          <a:p>
            <a:pPr lvl="1"/>
            <a:r>
              <a:rPr lang="en-US" dirty="0" smtClean="0"/>
              <a:t>If the technical rejection is for other messages, then the bank will  be amend the data and resend the message.</a:t>
            </a:r>
          </a:p>
          <a:p>
            <a:pPr lvl="1">
              <a:buNone/>
            </a:pP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Account Switching Service </a:t>
            </a:r>
            <a:endParaRPr lang="en-US" dirty="0"/>
          </a:p>
        </p:txBody>
      </p:sp>
      <p:sp>
        <p:nvSpPr>
          <p:cNvPr id="3" name="Content Placeholder 2"/>
          <p:cNvSpPr>
            <a:spLocks noGrp="1"/>
          </p:cNvSpPr>
          <p:nvPr>
            <p:ph sz="quarter" idx="12"/>
          </p:nvPr>
        </p:nvSpPr>
        <p:spPr>
          <a:xfrm>
            <a:off x="804347" y="786213"/>
            <a:ext cx="8229600" cy="3798494"/>
          </a:xfrm>
        </p:spPr>
        <p:txBody>
          <a:bodyPr/>
          <a:lstStyle/>
          <a:p>
            <a:r>
              <a:rPr lang="en-US" b="1" dirty="0" smtClean="0"/>
              <a:t>Terminate Account Switch</a:t>
            </a:r>
          </a:p>
          <a:p>
            <a:pPr lvl="1"/>
            <a:r>
              <a:rPr lang="en-US" dirty="0" smtClean="0"/>
              <a:t>The new bank will initiate terminate message (acmt.036) any time after the Information Request has been sent.</a:t>
            </a:r>
          </a:p>
          <a:p>
            <a:pPr lvl="1"/>
            <a:r>
              <a:rPr lang="en-US" dirty="0" smtClean="0"/>
              <a:t>The old bank will receive terminate message for information purpose only.</a:t>
            </a:r>
          </a:p>
          <a:p>
            <a:pPr lvl="1">
              <a:buNone/>
            </a:pPr>
            <a:endParaRPr lang="en-US" dirty="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Multicurrency accounts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Multicurrency accounts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0">
              <a:lnSpc>
                <a:spcPct val="90000"/>
              </a:lnSpc>
            </a:pPr>
            <a:r>
              <a:rPr lang="en-US" sz="1800" dirty="0" smtClean="0"/>
              <a:t>There will a new flag ‘Multicurrency Account’ at account class (STDACCLS) level. This will be applicable only for ‘Savings’ and ‘Current’ type of Account Class.  </a:t>
            </a:r>
          </a:p>
          <a:p>
            <a:pPr>
              <a:lnSpc>
                <a:spcPct val="90000"/>
              </a:lnSpc>
            </a:pPr>
            <a:r>
              <a:rPr lang="en-US" sz="1800" dirty="0" smtClean="0"/>
              <a:t>When user opens a CASA account in STDCUSAC [and other screens like STDCASAC, STDCIFAD-Account Details and STDCIF-Account Details), and selects a multi currency account, system would generate the multi currency account [referred as MCA henceforth] number along with customer account number</a:t>
            </a:r>
          </a:p>
          <a:p>
            <a:pPr lvl="0"/>
            <a:r>
              <a:rPr lang="en-US" sz="1800" dirty="0" smtClean="0"/>
              <a:t>A new field (display only) ‘Multi Currency Account’ will be available in the STDCUSAC under header. This will  display the multi currency account number for accounts opened under MCA account class as follows</a:t>
            </a:r>
          </a:p>
          <a:p>
            <a:pPr lvl="2"/>
            <a:r>
              <a:rPr lang="en-US" dirty="0" smtClean="0"/>
              <a:t>primary account during creation and query and</a:t>
            </a:r>
          </a:p>
          <a:p>
            <a:pPr lvl="2"/>
            <a:r>
              <a:rPr lang="en-US" dirty="0" smtClean="0"/>
              <a:t>other sub accounts opened only during query.</a:t>
            </a:r>
          </a:p>
          <a:p>
            <a:pPr>
              <a:lnSpc>
                <a:spcPct val="90000"/>
              </a:lnSpc>
            </a:pPr>
            <a:endParaRPr lang="en-US" sz="1800" dirty="0" smtClean="0"/>
          </a:p>
          <a:p>
            <a:pPr>
              <a:lnSpc>
                <a:spcPct val="90000"/>
              </a:lnSpc>
            </a:pPr>
            <a:endParaRPr lang="en-US" sz="1800"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Introduction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CASA – Statements, Advices and Reports</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a:lnSpc>
                <a:spcPct val="90000"/>
              </a:lnSpc>
              <a:buNone/>
            </a:pPr>
            <a:r>
              <a:rPr lang="en-US" b="1" dirty="0" smtClean="0"/>
              <a:t>Account Statement </a:t>
            </a:r>
            <a:r>
              <a:rPr lang="en-US" b="1" dirty="0" err="1" smtClean="0"/>
              <a:t>Adhoc</a:t>
            </a:r>
            <a:endParaRPr lang="en-US" b="1" dirty="0" smtClean="0"/>
          </a:p>
          <a:p>
            <a:pPr>
              <a:lnSpc>
                <a:spcPct val="90000"/>
              </a:lnSpc>
            </a:pPr>
            <a:r>
              <a:rPr lang="en-US" dirty="0" err="1" smtClean="0"/>
              <a:t>Adhoc</a:t>
            </a:r>
            <a:r>
              <a:rPr lang="en-US" dirty="0" smtClean="0"/>
              <a:t> MAIL Statement</a:t>
            </a:r>
          </a:p>
          <a:p>
            <a:pPr>
              <a:lnSpc>
                <a:spcPct val="90000"/>
              </a:lnSpc>
            </a:pPr>
            <a:r>
              <a:rPr lang="en-US" dirty="0" smtClean="0"/>
              <a:t>Consolidated Account Statement</a:t>
            </a:r>
          </a:p>
          <a:p>
            <a:pPr>
              <a:lnSpc>
                <a:spcPct val="90000"/>
              </a:lnSpc>
            </a:pPr>
            <a:r>
              <a:rPr lang="en-US" dirty="0" smtClean="0"/>
              <a:t>Interim SWIFT Statement (MT941 and MT942)</a:t>
            </a:r>
          </a:p>
          <a:p>
            <a:pPr>
              <a:lnSpc>
                <a:spcPct val="90000"/>
              </a:lnSpc>
            </a:pPr>
            <a:endParaRPr lang="en-US" dirty="0" smtClean="0"/>
          </a:p>
          <a:p>
            <a:pPr>
              <a:lnSpc>
                <a:spcPct val="90000"/>
              </a:lnSpc>
              <a:buNone/>
            </a:pPr>
            <a:r>
              <a:rPr lang="en-US" b="1" dirty="0" smtClean="0"/>
              <a:t>Account Statement Mail</a:t>
            </a:r>
          </a:p>
          <a:p>
            <a:pPr>
              <a:lnSpc>
                <a:spcPct val="90000"/>
              </a:lnSpc>
            </a:pPr>
            <a:r>
              <a:rPr lang="en-US" dirty="0" smtClean="0"/>
              <a:t>Detailed Account Statement (Primary, Secondary, Tertiary)</a:t>
            </a:r>
          </a:p>
          <a:p>
            <a:pPr>
              <a:lnSpc>
                <a:spcPct val="90000"/>
              </a:lnSpc>
            </a:pPr>
            <a:r>
              <a:rPr lang="en-US" dirty="0" smtClean="0"/>
              <a:t>Summary Account Statement(Primary,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Statements and Advices</a:t>
            </a:r>
            <a:endParaRPr lang="en-US" dirty="0"/>
          </a:p>
        </p:txBody>
      </p:sp>
      <p:sp>
        <p:nvSpPr>
          <p:cNvPr id="2" name="Content Placeholder 1"/>
          <p:cNvSpPr>
            <a:spLocks noGrp="1"/>
          </p:cNvSpPr>
          <p:nvPr>
            <p:ph sz="quarter" idx="12"/>
          </p:nvPr>
        </p:nvSpPr>
        <p:spPr>
          <a:xfrm>
            <a:off x="368512" y="923895"/>
            <a:ext cx="8229600" cy="3554102"/>
          </a:xfrm>
        </p:spPr>
        <p:txBody>
          <a:bodyPr/>
          <a:lstStyle/>
          <a:p>
            <a:pPr lvl="8">
              <a:lnSpc>
                <a:spcPct val="90000"/>
              </a:lnSpc>
            </a:pPr>
            <a:endParaRPr lang="en-US" dirty="0" smtClean="0"/>
          </a:p>
          <a:p>
            <a:pPr>
              <a:lnSpc>
                <a:spcPct val="90000"/>
              </a:lnSpc>
              <a:buNone/>
            </a:pPr>
            <a:r>
              <a:rPr lang="en-US" b="1" dirty="0" smtClean="0"/>
              <a:t>Account Statement Swift</a:t>
            </a:r>
          </a:p>
          <a:p>
            <a:pPr>
              <a:lnSpc>
                <a:spcPct val="90000"/>
              </a:lnSpc>
            </a:pPr>
            <a:r>
              <a:rPr lang="en-US" dirty="0" smtClean="0"/>
              <a:t>Detailed Account Statement MT940 (Primary, Secondary, Tertiary)</a:t>
            </a:r>
          </a:p>
          <a:p>
            <a:pPr>
              <a:lnSpc>
                <a:spcPct val="90000"/>
              </a:lnSpc>
            </a:pPr>
            <a:r>
              <a:rPr lang="en-US" dirty="0" smtClean="0"/>
              <a:t>Summary Account Statement MT950(Primary, Secondary, Tertiary)</a:t>
            </a:r>
          </a:p>
          <a:p>
            <a:pPr>
              <a:lnSpc>
                <a:spcPct val="90000"/>
              </a:lnSpc>
            </a:pPr>
            <a:endParaRPr lang="en-US" dirty="0" smtClean="0"/>
          </a:p>
          <a:p>
            <a:pPr>
              <a:lnSpc>
                <a:spcPct val="90000"/>
              </a:lnSpc>
            </a:pPr>
            <a:endParaRPr lang="en-US" b="1"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–Reports</a:t>
            </a:r>
            <a:endParaRPr lang="en-US" dirty="0"/>
          </a:p>
        </p:txBody>
      </p:sp>
      <p:sp>
        <p:nvSpPr>
          <p:cNvPr id="2" name="Content Placeholder 1"/>
          <p:cNvSpPr>
            <a:spLocks noGrp="1"/>
          </p:cNvSpPr>
          <p:nvPr>
            <p:ph sz="quarter" idx="12"/>
          </p:nvPr>
        </p:nvSpPr>
        <p:spPr>
          <a:xfrm>
            <a:off x="359966" y="684613"/>
            <a:ext cx="8229600" cy="3062606"/>
          </a:xfrm>
        </p:spPr>
        <p:txBody>
          <a:bodyPr/>
          <a:lstStyle/>
          <a:p>
            <a:r>
              <a:rPr lang="en-US" sz="1800" dirty="0" smtClean="0"/>
              <a:t>Daily Account opening Statistics</a:t>
            </a:r>
          </a:p>
          <a:p>
            <a:endParaRPr lang="en-US" sz="1800" dirty="0" smtClean="0"/>
          </a:p>
          <a:p>
            <a:r>
              <a:rPr lang="en-US" sz="1800" dirty="0" smtClean="0"/>
              <a:t>Account Balance List Reports</a:t>
            </a:r>
          </a:p>
          <a:p>
            <a:endParaRPr lang="en-US" sz="1800" dirty="0" smtClean="0"/>
          </a:p>
          <a:p>
            <a:r>
              <a:rPr lang="en-US" sz="1800" dirty="0" smtClean="0"/>
              <a:t>Account Statement Report</a:t>
            </a:r>
          </a:p>
          <a:p>
            <a:endParaRPr lang="en-US" sz="1800" dirty="0" smtClean="0"/>
          </a:p>
          <a:p>
            <a:r>
              <a:rPr lang="en-US" sz="1800" dirty="0" smtClean="0"/>
              <a:t>New Minor Account Report</a:t>
            </a:r>
          </a:p>
          <a:p>
            <a:endParaRPr lang="en-US" sz="1800" dirty="0" smtClean="0"/>
          </a:p>
          <a:p>
            <a:r>
              <a:rPr lang="en-US" sz="1800" dirty="0" smtClean="0"/>
              <a:t>Account Block and Reason Report</a:t>
            </a:r>
          </a:p>
          <a:p>
            <a:endParaRPr lang="en-US" sz="1800" dirty="0" smtClean="0"/>
          </a:p>
          <a:p>
            <a:r>
              <a:rPr lang="en-US" sz="1800" dirty="0" smtClean="0"/>
              <a:t>CA Stop Payment Report</a:t>
            </a:r>
          </a:p>
          <a:p>
            <a:endParaRPr lang="en-US" sz="1800" dirty="0" smtClean="0"/>
          </a:p>
        </p:txBody>
      </p:sp>
      <p:graphicFrame>
        <p:nvGraphicFramePr>
          <p:cNvPr id="1026" name="Object 5"/>
          <p:cNvGraphicFramePr>
            <a:graphicFrameLocks noChangeAspect="1"/>
          </p:cNvGraphicFramePr>
          <p:nvPr/>
        </p:nvGraphicFramePr>
        <p:xfrm>
          <a:off x="7658589" y="3999357"/>
          <a:ext cx="682106" cy="685607"/>
        </p:xfrm>
        <a:graphic>
          <a:graphicData uri="http://schemas.openxmlformats.org/presentationml/2006/ole">
            <mc:AlternateContent xmlns:mc="http://schemas.openxmlformats.org/markup-compatibility/2006">
              <mc:Choice xmlns:v="urn:schemas-microsoft-com:vml" Requires="v">
                <p:oleObj spid="_x0000_s1045" name="Acrobat Document" showAsIcon="1" r:id="rId4" imgW="914400" imgH="714375" progId="AcroExch.Document.DC">
                  <p:embed/>
                </p:oleObj>
              </mc:Choice>
              <mc:Fallback>
                <p:oleObj name="Acrobat Document" showAsIcon="1" r:id="rId4" imgW="914400" imgH="714375" progId="AcroExch.Document.DC">
                  <p:embed/>
                  <p:pic>
                    <p:nvPicPr>
                      <p:cNvPr id="0"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8589" y="3999357"/>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8" name="Object 7"/>
          <p:cNvGraphicFramePr>
            <a:graphicFrameLocks noChangeAspect="1"/>
          </p:cNvGraphicFramePr>
          <p:nvPr/>
        </p:nvGraphicFramePr>
        <p:xfrm>
          <a:off x="7618426" y="3240280"/>
          <a:ext cx="682106" cy="685607"/>
        </p:xfrm>
        <a:graphic>
          <a:graphicData uri="http://schemas.openxmlformats.org/presentationml/2006/ole">
            <mc:AlternateContent xmlns:mc="http://schemas.openxmlformats.org/markup-compatibility/2006">
              <mc:Choice xmlns:v="urn:schemas-microsoft-com:vml" Requires="v">
                <p:oleObj spid="_x0000_s1046" name="Acrobat Document" showAsIcon="1" r:id="rId6" imgW="914400" imgH="714375" progId="AcroExch.Document.DC">
                  <p:embed/>
                </p:oleObj>
              </mc:Choice>
              <mc:Fallback>
                <p:oleObj name="Acrobat Document" showAsIcon="1" r:id="rId6" imgW="914400" imgH="714375" progId="AcroExch.Document.DC">
                  <p:embed/>
                  <p:pic>
                    <p:nvPicPr>
                      <p:cNvPr id="0"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8426" y="3240280"/>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29" name="Object 8"/>
          <p:cNvGraphicFramePr>
            <a:graphicFrameLocks noChangeAspect="1"/>
          </p:cNvGraphicFramePr>
          <p:nvPr/>
        </p:nvGraphicFramePr>
        <p:xfrm>
          <a:off x="7561039" y="531693"/>
          <a:ext cx="682106" cy="685607"/>
        </p:xfrm>
        <a:graphic>
          <a:graphicData uri="http://schemas.openxmlformats.org/presentationml/2006/ole">
            <mc:AlternateContent xmlns:mc="http://schemas.openxmlformats.org/markup-compatibility/2006">
              <mc:Choice xmlns:v="urn:schemas-microsoft-com:vml" Requires="v">
                <p:oleObj spid="_x0000_s1047" name="Acrobat Document" showAsIcon="1" r:id="rId8" imgW="914400" imgH="714375" progId="AcroExch.Document.DC">
                  <p:embed/>
                </p:oleObj>
              </mc:Choice>
              <mc:Fallback>
                <p:oleObj name="Acrobat Document" showAsIcon="1" r:id="rId8" imgW="914400" imgH="714375" progId="AcroExch.Document.DC">
                  <p:embed/>
                  <p:pic>
                    <p:nvPicPr>
                      <p:cNvPr id="0"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61039" y="531693"/>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0" name="Object 9"/>
          <p:cNvGraphicFramePr>
            <a:graphicFrameLocks noChangeAspect="1"/>
          </p:cNvGraphicFramePr>
          <p:nvPr/>
        </p:nvGraphicFramePr>
        <p:xfrm>
          <a:off x="7597922" y="2476425"/>
          <a:ext cx="682106" cy="685607"/>
        </p:xfrm>
        <a:graphic>
          <a:graphicData uri="http://schemas.openxmlformats.org/presentationml/2006/ole">
            <mc:AlternateContent xmlns:mc="http://schemas.openxmlformats.org/markup-compatibility/2006">
              <mc:Choice xmlns:v="urn:schemas-microsoft-com:vml" Requires="v">
                <p:oleObj spid="_x0000_s1048" name="Acrobat Document" showAsIcon="1" r:id="rId10" imgW="914400" imgH="714375" progId="AcroExch.Document.DC">
                  <p:embed/>
                </p:oleObj>
              </mc:Choice>
              <mc:Fallback>
                <p:oleObj name="Acrobat Document" showAsIcon="1" r:id="rId10" imgW="914400" imgH="714375" progId="AcroExch.Document.DC">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97922" y="2476425"/>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31" name="Object 10"/>
          <p:cNvGraphicFramePr>
            <a:graphicFrameLocks noChangeAspect="1"/>
          </p:cNvGraphicFramePr>
          <p:nvPr/>
        </p:nvGraphicFramePr>
        <p:xfrm>
          <a:off x="7580698" y="1093861"/>
          <a:ext cx="682106" cy="685607"/>
        </p:xfrm>
        <a:graphic>
          <a:graphicData uri="http://schemas.openxmlformats.org/presentationml/2006/ole">
            <mc:AlternateContent xmlns:mc="http://schemas.openxmlformats.org/markup-compatibility/2006">
              <mc:Choice xmlns:v="urn:schemas-microsoft-com:vml" Requires="v">
                <p:oleObj spid="_x0000_s1049" name="Acrobat Document" showAsIcon="1" r:id="rId12" imgW="914400" imgH="714375" progId="AcroExch.Document.DC">
                  <p:embed/>
                </p:oleObj>
              </mc:Choice>
              <mc:Fallback>
                <p:oleObj name="Acrobat Document" showAsIcon="1" r:id="rId12" imgW="914400" imgH="714375" progId="AcroExch.Document.DC">
                  <p:embed/>
                  <p:pic>
                    <p:nvPicPr>
                      <p:cNvPr id="0"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580698" y="1093861"/>
                        <a:ext cx="682106" cy="6856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7486116" y="1755423"/>
          <a:ext cx="811851" cy="736570"/>
        </p:xfrm>
        <a:graphic>
          <a:graphicData uri="http://schemas.openxmlformats.org/presentationml/2006/ole">
            <mc:AlternateContent xmlns:mc="http://schemas.openxmlformats.org/markup-compatibility/2006">
              <mc:Choice xmlns:v="urn:schemas-microsoft-com:vml" Requires="v">
                <p:oleObj spid="_x0000_s1050" name="Packager Shell Object" showAsIcon="1" r:id="rId14" imgW="914400" imgH="771525" progId="Package">
                  <p:embed/>
                </p:oleObj>
              </mc:Choice>
              <mc:Fallback>
                <p:oleObj name="Packager Shell Object" showAsIcon="1" r:id="rId14" imgW="914400" imgH="771525" progId="Package">
                  <p:embed/>
                  <p:pic>
                    <p:nvPicPr>
                      <p:cNvPr id="0" name="Picture 1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486116" y="1755423"/>
                        <a:ext cx="811851" cy="73657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4252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943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1385369"/>
            <a:ext cx="8229600" cy="3062606"/>
          </a:xfrm>
        </p:spPr>
        <p:txBody>
          <a:bodyPr/>
          <a:lstStyle/>
          <a:p>
            <a:pPr algn="just"/>
            <a:r>
              <a:rPr lang="en-US" dirty="0" smtClean="0"/>
              <a:t>The CASA module handles Current Accounts and Savings Accounts</a:t>
            </a:r>
          </a:p>
          <a:p>
            <a:pPr algn="just">
              <a:spcBef>
                <a:spcPct val="50000"/>
              </a:spcBef>
            </a:pPr>
            <a:r>
              <a:rPr lang="en-US" dirty="0" smtClean="0"/>
              <a:t>Bank User can create Saving or Current accounts for all type of customers (Individual, Corporate or Bank) of bank through the CASA module.</a:t>
            </a:r>
          </a:p>
          <a:p>
            <a:pPr algn="just">
              <a:spcBef>
                <a:spcPct val="50000"/>
              </a:spcBef>
            </a:pPr>
            <a:r>
              <a:rPr lang="en-US" dirty="0" smtClean="0"/>
              <a:t>Each account that is defined is identified with account number.</a:t>
            </a:r>
          </a:p>
          <a:p>
            <a:pPr algn="just">
              <a:spcBef>
                <a:spcPct val="50000"/>
              </a:spcBef>
            </a:pPr>
            <a:r>
              <a:rPr lang="en-US" dirty="0" smtClean="0"/>
              <a:t>The structure of the account number is based on the account mask maintained at the branch parameters which can be modify by branch level also.</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45425" y="889713"/>
            <a:ext cx="8229600" cy="3062606"/>
          </a:xfrm>
        </p:spPr>
        <p:txBody>
          <a:bodyPr/>
          <a:lstStyle/>
          <a:p>
            <a:pPr algn="just">
              <a:spcBef>
                <a:spcPct val="50000"/>
              </a:spcBef>
              <a:buNone/>
            </a:pPr>
            <a:endParaRPr lang="en-US" sz="1800" dirty="0" smtClean="0"/>
          </a:p>
          <a:p>
            <a:pPr algn="just">
              <a:spcBef>
                <a:spcPct val="50000"/>
              </a:spcBef>
            </a:pPr>
            <a:r>
              <a:rPr lang="en-US" dirty="0" smtClean="0"/>
              <a:t>For each Customer Account you can define parameters like:</a:t>
            </a:r>
          </a:p>
          <a:p>
            <a:pPr lvl="1" algn="just">
              <a:spcBef>
                <a:spcPct val="50000"/>
              </a:spcBef>
            </a:pPr>
            <a:r>
              <a:rPr lang="en-US" dirty="0" smtClean="0"/>
              <a:t>Account  Class</a:t>
            </a:r>
          </a:p>
          <a:p>
            <a:pPr lvl="1" algn="just">
              <a:spcBef>
                <a:spcPct val="50000"/>
              </a:spcBef>
            </a:pPr>
            <a:r>
              <a:rPr lang="en-US" dirty="0" smtClean="0"/>
              <a:t>Type of Account – joint or single</a:t>
            </a:r>
          </a:p>
          <a:p>
            <a:pPr lvl="1" algn="just">
              <a:spcBef>
                <a:spcPct val="50000"/>
              </a:spcBef>
            </a:pPr>
            <a:r>
              <a:rPr lang="en-US" dirty="0" smtClean="0"/>
              <a:t>Reporting Lines for the account</a:t>
            </a:r>
          </a:p>
          <a:p>
            <a:pPr lvl="1" algn="just">
              <a:spcBef>
                <a:spcPct val="50000"/>
              </a:spcBef>
            </a:pPr>
            <a:r>
              <a:rPr lang="en-US" dirty="0" smtClean="0"/>
              <a:t>Currency</a:t>
            </a:r>
          </a:p>
          <a:p>
            <a:pPr lvl="1" algn="just">
              <a:spcBef>
                <a:spcPct val="50000"/>
              </a:spcBef>
            </a:pPr>
            <a:r>
              <a:rPr lang="en-US" dirty="0" smtClean="0"/>
              <a:t> Account Limit  Etc.,</a:t>
            </a:r>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spcBef>
                <a:spcPct val="50000"/>
              </a:spcBef>
            </a:pPr>
            <a:r>
              <a:rPr lang="en-US" dirty="0" smtClean="0"/>
              <a:t>Saving/Current/</a:t>
            </a:r>
            <a:r>
              <a:rPr lang="en-US" dirty="0" err="1" smtClean="0"/>
              <a:t>Nostro</a:t>
            </a:r>
            <a:r>
              <a:rPr lang="en-US" dirty="0" smtClean="0"/>
              <a:t> Accounts based on Customer,</a:t>
            </a:r>
          </a:p>
          <a:p>
            <a:pPr algn="just"/>
            <a:r>
              <a:rPr lang="en-US" dirty="0" smtClean="0"/>
              <a:t>With / Without Minimum Balance requirement.</a:t>
            </a:r>
          </a:p>
          <a:p>
            <a:pPr algn="just"/>
            <a:r>
              <a:rPr lang="en-US" dirty="0" smtClean="0"/>
              <a:t>Account Statement generation based on frequency with or without charges.</a:t>
            </a:r>
          </a:p>
          <a:p>
            <a:pPr algn="just"/>
            <a:r>
              <a:rPr lang="en-US" dirty="0" err="1" smtClean="0"/>
              <a:t>Cheque</a:t>
            </a:r>
            <a:r>
              <a:rPr lang="en-US" dirty="0" smtClean="0"/>
              <a:t> books with or without charges.</a:t>
            </a:r>
          </a:p>
          <a:p>
            <a:pPr algn="just"/>
            <a:r>
              <a:rPr lang="en-US" dirty="0" smtClean="0"/>
              <a:t>Accounts can be opened in Currency permitted.</a:t>
            </a:r>
          </a:p>
          <a:p>
            <a:pPr algn="just"/>
            <a:r>
              <a:rPr lang="en-US" dirty="0" smtClean="0"/>
              <a:t>Accounts with or without ATM/Debit card facility. </a:t>
            </a:r>
          </a:p>
          <a:p>
            <a:pPr algn="just"/>
            <a:endParaRPr lang="en-US" dirty="0" smtClean="0"/>
          </a:p>
          <a:p>
            <a:pPr algn="just"/>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573611" y="701704"/>
            <a:ext cx="8229600" cy="3887387"/>
          </a:xfrm>
        </p:spPr>
        <p:txBody>
          <a:bodyPr/>
          <a:lstStyle/>
          <a:p>
            <a:pPr algn="just">
              <a:buNone/>
            </a:pPr>
            <a:r>
              <a:rPr lang="en-US" sz="1800" dirty="0" smtClean="0">
                <a:solidFill>
                  <a:srgbClr val="FF0000"/>
                </a:solidFill>
              </a:rPr>
              <a:t>Common Features:</a:t>
            </a:r>
            <a:r>
              <a:rPr lang="en-US" sz="1800" dirty="0" smtClean="0"/>
              <a:t> </a:t>
            </a:r>
          </a:p>
          <a:p>
            <a:pPr algn="just"/>
            <a:endParaRPr lang="en-US" dirty="0" smtClean="0"/>
          </a:p>
          <a:p>
            <a:pPr algn="just"/>
            <a:r>
              <a:rPr lang="en-US" dirty="0" smtClean="0"/>
              <a:t>The account will go dormant if not operated (Based on Dormancy parameter). </a:t>
            </a:r>
          </a:p>
          <a:p>
            <a:pPr algn="just"/>
            <a:r>
              <a:rPr lang="en-US" dirty="0" smtClean="0"/>
              <a:t>Credit Interest and Debit Interest, Formula based and liquidation frequency can be </a:t>
            </a:r>
            <a:r>
              <a:rPr lang="en-US" dirty="0" err="1" smtClean="0"/>
              <a:t>define.Charges</a:t>
            </a:r>
            <a:r>
              <a:rPr lang="en-US" dirty="0" smtClean="0"/>
              <a:t> would be levied on the following transactions: </a:t>
            </a:r>
            <a:r>
              <a:rPr lang="en-US" dirty="0" err="1" smtClean="0"/>
              <a:t>Cheque</a:t>
            </a:r>
            <a:r>
              <a:rPr lang="en-US" dirty="0" smtClean="0"/>
              <a:t> book issue, Stop Payment and Ad-hoc Statements etc.</a:t>
            </a:r>
          </a:p>
          <a:p>
            <a:pPr algn="just"/>
            <a:r>
              <a:rPr lang="en-US" dirty="0" smtClean="0"/>
              <a:t>Limit tracking and overdraft facilities are enabled for salary accounts and current accounts.</a:t>
            </a:r>
          </a:p>
          <a:p>
            <a:pPr algn="just"/>
            <a:endParaRPr lang="en-US" dirty="0" smtClean="0"/>
          </a:p>
          <a:p>
            <a:pPr algn="just">
              <a:spcBef>
                <a:spcPct val="50000"/>
              </a:spcBef>
              <a:buNone/>
            </a:pPr>
            <a:endParaRPr lang="en-US"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CASA - Introduction</a:t>
            </a:r>
            <a:endParaRPr lang="en-US" dirty="0"/>
          </a:p>
        </p:txBody>
      </p:sp>
      <p:sp>
        <p:nvSpPr>
          <p:cNvPr id="2" name="Content Placeholder 1"/>
          <p:cNvSpPr>
            <a:spLocks noGrp="1"/>
          </p:cNvSpPr>
          <p:nvPr>
            <p:ph sz="quarter" idx="12"/>
          </p:nvPr>
        </p:nvSpPr>
        <p:spPr>
          <a:xfrm>
            <a:off x="428334" y="692209"/>
            <a:ext cx="8229600" cy="3798495"/>
          </a:xfrm>
        </p:spPr>
        <p:txBody>
          <a:bodyPr/>
          <a:lstStyle/>
          <a:p>
            <a:pPr algn="just">
              <a:spcBef>
                <a:spcPct val="50000"/>
              </a:spcBef>
              <a:buNone/>
            </a:pPr>
            <a:r>
              <a:rPr lang="en-US" sz="1800" dirty="0" smtClean="0">
                <a:solidFill>
                  <a:srgbClr val="FF0000"/>
                </a:solidFill>
              </a:rPr>
              <a:t>Common Features:</a:t>
            </a:r>
            <a:r>
              <a:rPr lang="en-US" sz="1800" dirty="0" smtClean="0"/>
              <a:t> </a:t>
            </a:r>
          </a:p>
          <a:p>
            <a:pPr algn="just"/>
            <a:r>
              <a:rPr lang="en-US" dirty="0" smtClean="0"/>
              <a:t>Customer Account with or without Passbook,</a:t>
            </a:r>
          </a:p>
          <a:p>
            <a:pPr algn="just"/>
            <a:r>
              <a:rPr lang="en-US" dirty="0" smtClean="0"/>
              <a:t>Customer account with Mandatory/Non Mandatory Document check list.</a:t>
            </a:r>
          </a:p>
          <a:p>
            <a:pPr algn="just"/>
            <a:r>
              <a:rPr lang="en-US" dirty="0" smtClean="0"/>
              <a:t>Account with automatic status change, Auto deposit, Provision, Initial Funding.</a:t>
            </a:r>
          </a:p>
          <a:p>
            <a:pPr algn="just"/>
            <a:r>
              <a:rPr lang="en-US" dirty="0" smtClean="0"/>
              <a:t>Account Transfers between branches.</a:t>
            </a:r>
          </a:p>
          <a:p>
            <a:pPr algn="just"/>
            <a:r>
              <a:rPr lang="en-US" dirty="0" smtClean="0"/>
              <a:t>Spend Analysis for Individual Retail Accounts.</a:t>
            </a:r>
          </a:p>
          <a:p>
            <a:pPr algn="just">
              <a:spcBef>
                <a:spcPct val="50000"/>
              </a:spcBef>
            </a:pPr>
            <a:endParaRPr lang="en-US" sz="1800" dirty="0" smtClean="0"/>
          </a:p>
          <a:p>
            <a:pPr algn="just"/>
            <a:endParaRPr lang="en-US" sz="1800" dirty="0" smtClean="0"/>
          </a:p>
        </p:txBody>
      </p:sp>
    </p:spTree>
    <p:extLst>
      <p:ext uri="{BB962C8B-B14F-4D97-AF65-F5344CB8AC3E}">
        <p14:creationId xmlns:p14="http://schemas.microsoft.com/office/powerpoint/2010/main" val="4256882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racle 2012">
  <a:themeElements>
    <a:clrScheme name="Oracle Color Palette">
      <a:dk1>
        <a:srgbClr val="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000" dirty="0" err="1" smtClean="0">
            <a:solidFill>
              <a:schemeClr val="tx2"/>
            </a:solidFill>
          </a:defRPr>
        </a:defPPr>
      </a:lstStyle>
    </a:txDef>
  </a:objectDefaults>
  <a:extraClrSchemeLst/>
</a:theme>
</file>

<file path=ppt/theme/theme2.xml><?xml version="1.0" encoding="utf-8"?>
<a:theme xmlns:a="http://schemas.openxmlformats.org/drawingml/2006/main" name="Office Theme">
  <a:themeElements>
    <a:clrScheme name="Oracle 2012">
      <a:dk1>
        <a:sysClr val="windowText" lastClr="000000"/>
      </a:dk1>
      <a:lt1>
        <a:sysClr val="window" lastClr="FFFFFF"/>
      </a:lt1>
      <a:dk2>
        <a:srgbClr val="424545"/>
      </a:dk2>
      <a:lt2>
        <a:srgbClr val="A3A3A3"/>
      </a:lt2>
      <a:accent1>
        <a:srgbClr val="FF1414"/>
      </a:accent1>
      <a:accent2>
        <a:srgbClr val="E5E5E5"/>
      </a:accent2>
      <a:accent3>
        <a:srgbClr val="8BAAC3"/>
      </a:accent3>
      <a:accent4>
        <a:srgbClr val="5B6981"/>
      </a:accent4>
      <a:accent5>
        <a:srgbClr val="7D7369"/>
      </a:accent5>
      <a:accent6>
        <a:srgbClr val="786464"/>
      </a:accent6>
      <a:hlink>
        <a:srgbClr val="0000FF"/>
      </a:hlink>
      <a:folHlink>
        <a:srgbClr val="800080"/>
      </a:folHlink>
    </a:clrScheme>
    <a:fontScheme name="Oracle 201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8605</TotalTime>
  <Words>2027</Words>
  <Application>Microsoft Office PowerPoint</Application>
  <PresentationFormat>On-screen Show (16:9)</PresentationFormat>
  <Paragraphs>267</Paragraphs>
  <Slides>45</Slides>
  <Notes>25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45</vt:i4>
      </vt:variant>
    </vt:vector>
  </HeadingPairs>
  <TitlesOfParts>
    <vt:vector size="54" baseType="lpstr">
      <vt:lpstr>ＭＳ Ｐゴシック</vt:lpstr>
      <vt:lpstr>Arial</vt:lpstr>
      <vt:lpstr>Calibri</vt:lpstr>
      <vt:lpstr>Times</vt:lpstr>
      <vt:lpstr>Times New Roman</vt:lpstr>
      <vt:lpstr>Wingdings</vt:lpstr>
      <vt:lpstr>Oracle 2012</vt:lpstr>
      <vt:lpstr>Acrobat Document</vt:lpstr>
      <vt:lpstr>Packager Shell Object</vt:lpstr>
      <vt:lpstr>PowerPoint Presentation</vt:lpstr>
      <vt:lpstr>Accelerator Pack  FCUBS 12.4</vt:lpstr>
      <vt:lpstr>Program Agenda</vt:lpstr>
      <vt:lpstr>CASA – Introduction</vt:lpstr>
      <vt:lpstr>CASA - Introduction</vt:lpstr>
      <vt:lpstr>CASA - Introduction</vt:lpstr>
      <vt:lpstr>CASA - Introduction</vt:lpstr>
      <vt:lpstr>CASA - Introduction</vt:lpstr>
      <vt:lpstr>CASA - Introduction</vt:lpstr>
      <vt:lpstr>CASA – Account Classes</vt:lpstr>
      <vt:lpstr>CASA – Account Classes</vt:lpstr>
      <vt:lpstr>CASA – Account Classes </vt:lpstr>
      <vt:lpstr>CASA – Account Classes</vt:lpstr>
      <vt:lpstr>CASA – Account Classes</vt:lpstr>
      <vt:lpstr>CASA – Cheque Book</vt:lpstr>
      <vt:lpstr>CASA – Cheque Book </vt:lpstr>
      <vt:lpstr>CASA – Stop Payments</vt:lpstr>
      <vt:lpstr>CASA – Stop Payments </vt:lpstr>
      <vt:lpstr>CASA – Stop Payments</vt:lpstr>
      <vt:lpstr>CASA – Amount Blocks</vt:lpstr>
      <vt:lpstr>CASA – Amount Blocks </vt:lpstr>
      <vt:lpstr>CASA – Spend Analysis</vt:lpstr>
      <vt:lpstr>CASA – Spend Analysis</vt:lpstr>
      <vt:lpstr>CASA – Spend Analysis</vt:lpstr>
      <vt:lpstr>CASA – Spend Analysis</vt:lpstr>
      <vt:lpstr>CASA – Interactions</vt:lpstr>
      <vt:lpstr>CASA – Interactions</vt:lpstr>
      <vt:lpstr>CASA – Interactions</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Account Switching Service </vt:lpstr>
      <vt:lpstr>CASA – Multicurrency accounts</vt:lpstr>
      <vt:lpstr>CASA – Multicurrency accounts</vt:lpstr>
      <vt:lpstr>CASA – Statements, Advices and Reports</vt:lpstr>
      <vt:lpstr>CASA – Statements and Advices</vt:lpstr>
      <vt:lpstr>CASA – Statements and Advices</vt:lpstr>
      <vt:lpstr>CASA –Reports</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Duarte, Inc.</dc:creator>
  <cp:lastModifiedBy>Raghavendra Gopalakrishna Setty</cp:lastModifiedBy>
  <cp:revision>954</cp:revision>
  <cp:lastPrinted>2012-08-03T22:03:14Z</cp:lastPrinted>
  <dcterms:created xsi:type="dcterms:W3CDTF">2012-05-31T20:53:14Z</dcterms:created>
  <dcterms:modified xsi:type="dcterms:W3CDTF">2020-04-19T08:22:43Z</dcterms:modified>
</cp:coreProperties>
</file>