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17"/>
  </p:notesMasterIdLst>
  <p:handoutMasterIdLst>
    <p:handoutMasterId r:id="rId18"/>
  </p:handoutMasterIdLst>
  <p:sldIdLst>
    <p:sldId id="267" r:id="rId2"/>
    <p:sldId id="507" r:id="rId3"/>
    <p:sldId id="575" r:id="rId4"/>
    <p:sldId id="576" r:id="rId5"/>
    <p:sldId id="577" r:id="rId6"/>
    <p:sldId id="578" r:id="rId7"/>
    <p:sldId id="579" r:id="rId8"/>
    <p:sldId id="580" r:id="rId9"/>
    <p:sldId id="581" r:id="rId10"/>
    <p:sldId id="582" r:id="rId11"/>
    <p:sldId id="583" r:id="rId12"/>
    <p:sldId id="584" r:id="rId13"/>
    <p:sldId id="586" r:id="rId14"/>
    <p:sldId id="587" r:id="rId15"/>
    <p:sldId id="588" r:id="rId16"/>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92">
          <p15:clr>
            <a:srgbClr val="A4A3A4"/>
          </p15:clr>
        </p15:guide>
        <p15:guide id="2" orient="horz" pos="842">
          <p15:clr>
            <a:srgbClr val="A4A3A4"/>
          </p15:clr>
        </p15:guide>
        <p15:guide id="3" orient="horz" pos="540">
          <p15:clr>
            <a:srgbClr val="A4A3A4"/>
          </p15:clr>
        </p15:guide>
        <p15:guide id="4" orient="horz" pos="2281">
          <p15:clr>
            <a:srgbClr val="A4A3A4"/>
          </p15:clr>
        </p15:guide>
        <p15:guide id="5" orient="horz" pos="2776">
          <p15:clr>
            <a:srgbClr val="A4A3A4"/>
          </p15:clr>
        </p15:guide>
        <p15:guide id="6" orient="horz" pos="648">
          <p15:clr>
            <a:srgbClr val="A4A3A4"/>
          </p15:clr>
        </p15:guide>
        <p15:guide id="7" orient="horz" pos="1739">
          <p15:clr>
            <a:srgbClr val="A4A3A4"/>
          </p15:clr>
        </p15:guide>
        <p15:guide id="8" pos="2880">
          <p15:clr>
            <a:srgbClr val="A4A3A4"/>
          </p15:clr>
        </p15:guide>
        <p15:guide id="9" pos="5619">
          <p15:clr>
            <a:srgbClr val="A4A3A4"/>
          </p15:clr>
        </p15:guide>
        <p15:guide id="10" pos="3091">
          <p15:clr>
            <a:srgbClr val="A4A3A4"/>
          </p15:clr>
        </p15:guide>
        <p15:guide id="11" pos="291">
          <p15:clr>
            <a:srgbClr val="A4A3A4"/>
          </p15:clr>
        </p15:guide>
        <p15:guide id="12" pos="2327">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1414"/>
    <a:srgbClr val="00B050"/>
    <a:srgbClr val="FFB500"/>
    <a:srgbClr val="7A7A7A"/>
    <a:srgbClr val="B3B3B3"/>
    <a:srgbClr val="F3F3F3"/>
    <a:srgbClr val="8BAAC3"/>
    <a:srgbClr val="FF0000"/>
    <a:srgbClr val="DC0000"/>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75" autoAdjust="0"/>
    <p:restoredTop sz="96192" autoAdjust="0"/>
  </p:normalViewPr>
  <p:slideViewPr>
    <p:cSldViewPr snapToGrid="0">
      <p:cViewPr varScale="1">
        <p:scale>
          <a:sx n="91" d="100"/>
          <a:sy n="91" d="100"/>
        </p:scale>
        <p:origin x="918" y="84"/>
      </p:cViewPr>
      <p:guideLst>
        <p:guide orient="horz" pos="1492"/>
        <p:guide orient="horz" pos="842"/>
        <p:guide orient="horz" pos="540"/>
        <p:guide orient="horz" pos="2281"/>
        <p:guide orient="horz" pos="2776"/>
        <p:guide orient="horz" pos="648"/>
        <p:guide orient="horz" pos="1739"/>
        <p:guide pos="2880"/>
        <p:guide pos="5619"/>
        <p:guide pos="3091"/>
        <p:guide pos="291"/>
        <p:guide pos="2327"/>
      </p:guideLst>
    </p:cSldViewPr>
  </p:slideViewPr>
  <p:notesTextViewPr>
    <p:cViewPr>
      <p:scale>
        <a:sx n="1" d="1"/>
        <a:sy n="1" d="1"/>
      </p:scale>
      <p:origin x="0" y="0"/>
    </p:cViewPr>
  </p:notesTextViewPr>
  <p:sorterViewPr>
    <p:cViewPr>
      <p:scale>
        <a:sx n="201" d="100"/>
        <a:sy n="201" d="100"/>
      </p:scale>
      <p:origin x="0" y="1808"/>
    </p:cViewPr>
  </p:sorterViewPr>
  <p:notesViewPr>
    <p:cSldViewPr snapToGrid="0" snapToObjects="1">
      <p:cViewPr varScale="1">
        <p:scale>
          <a:sx n="95" d="100"/>
          <a:sy n="95" d="100"/>
        </p:scale>
        <p:origin x="-2724" y="-9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E99333BE-0D34-4F62-BD6E-2C3B14663373}" type="datetimeFigureOut">
              <a:rPr lang="en-US" smtClean="0"/>
              <a:pPr/>
              <a:t>4/19/2020</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AECABB6E-EB62-4D88-B3E7-408903A4E4B0}" type="slidenum">
              <a:rPr lang="en-US" smtClean="0"/>
              <a:pPr/>
              <a:t>‹#›</a:t>
            </a:fld>
            <a:endParaRPr lang="en-US"/>
          </a:p>
        </p:txBody>
      </p:sp>
    </p:spTree>
    <p:extLst>
      <p:ext uri="{BB962C8B-B14F-4D97-AF65-F5344CB8AC3E}">
        <p14:creationId xmlns:p14="http://schemas.microsoft.com/office/powerpoint/2010/main" val="1705973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4A2D1F94-724F-43BD-B41B-43157E9B4550}" type="datetimeFigureOut">
              <a:rPr lang="en-US" smtClean="0"/>
              <a:pPr/>
              <a:t>4/19/2020</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36E82501-53DA-4152-84B0-51135B15EEA8}" type="slidenum">
              <a:rPr lang="en-US" smtClean="0"/>
              <a:pPr/>
              <a:t>‹#›</a:t>
            </a:fld>
            <a:endParaRPr lang="en-US"/>
          </a:p>
        </p:txBody>
      </p:sp>
    </p:spTree>
    <p:extLst>
      <p:ext uri="{BB962C8B-B14F-4D97-AF65-F5344CB8AC3E}">
        <p14:creationId xmlns:p14="http://schemas.microsoft.com/office/powerpoint/2010/main" val="21532524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a:t>
            </a:fld>
            <a:endParaRPr lang="en-US"/>
          </a:p>
        </p:txBody>
      </p:sp>
    </p:spTree>
    <p:extLst>
      <p:ext uri="{BB962C8B-B14F-4D97-AF65-F5344CB8AC3E}">
        <p14:creationId xmlns:p14="http://schemas.microsoft.com/office/powerpoint/2010/main" val="2014489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a:t>
            </a:fld>
            <a:endParaRPr lang="en-US"/>
          </a:p>
        </p:txBody>
      </p:sp>
    </p:spTree>
    <p:extLst>
      <p:ext uri="{BB962C8B-B14F-4D97-AF65-F5344CB8AC3E}">
        <p14:creationId xmlns:p14="http://schemas.microsoft.com/office/powerpoint/2010/main" val="1098841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14</a:t>
            </a:fld>
            <a:endParaRPr lang="en-US"/>
          </a:p>
        </p:txBody>
      </p:sp>
    </p:spTree>
    <p:extLst>
      <p:ext uri="{BB962C8B-B14F-4D97-AF65-F5344CB8AC3E}">
        <p14:creationId xmlns:p14="http://schemas.microsoft.com/office/powerpoint/2010/main" val="248551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15</a:t>
            </a:fld>
            <a:endParaRPr lang="en-US"/>
          </a:p>
        </p:txBody>
      </p:sp>
    </p:spTree>
    <p:extLst>
      <p:ext uri="{BB962C8B-B14F-4D97-AF65-F5344CB8AC3E}">
        <p14:creationId xmlns:p14="http://schemas.microsoft.com/office/powerpoint/2010/main" val="1120107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dirty="0"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1029231"/>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905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ew Template_Case Study">
    <p:spTree>
      <p:nvGrpSpPr>
        <p:cNvPr id="1" name=""/>
        <p:cNvGrpSpPr/>
        <p:nvPr/>
      </p:nvGrpSpPr>
      <p:grpSpPr>
        <a:xfrm>
          <a:off x="0" y="0"/>
          <a:ext cx="0" cy="0"/>
          <a:chOff x="0" y="0"/>
          <a:chExt cx="0" cy="0"/>
        </a:xfrm>
      </p:grpSpPr>
      <p:sp>
        <p:nvSpPr>
          <p:cNvPr id="7" name="Rectangle 6"/>
          <p:cNvSpPr/>
          <p:nvPr userDrawn="1"/>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26" name="Picture Placeholder 25"/>
          <p:cNvSpPr>
            <a:spLocks noGrp="1"/>
          </p:cNvSpPr>
          <p:nvPr>
            <p:ph type="pic" sz="quarter" idx="15" hasCustomPrompt="1"/>
          </p:nvPr>
        </p:nvSpPr>
        <p:spPr>
          <a:xfrm>
            <a:off x="4318000" y="1156648"/>
            <a:ext cx="4825998"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753544" y="1859644"/>
            <a:ext cx="3131820" cy="2137410"/>
          </a:xfrm>
        </p:spPr>
        <p:txBody>
          <a:bodyPr>
            <a:normAutofit/>
          </a:bodyPr>
          <a:lstStyle>
            <a:lvl1pPr>
              <a:defRPr sz="1600"/>
            </a:lvl1pPr>
          </a:lstStyle>
          <a:p>
            <a:pPr lvl="0"/>
            <a:r>
              <a:rPr lang="en-US" dirty="0" smtClean="0"/>
              <a:t>Click to edit Master text styles</a:t>
            </a:r>
          </a:p>
        </p:txBody>
      </p:sp>
      <p:sp>
        <p:nvSpPr>
          <p:cNvPr id="24" name="Text Placeholder 22"/>
          <p:cNvSpPr>
            <a:spLocks noGrp="1"/>
          </p:cNvSpPr>
          <p:nvPr>
            <p:ph type="body" sz="quarter" idx="14" hasCustomPrompt="1"/>
          </p:nvPr>
        </p:nvSpPr>
        <p:spPr>
          <a:xfrm>
            <a:off x="804346" y="1163620"/>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804346" y="245538"/>
            <a:ext cx="8221121" cy="770462"/>
          </a:xfrm>
        </p:spPr>
        <p:txBody>
          <a:bodyPr anchor="t" anchorCtr="0"/>
          <a:lstStyle>
            <a:lvl1pPr>
              <a:defRPr/>
            </a:lvl1pPr>
          </a:lstStyle>
          <a:p>
            <a:r>
              <a:rPr lang="en-US" dirty="0" smtClean="0"/>
              <a:t>Click to edit Master title style</a:t>
            </a:r>
            <a:endParaRPr lang="en-US" dirty="0"/>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271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ew Template_Quote">
    <p:spTree>
      <p:nvGrpSpPr>
        <p:cNvPr id="1" name=""/>
        <p:cNvGrpSpPr/>
        <p:nvPr/>
      </p:nvGrpSpPr>
      <p:grpSpPr>
        <a:xfrm>
          <a:off x="0" y="0"/>
          <a:ext cx="0" cy="0"/>
          <a:chOff x="0" y="0"/>
          <a:chExt cx="0" cy="0"/>
        </a:xfrm>
      </p:grpSpPr>
      <p:sp>
        <p:nvSpPr>
          <p:cNvPr id="19" name="Rectangle 18"/>
          <p:cNvSpPr/>
          <p:nvPr userDrawn="1"/>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p:cNvSpPr>
            <a:spLocks noGrp="1"/>
          </p:cNvSpPr>
          <p:nvPr>
            <p:ph type="body" sz="quarter" idx="11"/>
          </p:nvPr>
        </p:nvSpPr>
        <p:spPr>
          <a:xfrm>
            <a:off x="797999" y="1422404"/>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dirty="0" smtClean="0"/>
              <a:t>Click to edit Master text styles</a:t>
            </a:r>
          </a:p>
        </p:txBody>
      </p:sp>
      <p:sp>
        <p:nvSpPr>
          <p:cNvPr id="17" name="Text Placeholder 22"/>
          <p:cNvSpPr>
            <a:spLocks noGrp="1"/>
          </p:cNvSpPr>
          <p:nvPr>
            <p:ph type="body" sz="quarter" idx="16" hasCustomPrompt="1"/>
          </p:nvPr>
        </p:nvSpPr>
        <p:spPr>
          <a:xfrm>
            <a:off x="899602" y="2844803"/>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a:xfrm>
            <a:off x="899602"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829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ew Template_Chart">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0"/>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8" name="Rectangle 26"/>
          <p:cNvSpPr>
            <a:spLocks noChangeArrowheads="1"/>
          </p:cNvSpPr>
          <p:nvPr userDrawn="1"/>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455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ew Template_Corp Tagline">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userDrawn="1"/>
        </p:nvGrpSpPr>
        <p:grpSpPr>
          <a:xfrm>
            <a:off x="2103807" y="1774228"/>
            <a:ext cx="4936386" cy="1595045"/>
            <a:chOff x="2113332" y="1464413"/>
            <a:chExt cx="4936386" cy="1595045"/>
          </a:xfrm>
        </p:grpSpPr>
        <p:pic>
          <p:nvPicPr>
            <p:cNvPr id="6"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3332" y="1464413"/>
              <a:ext cx="4936386" cy="159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34" descr="HSET_clr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1263" y="1700213"/>
              <a:ext cx="4179887"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4562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ew Template_Closing Slide">
    <p:spTree>
      <p:nvGrpSpPr>
        <p:cNvPr id="1" name=""/>
        <p:cNvGrpSpPr/>
        <p:nvPr/>
      </p:nvGrpSpPr>
      <p:grpSpPr>
        <a:xfrm>
          <a:off x="0" y="0"/>
          <a:ext cx="0" cy="0"/>
          <a:chOff x="0" y="0"/>
          <a:chExt cx="0" cy="0"/>
        </a:xfrm>
      </p:grpSpPr>
      <p:pic>
        <p:nvPicPr>
          <p:cNvPr id="13"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O_signature_clr_rg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133" y="1329097"/>
            <a:ext cx="7315200" cy="2249424"/>
          </a:xfrm>
          <a:prstGeom prst="rect">
            <a:avLst/>
          </a:prstGeom>
        </p:spPr>
      </p:pic>
    </p:spTree>
    <p:extLst>
      <p:ext uri="{BB962C8B-B14F-4D97-AF65-F5344CB8AC3E}">
        <p14:creationId xmlns:p14="http://schemas.microsoft.com/office/powerpoint/2010/main" val="7821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 NOT USE_Instructions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0" y="1571843"/>
            <a:ext cx="5030787" cy="1100723"/>
          </a:xfrm>
        </p:spPr>
        <p:txBody>
          <a:bodyPr anchor="t" anchorCtr="0"/>
          <a:lstStyle>
            <a:lvl1pPr marL="0" algn="l" defTabSz="914400" rtl="0" eaLnBrk="1" latinLnBrk="0" hangingPunct="1">
              <a:lnSpc>
                <a:spcPct val="90000"/>
              </a:lnSpc>
              <a:spcBef>
                <a:spcPct val="0"/>
              </a:spcBef>
              <a:buNone/>
              <a:defRPr lang="en-US" sz="2800" b="1" kern="1200" dirty="0">
                <a:solidFill>
                  <a:schemeClr val="tx1"/>
                </a:solidFill>
                <a:latin typeface="Arial" pitchFamily="34" charset="0"/>
                <a:ea typeface="+mj-ea"/>
                <a:cs typeface="Arial" pitchFamily="34" charset="0"/>
              </a:defRPr>
            </a:lvl1pPr>
          </a:lstStyle>
          <a:p>
            <a:r>
              <a:rPr lang="en-US" dirty="0" smtClean="0"/>
              <a:t>Click to edit text </a:t>
            </a:r>
            <a:endParaRPr lang="en-US" dirty="0"/>
          </a:p>
        </p:txBody>
      </p:sp>
      <p:sp>
        <p:nvSpPr>
          <p:cNvPr id="13" name="Rectangle 12"/>
          <p:cNvSpPr/>
          <p:nvPr userDrawn="1"/>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138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 NOT USE_Instructions 2">
    <p:spTree>
      <p:nvGrpSpPr>
        <p:cNvPr id="1" name=""/>
        <p:cNvGrpSpPr/>
        <p:nvPr/>
      </p:nvGrpSpPr>
      <p:grpSpPr>
        <a:xfrm>
          <a:off x="0" y="0"/>
          <a:ext cx="0" cy="0"/>
          <a:chOff x="0" y="0"/>
          <a:chExt cx="0" cy="0"/>
        </a:xfrm>
      </p:grpSpPr>
      <p:sp>
        <p:nvSpPr>
          <p:cNvPr id="5" name="Rectangle 4"/>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804347" y="245538"/>
            <a:ext cx="8229600" cy="770462"/>
          </a:xfrm>
        </p:spPr>
        <p:txBody>
          <a:bodyPr anchor="t" anchorCtr="0"/>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206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O NOT USE_Instructions 3">
    <p:spTree>
      <p:nvGrpSpPr>
        <p:cNvPr id="1" name=""/>
        <p:cNvGrpSpPr/>
        <p:nvPr/>
      </p:nvGrpSpPr>
      <p:grpSpPr>
        <a:xfrm>
          <a:off x="0" y="0"/>
          <a:ext cx="0" cy="0"/>
          <a:chOff x="0" y="0"/>
          <a:chExt cx="0" cy="0"/>
        </a:xfrm>
      </p:grpSpPr>
      <p:sp>
        <p:nvSpPr>
          <p:cNvPr id="7" name="Rectangle 6"/>
          <p:cNvSpPr/>
          <p:nvPr/>
        </p:nvSpPr>
        <p:spPr>
          <a:xfrm>
            <a:off x="1" y="4488414"/>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804347" y="245538"/>
            <a:ext cx="8229600" cy="406396"/>
          </a:xfrm>
        </p:spPr>
        <p:txBody>
          <a:bodyPr anchor="t" anchorCtr="0"/>
          <a:lstStyle>
            <a:lvl1pPr>
              <a:defRPr/>
            </a:lvl1pPr>
          </a:lstStyle>
          <a:p>
            <a:r>
              <a:rPr lang="en-US" dirty="0"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116149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220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 name="Picture 7"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7" name="Title 1"/>
          <p:cNvSpPr>
            <a:spLocks noGrp="1"/>
          </p:cNvSpPr>
          <p:nvPr>
            <p:ph type="title" hasCustomPrompt="1"/>
          </p:nvPr>
        </p:nvSpPr>
        <p:spPr>
          <a:xfrm>
            <a:off x="451484" y="1583267"/>
            <a:ext cx="5026449"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indent="0">
              <a:spcAft>
                <a:spcPts val="0"/>
              </a:spcAft>
              <a:buNone/>
              <a:defRPr>
                <a:solidFill>
                  <a:schemeClr val="bg1"/>
                </a:solidFill>
              </a:defRPr>
            </a:lvl1pPr>
          </a:lstStyle>
          <a:p>
            <a:pPr lvl="0"/>
            <a:r>
              <a:rPr lang="en-US" dirty="0"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spTree>
    <p:extLst>
      <p:ext uri="{BB962C8B-B14F-4D97-AF65-F5344CB8AC3E}">
        <p14:creationId xmlns:p14="http://schemas.microsoft.com/office/powerpoint/2010/main" val="341113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Template_Title 2">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1" name="Rectangle 10"/>
          <p:cNvSpPr/>
          <p:nvPr userDrawn="1"/>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hasCustomPrompt="1"/>
          </p:nvPr>
        </p:nvSpPr>
        <p:spPr>
          <a:xfrm>
            <a:off x="451485" y="1583267"/>
            <a:ext cx="5026448"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dirty="0" smtClean="0"/>
              <a:t>Click to edit Master text styles</a:t>
            </a:r>
          </a:p>
          <a:p>
            <a:pPr lvl="0"/>
            <a:endParaRPr lang="en-US" dirty="0" smtClean="0"/>
          </a:p>
        </p:txBody>
      </p:sp>
      <p:sp>
        <p:nvSpPr>
          <p:cNvPr id="3" name="Picture Placeholder 2"/>
          <p:cNvSpPr>
            <a:spLocks noGrp="1"/>
          </p:cNvSpPr>
          <p:nvPr>
            <p:ph type="pic" sz="quarter" idx="14" hasCustomPrompt="1"/>
          </p:nvPr>
        </p:nvSpPr>
        <p:spPr>
          <a:xfrm>
            <a:off x="5943600" y="-25400"/>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spTree>
    <p:extLst>
      <p:ext uri="{BB962C8B-B14F-4D97-AF65-F5344CB8AC3E}">
        <p14:creationId xmlns:p14="http://schemas.microsoft.com/office/powerpoint/2010/main" val="213358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w Template_Program Agenda">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userDrawn="1">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5" name="Text Placeholder 4"/>
          <p:cNvSpPr>
            <a:spLocks noGrp="1"/>
          </p:cNvSpPr>
          <p:nvPr userDrawn="1">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dirty="0" smtClean="0"/>
              <a:t>Click to edit Master text styles</a:t>
            </a:r>
          </a:p>
        </p:txBody>
      </p:sp>
      <p:grpSp>
        <p:nvGrpSpPr>
          <p:cNvPr id="10" name="Group 9"/>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3" name="Rectangle 12"/>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214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ew Template_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53" cy="1100723"/>
          </a:xfrm>
        </p:spPr>
        <p:txBody>
          <a:bodyPr anchor="t" anchorCtr="0"/>
          <a:lstStyle>
            <a:lvl1pPr>
              <a:defRPr sz="2800" b="1">
                <a:ln w="0">
                  <a:noFill/>
                </a:ln>
                <a:solidFill>
                  <a:schemeClr val="tx1"/>
                </a:solidFill>
                <a:effectLst/>
              </a:defRPr>
            </a:lvl1pPr>
          </a:lstStyle>
          <a:p>
            <a:r>
              <a:rPr lang="en-US" dirty="0" smtClean="0"/>
              <a:t>Click to edit text </a:t>
            </a:r>
            <a:endParaRPr lang="en-US" dirty="0"/>
          </a:p>
        </p:txBody>
      </p:sp>
      <p:sp>
        <p:nvSpPr>
          <p:cNvPr id="12" name="Rectangle 11"/>
          <p:cNvSpPr/>
          <p:nvPr userDrawn="1"/>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455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ew Template_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40"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0" name="Picture Placeholder 11"/>
          <p:cNvSpPr>
            <a:spLocks noGrp="1"/>
          </p:cNvSpPr>
          <p:nvPr>
            <p:ph type="pic" sz="quarter" idx="12" hasCustomPrompt="1"/>
          </p:nvPr>
        </p:nvSpPr>
        <p:spPr>
          <a:xfrm>
            <a:off x="5715000" y="-2117"/>
            <a:ext cx="342900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userDrawn="1"/>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97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Template_Announcement">
    <p:spTree>
      <p:nvGrpSpPr>
        <p:cNvPr id="1" name=""/>
        <p:cNvGrpSpPr/>
        <p:nvPr/>
      </p:nvGrpSpPr>
      <p:grpSpPr>
        <a:xfrm>
          <a:off x="0" y="0"/>
          <a:ext cx="0" cy="0"/>
          <a:chOff x="0" y="0"/>
          <a:chExt cx="0" cy="0"/>
        </a:xfrm>
      </p:grpSpPr>
      <p:sp>
        <p:nvSpPr>
          <p:cNvPr id="15" name="Rectangle 14"/>
          <p:cNvSpPr/>
          <p:nvPr userDrawn="1"/>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hasCustomPrompt="1"/>
          </p:nvPr>
        </p:nvSpPr>
        <p:spPr>
          <a:xfrm>
            <a:off x="804347" y="1459241"/>
            <a:ext cx="5029186"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endParaRPr lang="en-US" dirty="0" smtClean="0"/>
          </a:p>
        </p:txBody>
      </p:sp>
      <p:sp>
        <p:nvSpPr>
          <p:cNvPr id="12" name="Picture Placeholder 11"/>
          <p:cNvSpPr>
            <a:spLocks noGrp="1"/>
          </p:cNvSpPr>
          <p:nvPr>
            <p:ph type="pic" sz="quarter" idx="12" hasCustomPrompt="1"/>
          </p:nvPr>
        </p:nvSpPr>
        <p:spPr>
          <a:xfrm>
            <a:off x="5941222" y="0"/>
            <a:ext cx="3064933" cy="4629150"/>
          </a:xfrm>
          <a:ln>
            <a:noFill/>
          </a:ln>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grpSp>
        <p:nvGrpSpPr>
          <p:cNvPr id="9" name="Group 8"/>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3"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4" name="Rectangle 13"/>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119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w Template_Announcement Key Features">
    <p:spTree>
      <p:nvGrpSpPr>
        <p:cNvPr id="1" name=""/>
        <p:cNvGrpSpPr/>
        <p:nvPr/>
      </p:nvGrpSpPr>
      <p:grpSpPr>
        <a:xfrm>
          <a:off x="0" y="0"/>
          <a:ext cx="0" cy="0"/>
          <a:chOff x="0" y="0"/>
          <a:chExt cx="0" cy="0"/>
        </a:xfrm>
      </p:grpSpPr>
      <p:sp>
        <p:nvSpPr>
          <p:cNvPr id="9" name="Rectangle 8"/>
          <p:cNvSpPr/>
          <p:nvPr userDrawn="1"/>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p:nvPr>
        </p:nvSpPr>
        <p:spPr>
          <a:xfrm>
            <a:off x="3443821" y="1430281"/>
            <a:ext cx="5369979" cy="2523657"/>
          </a:xfrm>
        </p:spPr>
        <p:txBody>
          <a:bodyPr anchor="t" anchorCtr="0"/>
          <a:lstStyle>
            <a:lvl1pPr marL="0" indent="0">
              <a:buNone/>
              <a:defRPr sz="2400" b="0" cap="all" baseline="0">
                <a:solidFill>
                  <a:schemeClr val="tx1"/>
                </a:solidFill>
              </a:defRPr>
            </a:lvl1pPr>
          </a:lstStyle>
          <a:p>
            <a:pPr lvl="0"/>
            <a:r>
              <a:rPr lang="en-US" dirty="0" smtClean="0"/>
              <a:t>Click to edit Master text styles</a:t>
            </a:r>
          </a:p>
        </p:txBody>
      </p:sp>
      <p:sp>
        <p:nvSpPr>
          <p:cNvPr id="8"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sp>
        <p:nvSpPr>
          <p:cNvPr id="7" name="Rectangle 6"/>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43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4347" y="245538"/>
            <a:ext cx="8229590" cy="406395"/>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04347" y="1523585"/>
            <a:ext cx="8229600" cy="292988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3" name="Picture 20" descr="Oracle WHITE"/>
          <p:cNvPicPr>
            <a:picLocks noChangeArrowheads="1"/>
          </p:cNvPicPr>
          <p:nvPr/>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nvGrpSpPr>
          <p:cNvPr id="5" name="Group 4"/>
          <p:cNvGrpSpPr/>
          <p:nvPr userDrawn="1"/>
        </p:nvGrpSpPr>
        <p:grpSpPr>
          <a:xfrm>
            <a:off x="0" y="4629150"/>
            <a:ext cx="9144000" cy="168275"/>
            <a:chOff x="0" y="4629150"/>
            <a:chExt cx="9144000" cy="168275"/>
          </a:xfrm>
        </p:grpSpPr>
        <p:pic>
          <p:nvPicPr>
            <p:cNvPr id="9" name="Picture 25" descr="Red Ba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8" name="Picture 20" descr="Oracle WHITE"/>
            <p:cNvPicPr>
              <a:picLocks noChangeArrowheads="1"/>
            </p:cNvPicPr>
            <p:nvPr userDrawn="1"/>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14" name="Group 13"/>
          <p:cNvGrpSpPr/>
          <p:nvPr userDrawn="1"/>
        </p:nvGrpSpPr>
        <p:grpSpPr>
          <a:xfrm>
            <a:off x="597807" y="4913790"/>
            <a:ext cx="4584912" cy="219168"/>
            <a:chOff x="597807" y="4913790"/>
            <a:chExt cx="4584912" cy="219168"/>
          </a:xfrm>
        </p:grpSpPr>
        <p:sp>
          <p:nvSpPr>
            <p:cNvPr id="15"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Copyright</a:t>
              </a:r>
              <a:r>
                <a:rPr lang="en-US" sz="600" baseline="0" dirty="0" smtClean="0">
                  <a:solidFill>
                    <a:schemeClr val="tx1"/>
                  </a:solidFill>
                </a:rPr>
                <a:t> </a:t>
              </a:r>
              <a:r>
                <a:rPr lang="en-US" sz="600" dirty="0" smtClean="0">
                  <a:solidFill>
                    <a:schemeClr val="tx1"/>
                  </a:solidFill>
                </a:rPr>
                <a:t>©</a:t>
              </a:r>
              <a:r>
                <a:rPr lang="en-US" sz="600" baseline="0" dirty="0" smtClean="0">
                  <a:solidFill>
                    <a:schemeClr val="tx1"/>
                  </a:solidFill>
                </a:rPr>
                <a:t> 2015, Oracle and/or its affiliates. All rights reserved.</a:t>
              </a:r>
              <a:endParaRPr lang="en-US" sz="600" dirty="0" smtClean="0">
                <a:solidFill>
                  <a:schemeClr val="tx1"/>
                </a:solidFill>
              </a:endParaRPr>
            </a:p>
          </p:txBody>
        </p:sp>
        <p:cxnSp>
          <p:nvCxnSpPr>
            <p:cNvPr id="16" name="Straight Connector 15"/>
            <p:cNvCxnSpPr/>
            <p:nvPr userDrawn="1"/>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sp>
          <p:nvSpPr>
            <p:cNvPr id="17" name="Text Box 14"/>
            <p:cNvSpPr txBox="1">
              <a:spLocks noChangeArrowheads="1"/>
            </p:cNvSpPr>
            <p:nvPr userDrawn="1"/>
          </p:nvSpPr>
          <p:spPr bwMode="auto">
            <a:xfrm>
              <a:off x="2923362" y="4913790"/>
              <a:ext cx="2259357" cy="219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endParaRPr lang="en-US" sz="800" dirty="0" smtClean="0">
                <a:solidFill>
                  <a:schemeClr val="tx1"/>
                </a:solidFill>
              </a:endParaRPr>
            </a:p>
          </p:txBody>
        </p:sp>
        <p:cxnSp>
          <p:nvCxnSpPr>
            <p:cNvPr id="19" name="Straight Connector 18"/>
            <p:cNvCxnSpPr/>
            <p:nvPr userDrawn="1"/>
          </p:nvCxnSpPr>
          <p:spPr>
            <a:xfrm flipH="1">
              <a:off x="2893332"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0" name="Rectangle 19"/>
          <p:cNvSpPr/>
          <p:nvPr userDrawn="1"/>
        </p:nvSpPr>
        <p:spPr>
          <a:xfrm>
            <a:off x="356299" y="4883819"/>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a:t>
            </a:fld>
            <a:endParaRPr lang="en-US" sz="600" dirty="0">
              <a:solidFill>
                <a:schemeClr val="tx1"/>
              </a:solidFill>
            </a:endParaRPr>
          </a:p>
        </p:txBody>
      </p:sp>
    </p:spTree>
    <p:extLst>
      <p:ext uri="{BB962C8B-B14F-4D97-AF65-F5344CB8AC3E}">
        <p14:creationId xmlns:p14="http://schemas.microsoft.com/office/powerpoint/2010/main" val="317983677"/>
      </p:ext>
    </p:extLst>
  </p:cSld>
  <p:clrMap bg1="lt1" tx1="dk1" bg2="lt2" tx2="dk2" accent1="accent1" accent2="accent2" accent3="accent3" accent4="accent4" accent5="accent5" accent6="accent6" hlink="hlink" folHlink="folHlink"/>
  <p:sldLayoutIdLst>
    <p:sldLayoutId id="2147483725" r:id="rId1"/>
    <p:sldLayoutId id="2147483748" r:id="rId2"/>
    <p:sldLayoutId id="2147483740" r:id="rId3"/>
    <p:sldLayoutId id="2147483741" r:id="rId4"/>
    <p:sldLayoutId id="2147483747" r:id="rId5"/>
    <p:sldLayoutId id="2147483733" r:id="rId6"/>
    <p:sldLayoutId id="2147483744" r:id="rId7"/>
    <p:sldLayoutId id="2147483694" r:id="rId8"/>
    <p:sldLayoutId id="2147483695" r:id="rId9"/>
    <p:sldLayoutId id="2147483701" r:id="rId10"/>
    <p:sldLayoutId id="2147483719" r:id="rId11"/>
    <p:sldLayoutId id="2147483700" r:id="rId12"/>
    <p:sldLayoutId id="2147483707" r:id="rId13"/>
    <p:sldLayoutId id="2147483746" r:id="rId14"/>
    <p:sldLayoutId id="2147483745" r:id="rId15"/>
    <p:sldLayoutId id="2147483685" r:id="rId16"/>
    <p:sldLayoutId id="214748368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Arial" pitchFamily="34" charset="0"/>
          <a:ea typeface="+mj-ea"/>
          <a:cs typeface="Arial" pitchFamily="34" charset="0"/>
        </a:defRPr>
      </a:lvl1pPr>
    </p:titleStyle>
    <p:body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slide" Target="slide11.xml"/><Relationship Id="rId4" Type="http://schemas.openxmlformats.org/officeDocument/2006/relationships/slide" Target="slide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8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344121"/>
          </a:xfrm>
        </p:spPr>
        <p:txBody>
          <a:bodyPr/>
          <a:lstStyle/>
          <a:p>
            <a:pPr lvl="0">
              <a:defRPr/>
            </a:pPr>
            <a:r>
              <a:rPr lang="en-US" sz="2400" dirty="0" smtClean="0">
                <a:ln w="0">
                  <a:noFill/>
                </a:ln>
              </a:rPr>
              <a:t>Accelerator Pack – </a:t>
            </a:r>
            <a:r>
              <a:rPr lang="en-US" sz="2400" dirty="0" smtClean="0"/>
              <a:t>Integrated liquidity management</a:t>
            </a:r>
            <a:endParaRPr lang="en-US" sz="2400" dirty="0" smtClean="0">
              <a:ln w="0">
                <a:noFill/>
              </a:ln>
            </a:endParaRPr>
          </a:p>
        </p:txBody>
      </p:sp>
      <p:sp>
        <p:nvSpPr>
          <p:cNvPr id="3" name="Content Placeholder 2"/>
          <p:cNvSpPr>
            <a:spLocks noGrp="1"/>
          </p:cNvSpPr>
          <p:nvPr>
            <p:ph sz="quarter" idx="12"/>
          </p:nvPr>
        </p:nvSpPr>
        <p:spPr>
          <a:xfrm>
            <a:off x="769782" y="1138651"/>
            <a:ext cx="8229600" cy="2835144"/>
          </a:xfrm>
        </p:spPr>
        <p:txBody>
          <a:bodyPr/>
          <a:lstStyle/>
          <a:p>
            <a:pPr lvl="1" algn="just">
              <a:spcBef>
                <a:spcPct val="50000"/>
              </a:spcBef>
              <a:buClr>
                <a:srgbClr val="FF0000"/>
              </a:buClr>
              <a:buFont typeface="Wingdings" pitchFamily="2" charset="2"/>
              <a:buChar char="§"/>
            </a:pPr>
            <a:r>
              <a:rPr lang="en-US" sz="1600" dirty="0" smtClean="0"/>
              <a:t>Features of Rule – PRC1, NINT</a:t>
            </a:r>
          </a:p>
          <a:p>
            <a:pPr lvl="3"/>
            <a:r>
              <a:rPr lang="en-US" sz="1400" dirty="0" smtClean="0"/>
              <a:t>Fixed interest rate of 10%</a:t>
            </a:r>
          </a:p>
          <a:p>
            <a:pPr lvl="3"/>
            <a:r>
              <a:rPr lang="en-US" sz="1400" dirty="0" smtClean="0"/>
              <a:t>Interest based on pool reallocation</a:t>
            </a:r>
          </a:p>
          <a:p>
            <a:pPr lvl="3"/>
            <a:r>
              <a:rPr lang="en-US" sz="1400" dirty="0" smtClean="0"/>
              <a:t>Credit interest rate based on normal rule</a:t>
            </a:r>
          </a:p>
          <a:p>
            <a:pPr lvl="1" algn="just">
              <a:spcBef>
                <a:spcPct val="50000"/>
              </a:spcBef>
              <a:buClr>
                <a:srgbClr val="FF0000"/>
              </a:buClr>
              <a:buFont typeface="Wingdings" pitchFamily="2" charset="2"/>
              <a:buChar char="§"/>
            </a:pPr>
            <a:r>
              <a:rPr lang="en-US" sz="1600" dirty="0" smtClean="0"/>
              <a:t>Features of Product – PRC1, NINT</a:t>
            </a:r>
          </a:p>
          <a:p>
            <a:pPr lvl="3"/>
            <a:r>
              <a:rPr lang="en-US" sz="1400" dirty="0" smtClean="0"/>
              <a:t>Accrual frequency as daily</a:t>
            </a:r>
          </a:p>
          <a:p>
            <a:pPr lvl="3"/>
            <a:r>
              <a:rPr lang="en-US" sz="1400" dirty="0" smtClean="0"/>
              <a:t>Account level accrual</a:t>
            </a:r>
          </a:p>
          <a:p>
            <a:pPr lvl="3"/>
            <a:r>
              <a:rPr lang="en-US" sz="1400" dirty="0" smtClean="0"/>
              <a:t>Liquidation frequency as 1 month</a:t>
            </a:r>
          </a:p>
          <a:p>
            <a:pPr lvl="3"/>
            <a:r>
              <a:rPr lang="en-US" sz="1400" dirty="0" smtClean="0"/>
              <a:t>Payment method as bearing</a:t>
            </a:r>
          </a:p>
        </p:txBody>
      </p:sp>
      <p:sp>
        <p:nvSpPr>
          <p:cNvPr id="4" name="Text Placeholder 3"/>
          <p:cNvSpPr>
            <a:spLocks noGrp="1"/>
          </p:cNvSpPr>
          <p:nvPr>
            <p:ph type="body" sz="quarter" idx="13"/>
          </p:nvPr>
        </p:nvSpPr>
        <p:spPr>
          <a:xfrm>
            <a:off x="787255" y="627579"/>
            <a:ext cx="8229600" cy="304800"/>
          </a:xfrm>
        </p:spPr>
        <p:txBody>
          <a:bodyPr/>
          <a:lstStyle/>
          <a:p>
            <a:r>
              <a:rPr lang="en-US" b="1" dirty="0" smtClean="0"/>
              <a:t>Product 2 – ILM Sweep</a:t>
            </a:r>
          </a:p>
          <a:p>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lvl="0">
              <a:defRPr/>
            </a:pPr>
            <a:r>
              <a:rPr lang="en-US" sz="2400" dirty="0" smtClean="0">
                <a:ln w="0">
                  <a:noFill/>
                </a:ln>
              </a:rPr>
              <a:t>Accelerator Pack – </a:t>
            </a:r>
            <a:r>
              <a:rPr lang="en-US" sz="2400" dirty="0" smtClean="0"/>
              <a:t>Integrated liquidity management</a:t>
            </a:r>
            <a:endParaRPr lang="en-US" sz="2400" dirty="0" smtClean="0">
              <a:ln w="0">
                <a:noFill/>
              </a:ln>
            </a:endParaRPr>
          </a:p>
        </p:txBody>
      </p:sp>
      <p:sp>
        <p:nvSpPr>
          <p:cNvPr id="3" name="Content Placeholder 2"/>
          <p:cNvSpPr>
            <a:spLocks noGrp="1"/>
          </p:cNvSpPr>
          <p:nvPr>
            <p:ph sz="quarter" idx="12"/>
          </p:nvPr>
        </p:nvSpPr>
        <p:spPr>
          <a:xfrm>
            <a:off x="659069" y="1180268"/>
            <a:ext cx="8229600" cy="2451695"/>
          </a:xfrm>
        </p:spPr>
        <p:txBody>
          <a:bodyPr/>
          <a:lstStyle/>
          <a:p>
            <a:pPr lvl="1" algn="just">
              <a:spcBef>
                <a:spcPct val="50000"/>
              </a:spcBef>
              <a:buClr>
                <a:srgbClr val="FF0000"/>
              </a:buClr>
              <a:buFont typeface="Wingdings" pitchFamily="2" charset="2"/>
              <a:buChar char="§"/>
              <a:defRPr/>
            </a:pPr>
            <a:r>
              <a:rPr lang="en-US" sz="1600" dirty="0" smtClean="0"/>
              <a:t>This product purpose is to create an account which would be used either to Pool or Sweep the balances of all the accounts maintained in an account structure. As per the sweep type whether its pooling or sweeping used in the account structure the funds would be moved from child to parent or parent to child notionally or physically.</a:t>
            </a:r>
          </a:p>
          <a:p>
            <a:pPr lvl="1" algn="just">
              <a:spcBef>
                <a:spcPct val="50000"/>
              </a:spcBef>
              <a:buClr>
                <a:srgbClr val="FF0000"/>
              </a:buClr>
              <a:buFont typeface="Wingdings" pitchFamily="2" charset="2"/>
              <a:buChar char="§"/>
              <a:defRPr/>
            </a:pPr>
            <a:r>
              <a:rPr lang="en-US" sz="1600" dirty="0" smtClean="0"/>
              <a:t>Features of Account class – ILM003</a:t>
            </a:r>
          </a:p>
          <a:p>
            <a:pPr lvl="3" algn="just">
              <a:spcBef>
                <a:spcPct val="50000"/>
              </a:spcBef>
              <a:defRPr/>
            </a:pPr>
            <a:r>
              <a:rPr lang="en-US" sz="1600" dirty="0" smtClean="0"/>
              <a:t>Booking of deposit with sweep and pool facility</a:t>
            </a:r>
          </a:p>
          <a:p>
            <a:pPr lvl="3" algn="just">
              <a:spcBef>
                <a:spcPct val="50000"/>
              </a:spcBef>
              <a:defRPr/>
            </a:pPr>
            <a:r>
              <a:rPr lang="en-US" sz="1600" dirty="0" smtClean="0"/>
              <a:t>Integrated liquidated management option is enabled</a:t>
            </a:r>
          </a:p>
        </p:txBody>
      </p:sp>
      <p:sp>
        <p:nvSpPr>
          <p:cNvPr id="4" name="Text Placeholder 3"/>
          <p:cNvSpPr>
            <a:spLocks noGrp="1"/>
          </p:cNvSpPr>
          <p:nvPr>
            <p:ph type="body" sz="quarter" idx="13"/>
          </p:nvPr>
        </p:nvSpPr>
        <p:spPr>
          <a:xfrm>
            <a:off x="582156" y="807041"/>
            <a:ext cx="8229600" cy="304800"/>
          </a:xfrm>
        </p:spPr>
        <p:txBody>
          <a:bodyPr/>
          <a:lstStyle/>
          <a:p>
            <a:r>
              <a:rPr lang="en-US" b="1" dirty="0" smtClean="0"/>
              <a:t>Product 3 – ILM pooling &amp; sweep</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n w="0">
                  <a:noFill/>
                </a:ln>
              </a:rPr>
              <a:t>Accelerator Pack – </a:t>
            </a:r>
            <a:r>
              <a:rPr lang="en-US" sz="2400" dirty="0" smtClean="0"/>
              <a:t>Integrated liquidity management</a:t>
            </a:r>
            <a:endParaRPr lang="en-US" sz="2400" dirty="0"/>
          </a:p>
        </p:txBody>
      </p:sp>
      <p:graphicFrame>
        <p:nvGraphicFramePr>
          <p:cNvPr id="5" name="Content Placeholder 4"/>
          <p:cNvGraphicFramePr>
            <a:graphicFrameLocks noGrp="1"/>
          </p:cNvGraphicFramePr>
          <p:nvPr>
            <p:ph sz="quarter" idx="12"/>
          </p:nvPr>
        </p:nvGraphicFramePr>
        <p:xfrm>
          <a:off x="505330" y="1428052"/>
          <a:ext cx="8229600" cy="2860339"/>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88702">
                <a:tc gridSpan="2">
                  <a:txBody>
                    <a:bodyPr/>
                    <a:lstStyle/>
                    <a:p>
                      <a:pPr marL="0" marR="0" algn="ctr">
                        <a:spcBef>
                          <a:spcPts val="0"/>
                        </a:spcBef>
                        <a:spcAft>
                          <a:spcPts val="1000"/>
                        </a:spcAft>
                      </a:pPr>
                      <a:r>
                        <a:rPr lang="en-US" sz="1100" dirty="0" smtClean="0"/>
                        <a:t>Account class parameters</a:t>
                      </a:r>
                      <a:endParaRPr lang="en-US" sz="1200" b="0" dirty="0">
                        <a:latin typeface="Times New Roman"/>
                        <a:ea typeface="Calibri"/>
                      </a:endParaRPr>
                    </a:p>
                  </a:txBody>
                  <a:tcPr marL="68580" marR="68580" marT="0" marB="0" anchor="ctr"/>
                </a:tc>
                <a:tc hMerge="1">
                  <a:txBody>
                    <a:bodyPr/>
                    <a:lstStyle/>
                    <a:p>
                      <a:pPr marL="0" marR="0">
                        <a:spcBef>
                          <a:spcPts val="0"/>
                        </a:spcBef>
                        <a:spcAft>
                          <a:spcPts val="1000"/>
                        </a:spcAft>
                      </a:pPr>
                      <a:endParaRPr lang="en-US" sz="1200" b="0" dirty="0">
                        <a:latin typeface="Times New Roman"/>
                        <a:ea typeface="Calibri"/>
                      </a:endParaRPr>
                    </a:p>
                  </a:txBody>
                  <a:tcPr marL="68580" marR="68580" marT="0" marB="0" anchor="ctr"/>
                </a:tc>
                <a:extLst>
                  <a:ext uri="{0D108BD9-81ED-4DB2-BD59-A6C34878D82A}">
                    <a16:rowId xmlns:a16="http://schemas.microsoft.com/office/drawing/2014/main" val="10000"/>
                  </a:ext>
                </a:extLst>
              </a:tr>
              <a:tr h="177863">
                <a:tc>
                  <a:txBody>
                    <a:bodyPr/>
                    <a:lstStyle/>
                    <a:p>
                      <a:pPr marL="0" marR="0">
                        <a:spcBef>
                          <a:spcPts val="0"/>
                        </a:spcBef>
                        <a:spcAft>
                          <a:spcPts val="1000"/>
                        </a:spcAft>
                      </a:pPr>
                      <a:r>
                        <a:rPr lang="en-US" sz="1100" dirty="0">
                          <a:latin typeface="Calibri"/>
                          <a:ea typeface="Calibri"/>
                        </a:rPr>
                        <a:t>Overdraft</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No</a:t>
                      </a:r>
                      <a:endParaRPr lang="en-US" sz="1200">
                        <a:latin typeface="Times New Roman"/>
                        <a:ea typeface="Calibri"/>
                      </a:endParaRPr>
                    </a:p>
                  </a:txBody>
                  <a:tcPr marL="68580" marR="68580" marT="0" marB="0" anchor="ctr"/>
                </a:tc>
                <a:extLst>
                  <a:ext uri="{0D108BD9-81ED-4DB2-BD59-A6C34878D82A}">
                    <a16:rowId xmlns:a16="http://schemas.microsoft.com/office/drawing/2014/main" val="10001"/>
                  </a:ext>
                </a:extLst>
              </a:tr>
              <a:tr h="177863">
                <a:tc>
                  <a:txBody>
                    <a:bodyPr/>
                    <a:lstStyle/>
                    <a:p>
                      <a:pPr marL="0" marR="0">
                        <a:spcBef>
                          <a:spcPts val="0"/>
                        </a:spcBef>
                        <a:spcAft>
                          <a:spcPts val="1000"/>
                        </a:spcAft>
                      </a:pPr>
                      <a:r>
                        <a:rPr lang="en-US" sz="1100">
                          <a:latin typeface="Calibri"/>
                          <a:ea typeface="Calibri"/>
                        </a:rPr>
                        <a:t>Track receivable</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2"/>
                  </a:ext>
                </a:extLst>
              </a:tr>
              <a:tr h="239282">
                <a:tc>
                  <a:txBody>
                    <a:bodyPr/>
                    <a:lstStyle/>
                    <a:p>
                      <a:pPr marL="0" marR="0">
                        <a:spcBef>
                          <a:spcPts val="0"/>
                        </a:spcBef>
                        <a:spcAft>
                          <a:spcPts val="1000"/>
                        </a:spcAft>
                      </a:pPr>
                      <a:r>
                        <a:rPr lang="en-US" sz="1100">
                          <a:latin typeface="Calibri"/>
                          <a:ea typeface="Calibri"/>
                        </a:rPr>
                        <a:t>Account statistics</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03"/>
                  </a:ext>
                </a:extLst>
              </a:tr>
              <a:tr h="239282">
                <a:tc>
                  <a:txBody>
                    <a:bodyPr/>
                    <a:lstStyle/>
                    <a:p>
                      <a:pPr marL="0" marR="0">
                        <a:spcBef>
                          <a:spcPts val="0"/>
                        </a:spcBef>
                        <a:spcAft>
                          <a:spcPts val="1000"/>
                        </a:spcAft>
                      </a:pPr>
                      <a:r>
                        <a:rPr lang="en-US" sz="1100">
                          <a:latin typeface="Calibri"/>
                          <a:ea typeface="Calibri"/>
                        </a:rPr>
                        <a:t>Exclude Same Day Reversal Transactions from Statement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04"/>
                  </a:ext>
                </a:extLst>
              </a:tr>
              <a:tr h="282012">
                <a:tc>
                  <a:txBody>
                    <a:bodyPr/>
                    <a:lstStyle/>
                    <a:p>
                      <a:pPr marL="0" marR="0">
                        <a:spcBef>
                          <a:spcPts val="0"/>
                        </a:spcBef>
                        <a:spcAft>
                          <a:spcPts val="1000"/>
                        </a:spcAft>
                      </a:pPr>
                      <a:r>
                        <a:rPr lang="en-US" sz="1100">
                          <a:latin typeface="Calibri"/>
                          <a:ea typeface="Calibri"/>
                        </a:rPr>
                        <a:t>Back period entry allowed</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05"/>
                  </a:ext>
                </a:extLst>
              </a:tr>
              <a:tr h="213644">
                <a:tc>
                  <a:txBody>
                    <a:bodyPr/>
                    <a:lstStyle/>
                    <a:p>
                      <a:pPr marL="0" marR="0">
                        <a:spcBef>
                          <a:spcPts val="0"/>
                        </a:spcBef>
                        <a:spcAft>
                          <a:spcPts val="1000"/>
                        </a:spcAft>
                      </a:pPr>
                      <a:r>
                        <a:rPr lang="en-US" sz="1100">
                          <a:latin typeface="Calibri"/>
                          <a:ea typeface="Calibri"/>
                        </a:rPr>
                        <a:t>Interest charges</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06"/>
                  </a:ext>
                </a:extLst>
              </a:tr>
              <a:tr h="188008">
                <a:tc>
                  <a:txBody>
                    <a:bodyPr/>
                    <a:lstStyle/>
                    <a:p>
                      <a:pPr marL="0" marR="0">
                        <a:spcBef>
                          <a:spcPts val="0"/>
                        </a:spcBef>
                        <a:spcAft>
                          <a:spcPts val="1000"/>
                        </a:spcAft>
                      </a:pPr>
                      <a:r>
                        <a:rPr lang="en-US" sz="1100">
                          <a:latin typeface="Calibri"/>
                          <a:ea typeface="Calibri"/>
                        </a:rPr>
                        <a:t>Track accrued interest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07"/>
                  </a:ext>
                </a:extLst>
              </a:tr>
              <a:tr h="247828">
                <a:tc>
                  <a:txBody>
                    <a:bodyPr/>
                    <a:lstStyle/>
                    <a:p>
                      <a:pPr marL="0" marR="0">
                        <a:spcBef>
                          <a:spcPts val="0"/>
                        </a:spcBef>
                        <a:spcAft>
                          <a:spcPts val="1000"/>
                        </a:spcAft>
                      </a:pPr>
                      <a:r>
                        <a:rPr lang="en-US" sz="1100">
                          <a:latin typeface="Calibri"/>
                          <a:ea typeface="Calibri"/>
                        </a:rPr>
                        <a:t>Debit credit advices</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08"/>
                  </a:ext>
                </a:extLst>
              </a:tr>
              <a:tr h="222191">
                <a:tc>
                  <a:txBody>
                    <a:bodyPr/>
                    <a:lstStyle/>
                    <a:p>
                      <a:pPr marL="0" marR="0">
                        <a:spcBef>
                          <a:spcPts val="0"/>
                        </a:spcBef>
                        <a:spcAft>
                          <a:spcPts val="1000"/>
                        </a:spcAft>
                      </a:pPr>
                      <a:r>
                        <a:rPr lang="en-US" sz="1100">
                          <a:latin typeface="Calibri"/>
                          <a:ea typeface="Calibri"/>
                        </a:rPr>
                        <a:t>Posting allowed</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09"/>
                  </a:ext>
                </a:extLst>
              </a:tr>
              <a:tr h="273465">
                <a:tc>
                  <a:txBody>
                    <a:bodyPr/>
                    <a:lstStyle/>
                    <a:p>
                      <a:pPr marL="0" marR="0">
                        <a:spcBef>
                          <a:spcPts val="0"/>
                        </a:spcBef>
                        <a:spcAft>
                          <a:spcPts val="1000"/>
                        </a:spcAft>
                      </a:pPr>
                      <a:r>
                        <a:rPr lang="en-US" sz="1100">
                          <a:latin typeface="Calibri"/>
                          <a:ea typeface="Calibri"/>
                        </a:rPr>
                        <a:t>Interest statement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10"/>
                  </a:ext>
                </a:extLst>
              </a:tr>
              <a:tr h="179462">
                <a:tc>
                  <a:txBody>
                    <a:bodyPr/>
                    <a:lstStyle/>
                    <a:p>
                      <a:pPr marL="0" marR="0">
                        <a:spcBef>
                          <a:spcPts val="0"/>
                        </a:spcBef>
                        <a:spcAft>
                          <a:spcPts val="1000"/>
                        </a:spcAft>
                      </a:pPr>
                      <a:r>
                        <a:rPr lang="en-US" sz="1100">
                          <a:latin typeface="Calibri"/>
                          <a:ea typeface="Calibri"/>
                        </a:rPr>
                        <a:t>Available balance check required</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11"/>
                  </a:ext>
                </a:extLst>
              </a:tr>
              <a:tr h="230737">
                <a:tc>
                  <a:txBody>
                    <a:bodyPr/>
                    <a:lstStyle/>
                    <a:p>
                      <a:pPr marL="0" marR="0">
                        <a:spcBef>
                          <a:spcPts val="0"/>
                        </a:spcBef>
                        <a:spcAft>
                          <a:spcPts val="1000"/>
                        </a:spcAft>
                      </a:pPr>
                      <a:r>
                        <a:rPr lang="en-US" sz="1100">
                          <a:latin typeface="Calibri"/>
                          <a:ea typeface="Calibri"/>
                        </a:rPr>
                        <a:t>Integrated liquidity management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Yes</a:t>
                      </a:r>
                      <a:endParaRPr lang="en-US" sz="1200" dirty="0">
                        <a:latin typeface="Times New Roman"/>
                        <a:ea typeface="Calibri"/>
                      </a:endParaRPr>
                    </a:p>
                  </a:txBody>
                  <a:tcPr marL="68580" marR="68580" marT="0" marB="0"/>
                </a:tc>
                <a:extLst>
                  <a:ext uri="{0D108BD9-81ED-4DB2-BD59-A6C34878D82A}">
                    <a16:rowId xmlns:a16="http://schemas.microsoft.com/office/drawing/2014/main" val="10012"/>
                  </a:ext>
                </a:extLst>
              </a:tr>
            </a:tbl>
          </a:graphicData>
        </a:graphic>
      </p:graphicFrame>
      <p:sp>
        <p:nvSpPr>
          <p:cNvPr id="4" name="Text Placeholder 3"/>
          <p:cNvSpPr>
            <a:spLocks noGrp="1"/>
          </p:cNvSpPr>
          <p:nvPr>
            <p:ph type="body" sz="quarter" idx="13"/>
          </p:nvPr>
        </p:nvSpPr>
        <p:spPr>
          <a:xfrm>
            <a:off x="505244" y="827678"/>
            <a:ext cx="8229600" cy="304800"/>
          </a:xfrm>
        </p:spPr>
        <p:txBody>
          <a:bodyPr/>
          <a:lstStyle/>
          <a:p>
            <a:r>
              <a:rPr lang="en-US" b="1" dirty="0" smtClean="0"/>
              <a:t>Product 3 – ILM pooling &amp; sweep</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344121"/>
          </a:xfrm>
        </p:spPr>
        <p:txBody>
          <a:bodyPr/>
          <a:lstStyle/>
          <a:p>
            <a:pPr lvl="0">
              <a:defRPr/>
            </a:pPr>
            <a:r>
              <a:rPr lang="en-US" sz="2400" dirty="0" smtClean="0">
                <a:ln w="0">
                  <a:noFill/>
                </a:ln>
              </a:rPr>
              <a:t>Accelerator Pack – </a:t>
            </a:r>
            <a:r>
              <a:rPr lang="en-US" sz="2400" dirty="0" smtClean="0"/>
              <a:t>Integrated liquidity management</a:t>
            </a:r>
            <a:endParaRPr lang="en-US" sz="2400" dirty="0" smtClean="0">
              <a:ln w="0">
                <a:noFill/>
              </a:ln>
            </a:endParaRPr>
          </a:p>
        </p:txBody>
      </p:sp>
      <p:sp>
        <p:nvSpPr>
          <p:cNvPr id="3" name="Content Placeholder 2"/>
          <p:cNvSpPr>
            <a:spLocks noGrp="1"/>
          </p:cNvSpPr>
          <p:nvPr>
            <p:ph sz="quarter" idx="12"/>
          </p:nvPr>
        </p:nvSpPr>
        <p:spPr>
          <a:xfrm>
            <a:off x="769782" y="1138651"/>
            <a:ext cx="8229600" cy="2835144"/>
          </a:xfrm>
        </p:spPr>
        <p:txBody>
          <a:bodyPr/>
          <a:lstStyle/>
          <a:p>
            <a:pPr lvl="1" algn="just">
              <a:spcBef>
                <a:spcPct val="50000"/>
              </a:spcBef>
              <a:buClr>
                <a:srgbClr val="FF0000"/>
              </a:buClr>
              <a:buFont typeface="Wingdings" pitchFamily="2" charset="2"/>
              <a:buChar char="§"/>
            </a:pPr>
            <a:r>
              <a:rPr lang="en-US" sz="1600" dirty="0" smtClean="0"/>
              <a:t>Features of Rule – PHR1, PRC1, NINT</a:t>
            </a:r>
          </a:p>
          <a:p>
            <a:pPr lvl="3"/>
            <a:r>
              <a:rPr lang="en-US" sz="1400" dirty="0" smtClean="0"/>
              <a:t>Fixed interest rate of 10%</a:t>
            </a:r>
          </a:p>
          <a:p>
            <a:pPr lvl="3"/>
            <a:r>
              <a:rPr lang="en-US" sz="1400" dirty="0" smtClean="0"/>
              <a:t>Interest based on pool leader and pool reallocation accounts</a:t>
            </a:r>
          </a:p>
          <a:p>
            <a:pPr lvl="3"/>
            <a:r>
              <a:rPr lang="en-US" sz="1400" dirty="0" smtClean="0"/>
              <a:t>Credit interest rate based on normal rule</a:t>
            </a:r>
          </a:p>
          <a:p>
            <a:pPr lvl="1" algn="just">
              <a:spcBef>
                <a:spcPct val="50000"/>
              </a:spcBef>
              <a:buClr>
                <a:srgbClr val="FF0000"/>
              </a:buClr>
              <a:buFont typeface="Wingdings" pitchFamily="2" charset="2"/>
              <a:buChar char="§"/>
            </a:pPr>
            <a:r>
              <a:rPr lang="en-US" sz="1600" dirty="0" smtClean="0"/>
              <a:t>Features of Product – PHR1, PRC1, NINT</a:t>
            </a:r>
          </a:p>
          <a:p>
            <a:pPr lvl="3"/>
            <a:r>
              <a:rPr lang="en-US" sz="1400" dirty="0" smtClean="0"/>
              <a:t>Accrual frequency as daily</a:t>
            </a:r>
          </a:p>
          <a:p>
            <a:pPr lvl="3"/>
            <a:r>
              <a:rPr lang="en-US" sz="1400" dirty="0" smtClean="0"/>
              <a:t>Account level accrual</a:t>
            </a:r>
          </a:p>
          <a:p>
            <a:pPr lvl="3"/>
            <a:r>
              <a:rPr lang="en-US" sz="1400" dirty="0" smtClean="0"/>
              <a:t>Liquidation frequency as 1 month</a:t>
            </a:r>
          </a:p>
          <a:p>
            <a:pPr lvl="3"/>
            <a:r>
              <a:rPr lang="en-US" sz="1400" dirty="0" smtClean="0"/>
              <a:t>Payment method as bearing</a:t>
            </a:r>
          </a:p>
        </p:txBody>
      </p:sp>
      <p:sp>
        <p:nvSpPr>
          <p:cNvPr id="4" name="Text Placeholder 3"/>
          <p:cNvSpPr>
            <a:spLocks noGrp="1"/>
          </p:cNvSpPr>
          <p:nvPr>
            <p:ph type="body" sz="quarter" idx="13"/>
          </p:nvPr>
        </p:nvSpPr>
        <p:spPr>
          <a:xfrm>
            <a:off x="787255" y="627579"/>
            <a:ext cx="8229600" cy="304800"/>
          </a:xfrm>
        </p:spPr>
        <p:txBody>
          <a:bodyPr/>
          <a:lstStyle/>
          <a:p>
            <a:r>
              <a:rPr lang="en-US" b="1" dirty="0" smtClean="0"/>
              <a:t>Product 3 – ILM pooling &amp; sweep</a:t>
            </a:r>
          </a:p>
          <a:p>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25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4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Accelerator </a:t>
            </a:r>
            <a:r>
              <a:rPr lang="en-US" smtClean="0"/>
              <a:t>Pack 12.4</a:t>
            </a:r>
            <a:endParaRPr lang="en-US" dirty="0" smtClean="0"/>
          </a:p>
        </p:txBody>
      </p:sp>
      <p:cxnSp>
        <p:nvCxnSpPr>
          <p:cNvPr id="9" name="Straight Connector 8"/>
          <p:cNvCxnSpPr/>
          <p:nvPr/>
        </p:nvCxnSpPr>
        <p:spPr>
          <a:xfrm flipH="1">
            <a:off x="8972550" y="2567355"/>
            <a:ext cx="273054" cy="0"/>
          </a:xfrm>
          <a:prstGeom prst="line">
            <a:avLst/>
          </a:prstGeom>
          <a:grpFill/>
          <a:ln w="19050">
            <a:solidFill>
              <a:srgbClr val="00B050"/>
            </a:solidFill>
            <a:round/>
            <a:headEnd/>
            <a:tailEnd type="triangle" w="med" len="med"/>
          </a:ln>
        </p:spPr>
      </p:cxnSp>
      <p:sp>
        <p:nvSpPr>
          <p:cNvPr id="10" name="Text Placeholder 9"/>
          <p:cNvSpPr>
            <a:spLocks noGrp="1"/>
          </p:cNvSpPr>
          <p:nvPr>
            <p:ph type="body" sz="quarter" idx="13"/>
          </p:nvPr>
        </p:nvSpPr>
        <p:spPr/>
        <p:txBody>
          <a:bodyPr/>
          <a:lstStyle/>
          <a:p>
            <a:r>
              <a:rPr lang="en-US" dirty="0" smtClean="0"/>
              <a:t>Integrated Liquidity Management</a:t>
            </a:r>
            <a:endParaRPr lang="en-US" dirty="0"/>
          </a:p>
        </p:txBody>
      </p:sp>
      <p:pic>
        <p:nvPicPr>
          <p:cNvPr id="11" name="Picture Placeholder 11" descr="ph-ind-buslife-017-cropped.bmp"/>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26667" r="26667"/>
          <a:stretch/>
        </p:blipFill>
        <p:spPr>
          <a:prstGeom prst="rect">
            <a:avLst/>
          </a:prstGeom>
          <a:blipFill>
            <a:blip r:embed="rId4" cstate="print"/>
            <a:tile tx="0" ty="0" sx="100000" sy="100000" flip="none" algn="tl"/>
          </a:blipFill>
          <a:effectLst>
            <a:innerShdw blurRad="63500" dist="50800" dir="10800000">
              <a:prstClr val="black">
                <a:alpha val="50000"/>
              </a:prstClr>
            </a:innerShdw>
          </a:effectLst>
        </p:spPr>
      </p:pic>
    </p:spTree>
    <p:extLst>
      <p:ext uri="{BB962C8B-B14F-4D97-AF65-F5344CB8AC3E}">
        <p14:creationId xmlns:p14="http://schemas.microsoft.com/office/powerpoint/2010/main" val="383648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981" y="245538"/>
            <a:ext cx="7771752" cy="378305"/>
          </a:xfrm>
        </p:spPr>
        <p:txBody>
          <a:bodyPr/>
          <a:lstStyle/>
          <a:p>
            <a:r>
              <a:rPr lang="en-US" sz="2400" dirty="0" smtClean="0"/>
              <a:t>Accelerator Pack – Integrated liquidity management</a:t>
            </a:r>
            <a:endParaRPr lang="en-US" sz="2400" dirty="0"/>
          </a:p>
        </p:txBody>
      </p:sp>
      <p:sp>
        <p:nvSpPr>
          <p:cNvPr id="3" name="Text Placeholder 2"/>
          <p:cNvSpPr>
            <a:spLocks noGrp="1"/>
          </p:cNvSpPr>
          <p:nvPr>
            <p:ph type="body" sz="quarter" idx="13"/>
          </p:nvPr>
        </p:nvSpPr>
        <p:spPr>
          <a:xfrm>
            <a:off x="830618" y="1380224"/>
            <a:ext cx="7771752" cy="1730445"/>
          </a:xfrm>
        </p:spPr>
        <p:txBody>
          <a:bodyPr/>
          <a:lstStyle/>
          <a:p>
            <a:pPr marL="212725" indent="-212725" defTabSz="914400" fontAlgn="base">
              <a:lnSpc>
                <a:spcPct val="100000"/>
              </a:lnSpc>
              <a:spcBef>
                <a:spcPts val="500"/>
              </a:spcBef>
              <a:spcAft>
                <a:spcPts val="200"/>
              </a:spcAft>
              <a:buClr>
                <a:schemeClr val="tx2"/>
              </a:buClr>
              <a:buSzTx/>
              <a:buFont typeface="Arial" pitchFamily="34" charset="0"/>
              <a:buChar char="•"/>
              <a:defRPr/>
            </a:pPr>
            <a:r>
              <a:rPr lang="en-US" sz="2000" dirty="0" smtClean="0">
                <a:ea typeface="ＭＳ Ｐゴシック" pitchFamily="127" charset="-128"/>
                <a:cs typeface="ＭＳ Ｐゴシック" pitchFamily="127" charset="-128"/>
              </a:rPr>
              <a:t>Introduction</a:t>
            </a:r>
          </a:p>
          <a:p>
            <a:pPr marL="212725" indent="-212725" defTabSz="914400" fontAlgn="base">
              <a:lnSpc>
                <a:spcPct val="100000"/>
              </a:lnSpc>
              <a:spcBef>
                <a:spcPts val="500"/>
              </a:spcBef>
              <a:spcAft>
                <a:spcPts val="200"/>
              </a:spcAft>
              <a:buClr>
                <a:schemeClr val="tx2"/>
              </a:buClr>
              <a:buSzTx/>
              <a:buFont typeface="Arial" pitchFamily="34" charset="0"/>
              <a:buChar char="•"/>
              <a:defRPr/>
            </a:pPr>
            <a:r>
              <a:rPr lang="en-US" sz="2000" dirty="0" smtClean="0">
                <a:ea typeface="ＭＳ Ｐゴシック" pitchFamily="127" charset="-128"/>
                <a:cs typeface="ＭＳ Ｐゴシック" pitchFamily="127" charset="-128"/>
              </a:rPr>
              <a:t>Products</a:t>
            </a:r>
          </a:p>
          <a:p>
            <a:pPr marL="501650" lvl="1" indent="-212725" defTabSz="914400" fontAlgn="base">
              <a:spcBef>
                <a:spcPts val="500"/>
              </a:spcBef>
              <a:spcAft>
                <a:spcPts val="200"/>
              </a:spcAft>
              <a:buClr>
                <a:schemeClr val="tx2"/>
              </a:buClr>
              <a:buSzTx/>
              <a:buFont typeface="Arial" pitchFamily="34" charset="0"/>
              <a:buChar char="•"/>
              <a:defRPr/>
            </a:pPr>
            <a:r>
              <a:rPr lang="en-US" sz="1400" dirty="0" smtClean="0">
                <a:hlinkClick r:id="rId3" action="ppaction://hlinksldjump"/>
              </a:rPr>
              <a:t>ILM Pooling</a:t>
            </a:r>
            <a:endParaRPr lang="en-US" sz="1400" dirty="0" smtClean="0"/>
          </a:p>
          <a:p>
            <a:pPr marL="501650" lvl="1" indent="-212725" defTabSz="914400" fontAlgn="base">
              <a:spcBef>
                <a:spcPts val="500"/>
              </a:spcBef>
              <a:spcAft>
                <a:spcPts val="200"/>
              </a:spcAft>
              <a:buClr>
                <a:schemeClr val="tx2"/>
              </a:buClr>
              <a:buSzTx/>
              <a:buFont typeface="Arial" pitchFamily="34" charset="0"/>
              <a:buChar char="•"/>
              <a:defRPr/>
            </a:pPr>
            <a:r>
              <a:rPr lang="en-US" sz="1400" dirty="0" smtClean="0">
                <a:hlinkClick r:id="rId4" action="ppaction://hlinksldjump"/>
              </a:rPr>
              <a:t>ILM Sweeping</a:t>
            </a:r>
            <a:endParaRPr lang="en-US" sz="1400" dirty="0" smtClean="0"/>
          </a:p>
          <a:p>
            <a:pPr marL="501650" lvl="1" indent="-212725" defTabSz="914400" fontAlgn="base">
              <a:spcBef>
                <a:spcPts val="500"/>
              </a:spcBef>
              <a:spcAft>
                <a:spcPts val="200"/>
              </a:spcAft>
              <a:buClr>
                <a:schemeClr val="tx2"/>
              </a:buClr>
              <a:buSzTx/>
              <a:buFont typeface="Arial" pitchFamily="34" charset="0"/>
              <a:buChar char="•"/>
              <a:defRPr/>
            </a:pPr>
            <a:r>
              <a:rPr lang="en-US" sz="1400" dirty="0" smtClean="0">
                <a:hlinkClick r:id="rId5" action="ppaction://hlinksldjump"/>
              </a:rPr>
              <a:t>ILM Pooling and sweep</a:t>
            </a:r>
            <a:endParaRPr lang="en-US" sz="1400" dirty="0" smtClean="0"/>
          </a:p>
        </p:txBody>
      </p:sp>
      <p:sp>
        <p:nvSpPr>
          <p:cNvPr id="4" name="Rectangle 3"/>
          <p:cNvSpPr/>
          <p:nvPr/>
        </p:nvSpPr>
        <p:spPr>
          <a:xfrm>
            <a:off x="731648" y="700755"/>
            <a:ext cx="3493264" cy="341632"/>
          </a:xfrm>
          <a:prstGeom prst="rect">
            <a:avLst/>
          </a:prstGeom>
        </p:spPr>
        <p:txBody>
          <a:bodyPr wrap="square">
            <a:spAutoFit/>
          </a:bodyPr>
          <a:lstStyle/>
          <a:p>
            <a:pPr lvl="0">
              <a:lnSpc>
                <a:spcPct val="90000"/>
              </a:lnSpc>
              <a:spcBef>
                <a:spcPct val="0"/>
              </a:spcBef>
              <a:defRPr/>
            </a:pPr>
            <a:r>
              <a:rPr lang="en-US" dirty="0" smtClean="0">
                <a:solidFill>
                  <a:srgbClr val="FF0000"/>
                </a:solidFill>
                <a:ea typeface="ＭＳ Ｐゴシック" pitchFamily="127" charset="-128"/>
                <a:cs typeface="ＭＳ Ｐゴシック" pitchFamily="127" charset="-128"/>
              </a:rPr>
              <a:t>Contents</a:t>
            </a:r>
            <a:endParaRPr lang="en-US" b="1" dirty="0" smtClean="0">
              <a:ln w="0">
                <a:noFill/>
              </a:ln>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6" y="245538"/>
            <a:ext cx="8339653" cy="583403"/>
          </a:xfrm>
        </p:spPr>
        <p:txBody>
          <a:bodyPr/>
          <a:lstStyle/>
          <a:p>
            <a:r>
              <a:rPr lang="en-US" sz="2400" dirty="0" smtClean="0"/>
              <a:t>Accelerator Pack – Integrated liquidity management</a:t>
            </a:r>
            <a:endParaRPr lang="en-US" sz="2400" dirty="0"/>
          </a:p>
        </p:txBody>
      </p:sp>
      <p:sp>
        <p:nvSpPr>
          <p:cNvPr id="3" name="Content Placeholder 2"/>
          <p:cNvSpPr>
            <a:spLocks noGrp="1"/>
          </p:cNvSpPr>
          <p:nvPr>
            <p:ph sz="quarter" idx="12"/>
          </p:nvPr>
        </p:nvSpPr>
        <p:spPr>
          <a:xfrm>
            <a:off x="615576" y="1352864"/>
            <a:ext cx="8229600" cy="2468021"/>
          </a:xfrm>
        </p:spPr>
        <p:txBody>
          <a:bodyPr/>
          <a:lstStyle/>
          <a:p>
            <a:pPr lvl="0">
              <a:buNone/>
            </a:pPr>
            <a:r>
              <a:rPr lang="en-US" sz="1600" dirty="0" smtClean="0"/>
              <a:t>This document describes the sample ILM products that are offered off-the-shelf</a:t>
            </a:r>
          </a:p>
          <a:p>
            <a:pPr lvl="0">
              <a:buNone/>
            </a:pPr>
            <a:endParaRPr lang="en-US" sz="1600" dirty="0" smtClean="0"/>
          </a:p>
          <a:p>
            <a:pPr lvl="0"/>
            <a:r>
              <a:rPr lang="en-US" sz="1600" dirty="0" smtClean="0"/>
              <a:t>ILM module of FLEXCUBE supports processing of products like,</a:t>
            </a:r>
          </a:p>
          <a:p>
            <a:pPr lvl="1"/>
            <a:r>
              <a:rPr lang="en-US" sz="1400" dirty="0" smtClean="0"/>
              <a:t>Pooling accounts</a:t>
            </a:r>
          </a:p>
          <a:p>
            <a:pPr lvl="1"/>
            <a:r>
              <a:rPr lang="en-US" sz="1400" dirty="0" smtClean="0"/>
              <a:t>Sweep accounts</a:t>
            </a:r>
          </a:p>
        </p:txBody>
      </p:sp>
      <p:sp>
        <p:nvSpPr>
          <p:cNvPr id="4" name="Text Placeholder 3"/>
          <p:cNvSpPr>
            <a:spLocks noGrp="1"/>
          </p:cNvSpPr>
          <p:nvPr>
            <p:ph type="body" sz="quarter" idx="13"/>
          </p:nvPr>
        </p:nvSpPr>
        <p:spPr>
          <a:xfrm>
            <a:off x="693251" y="781403"/>
            <a:ext cx="2058113" cy="304800"/>
          </a:xfrm>
        </p:spPr>
        <p:txBody>
          <a:bodyPr/>
          <a:lstStyle/>
          <a:p>
            <a:r>
              <a:rPr lang="en-US" b="1" dirty="0" smtClean="0"/>
              <a:t>Introduction</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lvl="0">
              <a:defRPr/>
            </a:pPr>
            <a:r>
              <a:rPr lang="en-US" sz="2400" dirty="0" smtClean="0">
                <a:ln w="0">
                  <a:noFill/>
                </a:ln>
              </a:rPr>
              <a:t>Accelerator Pack – </a:t>
            </a:r>
            <a:r>
              <a:rPr lang="en-US" sz="2400" dirty="0" smtClean="0"/>
              <a:t>Integrated liquidity management</a:t>
            </a:r>
            <a:endParaRPr lang="en-US" sz="2400" dirty="0" smtClean="0">
              <a:ln w="0">
                <a:noFill/>
              </a:ln>
            </a:endParaRPr>
          </a:p>
        </p:txBody>
      </p:sp>
      <p:sp>
        <p:nvSpPr>
          <p:cNvPr id="3" name="Content Placeholder 2"/>
          <p:cNvSpPr>
            <a:spLocks noGrp="1"/>
          </p:cNvSpPr>
          <p:nvPr>
            <p:ph sz="quarter" idx="12"/>
          </p:nvPr>
        </p:nvSpPr>
        <p:spPr>
          <a:xfrm>
            <a:off x="659069" y="1180268"/>
            <a:ext cx="8229600" cy="2682431"/>
          </a:xfrm>
        </p:spPr>
        <p:txBody>
          <a:bodyPr/>
          <a:lstStyle/>
          <a:p>
            <a:pPr lvl="1" algn="just">
              <a:spcBef>
                <a:spcPct val="50000"/>
              </a:spcBef>
              <a:buClr>
                <a:srgbClr val="FF0000"/>
              </a:buClr>
              <a:buFont typeface="Wingdings" pitchFamily="2" charset="2"/>
              <a:buChar char="§"/>
              <a:defRPr/>
            </a:pPr>
            <a:r>
              <a:rPr lang="en-US" sz="1600" dirty="0" smtClean="0"/>
              <a:t>This offering has all  basic features that are needed for a corporate customer to open an account which could participate in the pooling account structure either as a header, Parent or Child This product would be used to pool the whole balances of all the accounts maintained in an account structure notionally.</a:t>
            </a:r>
          </a:p>
          <a:p>
            <a:pPr lvl="1" algn="just">
              <a:spcBef>
                <a:spcPct val="50000"/>
              </a:spcBef>
              <a:buClr>
                <a:srgbClr val="FF0000"/>
              </a:buClr>
              <a:buFont typeface="Wingdings" pitchFamily="2" charset="2"/>
              <a:buChar char="§"/>
              <a:defRPr/>
            </a:pPr>
            <a:r>
              <a:rPr lang="en-US" sz="1600" dirty="0" smtClean="0"/>
              <a:t>Features of Account class – ILM001</a:t>
            </a:r>
          </a:p>
          <a:p>
            <a:pPr lvl="3" algn="just">
              <a:spcBef>
                <a:spcPct val="50000"/>
              </a:spcBef>
              <a:defRPr/>
            </a:pPr>
            <a:r>
              <a:rPr lang="en-US" sz="1600" dirty="0" smtClean="0"/>
              <a:t>Booking of deposit with pooling facility</a:t>
            </a:r>
          </a:p>
          <a:p>
            <a:pPr lvl="3" algn="just">
              <a:spcBef>
                <a:spcPct val="50000"/>
              </a:spcBef>
              <a:defRPr/>
            </a:pPr>
            <a:r>
              <a:rPr lang="en-US" sz="1600" dirty="0" smtClean="0"/>
              <a:t>The account will get the credit or debit interest as per the amount it contributed to its parent</a:t>
            </a:r>
          </a:p>
        </p:txBody>
      </p:sp>
      <p:sp>
        <p:nvSpPr>
          <p:cNvPr id="4" name="Text Placeholder 3"/>
          <p:cNvSpPr>
            <a:spLocks noGrp="1"/>
          </p:cNvSpPr>
          <p:nvPr>
            <p:ph type="body" sz="quarter" idx="13"/>
          </p:nvPr>
        </p:nvSpPr>
        <p:spPr>
          <a:xfrm>
            <a:off x="582156" y="807041"/>
            <a:ext cx="8229600" cy="304800"/>
          </a:xfrm>
        </p:spPr>
        <p:txBody>
          <a:bodyPr/>
          <a:lstStyle/>
          <a:p>
            <a:r>
              <a:rPr lang="en-US" b="1" dirty="0" smtClean="0"/>
              <a:t>Product 1 – ILM pooling</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n w="0">
                  <a:noFill/>
                </a:ln>
              </a:rPr>
              <a:t>Accelerator Pack – </a:t>
            </a:r>
            <a:r>
              <a:rPr lang="en-US" sz="2400" dirty="0" smtClean="0"/>
              <a:t>Integrated liquidity management</a:t>
            </a:r>
            <a:endParaRPr lang="en-US" sz="2400" dirty="0"/>
          </a:p>
        </p:txBody>
      </p:sp>
      <p:graphicFrame>
        <p:nvGraphicFramePr>
          <p:cNvPr id="5" name="Content Placeholder 4"/>
          <p:cNvGraphicFramePr>
            <a:graphicFrameLocks noGrp="1"/>
          </p:cNvGraphicFramePr>
          <p:nvPr>
            <p:ph sz="quarter" idx="12"/>
          </p:nvPr>
        </p:nvGraphicFramePr>
        <p:xfrm>
          <a:off x="505330" y="1428052"/>
          <a:ext cx="8229600" cy="2860339"/>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88702">
                <a:tc gridSpan="2">
                  <a:txBody>
                    <a:bodyPr/>
                    <a:lstStyle/>
                    <a:p>
                      <a:pPr marL="0" marR="0" algn="ctr">
                        <a:spcBef>
                          <a:spcPts val="0"/>
                        </a:spcBef>
                        <a:spcAft>
                          <a:spcPts val="1000"/>
                        </a:spcAft>
                      </a:pPr>
                      <a:r>
                        <a:rPr lang="en-US" sz="1100" dirty="0" smtClean="0"/>
                        <a:t>Account class parameters</a:t>
                      </a:r>
                      <a:endParaRPr lang="en-US" sz="1200" b="0" dirty="0">
                        <a:latin typeface="Times New Roman"/>
                        <a:ea typeface="Calibri"/>
                      </a:endParaRPr>
                    </a:p>
                  </a:txBody>
                  <a:tcPr marL="68580" marR="68580" marT="0" marB="0" anchor="ctr"/>
                </a:tc>
                <a:tc hMerge="1">
                  <a:txBody>
                    <a:bodyPr/>
                    <a:lstStyle/>
                    <a:p>
                      <a:pPr marL="0" marR="0">
                        <a:spcBef>
                          <a:spcPts val="0"/>
                        </a:spcBef>
                        <a:spcAft>
                          <a:spcPts val="1000"/>
                        </a:spcAft>
                      </a:pPr>
                      <a:endParaRPr lang="en-US" sz="1200" b="0" dirty="0">
                        <a:latin typeface="Times New Roman"/>
                        <a:ea typeface="Calibri"/>
                      </a:endParaRPr>
                    </a:p>
                  </a:txBody>
                  <a:tcPr marL="68580" marR="68580" marT="0" marB="0" anchor="ctr"/>
                </a:tc>
                <a:extLst>
                  <a:ext uri="{0D108BD9-81ED-4DB2-BD59-A6C34878D82A}">
                    <a16:rowId xmlns:a16="http://schemas.microsoft.com/office/drawing/2014/main" val="10000"/>
                  </a:ext>
                </a:extLst>
              </a:tr>
              <a:tr h="177863">
                <a:tc>
                  <a:txBody>
                    <a:bodyPr/>
                    <a:lstStyle/>
                    <a:p>
                      <a:pPr marL="0" marR="0">
                        <a:spcBef>
                          <a:spcPts val="0"/>
                        </a:spcBef>
                        <a:spcAft>
                          <a:spcPts val="1000"/>
                        </a:spcAft>
                      </a:pPr>
                      <a:r>
                        <a:rPr lang="en-US" sz="1100" dirty="0">
                          <a:latin typeface="Calibri"/>
                          <a:ea typeface="Calibri"/>
                        </a:rPr>
                        <a:t>Overdraft</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1"/>
                  </a:ext>
                </a:extLst>
              </a:tr>
              <a:tr h="177863">
                <a:tc>
                  <a:txBody>
                    <a:bodyPr/>
                    <a:lstStyle/>
                    <a:p>
                      <a:pPr marL="0" marR="0">
                        <a:spcBef>
                          <a:spcPts val="0"/>
                        </a:spcBef>
                        <a:spcAft>
                          <a:spcPts val="1000"/>
                        </a:spcAft>
                      </a:pPr>
                      <a:r>
                        <a:rPr lang="en-US" sz="1100">
                          <a:latin typeface="Calibri"/>
                          <a:ea typeface="Calibri"/>
                        </a:rPr>
                        <a:t>Track receivable</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2"/>
                  </a:ext>
                </a:extLst>
              </a:tr>
              <a:tr h="239282">
                <a:tc>
                  <a:txBody>
                    <a:bodyPr/>
                    <a:lstStyle/>
                    <a:p>
                      <a:pPr marL="0" marR="0">
                        <a:spcBef>
                          <a:spcPts val="0"/>
                        </a:spcBef>
                        <a:spcAft>
                          <a:spcPts val="1000"/>
                        </a:spcAft>
                      </a:pPr>
                      <a:r>
                        <a:rPr lang="en-US" sz="1100">
                          <a:latin typeface="Calibri"/>
                          <a:ea typeface="Calibri"/>
                        </a:rPr>
                        <a:t>Account statistics</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03"/>
                  </a:ext>
                </a:extLst>
              </a:tr>
              <a:tr h="239282">
                <a:tc>
                  <a:txBody>
                    <a:bodyPr/>
                    <a:lstStyle/>
                    <a:p>
                      <a:pPr marL="0" marR="0">
                        <a:spcBef>
                          <a:spcPts val="0"/>
                        </a:spcBef>
                        <a:spcAft>
                          <a:spcPts val="1000"/>
                        </a:spcAft>
                      </a:pPr>
                      <a:r>
                        <a:rPr lang="en-US" sz="1100">
                          <a:latin typeface="Calibri"/>
                          <a:ea typeface="Calibri"/>
                        </a:rPr>
                        <a:t>Exclude Same Day Reversal Transactions from Statement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04"/>
                  </a:ext>
                </a:extLst>
              </a:tr>
              <a:tr h="282012">
                <a:tc>
                  <a:txBody>
                    <a:bodyPr/>
                    <a:lstStyle/>
                    <a:p>
                      <a:pPr marL="0" marR="0">
                        <a:spcBef>
                          <a:spcPts val="0"/>
                        </a:spcBef>
                        <a:spcAft>
                          <a:spcPts val="1000"/>
                        </a:spcAft>
                      </a:pPr>
                      <a:r>
                        <a:rPr lang="en-US" sz="1100">
                          <a:latin typeface="Calibri"/>
                          <a:ea typeface="Calibri"/>
                        </a:rPr>
                        <a:t>Back period entry allowed</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05"/>
                  </a:ext>
                </a:extLst>
              </a:tr>
              <a:tr h="213644">
                <a:tc>
                  <a:txBody>
                    <a:bodyPr/>
                    <a:lstStyle/>
                    <a:p>
                      <a:pPr marL="0" marR="0">
                        <a:spcBef>
                          <a:spcPts val="0"/>
                        </a:spcBef>
                        <a:spcAft>
                          <a:spcPts val="1000"/>
                        </a:spcAft>
                      </a:pPr>
                      <a:r>
                        <a:rPr lang="en-US" sz="1100">
                          <a:latin typeface="Calibri"/>
                          <a:ea typeface="Calibri"/>
                        </a:rPr>
                        <a:t>Interest charges</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06"/>
                  </a:ext>
                </a:extLst>
              </a:tr>
              <a:tr h="188008">
                <a:tc>
                  <a:txBody>
                    <a:bodyPr/>
                    <a:lstStyle/>
                    <a:p>
                      <a:pPr marL="0" marR="0">
                        <a:spcBef>
                          <a:spcPts val="0"/>
                        </a:spcBef>
                        <a:spcAft>
                          <a:spcPts val="1000"/>
                        </a:spcAft>
                      </a:pPr>
                      <a:r>
                        <a:rPr lang="en-US" sz="1100">
                          <a:latin typeface="Calibri"/>
                          <a:ea typeface="Calibri"/>
                        </a:rPr>
                        <a:t>Track accrued interest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07"/>
                  </a:ext>
                </a:extLst>
              </a:tr>
              <a:tr h="247828">
                <a:tc>
                  <a:txBody>
                    <a:bodyPr/>
                    <a:lstStyle/>
                    <a:p>
                      <a:pPr marL="0" marR="0">
                        <a:spcBef>
                          <a:spcPts val="0"/>
                        </a:spcBef>
                        <a:spcAft>
                          <a:spcPts val="1000"/>
                        </a:spcAft>
                      </a:pPr>
                      <a:r>
                        <a:rPr lang="en-US" sz="1100">
                          <a:latin typeface="Calibri"/>
                          <a:ea typeface="Calibri"/>
                        </a:rPr>
                        <a:t>Debit credit advices</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08"/>
                  </a:ext>
                </a:extLst>
              </a:tr>
              <a:tr h="222191">
                <a:tc>
                  <a:txBody>
                    <a:bodyPr/>
                    <a:lstStyle/>
                    <a:p>
                      <a:pPr marL="0" marR="0">
                        <a:spcBef>
                          <a:spcPts val="0"/>
                        </a:spcBef>
                        <a:spcAft>
                          <a:spcPts val="1000"/>
                        </a:spcAft>
                      </a:pPr>
                      <a:r>
                        <a:rPr lang="en-US" sz="1100">
                          <a:latin typeface="Calibri"/>
                          <a:ea typeface="Calibri"/>
                        </a:rPr>
                        <a:t>Posting allowed</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09"/>
                  </a:ext>
                </a:extLst>
              </a:tr>
              <a:tr h="273465">
                <a:tc>
                  <a:txBody>
                    <a:bodyPr/>
                    <a:lstStyle/>
                    <a:p>
                      <a:pPr marL="0" marR="0">
                        <a:spcBef>
                          <a:spcPts val="0"/>
                        </a:spcBef>
                        <a:spcAft>
                          <a:spcPts val="1000"/>
                        </a:spcAft>
                      </a:pPr>
                      <a:r>
                        <a:rPr lang="en-US" sz="1100">
                          <a:latin typeface="Calibri"/>
                          <a:ea typeface="Calibri"/>
                        </a:rPr>
                        <a:t>Interest statement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10"/>
                  </a:ext>
                </a:extLst>
              </a:tr>
              <a:tr h="179462">
                <a:tc>
                  <a:txBody>
                    <a:bodyPr/>
                    <a:lstStyle/>
                    <a:p>
                      <a:pPr marL="0" marR="0">
                        <a:spcBef>
                          <a:spcPts val="0"/>
                        </a:spcBef>
                        <a:spcAft>
                          <a:spcPts val="1000"/>
                        </a:spcAft>
                      </a:pPr>
                      <a:r>
                        <a:rPr lang="en-US" sz="1100">
                          <a:latin typeface="Calibri"/>
                          <a:ea typeface="Calibri"/>
                        </a:rPr>
                        <a:t>Available balance check required</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11"/>
                  </a:ext>
                </a:extLst>
              </a:tr>
              <a:tr h="230737">
                <a:tc>
                  <a:txBody>
                    <a:bodyPr/>
                    <a:lstStyle/>
                    <a:p>
                      <a:pPr marL="0" marR="0">
                        <a:spcBef>
                          <a:spcPts val="0"/>
                        </a:spcBef>
                        <a:spcAft>
                          <a:spcPts val="1000"/>
                        </a:spcAft>
                      </a:pPr>
                      <a:r>
                        <a:rPr lang="en-US" sz="1100">
                          <a:latin typeface="Calibri"/>
                          <a:ea typeface="Calibri"/>
                        </a:rPr>
                        <a:t>Integrated liquidity management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Yes</a:t>
                      </a:r>
                      <a:endParaRPr lang="en-US" sz="1200" dirty="0">
                        <a:latin typeface="Times New Roman"/>
                        <a:ea typeface="Calibri"/>
                      </a:endParaRPr>
                    </a:p>
                  </a:txBody>
                  <a:tcPr marL="68580" marR="68580" marT="0" marB="0"/>
                </a:tc>
                <a:extLst>
                  <a:ext uri="{0D108BD9-81ED-4DB2-BD59-A6C34878D82A}">
                    <a16:rowId xmlns:a16="http://schemas.microsoft.com/office/drawing/2014/main" val="10012"/>
                  </a:ext>
                </a:extLst>
              </a:tr>
            </a:tbl>
          </a:graphicData>
        </a:graphic>
      </p:graphicFrame>
      <p:sp>
        <p:nvSpPr>
          <p:cNvPr id="4" name="Text Placeholder 3"/>
          <p:cNvSpPr>
            <a:spLocks noGrp="1"/>
          </p:cNvSpPr>
          <p:nvPr>
            <p:ph type="body" sz="quarter" idx="13"/>
          </p:nvPr>
        </p:nvSpPr>
        <p:spPr>
          <a:xfrm>
            <a:off x="505244" y="827678"/>
            <a:ext cx="8229600" cy="304800"/>
          </a:xfrm>
        </p:spPr>
        <p:txBody>
          <a:bodyPr/>
          <a:lstStyle/>
          <a:p>
            <a:r>
              <a:rPr lang="en-US" b="1" dirty="0" smtClean="0"/>
              <a:t>Product 1 – ILM Pooling</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344121"/>
          </a:xfrm>
        </p:spPr>
        <p:txBody>
          <a:bodyPr/>
          <a:lstStyle/>
          <a:p>
            <a:pPr lvl="0">
              <a:defRPr/>
            </a:pPr>
            <a:r>
              <a:rPr lang="en-US" sz="2400" dirty="0" smtClean="0">
                <a:ln w="0">
                  <a:noFill/>
                </a:ln>
              </a:rPr>
              <a:t>Accelerator Pack – </a:t>
            </a:r>
            <a:r>
              <a:rPr lang="en-US" sz="2400" dirty="0" smtClean="0"/>
              <a:t>Integrated liquidity management</a:t>
            </a:r>
            <a:endParaRPr lang="en-US" sz="2400" dirty="0" smtClean="0">
              <a:ln w="0">
                <a:noFill/>
              </a:ln>
            </a:endParaRPr>
          </a:p>
        </p:txBody>
      </p:sp>
      <p:sp>
        <p:nvSpPr>
          <p:cNvPr id="3" name="Content Placeholder 2"/>
          <p:cNvSpPr>
            <a:spLocks noGrp="1"/>
          </p:cNvSpPr>
          <p:nvPr>
            <p:ph sz="quarter" idx="12"/>
          </p:nvPr>
        </p:nvSpPr>
        <p:spPr>
          <a:xfrm>
            <a:off x="769782" y="1138651"/>
            <a:ext cx="8229600" cy="2835144"/>
          </a:xfrm>
        </p:spPr>
        <p:txBody>
          <a:bodyPr/>
          <a:lstStyle/>
          <a:p>
            <a:pPr lvl="1" algn="just">
              <a:spcBef>
                <a:spcPct val="50000"/>
              </a:spcBef>
              <a:buClr>
                <a:srgbClr val="FF0000"/>
              </a:buClr>
              <a:buFont typeface="Wingdings" pitchFamily="2" charset="2"/>
              <a:buChar char="§"/>
            </a:pPr>
            <a:r>
              <a:rPr lang="en-US" sz="1600" dirty="0" smtClean="0"/>
              <a:t>Features of Rule – PHR1, PRC1, NINT</a:t>
            </a:r>
          </a:p>
          <a:p>
            <a:pPr lvl="3"/>
            <a:r>
              <a:rPr lang="en-US" sz="1400" dirty="0" smtClean="0"/>
              <a:t>Fixed interest rate of 10%</a:t>
            </a:r>
          </a:p>
          <a:p>
            <a:pPr lvl="3"/>
            <a:r>
              <a:rPr lang="en-US" sz="1400" dirty="0" smtClean="0"/>
              <a:t>Interest based on pool leader and pool reallocation accounts</a:t>
            </a:r>
          </a:p>
          <a:p>
            <a:pPr lvl="3"/>
            <a:r>
              <a:rPr lang="en-US" sz="1400" dirty="0" smtClean="0"/>
              <a:t>Credit interest rate based on normal rule</a:t>
            </a:r>
          </a:p>
          <a:p>
            <a:pPr lvl="1" algn="just">
              <a:spcBef>
                <a:spcPct val="50000"/>
              </a:spcBef>
              <a:buClr>
                <a:srgbClr val="FF0000"/>
              </a:buClr>
              <a:buFont typeface="Wingdings" pitchFamily="2" charset="2"/>
              <a:buChar char="§"/>
            </a:pPr>
            <a:r>
              <a:rPr lang="en-US" sz="1600" dirty="0" smtClean="0"/>
              <a:t>Features of Product – PHR1, PRC1, NINT</a:t>
            </a:r>
          </a:p>
          <a:p>
            <a:pPr lvl="3"/>
            <a:r>
              <a:rPr lang="en-US" sz="1400" dirty="0" smtClean="0"/>
              <a:t>Accrual frequency as daily</a:t>
            </a:r>
          </a:p>
          <a:p>
            <a:pPr lvl="3"/>
            <a:r>
              <a:rPr lang="en-US" sz="1400" dirty="0" smtClean="0"/>
              <a:t>Account level accrual</a:t>
            </a:r>
          </a:p>
          <a:p>
            <a:pPr lvl="3"/>
            <a:r>
              <a:rPr lang="en-US" sz="1400" dirty="0" smtClean="0"/>
              <a:t>Liquidation frequency as 1 month</a:t>
            </a:r>
          </a:p>
          <a:p>
            <a:pPr lvl="3"/>
            <a:r>
              <a:rPr lang="en-US" sz="1400" dirty="0" smtClean="0"/>
              <a:t>Payment method as bearing</a:t>
            </a:r>
          </a:p>
        </p:txBody>
      </p:sp>
      <p:sp>
        <p:nvSpPr>
          <p:cNvPr id="4" name="Text Placeholder 3"/>
          <p:cNvSpPr>
            <a:spLocks noGrp="1"/>
          </p:cNvSpPr>
          <p:nvPr>
            <p:ph type="body" sz="quarter" idx="13"/>
          </p:nvPr>
        </p:nvSpPr>
        <p:spPr>
          <a:xfrm>
            <a:off x="787255" y="627579"/>
            <a:ext cx="8229600" cy="304800"/>
          </a:xfrm>
        </p:spPr>
        <p:txBody>
          <a:bodyPr/>
          <a:lstStyle/>
          <a:p>
            <a:r>
              <a:rPr lang="en-US" b="1" dirty="0" smtClean="0"/>
              <a:t>Product 1 – ILM Pooling</a:t>
            </a:r>
          </a:p>
          <a:p>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1213"/>
          </a:xfrm>
        </p:spPr>
        <p:txBody>
          <a:bodyPr/>
          <a:lstStyle/>
          <a:p>
            <a:pPr lvl="0">
              <a:defRPr/>
            </a:pPr>
            <a:r>
              <a:rPr lang="en-US" sz="2400" dirty="0" smtClean="0">
                <a:ln w="0">
                  <a:noFill/>
                </a:ln>
              </a:rPr>
              <a:t>Accelerator Pack – </a:t>
            </a:r>
            <a:r>
              <a:rPr lang="en-US" sz="2400" dirty="0" smtClean="0"/>
              <a:t>Integrated liquidity management</a:t>
            </a:r>
            <a:endParaRPr lang="en-US" sz="2400" dirty="0" smtClean="0">
              <a:ln w="0">
                <a:noFill/>
              </a:ln>
            </a:endParaRPr>
          </a:p>
        </p:txBody>
      </p:sp>
      <p:sp>
        <p:nvSpPr>
          <p:cNvPr id="3" name="Content Placeholder 2"/>
          <p:cNvSpPr>
            <a:spLocks noGrp="1"/>
          </p:cNvSpPr>
          <p:nvPr>
            <p:ph sz="quarter" idx="12"/>
          </p:nvPr>
        </p:nvSpPr>
        <p:spPr>
          <a:xfrm>
            <a:off x="659069" y="1180268"/>
            <a:ext cx="8229600" cy="2998625"/>
          </a:xfrm>
        </p:spPr>
        <p:txBody>
          <a:bodyPr/>
          <a:lstStyle/>
          <a:p>
            <a:pPr lvl="1" algn="just">
              <a:spcBef>
                <a:spcPct val="50000"/>
              </a:spcBef>
              <a:buClr>
                <a:srgbClr val="FF0000"/>
              </a:buClr>
              <a:buFont typeface="Wingdings" pitchFamily="2" charset="2"/>
              <a:buChar char="§"/>
              <a:defRPr/>
            </a:pPr>
            <a:r>
              <a:rPr lang="en-US" sz="1600" dirty="0" smtClean="0"/>
              <a:t>This offering has all  basic features that are needed for a corporate customer to open an account which could participate in the pooling account structure either as a header, Parent or Child This product would be used to sweep the balances of all the accounts maintained in an account structure. Physical funds are moved in account structure from child to parent or parent to child.</a:t>
            </a:r>
          </a:p>
          <a:p>
            <a:pPr lvl="1" algn="just">
              <a:spcBef>
                <a:spcPct val="50000"/>
              </a:spcBef>
              <a:buClr>
                <a:srgbClr val="FF0000"/>
              </a:buClr>
              <a:buFont typeface="Wingdings" pitchFamily="2" charset="2"/>
              <a:buChar char="§"/>
              <a:defRPr/>
            </a:pPr>
            <a:r>
              <a:rPr lang="en-US" sz="1600" dirty="0" smtClean="0"/>
              <a:t>Features of Account class – ILM002</a:t>
            </a:r>
          </a:p>
          <a:p>
            <a:pPr lvl="3" algn="just">
              <a:spcBef>
                <a:spcPct val="50000"/>
              </a:spcBef>
              <a:defRPr/>
            </a:pPr>
            <a:r>
              <a:rPr lang="en-US" sz="1600" dirty="0" smtClean="0"/>
              <a:t>Booking of deposit with sweep facility</a:t>
            </a:r>
          </a:p>
          <a:p>
            <a:pPr lvl="3" algn="just">
              <a:spcBef>
                <a:spcPct val="50000"/>
              </a:spcBef>
              <a:defRPr/>
            </a:pPr>
            <a:r>
              <a:rPr lang="en-US" sz="1600" dirty="0" smtClean="0"/>
              <a:t>Integrated liquidated management option is enabled</a:t>
            </a:r>
          </a:p>
        </p:txBody>
      </p:sp>
      <p:sp>
        <p:nvSpPr>
          <p:cNvPr id="4" name="Text Placeholder 3"/>
          <p:cNvSpPr>
            <a:spLocks noGrp="1"/>
          </p:cNvSpPr>
          <p:nvPr>
            <p:ph type="body" sz="quarter" idx="13"/>
          </p:nvPr>
        </p:nvSpPr>
        <p:spPr>
          <a:xfrm>
            <a:off x="582156" y="807041"/>
            <a:ext cx="8229600" cy="304800"/>
          </a:xfrm>
        </p:spPr>
        <p:txBody>
          <a:bodyPr/>
          <a:lstStyle/>
          <a:p>
            <a:r>
              <a:rPr lang="en-US" b="1" smtClean="0"/>
              <a:t>Product 2 </a:t>
            </a:r>
            <a:r>
              <a:rPr lang="en-US" b="1" dirty="0" smtClean="0"/>
              <a:t>– </a:t>
            </a:r>
            <a:r>
              <a:rPr lang="en-US" b="1" smtClean="0"/>
              <a:t>ILM sweep</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n w="0">
                  <a:noFill/>
                </a:ln>
              </a:rPr>
              <a:t>Accelerator Pack – </a:t>
            </a:r>
            <a:r>
              <a:rPr lang="en-US" sz="2400" dirty="0" smtClean="0"/>
              <a:t>Integrated liquidity management</a:t>
            </a:r>
            <a:endParaRPr lang="en-US" sz="2400" dirty="0"/>
          </a:p>
        </p:txBody>
      </p:sp>
      <p:graphicFrame>
        <p:nvGraphicFramePr>
          <p:cNvPr id="5" name="Content Placeholder 4"/>
          <p:cNvGraphicFramePr>
            <a:graphicFrameLocks noGrp="1"/>
          </p:cNvGraphicFramePr>
          <p:nvPr>
            <p:ph sz="quarter" idx="12"/>
          </p:nvPr>
        </p:nvGraphicFramePr>
        <p:xfrm>
          <a:off x="505330" y="1428052"/>
          <a:ext cx="8229600" cy="2860339"/>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88702">
                <a:tc gridSpan="2">
                  <a:txBody>
                    <a:bodyPr/>
                    <a:lstStyle/>
                    <a:p>
                      <a:pPr marL="0" marR="0" algn="ctr">
                        <a:spcBef>
                          <a:spcPts val="0"/>
                        </a:spcBef>
                        <a:spcAft>
                          <a:spcPts val="1000"/>
                        </a:spcAft>
                      </a:pPr>
                      <a:r>
                        <a:rPr lang="en-US" sz="1100" dirty="0" smtClean="0"/>
                        <a:t>Account class parameters</a:t>
                      </a:r>
                      <a:endParaRPr lang="en-US" sz="1200" b="0" dirty="0">
                        <a:latin typeface="Times New Roman"/>
                        <a:ea typeface="Calibri"/>
                      </a:endParaRPr>
                    </a:p>
                  </a:txBody>
                  <a:tcPr marL="68580" marR="68580" marT="0" marB="0" anchor="ctr"/>
                </a:tc>
                <a:tc hMerge="1">
                  <a:txBody>
                    <a:bodyPr/>
                    <a:lstStyle/>
                    <a:p>
                      <a:pPr marL="0" marR="0">
                        <a:spcBef>
                          <a:spcPts val="0"/>
                        </a:spcBef>
                        <a:spcAft>
                          <a:spcPts val="1000"/>
                        </a:spcAft>
                      </a:pPr>
                      <a:endParaRPr lang="en-US" sz="1200" b="0" dirty="0">
                        <a:latin typeface="Times New Roman"/>
                        <a:ea typeface="Calibri"/>
                      </a:endParaRPr>
                    </a:p>
                  </a:txBody>
                  <a:tcPr marL="68580" marR="68580" marT="0" marB="0" anchor="ctr"/>
                </a:tc>
                <a:extLst>
                  <a:ext uri="{0D108BD9-81ED-4DB2-BD59-A6C34878D82A}">
                    <a16:rowId xmlns:a16="http://schemas.microsoft.com/office/drawing/2014/main" val="10000"/>
                  </a:ext>
                </a:extLst>
              </a:tr>
              <a:tr h="177863">
                <a:tc>
                  <a:txBody>
                    <a:bodyPr/>
                    <a:lstStyle/>
                    <a:p>
                      <a:pPr marL="0" marR="0">
                        <a:spcBef>
                          <a:spcPts val="0"/>
                        </a:spcBef>
                        <a:spcAft>
                          <a:spcPts val="1000"/>
                        </a:spcAft>
                      </a:pPr>
                      <a:r>
                        <a:rPr lang="en-US" sz="1100" dirty="0">
                          <a:latin typeface="Calibri"/>
                          <a:ea typeface="Calibri"/>
                        </a:rPr>
                        <a:t>Overdraft</a:t>
                      </a:r>
                      <a:endParaRPr lang="en-US" sz="1200" dirty="0">
                        <a:latin typeface="Times New Roman"/>
                        <a:ea typeface="Calibri"/>
                      </a:endParaRPr>
                    </a:p>
                  </a:txBody>
                  <a:tcPr marL="68580" marR="68580" marT="0" marB="0" anchor="ctr"/>
                </a:tc>
                <a:tc>
                  <a:txBody>
                    <a:bodyPr/>
                    <a:lstStyle/>
                    <a:p>
                      <a:pPr marL="0" marR="0">
                        <a:spcBef>
                          <a:spcPts val="0"/>
                        </a:spcBef>
                        <a:spcAft>
                          <a:spcPts val="1000"/>
                        </a:spcAft>
                      </a:pPr>
                      <a:r>
                        <a:rPr lang="en-US" sz="1100">
                          <a:solidFill>
                            <a:srgbClr val="000000"/>
                          </a:solidFill>
                          <a:latin typeface="Calibri"/>
                          <a:ea typeface="Calibri"/>
                        </a:rPr>
                        <a:t>No</a:t>
                      </a:r>
                      <a:endParaRPr lang="en-US" sz="1200">
                        <a:latin typeface="Times New Roman"/>
                        <a:ea typeface="Calibri"/>
                      </a:endParaRPr>
                    </a:p>
                  </a:txBody>
                  <a:tcPr marL="68580" marR="68580" marT="0" marB="0" anchor="ctr"/>
                </a:tc>
                <a:extLst>
                  <a:ext uri="{0D108BD9-81ED-4DB2-BD59-A6C34878D82A}">
                    <a16:rowId xmlns:a16="http://schemas.microsoft.com/office/drawing/2014/main" val="10001"/>
                  </a:ext>
                </a:extLst>
              </a:tr>
              <a:tr h="177863">
                <a:tc>
                  <a:txBody>
                    <a:bodyPr/>
                    <a:lstStyle/>
                    <a:p>
                      <a:pPr marL="0" marR="0">
                        <a:spcBef>
                          <a:spcPts val="0"/>
                        </a:spcBef>
                        <a:spcAft>
                          <a:spcPts val="1000"/>
                        </a:spcAft>
                      </a:pPr>
                      <a:r>
                        <a:rPr lang="en-US" sz="1100">
                          <a:latin typeface="Calibri"/>
                          <a:ea typeface="Calibri"/>
                        </a:rPr>
                        <a:t>Track receivable</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nchor="ctr"/>
                </a:tc>
                <a:extLst>
                  <a:ext uri="{0D108BD9-81ED-4DB2-BD59-A6C34878D82A}">
                    <a16:rowId xmlns:a16="http://schemas.microsoft.com/office/drawing/2014/main" val="10002"/>
                  </a:ext>
                </a:extLst>
              </a:tr>
              <a:tr h="239282">
                <a:tc>
                  <a:txBody>
                    <a:bodyPr/>
                    <a:lstStyle/>
                    <a:p>
                      <a:pPr marL="0" marR="0">
                        <a:spcBef>
                          <a:spcPts val="0"/>
                        </a:spcBef>
                        <a:spcAft>
                          <a:spcPts val="1000"/>
                        </a:spcAft>
                      </a:pPr>
                      <a:r>
                        <a:rPr lang="en-US" sz="1100">
                          <a:latin typeface="Calibri"/>
                          <a:ea typeface="Calibri"/>
                        </a:rPr>
                        <a:t>Account statistics</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03"/>
                  </a:ext>
                </a:extLst>
              </a:tr>
              <a:tr h="239282">
                <a:tc>
                  <a:txBody>
                    <a:bodyPr/>
                    <a:lstStyle/>
                    <a:p>
                      <a:pPr marL="0" marR="0">
                        <a:spcBef>
                          <a:spcPts val="0"/>
                        </a:spcBef>
                        <a:spcAft>
                          <a:spcPts val="1000"/>
                        </a:spcAft>
                      </a:pPr>
                      <a:r>
                        <a:rPr lang="en-US" sz="1100">
                          <a:latin typeface="Calibri"/>
                          <a:ea typeface="Calibri"/>
                        </a:rPr>
                        <a:t>Exclude Same Day Reversal Transactions from Statement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04"/>
                  </a:ext>
                </a:extLst>
              </a:tr>
              <a:tr h="282012">
                <a:tc>
                  <a:txBody>
                    <a:bodyPr/>
                    <a:lstStyle/>
                    <a:p>
                      <a:pPr marL="0" marR="0">
                        <a:spcBef>
                          <a:spcPts val="0"/>
                        </a:spcBef>
                        <a:spcAft>
                          <a:spcPts val="1000"/>
                        </a:spcAft>
                      </a:pPr>
                      <a:r>
                        <a:rPr lang="en-US" sz="1100">
                          <a:latin typeface="Calibri"/>
                          <a:ea typeface="Calibri"/>
                        </a:rPr>
                        <a:t>Back period entry allowed</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05"/>
                  </a:ext>
                </a:extLst>
              </a:tr>
              <a:tr h="213644">
                <a:tc>
                  <a:txBody>
                    <a:bodyPr/>
                    <a:lstStyle/>
                    <a:p>
                      <a:pPr marL="0" marR="0">
                        <a:spcBef>
                          <a:spcPts val="0"/>
                        </a:spcBef>
                        <a:spcAft>
                          <a:spcPts val="1000"/>
                        </a:spcAft>
                      </a:pPr>
                      <a:r>
                        <a:rPr lang="en-US" sz="1100">
                          <a:latin typeface="Calibri"/>
                          <a:ea typeface="Calibri"/>
                        </a:rPr>
                        <a:t>Interest charges</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06"/>
                  </a:ext>
                </a:extLst>
              </a:tr>
              <a:tr h="188008">
                <a:tc>
                  <a:txBody>
                    <a:bodyPr/>
                    <a:lstStyle/>
                    <a:p>
                      <a:pPr marL="0" marR="0">
                        <a:spcBef>
                          <a:spcPts val="0"/>
                        </a:spcBef>
                        <a:spcAft>
                          <a:spcPts val="1000"/>
                        </a:spcAft>
                      </a:pPr>
                      <a:r>
                        <a:rPr lang="en-US" sz="1100">
                          <a:latin typeface="Calibri"/>
                          <a:ea typeface="Calibri"/>
                        </a:rPr>
                        <a:t>Track accrued interest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07"/>
                  </a:ext>
                </a:extLst>
              </a:tr>
              <a:tr h="247828">
                <a:tc>
                  <a:txBody>
                    <a:bodyPr/>
                    <a:lstStyle/>
                    <a:p>
                      <a:pPr marL="0" marR="0">
                        <a:spcBef>
                          <a:spcPts val="0"/>
                        </a:spcBef>
                        <a:spcAft>
                          <a:spcPts val="1000"/>
                        </a:spcAft>
                      </a:pPr>
                      <a:r>
                        <a:rPr lang="en-US" sz="1100">
                          <a:latin typeface="Calibri"/>
                          <a:ea typeface="Calibri"/>
                        </a:rPr>
                        <a:t>Debit credit advices</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08"/>
                  </a:ext>
                </a:extLst>
              </a:tr>
              <a:tr h="222191">
                <a:tc>
                  <a:txBody>
                    <a:bodyPr/>
                    <a:lstStyle/>
                    <a:p>
                      <a:pPr marL="0" marR="0">
                        <a:spcBef>
                          <a:spcPts val="0"/>
                        </a:spcBef>
                        <a:spcAft>
                          <a:spcPts val="1000"/>
                        </a:spcAft>
                      </a:pPr>
                      <a:r>
                        <a:rPr lang="en-US" sz="1100">
                          <a:latin typeface="Calibri"/>
                          <a:ea typeface="Calibri"/>
                        </a:rPr>
                        <a:t>Posting allowed</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09"/>
                  </a:ext>
                </a:extLst>
              </a:tr>
              <a:tr h="273465">
                <a:tc>
                  <a:txBody>
                    <a:bodyPr/>
                    <a:lstStyle/>
                    <a:p>
                      <a:pPr marL="0" marR="0">
                        <a:spcBef>
                          <a:spcPts val="0"/>
                        </a:spcBef>
                        <a:spcAft>
                          <a:spcPts val="1000"/>
                        </a:spcAft>
                      </a:pPr>
                      <a:r>
                        <a:rPr lang="en-US" sz="1100">
                          <a:latin typeface="Calibri"/>
                          <a:ea typeface="Calibri"/>
                        </a:rPr>
                        <a:t>Interest statement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10"/>
                  </a:ext>
                </a:extLst>
              </a:tr>
              <a:tr h="179462">
                <a:tc>
                  <a:txBody>
                    <a:bodyPr/>
                    <a:lstStyle/>
                    <a:p>
                      <a:pPr marL="0" marR="0">
                        <a:spcBef>
                          <a:spcPts val="0"/>
                        </a:spcBef>
                        <a:spcAft>
                          <a:spcPts val="1000"/>
                        </a:spcAft>
                      </a:pPr>
                      <a:r>
                        <a:rPr lang="en-US" sz="1100">
                          <a:latin typeface="Calibri"/>
                          <a:ea typeface="Calibri"/>
                        </a:rPr>
                        <a:t>Available balance check required</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a:latin typeface="Calibri"/>
                          <a:ea typeface="Calibri"/>
                        </a:rPr>
                        <a:t>Yes</a:t>
                      </a:r>
                      <a:endParaRPr lang="en-US" sz="1200">
                        <a:latin typeface="Times New Roman"/>
                        <a:ea typeface="Calibri"/>
                      </a:endParaRPr>
                    </a:p>
                  </a:txBody>
                  <a:tcPr marL="68580" marR="68580" marT="0" marB="0"/>
                </a:tc>
                <a:extLst>
                  <a:ext uri="{0D108BD9-81ED-4DB2-BD59-A6C34878D82A}">
                    <a16:rowId xmlns:a16="http://schemas.microsoft.com/office/drawing/2014/main" val="10011"/>
                  </a:ext>
                </a:extLst>
              </a:tr>
              <a:tr h="230737">
                <a:tc>
                  <a:txBody>
                    <a:bodyPr/>
                    <a:lstStyle/>
                    <a:p>
                      <a:pPr marL="0" marR="0">
                        <a:spcBef>
                          <a:spcPts val="0"/>
                        </a:spcBef>
                        <a:spcAft>
                          <a:spcPts val="1000"/>
                        </a:spcAft>
                      </a:pPr>
                      <a:r>
                        <a:rPr lang="en-US" sz="1100">
                          <a:latin typeface="Calibri"/>
                          <a:ea typeface="Calibri"/>
                        </a:rPr>
                        <a:t>Integrated liquidity management</a:t>
                      </a:r>
                      <a:endParaRPr lang="en-US" sz="1200">
                        <a:latin typeface="Times New Roman"/>
                        <a:ea typeface="Calibri"/>
                      </a:endParaRPr>
                    </a:p>
                  </a:txBody>
                  <a:tcPr marL="68580" marR="68580" marT="0" marB="0" anchor="ctr"/>
                </a:tc>
                <a:tc>
                  <a:txBody>
                    <a:bodyPr/>
                    <a:lstStyle/>
                    <a:p>
                      <a:pPr marL="0" marR="0">
                        <a:spcBef>
                          <a:spcPts val="0"/>
                        </a:spcBef>
                        <a:spcAft>
                          <a:spcPts val="1000"/>
                        </a:spcAft>
                      </a:pPr>
                      <a:r>
                        <a:rPr lang="en-US" sz="1100" dirty="0">
                          <a:latin typeface="Calibri"/>
                          <a:ea typeface="Calibri"/>
                        </a:rPr>
                        <a:t>Yes</a:t>
                      </a:r>
                      <a:endParaRPr lang="en-US" sz="1200" dirty="0">
                        <a:latin typeface="Times New Roman"/>
                        <a:ea typeface="Calibri"/>
                      </a:endParaRPr>
                    </a:p>
                  </a:txBody>
                  <a:tcPr marL="68580" marR="68580" marT="0" marB="0"/>
                </a:tc>
                <a:extLst>
                  <a:ext uri="{0D108BD9-81ED-4DB2-BD59-A6C34878D82A}">
                    <a16:rowId xmlns:a16="http://schemas.microsoft.com/office/drawing/2014/main" val="10012"/>
                  </a:ext>
                </a:extLst>
              </a:tr>
            </a:tbl>
          </a:graphicData>
        </a:graphic>
      </p:graphicFrame>
      <p:sp>
        <p:nvSpPr>
          <p:cNvPr id="4" name="Text Placeholder 3"/>
          <p:cNvSpPr>
            <a:spLocks noGrp="1"/>
          </p:cNvSpPr>
          <p:nvPr>
            <p:ph type="body" sz="quarter" idx="13"/>
          </p:nvPr>
        </p:nvSpPr>
        <p:spPr>
          <a:xfrm>
            <a:off x="505244" y="827678"/>
            <a:ext cx="8229600" cy="304800"/>
          </a:xfrm>
        </p:spPr>
        <p:txBody>
          <a:bodyPr/>
          <a:lstStyle/>
          <a:p>
            <a:r>
              <a:rPr lang="en-US" b="1" dirty="0" smtClean="0"/>
              <a:t>Product 2 – ILM Sweep</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racle 2012">
  <a:themeElements>
    <a:clrScheme name="Oracle Color Palette">
      <a:dk1>
        <a:srgbClr val="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err="1" smtClean="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Oracle 2012">
      <a:dk1>
        <a:sysClr val="windowText" lastClr="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8580</TotalTime>
  <Words>726</Words>
  <Application>Microsoft Office PowerPoint</Application>
  <PresentationFormat>On-screen Show (16:9)</PresentationFormat>
  <Paragraphs>153</Paragraphs>
  <Slides>15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ＭＳ Ｐゴシック</vt:lpstr>
      <vt:lpstr>Arial</vt:lpstr>
      <vt:lpstr>Calibri</vt:lpstr>
      <vt:lpstr>Times New Roman</vt:lpstr>
      <vt:lpstr>Wingdings</vt:lpstr>
      <vt:lpstr>Oracle 2012</vt:lpstr>
      <vt:lpstr>PowerPoint Presentation</vt:lpstr>
      <vt:lpstr>Accelerator Pack 12.4</vt:lpstr>
      <vt:lpstr>Accelerator Pack – Integrated liquidity management</vt:lpstr>
      <vt:lpstr>Accelerator Pack – Integrated liquidity management</vt:lpstr>
      <vt:lpstr>Accelerator Pack – Integrated liquidity management</vt:lpstr>
      <vt:lpstr>Accelerator Pack – Integrated liquidity management</vt:lpstr>
      <vt:lpstr>Accelerator Pack – Integrated liquidity management</vt:lpstr>
      <vt:lpstr>Accelerator Pack – Integrated liquidity management</vt:lpstr>
      <vt:lpstr>Accelerator Pack – Integrated liquidity management</vt:lpstr>
      <vt:lpstr>Accelerator Pack – Integrated liquidity management</vt:lpstr>
      <vt:lpstr>Accelerator Pack – Integrated liquidity management</vt:lpstr>
      <vt:lpstr>Accelerator Pack – Integrated liquidity management</vt:lpstr>
      <vt:lpstr>Accelerator Pack – Integrated liquidity management</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Duarte, Inc.</dc:creator>
  <cp:lastModifiedBy>Raghavendra Gopalakrishna Setty</cp:lastModifiedBy>
  <cp:revision>952</cp:revision>
  <cp:lastPrinted>2012-08-03T22:03:14Z</cp:lastPrinted>
  <dcterms:created xsi:type="dcterms:W3CDTF">2012-05-31T20:53:14Z</dcterms:created>
  <dcterms:modified xsi:type="dcterms:W3CDTF">2020-04-19T08:33:59Z</dcterms:modified>
</cp:coreProperties>
</file>