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3"/>
  </p:notesMasterIdLst>
  <p:handoutMasterIdLst>
    <p:handoutMasterId r:id="rId34"/>
  </p:handoutMasterIdLst>
  <p:sldIdLst>
    <p:sldId id="267" r:id="rId2"/>
    <p:sldId id="507" r:id="rId3"/>
    <p:sldId id="509" r:id="rId4"/>
    <p:sldId id="596" r:id="rId5"/>
    <p:sldId id="401" r:id="rId6"/>
    <p:sldId id="574" r:id="rId7"/>
    <p:sldId id="575" r:id="rId8"/>
    <p:sldId id="576" r:id="rId9"/>
    <p:sldId id="577" r:id="rId10"/>
    <p:sldId id="597" r:id="rId11"/>
    <p:sldId id="578" r:id="rId12"/>
    <p:sldId id="579" r:id="rId13"/>
    <p:sldId id="580" r:id="rId14"/>
    <p:sldId id="581" r:id="rId15"/>
    <p:sldId id="601" r:id="rId16"/>
    <p:sldId id="598" r:id="rId17"/>
    <p:sldId id="583" r:id="rId18"/>
    <p:sldId id="584" r:id="rId19"/>
    <p:sldId id="586" r:id="rId20"/>
    <p:sldId id="602" r:id="rId21"/>
    <p:sldId id="587" r:id="rId22"/>
    <p:sldId id="588" r:id="rId23"/>
    <p:sldId id="589" r:id="rId24"/>
    <p:sldId id="599" r:id="rId25"/>
    <p:sldId id="591" r:id="rId26"/>
    <p:sldId id="600" r:id="rId27"/>
    <p:sldId id="592" r:id="rId28"/>
    <p:sldId id="594" r:id="rId29"/>
    <p:sldId id="595" r:id="rId30"/>
    <p:sldId id="262" r:id="rId31"/>
    <p:sldId id="343" r:id="rId32"/>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2014,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31" y="1571843"/>
            <a:ext cx="5127476" cy="1100723"/>
          </a:xfrm>
        </p:spPr>
        <p:txBody>
          <a:bodyPr/>
          <a:lstStyle/>
          <a:p>
            <a:r>
              <a:rPr lang="en-US" dirty="0" smtClean="0"/>
              <a:t>Profit Calculation Parameters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Profit Calculation Parameters</a:t>
            </a:r>
            <a:endParaRPr lang="en-US" dirty="0"/>
          </a:p>
        </p:txBody>
      </p:sp>
      <p:sp>
        <p:nvSpPr>
          <p:cNvPr id="2" name="Content Placeholder 1"/>
          <p:cNvSpPr>
            <a:spLocks noGrp="1"/>
          </p:cNvSpPr>
          <p:nvPr>
            <p:ph sz="quarter" idx="12"/>
          </p:nvPr>
        </p:nvSpPr>
        <p:spPr>
          <a:xfrm>
            <a:off x="650522" y="658976"/>
            <a:ext cx="8057642" cy="3062606"/>
          </a:xfrm>
        </p:spPr>
        <p:txBody>
          <a:bodyPr/>
          <a:lstStyle/>
          <a:p>
            <a:pPr>
              <a:buFont typeface="Times" pitchFamily="18" charset="0"/>
              <a:buNone/>
            </a:pPr>
            <a:r>
              <a:rPr lang="en-US" sz="1800" dirty="0" smtClean="0">
                <a:solidFill>
                  <a:srgbClr val="FF0000"/>
                </a:solidFill>
              </a:rPr>
              <a:t>Profit Calculation:</a:t>
            </a:r>
          </a:p>
          <a:p>
            <a:pPr>
              <a:buFont typeface="Times" pitchFamily="18" charset="0"/>
              <a:buNone/>
            </a:pPr>
            <a:endParaRPr lang="en-US" sz="1800" dirty="0" smtClean="0">
              <a:solidFill>
                <a:srgbClr val="FF0000"/>
              </a:solidFill>
            </a:endParaRPr>
          </a:p>
          <a:p>
            <a:r>
              <a:rPr lang="en-US" sz="1800" b="1" dirty="0" smtClean="0"/>
              <a:t>Monthly Average Balance </a:t>
            </a:r>
            <a:r>
              <a:rPr lang="en-US" sz="1800" dirty="0" smtClean="0">
                <a:sym typeface="Wingdings" pitchFamily="2" charset="2"/>
              </a:rPr>
              <a:t> The day end balances of all the days in a month are added and the resultant value is divided by the number of days in a month.</a:t>
            </a:r>
          </a:p>
          <a:p>
            <a:endParaRPr lang="en-US" sz="1800" dirty="0" smtClean="0">
              <a:sym typeface="Wingdings" pitchFamily="2" charset="2"/>
            </a:endParaRPr>
          </a:p>
          <a:p>
            <a:r>
              <a:rPr lang="en-US" sz="1800" b="1" dirty="0" smtClean="0"/>
              <a:t>Month End Balance </a:t>
            </a:r>
            <a:r>
              <a:rPr lang="en-US" sz="1800" dirty="0" smtClean="0">
                <a:sym typeface="Wingdings" pitchFamily="2" charset="2"/>
              </a:rPr>
              <a:t> The day end balance of the month end date is taken into account.</a:t>
            </a:r>
          </a:p>
          <a:p>
            <a:endParaRPr lang="en-US" sz="1800" dirty="0" smtClean="0">
              <a:sym typeface="Wingdings" pitchFamily="2" charset="2"/>
            </a:endParaRPr>
          </a:p>
          <a:p>
            <a:r>
              <a:rPr lang="en-US" sz="1800" b="1" dirty="0" smtClean="0"/>
              <a:t>Minimum Balance </a:t>
            </a:r>
            <a:r>
              <a:rPr lang="en-US" sz="1800" dirty="0" smtClean="0">
                <a:sym typeface="Wingdings" pitchFamily="2" charset="2"/>
              </a:rPr>
              <a:t> The least balance available during the month will be considered as the balance basis for the purpose of profit sharing.</a:t>
            </a:r>
          </a:p>
          <a:p>
            <a:endParaRPr lang="en-US" sz="1800" dirty="0" smtClean="0">
              <a:sym typeface="Wingdings" pitchFamily="2" charset="2"/>
            </a:endParaRPr>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Profit Calculation Parameters</a:t>
            </a:r>
            <a:endParaRPr lang="en-US" dirty="0"/>
          </a:p>
        </p:txBody>
      </p:sp>
      <p:sp>
        <p:nvSpPr>
          <p:cNvPr id="2" name="Content Placeholder 1"/>
          <p:cNvSpPr>
            <a:spLocks noGrp="1"/>
          </p:cNvSpPr>
          <p:nvPr>
            <p:ph sz="quarter" idx="12"/>
          </p:nvPr>
        </p:nvSpPr>
        <p:spPr>
          <a:xfrm>
            <a:off x="599248" y="812800"/>
            <a:ext cx="8057642" cy="3062606"/>
          </a:xfrm>
        </p:spPr>
        <p:txBody>
          <a:bodyPr/>
          <a:lstStyle/>
          <a:p>
            <a:pPr>
              <a:buFont typeface="Times" pitchFamily="18" charset="0"/>
              <a:buNone/>
            </a:pPr>
            <a:r>
              <a:rPr lang="en-US" sz="1800" dirty="0" smtClean="0">
                <a:solidFill>
                  <a:srgbClr val="FF0000"/>
                </a:solidFill>
              </a:rPr>
              <a:t>Profit Calculation:</a:t>
            </a:r>
          </a:p>
          <a:p>
            <a:pPr algn="just"/>
            <a:r>
              <a:rPr lang="en-US" sz="1800" b="1" dirty="0" smtClean="0"/>
              <a:t>Combination of Daily Net Balance &amp; Average Balance </a:t>
            </a:r>
            <a:r>
              <a:rPr lang="en-US" sz="1800" dirty="0" smtClean="0">
                <a:sym typeface="Wingdings" pitchFamily="2" charset="2"/>
              </a:rPr>
              <a:t> This method of calculation is similar to the average balance calculation (as explained above) with the only difference that, whenever the day end balance of an account falls below the  minimum balance stipulated for the account, the contribution of that days balance will be taken as “zero” while doing summation for the month.</a:t>
            </a:r>
            <a:endParaRPr lang="en-US" sz="1800" dirty="0" smtClean="0"/>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8710" y="228446"/>
            <a:ext cx="8229586" cy="768803"/>
          </a:xfrm>
        </p:spPr>
        <p:txBody>
          <a:bodyPr/>
          <a:lstStyle/>
          <a:p>
            <a:r>
              <a:rPr lang="en-US" dirty="0" smtClean="0"/>
              <a:t>Example</a:t>
            </a:r>
            <a:endParaRPr lang="en-US" dirty="0"/>
          </a:p>
        </p:txBody>
      </p:sp>
      <p:graphicFrame>
        <p:nvGraphicFramePr>
          <p:cNvPr id="5" name="Table 4"/>
          <p:cNvGraphicFramePr>
            <a:graphicFrameLocks noGrp="1"/>
          </p:cNvGraphicFramePr>
          <p:nvPr/>
        </p:nvGraphicFramePr>
        <p:xfrm>
          <a:off x="588681" y="894459"/>
          <a:ext cx="7760561" cy="1705358"/>
        </p:xfrm>
        <a:graphic>
          <a:graphicData uri="http://schemas.openxmlformats.org/drawingml/2006/table">
            <a:tbl>
              <a:tblPr firstRow="1" bandRow="1">
                <a:tableStyleId>{5C22544A-7EE6-4342-B048-85BDC9FD1C3A}</a:tableStyleId>
              </a:tblPr>
              <a:tblGrid>
                <a:gridCol w="3812403">
                  <a:extLst>
                    <a:ext uri="{9D8B030D-6E8A-4147-A177-3AD203B41FA5}">
                      <a16:colId xmlns:a16="http://schemas.microsoft.com/office/drawing/2014/main" val="20000"/>
                    </a:ext>
                  </a:extLst>
                </a:gridCol>
                <a:gridCol w="1835183">
                  <a:extLst>
                    <a:ext uri="{9D8B030D-6E8A-4147-A177-3AD203B41FA5}">
                      <a16:colId xmlns:a16="http://schemas.microsoft.com/office/drawing/2014/main" val="20001"/>
                    </a:ext>
                  </a:extLst>
                </a:gridCol>
                <a:gridCol w="2112975">
                  <a:extLst>
                    <a:ext uri="{9D8B030D-6E8A-4147-A177-3AD203B41FA5}">
                      <a16:colId xmlns:a16="http://schemas.microsoft.com/office/drawing/2014/main" val="20002"/>
                    </a:ext>
                  </a:extLst>
                </a:gridCol>
              </a:tblGrid>
              <a:tr h="380239">
                <a:tc>
                  <a:txBody>
                    <a:bodyPr/>
                    <a:lstStyle/>
                    <a:p>
                      <a:pPr algn="l"/>
                      <a:r>
                        <a:rPr lang="en-US" sz="1400" dirty="0" smtClean="0"/>
                        <a:t>Transaction Dates</a:t>
                      </a:r>
                      <a:endParaRPr lang="en-US" sz="1400" dirty="0"/>
                    </a:p>
                  </a:txBody>
                  <a:tcPr/>
                </a:tc>
                <a:tc>
                  <a:txBody>
                    <a:bodyPr/>
                    <a:lstStyle/>
                    <a:p>
                      <a:r>
                        <a:rPr lang="en-US" sz="1400" dirty="0" smtClean="0"/>
                        <a:t>Amount</a:t>
                      </a:r>
                      <a:endParaRPr lang="en-US" sz="1400" dirty="0"/>
                    </a:p>
                  </a:txBody>
                  <a:tcPr/>
                </a:tc>
                <a:tc>
                  <a:txBody>
                    <a:bodyPr/>
                    <a:lstStyle/>
                    <a:p>
                      <a:r>
                        <a:rPr lang="en-US" sz="1400" dirty="0" smtClean="0"/>
                        <a:t>Balance</a:t>
                      </a:r>
                      <a:r>
                        <a:rPr lang="en-US" sz="1400" baseline="0" dirty="0" smtClean="0"/>
                        <a:t> in Account</a:t>
                      </a:r>
                      <a:endParaRPr lang="en-US" sz="1400" dirty="0"/>
                    </a:p>
                  </a:txBody>
                  <a:tcPr/>
                </a:tc>
                <a:extLst>
                  <a:ext uri="{0D108BD9-81ED-4DB2-BD59-A6C34878D82A}">
                    <a16:rowId xmlns:a16="http://schemas.microsoft.com/office/drawing/2014/main" val="10000"/>
                  </a:ext>
                </a:extLst>
              </a:tr>
              <a:tr h="380239">
                <a:tc>
                  <a:txBody>
                    <a:bodyPr/>
                    <a:lstStyle/>
                    <a:p>
                      <a:r>
                        <a:rPr lang="en-US" sz="1100" dirty="0" smtClean="0">
                          <a:solidFill>
                            <a:schemeClr val="tx1"/>
                          </a:solidFill>
                          <a:latin typeface="+mn-lt"/>
                          <a:ea typeface="+mn-ea"/>
                          <a:cs typeface="+mn-cs"/>
                        </a:rPr>
                        <a:t>Opening Balance in an account as on 1-Mar</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ea typeface="+mn-ea"/>
                          <a:cs typeface="+mn-cs"/>
                        </a:rPr>
                        <a:t>5000 AED</a:t>
                      </a:r>
                      <a:r>
                        <a:rPr lang="en-US" sz="11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5000 AED</a:t>
                      </a:r>
                    </a:p>
                  </a:txBody>
                  <a:tcPr/>
                </a:tc>
                <a:extLst>
                  <a:ext uri="{0D108BD9-81ED-4DB2-BD59-A6C34878D82A}">
                    <a16:rowId xmlns:a16="http://schemas.microsoft.com/office/drawing/2014/main" val="10001"/>
                  </a:ext>
                </a:extLst>
              </a:tr>
              <a:tr h="217279">
                <a:tc>
                  <a:txBody>
                    <a:bodyPr/>
                    <a:lstStyle/>
                    <a:p>
                      <a:r>
                        <a:rPr lang="en-US" sz="1100" dirty="0" smtClean="0">
                          <a:solidFill>
                            <a:schemeClr val="tx1"/>
                          </a:solidFill>
                          <a:latin typeface="+mn-lt"/>
                          <a:ea typeface="+mn-ea"/>
                          <a:cs typeface="+mn-cs"/>
                        </a:rPr>
                        <a:t>Amount withdrawn on 8th March</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ea typeface="+mn-ea"/>
                          <a:cs typeface="+mn-cs"/>
                        </a:rPr>
                        <a:t>2000 AED</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3000</a:t>
                      </a:r>
                      <a:r>
                        <a:rPr lang="en-US" sz="1100" baseline="0" dirty="0" smtClean="0"/>
                        <a:t> AED</a:t>
                      </a:r>
                      <a:endParaRPr lang="en-US" sz="1100" dirty="0" smtClean="0"/>
                    </a:p>
                  </a:txBody>
                  <a:tcPr/>
                </a:tc>
                <a:extLst>
                  <a:ext uri="{0D108BD9-81ED-4DB2-BD59-A6C34878D82A}">
                    <a16:rowId xmlns:a16="http://schemas.microsoft.com/office/drawing/2014/main" val="10002"/>
                  </a:ext>
                </a:extLst>
              </a:tr>
              <a:tr h="217279">
                <a:tc>
                  <a:txBody>
                    <a:bodyPr/>
                    <a:lstStyle/>
                    <a:p>
                      <a:r>
                        <a:rPr lang="en-US" sz="1100" dirty="0" smtClean="0">
                          <a:solidFill>
                            <a:schemeClr val="tx1"/>
                          </a:solidFill>
                          <a:latin typeface="+mn-lt"/>
                          <a:ea typeface="+mn-ea"/>
                          <a:cs typeface="+mn-cs"/>
                        </a:rPr>
                        <a:t>Amount deposited on 20th March</a:t>
                      </a:r>
                      <a:endParaRPr lang="en-US" sz="1100" dirty="0"/>
                    </a:p>
                  </a:txBody>
                  <a:tcPr/>
                </a:tc>
                <a:tc>
                  <a:txBody>
                    <a:bodyPr/>
                    <a:lstStyle/>
                    <a:p>
                      <a:r>
                        <a:rPr lang="en-US" sz="1100" dirty="0" smtClean="0">
                          <a:solidFill>
                            <a:schemeClr val="tx1"/>
                          </a:solidFill>
                          <a:latin typeface="+mn-lt"/>
                          <a:ea typeface="+mn-ea"/>
                          <a:cs typeface="+mn-cs"/>
                        </a:rPr>
                        <a:t>2000 AED</a:t>
                      </a:r>
                      <a:endParaRPr lang="en-US" sz="1100" dirty="0"/>
                    </a:p>
                  </a:txBody>
                  <a:tcPr/>
                </a:tc>
                <a:tc>
                  <a:txBody>
                    <a:bodyPr/>
                    <a:lstStyle/>
                    <a:p>
                      <a:r>
                        <a:rPr lang="en-US" sz="1100" dirty="0" smtClean="0"/>
                        <a:t>5000 AED</a:t>
                      </a:r>
                      <a:endParaRPr lang="en-US" sz="1100" dirty="0"/>
                    </a:p>
                  </a:txBody>
                  <a:tcPr/>
                </a:tc>
                <a:extLst>
                  <a:ext uri="{0D108BD9-81ED-4DB2-BD59-A6C34878D82A}">
                    <a16:rowId xmlns:a16="http://schemas.microsoft.com/office/drawing/2014/main" val="10003"/>
                  </a:ext>
                </a:extLst>
              </a:tr>
              <a:tr h="380239">
                <a:tc>
                  <a:txBody>
                    <a:bodyPr/>
                    <a:lstStyle/>
                    <a:p>
                      <a:r>
                        <a:rPr lang="en-US" sz="1100" dirty="0" smtClean="0">
                          <a:solidFill>
                            <a:schemeClr val="tx1"/>
                          </a:solidFill>
                          <a:latin typeface="+mn-lt"/>
                          <a:ea typeface="+mn-ea"/>
                          <a:cs typeface="+mn-cs"/>
                        </a:rPr>
                        <a:t>Minimum Balance required to be maintained for exclusion criteria</a:t>
                      </a:r>
                      <a:endParaRPr lang="en-US" sz="1100" dirty="0"/>
                    </a:p>
                  </a:txBody>
                  <a:tcPr/>
                </a:tc>
                <a:tc>
                  <a:txBody>
                    <a:bodyPr/>
                    <a:lstStyle/>
                    <a:p>
                      <a:r>
                        <a:rPr lang="en-US" sz="1100" dirty="0" smtClean="0">
                          <a:solidFill>
                            <a:schemeClr val="tx1"/>
                          </a:solidFill>
                          <a:latin typeface="+mn-lt"/>
                          <a:ea typeface="+mn-ea"/>
                          <a:cs typeface="+mn-cs"/>
                        </a:rPr>
                        <a:t>4000 AED</a:t>
                      </a:r>
                      <a:endParaRPr lang="en-US" sz="1100" dirty="0"/>
                    </a:p>
                  </a:txBody>
                  <a:tcPr/>
                </a:tc>
                <a:tc>
                  <a:txBody>
                    <a:bodyPr/>
                    <a:lstStyle/>
                    <a:p>
                      <a:r>
                        <a:rPr lang="en-US" sz="1100" dirty="0" smtClean="0"/>
                        <a:t>NA</a:t>
                      </a:r>
                      <a:endParaRPr lang="en-US"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Example</a:t>
            </a:r>
            <a:endParaRPr lang="en-US" dirty="0"/>
          </a:p>
        </p:txBody>
      </p:sp>
      <p:graphicFrame>
        <p:nvGraphicFramePr>
          <p:cNvPr id="4" name="Content Placeholder 4"/>
          <p:cNvGraphicFramePr>
            <a:graphicFrameLocks noGrp="1"/>
          </p:cNvGraphicFramePr>
          <p:nvPr>
            <p:ph idx="4294967295"/>
          </p:nvPr>
        </p:nvGraphicFramePr>
        <p:xfrm>
          <a:off x="461474" y="843616"/>
          <a:ext cx="8272328" cy="2569556"/>
        </p:xfrm>
        <a:graphic>
          <a:graphicData uri="http://schemas.openxmlformats.org/drawingml/2006/table">
            <a:tbl>
              <a:tblPr firstRow="1" bandRow="1">
                <a:tableStyleId>{5C22544A-7EE6-4342-B048-85BDC9FD1C3A}</a:tableStyleId>
              </a:tblPr>
              <a:tblGrid>
                <a:gridCol w="2190833">
                  <a:extLst>
                    <a:ext uri="{9D8B030D-6E8A-4147-A177-3AD203B41FA5}">
                      <a16:colId xmlns:a16="http://schemas.microsoft.com/office/drawing/2014/main" val="20000"/>
                    </a:ext>
                  </a:extLst>
                </a:gridCol>
                <a:gridCol w="3172844">
                  <a:extLst>
                    <a:ext uri="{9D8B030D-6E8A-4147-A177-3AD203B41FA5}">
                      <a16:colId xmlns:a16="http://schemas.microsoft.com/office/drawing/2014/main" val="20001"/>
                    </a:ext>
                  </a:extLst>
                </a:gridCol>
                <a:gridCol w="1532778">
                  <a:extLst>
                    <a:ext uri="{9D8B030D-6E8A-4147-A177-3AD203B41FA5}">
                      <a16:colId xmlns:a16="http://schemas.microsoft.com/office/drawing/2014/main" val="20002"/>
                    </a:ext>
                  </a:extLst>
                </a:gridCol>
                <a:gridCol w="1375873">
                  <a:extLst>
                    <a:ext uri="{9D8B030D-6E8A-4147-A177-3AD203B41FA5}">
                      <a16:colId xmlns:a16="http://schemas.microsoft.com/office/drawing/2014/main" val="20003"/>
                    </a:ext>
                  </a:extLst>
                </a:gridCol>
              </a:tblGrid>
              <a:tr h="734159">
                <a:tc>
                  <a:txBody>
                    <a:bodyPr/>
                    <a:lstStyle/>
                    <a:p>
                      <a:r>
                        <a:rPr lang="en-US" sz="1400" dirty="0" smtClean="0"/>
                        <a:t>Profit Calculation</a:t>
                      </a:r>
                      <a:r>
                        <a:rPr lang="en-US" sz="1400" baseline="0" dirty="0" smtClean="0"/>
                        <a:t> Basis</a:t>
                      </a:r>
                      <a:endParaRPr lang="en-US" sz="1400" dirty="0"/>
                    </a:p>
                  </a:txBody>
                  <a:tcPr/>
                </a:tc>
                <a:tc>
                  <a:txBody>
                    <a:bodyPr/>
                    <a:lstStyle/>
                    <a:p>
                      <a:r>
                        <a:rPr lang="en-US" sz="1400" dirty="0" smtClean="0"/>
                        <a:t>Calculation</a:t>
                      </a:r>
                      <a:endParaRPr lang="en-US" sz="1400" dirty="0"/>
                    </a:p>
                  </a:txBody>
                  <a:tcPr/>
                </a:tc>
                <a:tc>
                  <a:txBody>
                    <a:bodyPr/>
                    <a:lstStyle/>
                    <a:p>
                      <a:r>
                        <a:rPr lang="en-US" sz="1400" dirty="0" smtClean="0"/>
                        <a:t>Amount</a:t>
                      </a:r>
                      <a:endParaRPr lang="en-US" sz="1400" dirty="0"/>
                    </a:p>
                  </a:txBody>
                  <a:tcPr/>
                </a:tc>
                <a:tc>
                  <a:txBody>
                    <a:bodyPr/>
                    <a:lstStyle/>
                    <a:p>
                      <a:r>
                        <a:rPr lang="en-US" sz="1400" dirty="0" smtClean="0"/>
                        <a:t>Inclusion</a:t>
                      </a:r>
                      <a:r>
                        <a:rPr lang="en-US" sz="1400" baseline="0" dirty="0" smtClean="0"/>
                        <a:t> in Profit Calculation</a:t>
                      </a:r>
                      <a:endParaRPr lang="en-US" sz="1400" dirty="0"/>
                    </a:p>
                  </a:txBody>
                  <a:tcPr/>
                </a:tc>
                <a:extLst>
                  <a:ext uri="{0D108BD9-81ED-4DB2-BD59-A6C34878D82A}">
                    <a16:rowId xmlns:a16="http://schemas.microsoft.com/office/drawing/2014/main" val="10000"/>
                  </a:ext>
                </a:extLst>
              </a:tr>
              <a:tr h="458849">
                <a:tc>
                  <a:txBody>
                    <a:bodyPr/>
                    <a:lstStyle/>
                    <a:p>
                      <a:r>
                        <a:rPr lang="en-GB" sz="1100" kern="1200" dirty="0" smtClean="0">
                          <a:solidFill>
                            <a:schemeClr val="dk1"/>
                          </a:solidFill>
                          <a:latin typeface="+mn-lt"/>
                          <a:ea typeface="+mn-ea"/>
                          <a:cs typeface="+mn-cs"/>
                        </a:rPr>
                        <a:t>Monthly Average Balance</a:t>
                      </a:r>
                      <a:endParaRPr lang="en-US" sz="1100" dirty="0"/>
                    </a:p>
                  </a:txBody>
                  <a:tcPr/>
                </a:tc>
                <a:tc>
                  <a:txBody>
                    <a:bodyPr/>
                    <a:lstStyle/>
                    <a:p>
                      <a:r>
                        <a:rPr lang="en-GB" sz="1100" kern="1200" dirty="0" smtClean="0">
                          <a:solidFill>
                            <a:schemeClr val="dk1"/>
                          </a:solidFill>
                          <a:latin typeface="+mn-lt"/>
                          <a:ea typeface="+mn-ea"/>
                          <a:cs typeface="+mn-cs"/>
                        </a:rPr>
                        <a:t>((5000 * 7)+(3000 * 12)+(5000 * 12))/31(days</a:t>
                      </a:r>
                      <a:r>
                        <a:rPr lang="en-GB" sz="1100" kern="1200" baseline="0" dirty="0" smtClean="0">
                          <a:solidFill>
                            <a:schemeClr val="dk1"/>
                          </a:solidFill>
                          <a:latin typeface="+mn-lt"/>
                          <a:ea typeface="+mn-ea"/>
                          <a:cs typeface="+mn-cs"/>
                        </a:rPr>
                        <a:t> in month)</a:t>
                      </a:r>
                      <a:endParaRPr lang="en-US" sz="1100" dirty="0"/>
                    </a:p>
                  </a:txBody>
                  <a:tcPr/>
                </a:tc>
                <a:tc>
                  <a:txBody>
                    <a:bodyPr/>
                    <a:lstStyle/>
                    <a:p>
                      <a:r>
                        <a:rPr lang="en-GB" sz="1100" b="0" kern="1200" dirty="0" smtClean="0">
                          <a:solidFill>
                            <a:schemeClr val="dk1"/>
                          </a:solidFill>
                          <a:latin typeface="+mn-lt"/>
                          <a:ea typeface="+mn-ea"/>
                          <a:cs typeface="+mn-cs"/>
                        </a:rPr>
                        <a:t>4225.806 AED </a:t>
                      </a:r>
                      <a:endParaRPr lang="en-US" sz="1100" b="0" dirty="0"/>
                    </a:p>
                  </a:txBody>
                  <a:tcPr/>
                </a:tc>
                <a:tc>
                  <a:txBody>
                    <a:bodyPr/>
                    <a:lstStyle/>
                    <a:p>
                      <a:r>
                        <a:rPr lang="en-US" sz="1100" dirty="0" smtClean="0"/>
                        <a:t>Y</a:t>
                      </a:r>
                      <a:endParaRPr lang="en-US" sz="1100" dirty="0"/>
                    </a:p>
                  </a:txBody>
                  <a:tcPr/>
                </a:tc>
                <a:extLst>
                  <a:ext uri="{0D108BD9-81ED-4DB2-BD59-A6C34878D82A}">
                    <a16:rowId xmlns:a16="http://schemas.microsoft.com/office/drawing/2014/main" val="10001"/>
                  </a:ext>
                </a:extLst>
              </a:tr>
              <a:tr h="275310">
                <a:tc>
                  <a:txBody>
                    <a:bodyPr/>
                    <a:lstStyle/>
                    <a:p>
                      <a:r>
                        <a:rPr lang="en-GB" sz="1100" kern="1200" dirty="0" smtClean="0">
                          <a:solidFill>
                            <a:schemeClr val="dk1"/>
                          </a:solidFill>
                          <a:latin typeface="+mn-lt"/>
                          <a:ea typeface="+mn-ea"/>
                          <a:cs typeface="+mn-cs"/>
                        </a:rPr>
                        <a:t>Month End Balance</a:t>
                      </a:r>
                      <a:endParaRPr lang="en-US" sz="1100" dirty="0"/>
                    </a:p>
                  </a:txBody>
                  <a:tcPr/>
                </a:tc>
                <a:tc>
                  <a:txBody>
                    <a:bodyPr/>
                    <a:lstStyle/>
                    <a:p>
                      <a:r>
                        <a:rPr lang="en-US" sz="1100" dirty="0" smtClean="0"/>
                        <a:t>Balance on last day of the month</a:t>
                      </a:r>
                      <a:endParaRPr lang="en-US" sz="1100" dirty="0"/>
                    </a:p>
                  </a:txBody>
                  <a:tcPr/>
                </a:tc>
                <a:tc>
                  <a:txBody>
                    <a:bodyPr/>
                    <a:lstStyle/>
                    <a:p>
                      <a:r>
                        <a:rPr lang="en-US" sz="1100" dirty="0" smtClean="0"/>
                        <a:t>5000 AED</a:t>
                      </a:r>
                      <a:endParaRPr lang="en-US" sz="1100" dirty="0"/>
                    </a:p>
                  </a:txBody>
                  <a:tcPr/>
                </a:tc>
                <a:tc>
                  <a:txBody>
                    <a:bodyPr/>
                    <a:lstStyle/>
                    <a:p>
                      <a:r>
                        <a:rPr lang="en-US" sz="1100" dirty="0" smtClean="0"/>
                        <a:t>Y</a:t>
                      </a:r>
                      <a:endParaRPr lang="en-US" sz="1100" dirty="0"/>
                    </a:p>
                  </a:txBody>
                  <a:tcPr/>
                </a:tc>
                <a:extLst>
                  <a:ext uri="{0D108BD9-81ED-4DB2-BD59-A6C34878D82A}">
                    <a16:rowId xmlns:a16="http://schemas.microsoft.com/office/drawing/2014/main" val="10002"/>
                  </a:ext>
                </a:extLst>
              </a:tr>
              <a:tr h="642389">
                <a:tc>
                  <a:txBody>
                    <a:bodyPr/>
                    <a:lstStyle/>
                    <a:p>
                      <a:r>
                        <a:rPr lang="en-US" sz="1100" dirty="0" smtClean="0"/>
                        <a:t>Average Balance with Minimum Daily Net Balance</a:t>
                      </a:r>
                      <a:endParaRPr lang="en-US" sz="1100" dirty="0"/>
                    </a:p>
                  </a:txBody>
                  <a:tcPr/>
                </a:tc>
                <a:tc>
                  <a:txBody>
                    <a:bodyPr/>
                    <a:lstStyle/>
                    <a:p>
                      <a:r>
                        <a:rPr lang="en-US" sz="1100" dirty="0" smtClean="0"/>
                        <a:t>((</a:t>
                      </a:r>
                      <a:r>
                        <a:rPr lang="en-GB" sz="1100" kern="1200" dirty="0" smtClean="0">
                          <a:solidFill>
                            <a:schemeClr val="dk1"/>
                          </a:solidFill>
                          <a:latin typeface="+mn-lt"/>
                          <a:ea typeface="+mn-ea"/>
                          <a:cs typeface="+mn-cs"/>
                        </a:rPr>
                        <a:t>5000 * 7)+(0*12)+(5000*12))/31</a:t>
                      </a:r>
                    </a:p>
                    <a:p>
                      <a:r>
                        <a:rPr lang="en-GB" sz="1100" kern="1200" dirty="0" smtClean="0">
                          <a:solidFill>
                            <a:schemeClr val="dk1"/>
                          </a:solidFill>
                          <a:latin typeface="+mn-lt"/>
                          <a:ea typeface="+mn-ea"/>
                          <a:cs typeface="+mn-cs"/>
                        </a:rPr>
                        <a:t>Note: instead of 3000, 0 is taken as 3000 falls below the Minimum</a:t>
                      </a:r>
                      <a:r>
                        <a:rPr lang="en-GB" sz="1100" kern="1200" baseline="0" dirty="0" smtClean="0">
                          <a:solidFill>
                            <a:schemeClr val="dk1"/>
                          </a:solidFill>
                          <a:latin typeface="+mn-lt"/>
                          <a:ea typeface="+mn-ea"/>
                          <a:cs typeface="+mn-cs"/>
                        </a:rPr>
                        <a:t> </a:t>
                      </a:r>
                      <a:r>
                        <a:rPr lang="en-GB" sz="1100" kern="1200" dirty="0" smtClean="0">
                          <a:solidFill>
                            <a:schemeClr val="dk1"/>
                          </a:solidFill>
                          <a:latin typeface="+mn-lt"/>
                          <a:ea typeface="+mn-ea"/>
                          <a:cs typeface="+mn-cs"/>
                        </a:rPr>
                        <a:t>Balance 4000</a:t>
                      </a:r>
                      <a:endParaRPr lang="en-US" sz="1100" dirty="0"/>
                    </a:p>
                  </a:txBody>
                  <a:tcPr/>
                </a:tc>
                <a:tc>
                  <a:txBody>
                    <a:bodyPr/>
                    <a:lstStyle/>
                    <a:p>
                      <a:r>
                        <a:rPr lang="en-US" sz="1100" dirty="0" smtClean="0"/>
                        <a:t>3064.516 AED</a:t>
                      </a:r>
                      <a:endParaRPr lang="en-US" sz="1100" dirty="0"/>
                    </a:p>
                  </a:txBody>
                  <a:tcPr/>
                </a:tc>
                <a:tc>
                  <a:txBody>
                    <a:bodyPr/>
                    <a:lstStyle/>
                    <a:p>
                      <a:r>
                        <a:rPr lang="en-US" sz="1100" dirty="0" smtClean="0"/>
                        <a:t>N</a:t>
                      </a:r>
                      <a:endParaRPr lang="en-US" sz="1100" dirty="0"/>
                    </a:p>
                  </a:txBody>
                  <a:tcPr/>
                </a:tc>
                <a:extLst>
                  <a:ext uri="{0D108BD9-81ED-4DB2-BD59-A6C34878D82A}">
                    <a16:rowId xmlns:a16="http://schemas.microsoft.com/office/drawing/2014/main" val="10003"/>
                  </a:ext>
                </a:extLst>
              </a:tr>
              <a:tr h="458849">
                <a:tc>
                  <a:txBody>
                    <a:bodyPr/>
                    <a:lstStyle/>
                    <a:p>
                      <a:r>
                        <a:rPr lang="en-GB" sz="1100" kern="1200" dirty="0" smtClean="0">
                          <a:solidFill>
                            <a:schemeClr val="dk1"/>
                          </a:solidFill>
                          <a:latin typeface="+mn-lt"/>
                          <a:ea typeface="+mn-ea"/>
                          <a:cs typeface="+mn-cs"/>
                        </a:rPr>
                        <a:t>Minimum Balance</a:t>
                      </a:r>
                      <a:endParaRPr lang="en-US" sz="1100" dirty="0"/>
                    </a:p>
                  </a:txBody>
                  <a:tcPr/>
                </a:tc>
                <a:tc>
                  <a:txBody>
                    <a:bodyPr/>
                    <a:lstStyle/>
                    <a:p>
                      <a:r>
                        <a:rPr lang="en-GB" sz="1100" kern="1200" dirty="0" smtClean="0">
                          <a:solidFill>
                            <a:schemeClr val="dk1"/>
                          </a:solidFill>
                          <a:latin typeface="+mn-lt"/>
                          <a:ea typeface="+mn-ea"/>
                          <a:cs typeface="+mn-cs"/>
                        </a:rPr>
                        <a:t>Least balance available during the month</a:t>
                      </a:r>
                      <a:endParaRPr lang="en-US" sz="1100" dirty="0"/>
                    </a:p>
                  </a:txBody>
                  <a:tcPr/>
                </a:tc>
                <a:tc>
                  <a:txBody>
                    <a:bodyPr/>
                    <a:lstStyle/>
                    <a:p>
                      <a:r>
                        <a:rPr lang="en-US" sz="1100" dirty="0" smtClean="0"/>
                        <a:t>3000 AED</a:t>
                      </a:r>
                      <a:endParaRPr lang="en-US" sz="1100" dirty="0"/>
                    </a:p>
                  </a:txBody>
                  <a:tcPr/>
                </a:tc>
                <a:tc>
                  <a:txBody>
                    <a:bodyPr/>
                    <a:lstStyle/>
                    <a:p>
                      <a:r>
                        <a:rPr lang="en-US" sz="1100" dirty="0" smtClean="0"/>
                        <a:t>N</a:t>
                      </a:r>
                      <a:endParaRPr lang="en-US"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algn="just"/>
            <a:r>
              <a:rPr lang="en-US" dirty="0" smtClean="0"/>
              <a:t>Menu Path: Customer Accounts </a:t>
            </a:r>
            <a:r>
              <a:rPr lang="en-US" dirty="0" smtClean="0">
                <a:sym typeface="Wingdings" pitchFamily="2" charset="2"/>
              </a:rPr>
              <a:t>Customer Accounts Maintenance Account Classes</a:t>
            </a:r>
            <a:endParaRPr lang="en-US" dirty="0" smtClean="0"/>
          </a:p>
          <a:p>
            <a:pPr algn="just"/>
            <a:r>
              <a:rPr lang="en-US" dirty="0" smtClean="0"/>
              <a:t>Fast Path: STDACCLS</a:t>
            </a:r>
          </a:p>
        </p:txBody>
      </p:sp>
      <p:sp>
        <p:nvSpPr>
          <p:cNvPr id="8" name="Text Placeholder 7"/>
          <p:cNvSpPr>
            <a:spLocks noGrp="1"/>
          </p:cNvSpPr>
          <p:nvPr>
            <p:ph type="body" sz="quarter" idx="14"/>
          </p:nvPr>
        </p:nvSpPr>
        <p:spPr/>
        <p:txBody>
          <a:bodyPr/>
          <a:lstStyle/>
          <a:p>
            <a:r>
              <a:rPr lang="en-US" dirty="0" smtClean="0"/>
              <a:t>Account Class Preference</a:t>
            </a:r>
            <a:endParaRPr lang="en-US" dirty="0"/>
          </a:p>
        </p:txBody>
      </p:sp>
      <p:sp>
        <p:nvSpPr>
          <p:cNvPr id="5" name="Title 4"/>
          <p:cNvSpPr>
            <a:spLocks noGrp="1"/>
          </p:cNvSpPr>
          <p:nvPr>
            <p:ph type="title"/>
          </p:nvPr>
        </p:nvSpPr>
        <p:spPr/>
        <p:txBody>
          <a:bodyPr/>
          <a:lstStyle/>
          <a:p>
            <a:r>
              <a:rPr lang="en-US" dirty="0" smtClean="0"/>
              <a:t>Account Class Preference</a:t>
            </a:r>
          </a:p>
        </p:txBody>
      </p:sp>
      <p:pic>
        <p:nvPicPr>
          <p:cNvPr id="28" name="Picture 2"/>
          <p:cNvPicPr>
            <a:picLocks noChangeAspect="1" noChangeArrowheads="1"/>
          </p:cNvPicPr>
          <p:nvPr/>
        </p:nvPicPr>
        <p:blipFill>
          <a:blip r:embed="rId2" cstate="print"/>
          <a:srcRect l="1121" t="6221" r="37407" b="43312"/>
          <a:stretch>
            <a:fillRect/>
          </a:stretch>
        </p:blipFill>
        <p:spPr bwMode="auto">
          <a:xfrm>
            <a:off x="4437738" y="1162228"/>
            <a:ext cx="4586621" cy="30593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Features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84706" y="906804"/>
            <a:ext cx="8057642" cy="3062606"/>
          </a:xfrm>
        </p:spPr>
        <p:txBody>
          <a:bodyPr/>
          <a:lstStyle/>
          <a:p>
            <a:pPr marL="227013" lvl="0" indent="-227013" algn="just" defTabSz="914400" eaLnBrk="0" fontAlgn="base" hangingPunct="0">
              <a:lnSpc>
                <a:spcPct val="85000"/>
              </a:lnSpc>
              <a:spcBef>
                <a:spcPct val="0"/>
              </a:spcBef>
              <a:spcAft>
                <a:spcPct val="0"/>
              </a:spcAft>
              <a:buSzTx/>
              <a:buNone/>
            </a:pPr>
            <a:r>
              <a:rPr lang="en-US" sz="1800" kern="0" dirty="0" smtClean="0">
                <a:solidFill>
                  <a:srgbClr val="FF0000"/>
                </a:solidFill>
                <a:latin typeface="Arial"/>
                <a:cs typeface="+mn-cs"/>
              </a:rPr>
              <a:t>Passbook</a:t>
            </a:r>
          </a:p>
          <a:p>
            <a:pPr marL="227013" lvl="0" indent="-227013" algn="just" defTabSz="914400" eaLnBrk="0" fontAlgn="base" hangingPunct="0">
              <a:lnSpc>
                <a:spcPct val="85000"/>
              </a:lnSpc>
              <a:spcBef>
                <a:spcPct val="0"/>
              </a:spcBef>
              <a:spcAft>
                <a:spcPct val="0"/>
              </a:spcAft>
              <a:buSzTx/>
              <a:buNone/>
            </a:pPr>
            <a:endParaRPr lang="en-US" sz="1800" kern="0" dirty="0" smtClean="0">
              <a:solidFill>
                <a:srgbClr val="FF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sz="1800" kern="0" dirty="0" smtClean="0">
                <a:solidFill>
                  <a:srgbClr val="000000"/>
                </a:solidFill>
                <a:latin typeface="Arial"/>
              </a:rPr>
              <a:t>Passbook can be issued for an account with or without charges.</a:t>
            </a:r>
          </a:p>
          <a:p>
            <a:pPr marL="227013" indent="-227013" algn="just" defTabSz="914400" eaLnBrk="0" fontAlgn="base" hangingPunct="0">
              <a:lnSpc>
                <a:spcPct val="85000"/>
              </a:lnSpc>
              <a:spcBef>
                <a:spcPct val="0"/>
              </a:spcBef>
              <a:spcAft>
                <a:spcPct val="0"/>
              </a:spcAft>
              <a:buSzTx/>
            </a:pPr>
            <a:endParaRPr lang="en-US" sz="1800" kern="0" dirty="0" smtClean="0">
              <a:solidFill>
                <a:srgbClr val="000000"/>
              </a:solidFill>
              <a:latin typeface="Arial"/>
            </a:endParaRPr>
          </a:p>
          <a:p>
            <a:pPr marL="227013" indent="-227013" algn="just" defTabSz="914400" eaLnBrk="0" fontAlgn="base" hangingPunct="0">
              <a:lnSpc>
                <a:spcPct val="85000"/>
              </a:lnSpc>
              <a:spcBef>
                <a:spcPct val="0"/>
              </a:spcBef>
              <a:spcAft>
                <a:spcPct val="0"/>
              </a:spcAft>
              <a:buSzTx/>
            </a:pPr>
            <a:r>
              <a:rPr lang="en-US" sz="1800" kern="0" dirty="0" smtClean="0">
                <a:solidFill>
                  <a:srgbClr val="000000"/>
                </a:solidFill>
                <a:latin typeface="Arial"/>
              </a:rPr>
              <a:t>A Passbook can have following status at a given point of time:</a:t>
            </a:r>
          </a:p>
          <a:p>
            <a:pPr marL="227013" indent="-227013" algn="just" defTabSz="914400" eaLnBrk="0" fontAlgn="base" hangingPunct="0">
              <a:lnSpc>
                <a:spcPct val="85000"/>
              </a:lnSpc>
              <a:spcBef>
                <a:spcPct val="0"/>
              </a:spcBef>
              <a:spcAft>
                <a:spcPct val="0"/>
              </a:spcAft>
              <a:buSzTx/>
            </a:pPr>
            <a:endParaRPr lang="en-US" sz="1800" kern="0" dirty="0" smtClean="0">
              <a:solidFill>
                <a:srgbClr val="000000"/>
              </a:solidFill>
              <a:latin typeface="Arial"/>
            </a:endParaRP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Active</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Reissued &amp; Active</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Closed</a:t>
            </a:r>
          </a:p>
          <a:p>
            <a:pPr marL="630238" lvl="1" indent="-227013" algn="just" defTabSz="914400" eaLnBrk="0" fontAlgn="base" hangingPunct="0">
              <a:lnSpc>
                <a:spcPct val="85000"/>
              </a:lnSpc>
              <a:spcBef>
                <a:spcPct val="0"/>
              </a:spcBef>
              <a:spcAft>
                <a:spcPct val="0"/>
              </a:spcAft>
              <a:buSzTx/>
            </a:pPr>
            <a:r>
              <a:rPr lang="en-US" kern="0" dirty="0" smtClean="0">
                <a:solidFill>
                  <a:srgbClr val="000000"/>
                </a:solidFill>
                <a:latin typeface="Arial"/>
              </a:rPr>
              <a:t>User Defined Status</a:t>
            </a:r>
          </a:p>
          <a:p>
            <a:pPr lvl="1" algn="just">
              <a:buClr>
                <a:schemeClr val="tx2"/>
              </a:buClr>
              <a:buFont typeface="Wingdings" pitchFamily="2" charset="2"/>
              <a:buChar char="Ø"/>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84706" y="864075"/>
            <a:ext cx="8057642" cy="3062606"/>
          </a:xfrm>
        </p:spPr>
        <p:txBody>
          <a:bodyPr/>
          <a:lstStyle/>
          <a:p>
            <a:pPr algn="just">
              <a:lnSpc>
                <a:spcPct val="85000"/>
              </a:lnSpc>
              <a:spcBef>
                <a:spcPct val="0"/>
              </a:spcBef>
              <a:buFont typeface="Times" pitchFamily="18" charset="0"/>
              <a:buNone/>
            </a:pPr>
            <a:r>
              <a:rPr lang="en-US" sz="1800" dirty="0" err="1" smtClean="0">
                <a:solidFill>
                  <a:srgbClr val="FF0000"/>
                </a:solidFill>
              </a:rPr>
              <a:t>Cheque</a:t>
            </a:r>
            <a:r>
              <a:rPr lang="en-US" sz="1800" dirty="0" smtClean="0">
                <a:solidFill>
                  <a:srgbClr val="FF0000"/>
                </a:solidFill>
              </a:rPr>
              <a:t> Book</a:t>
            </a:r>
          </a:p>
          <a:p>
            <a:pPr algn="just">
              <a:lnSpc>
                <a:spcPct val="85000"/>
              </a:lnSpc>
              <a:spcBef>
                <a:spcPct val="0"/>
              </a:spcBef>
              <a:buFont typeface="Times" pitchFamily="18" charset="0"/>
              <a:buNone/>
            </a:pPr>
            <a:endParaRPr lang="en-US" sz="1800" dirty="0" smtClean="0">
              <a:solidFill>
                <a:srgbClr val="FF0000"/>
              </a:solidFill>
            </a:endParaRPr>
          </a:p>
          <a:p>
            <a:pPr algn="just">
              <a:lnSpc>
                <a:spcPct val="85000"/>
              </a:lnSpc>
              <a:spcBef>
                <a:spcPct val="0"/>
              </a:spcBef>
            </a:pPr>
            <a:r>
              <a:rPr lang="en-US" sz="1800" dirty="0" smtClean="0"/>
              <a:t>A </a:t>
            </a:r>
            <a:r>
              <a:rPr lang="en-US" sz="1800" dirty="0" err="1" smtClean="0"/>
              <a:t>cheque</a:t>
            </a:r>
            <a:r>
              <a:rPr lang="en-US" sz="1800" dirty="0" smtClean="0"/>
              <a:t> book can be issued for the Account marked to avail </a:t>
            </a:r>
            <a:r>
              <a:rPr lang="en-US" sz="1800" dirty="0" err="1" smtClean="0"/>
              <a:t>cheque</a:t>
            </a:r>
            <a:r>
              <a:rPr lang="en-US" sz="1800" dirty="0" smtClean="0"/>
              <a:t> book facility.</a:t>
            </a:r>
          </a:p>
          <a:p>
            <a:pPr algn="just">
              <a:lnSpc>
                <a:spcPct val="85000"/>
              </a:lnSpc>
              <a:spcBef>
                <a:spcPct val="0"/>
              </a:spcBef>
            </a:pPr>
            <a:endParaRPr lang="en-US" sz="1800" dirty="0" smtClean="0"/>
          </a:p>
          <a:p>
            <a:pPr algn="just">
              <a:lnSpc>
                <a:spcPct val="85000"/>
              </a:lnSpc>
              <a:spcBef>
                <a:spcPct val="0"/>
              </a:spcBef>
            </a:pPr>
            <a:r>
              <a:rPr lang="en-US" sz="1800" dirty="0" smtClean="0"/>
              <a:t>A </a:t>
            </a:r>
            <a:r>
              <a:rPr lang="en-US" sz="1800" dirty="0" err="1" smtClean="0"/>
              <a:t>cheque</a:t>
            </a:r>
            <a:r>
              <a:rPr lang="en-US" sz="1800" dirty="0" smtClean="0"/>
              <a:t> has one of the following status at any given point of time:</a:t>
            </a:r>
          </a:p>
          <a:p>
            <a:pPr lvl="1" algn="just">
              <a:lnSpc>
                <a:spcPct val="85000"/>
              </a:lnSpc>
              <a:spcBef>
                <a:spcPct val="0"/>
              </a:spcBef>
            </a:pPr>
            <a:r>
              <a:rPr lang="en-US" dirty="0" smtClean="0"/>
              <a:t>Not Used</a:t>
            </a:r>
          </a:p>
          <a:p>
            <a:pPr lvl="1" algn="just">
              <a:lnSpc>
                <a:spcPct val="85000"/>
              </a:lnSpc>
              <a:spcBef>
                <a:spcPct val="0"/>
              </a:spcBef>
            </a:pPr>
            <a:r>
              <a:rPr lang="en-US" dirty="0" smtClean="0"/>
              <a:t>Used           </a:t>
            </a:r>
          </a:p>
          <a:p>
            <a:pPr lvl="1" algn="just">
              <a:lnSpc>
                <a:spcPct val="85000"/>
              </a:lnSpc>
              <a:spcBef>
                <a:spcPct val="0"/>
              </a:spcBef>
            </a:pPr>
            <a:r>
              <a:rPr lang="en-US" dirty="0" smtClean="0"/>
              <a:t>Rejected          </a:t>
            </a:r>
          </a:p>
          <a:p>
            <a:pPr lvl="1" algn="just">
              <a:lnSpc>
                <a:spcPct val="85000"/>
              </a:lnSpc>
              <a:spcBef>
                <a:spcPct val="0"/>
              </a:spcBef>
            </a:pPr>
            <a:r>
              <a:rPr lang="en-US" dirty="0" smtClean="0"/>
              <a:t>Stopped</a:t>
            </a:r>
          </a:p>
          <a:p>
            <a:pPr lvl="1" algn="just">
              <a:lnSpc>
                <a:spcPct val="85000"/>
              </a:lnSpc>
              <a:spcBef>
                <a:spcPct val="0"/>
              </a:spcBef>
            </a:pPr>
            <a:r>
              <a:rPr lang="en-US" dirty="0" smtClean="0"/>
              <a:t>Cancelled</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Stop Payments</a:t>
            </a:r>
            <a:br>
              <a:rPr lang="en-US" dirty="0" smtClean="0"/>
            </a:br>
            <a:endParaRPr lang="en-US" dirty="0"/>
          </a:p>
        </p:txBody>
      </p:sp>
      <p:sp>
        <p:nvSpPr>
          <p:cNvPr id="2" name="Content Placeholder 1"/>
          <p:cNvSpPr>
            <a:spLocks noGrp="1"/>
          </p:cNvSpPr>
          <p:nvPr>
            <p:ph sz="quarter" idx="12"/>
          </p:nvPr>
        </p:nvSpPr>
        <p:spPr>
          <a:xfrm>
            <a:off x="565065" y="761525"/>
            <a:ext cx="8057642" cy="3062606"/>
          </a:xfrm>
        </p:spPr>
        <p:txBody>
          <a:bodyPr/>
          <a:lstStyle/>
          <a:p>
            <a:pPr algn="just" eaLnBrk="0" hangingPunct="0">
              <a:spcBef>
                <a:spcPct val="0"/>
              </a:spcBef>
            </a:pPr>
            <a:r>
              <a:rPr lang="en-US" dirty="0" smtClean="0"/>
              <a:t>A Stop payment could be for a specified period in which case the start and end dates have to be mentioned.</a:t>
            </a:r>
          </a:p>
          <a:p>
            <a:pPr algn="just" eaLnBrk="0" hangingPunct="0">
              <a:spcBef>
                <a:spcPct val="0"/>
              </a:spcBef>
              <a:buFontTx/>
              <a:buChar char="•"/>
            </a:pPr>
            <a:endParaRPr lang="en-US" dirty="0" smtClean="0"/>
          </a:p>
          <a:p>
            <a:pPr algn="just" eaLnBrk="0" hangingPunct="0">
              <a:spcBef>
                <a:spcPct val="0"/>
              </a:spcBef>
            </a:pPr>
            <a:r>
              <a:rPr lang="en-US" dirty="0" smtClean="0"/>
              <a:t>A Stop payment can also be effective till revoked (or for a unspecified period). In such a case only the start date need to be mentioned</a:t>
            </a:r>
          </a:p>
          <a:p>
            <a:pPr algn="just" eaLnBrk="0" hangingPunct="0">
              <a:spcBef>
                <a:spcPct val="0"/>
              </a:spcBef>
              <a:buFontTx/>
              <a:buChar char="•"/>
            </a:pPr>
            <a:endParaRPr lang="en-US" dirty="0" smtClean="0"/>
          </a:p>
          <a:p>
            <a:pPr algn="just" eaLnBrk="0" hangingPunct="0">
              <a:spcBef>
                <a:spcPct val="0"/>
              </a:spcBef>
            </a:pPr>
            <a:r>
              <a:rPr lang="en-US" dirty="0" smtClean="0"/>
              <a:t>A future dated stop payment instruction comes into effect after BOD for that day is run and is effective till the EOD of the expiry date.</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7" name="Title 6"/>
          <p:cNvSpPr>
            <a:spLocks noGrp="1"/>
          </p:cNvSpPr>
          <p:nvPr>
            <p:ph type="title"/>
          </p:nvPr>
        </p:nvSpPr>
        <p:spPr/>
        <p:txBody>
          <a:bodyPr/>
          <a:lstStyle/>
          <a:p>
            <a:r>
              <a:rPr lang="en-US" dirty="0" smtClean="0"/>
              <a:t>Accelerator Pack</a:t>
            </a:r>
            <a:br>
              <a:rPr lang="en-US" dirty="0" smtClean="0"/>
            </a:br>
            <a:r>
              <a:rPr lang="en-US" dirty="0" smtClean="0"/>
              <a:t/>
            </a:r>
            <a:br>
              <a:rPr lang="en-US" dirty="0" smtClean="0"/>
            </a:br>
            <a:r>
              <a:rPr lang="en-US" dirty="0" smtClean="0"/>
              <a:t>FCUBS 12.4</a:t>
            </a:r>
          </a:p>
        </p:txBody>
      </p:sp>
      <p:sp>
        <p:nvSpPr>
          <p:cNvPr id="10" name="Text Placeholder 9"/>
          <p:cNvSpPr>
            <a:spLocks noGrp="1"/>
          </p:cNvSpPr>
          <p:nvPr>
            <p:ph type="body" sz="quarter" idx="13"/>
          </p:nvPr>
        </p:nvSpPr>
        <p:spPr/>
        <p:txBody>
          <a:bodyPr/>
          <a:lstStyle/>
          <a:p>
            <a:r>
              <a:rPr lang="en-US" b="1" kern="0" dirty="0" smtClean="0">
                <a:latin typeface="Arial"/>
              </a:rPr>
              <a:t>Islamic CASA</a:t>
            </a:r>
            <a:endParaRPr lang="en-US" dirty="0" smtClean="0"/>
          </a:p>
          <a:p>
            <a:endParaRPr lang="en-US" dirty="0"/>
          </a:p>
        </p:txBody>
      </p:sp>
      <p:pic>
        <p:nvPicPr>
          <p:cNvPr id="8"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algn="just"/>
            <a:r>
              <a:rPr lang="en-US" dirty="0" smtClean="0"/>
              <a:t>Amount Based Stop Payment</a:t>
            </a:r>
          </a:p>
          <a:p>
            <a:pPr algn="just"/>
            <a:r>
              <a:rPr lang="en-US" dirty="0" err="1" smtClean="0"/>
              <a:t>Cheque</a:t>
            </a:r>
            <a:r>
              <a:rPr lang="en-US" dirty="0" smtClean="0"/>
              <a:t> Based Stop Payment</a:t>
            </a:r>
          </a:p>
          <a:p>
            <a:pPr lvl="1" algn="just"/>
            <a:r>
              <a:rPr lang="en-US" dirty="0" smtClean="0"/>
              <a:t>Single </a:t>
            </a:r>
            <a:r>
              <a:rPr lang="en-US" dirty="0" err="1" smtClean="0"/>
              <a:t>Cheque</a:t>
            </a:r>
            <a:r>
              <a:rPr lang="en-US" dirty="0" smtClean="0"/>
              <a:t> Stop payment</a:t>
            </a:r>
          </a:p>
          <a:p>
            <a:pPr lvl="1" algn="just"/>
            <a:r>
              <a:rPr lang="en-US" dirty="0" smtClean="0"/>
              <a:t>Multiple </a:t>
            </a:r>
            <a:r>
              <a:rPr lang="en-US" dirty="0" err="1" smtClean="0"/>
              <a:t>Cheques</a:t>
            </a:r>
            <a:r>
              <a:rPr lang="en-US" dirty="0" smtClean="0"/>
              <a:t> Stop Payment</a:t>
            </a:r>
          </a:p>
        </p:txBody>
      </p:sp>
      <p:sp>
        <p:nvSpPr>
          <p:cNvPr id="8" name="Text Placeholder 7"/>
          <p:cNvSpPr>
            <a:spLocks noGrp="1"/>
          </p:cNvSpPr>
          <p:nvPr>
            <p:ph type="body" sz="quarter" idx="14"/>
          </p:nvPr>
        </p:nvSpPr>
        <p:spPr/>
        <p:txBody>
          <a:bodyPr/>
          <a:lstStyle/>
          <a:p>
            <a:r>
              <a:rPr lang="en-US" dirty="0" smtClean="0"/>
              <a:t>Stop Payment</a:t>
            </a:r>
            <a:endParaRPr lang="en-US" dirty="0"/>
          </a:p>
        </p:txBody>
      </p:sp>
      <p:sp>
        <p:nvSpPr>
          <p:cNvPr id="5" name="Title 4"/>
          <p:cNvSpPr>
            <a:spLocks noGrp="1"/>
          </p:cNvSpPr>
          <p:nvPr>
            <p:ph type="title"/>
          </p:nvPr>
        </p:nvSpPr>
        <p:spPr/>
        <p:txBody>
          <a:bodyPr/>
          <a:lstStyle/>
          <a:p>
            <a:r>
              <a:rPr lang="en-US" dirty="0" smtClean="0"/>
              <a:t>Stop Payments</a:t>
            </a:r>
          </a:p>
        </p:txBody>
      </p:sp>
      <p:sp>
        <p:nvSpPr>
          <p:cNvPr id="6" name="Text Box 4"/>
          <p:cNvSpPr txBox="1">
            <a:spLocks noChangeArrowheads="1"/>
          </p:cNvSpPr>
          <p:nvPr/>
        </p:nvSpPr>
        <p:spPr bwMode="auto">
          <a:xfrm>
            <a:off x="4587875" y="1154186"/>
            <a:ext cx="4389438" cy="36512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dirty="0"/>
              <a:t>Stop Payments could be of various types :</a:t>
            </a:r>
          </a:p>
        </p:txBody>
      </p:sp>
      <p:grpSp>
        <p:nvGrpSpPr>
          <p:cNvPr id="2" name="Group 6"/>
          <p:cNvGrpSpPr>
            <a:grpSpLocks/>
          </p:cNvGrpSpPr>
          <p:nvPr/>
        </p:nvGrpSpPr>
        <p:grpSpPr bwMode="auto">
          <a:xfrm>
            <a:off x="4603750" y="1505024"/>
            <a:ext cx="4540250" cy="2243137"/>
            <a:chOff x="1056" y="816"/>
            <a:chExt cx="2640" cy="1413"/>
          </a:xfrm>
        </p:grpSpPr>
        <p:sp>
          <p:nvSpPr>
            <p:cNvPr id="9" name="Text Box 6"/>
            <p:cNvSpPr txBox="1">
              <a:spLocks noChangeArrowheads="1"/>
            </p:cNvSpPr>
            <p:nvPr/>
          </p:nvSpPr>
          <p:spPr bwMode="auto">
            <a:xfrm>
              <a:off x="1316" y="864"/>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a:p>
            <a:p>
              <a:pPr eaLnBrk="0" hangingPunct="0">
                <a:lnSpc>
                  <a:spcPct val="100000"/>
                </a:lnSpc>
                <a:spcBef>
                  <a:spcPct val="0"/>
                </a:spcBef>
              </a:pPr>
              <a:r>
                <a:rPr lang="en-US" sz="1100"/>
                <a:t>Amount Based</a:t>
              </a:r>
            </a:p>
            <a:p>
              <a:pPr eaLnBrk="0" hangingPunct="0">
                <a:lnSpc>
                  <a:spcPct val="100000"/>
                </a:lnSpc>
                <a:spcBef>
                  <a:spcPct val="0"/>
                </a:spcBef>
              </a:pPr>
              <a:endParaRPr lang="en-US" sz="1100"/>
            </a:p>
          </p:txBody>
        </p:sp>
        <p:sp>
          <p:nvSpPr>
            <p:cNvPr id="10" name="Text Box 7"/>
            <p:cNvSpPr txBox="1">
              <a:spLocks noChangeArrowheads="1"/>
            </p:cNvSpPr>
            <p:nvPr/>
          </p:nvSpPr>
          <p:spPr bwMode="auto">
            <a:xfrm>
              <a:off x="2592" y="1872"/>
              <a:ext cx="79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Multiple Cheques</a:t>
              </a:r>
            </a:p>
          </p:txBody>
        </p:sp>
        <p:sp>
          <p:nvSpPr>
            <p:cNvPr id="12" name="Text Box 8"/>
            <p:cNvSpPr txBox="1">
              <a:spLocks noChangeArrowheads="1"/>
            </p:cNvSpPr>
            <p:nvPr/>
          </p:nvSpPr>
          <p:spPr bwMode="auto">
            <a:xfrm>
              <a:off x="1092" y="1315"/>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Amount Mandatory)</a:t>
              </a:r>
              <a:endParaRPr lang="en-US">
                <a:latin typeface="Times New Roman" pitchFamily="18" charset="0"/>
              </a:endParaRPr>
            </a:p>
          </p:txBody>
        </p:sp>
        <p:sp>
          <p:nvSpPr>
            <p:cNvPr id="13" name="Text Box 9"/>
            <p:cNvSpPr txBox="1">
              <a:spLocks noChangeArrowheads="1"/>
            </p:cNvSpPr>
            <p:nvPr/>
          </p:nvSpPr>
          <p:spPr bwMode="auto">
            <a:xfrm>
              <a:off x="1104" y="1987"/>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Number Mandatory)</a:t>
              </a:r>
              <a:endParaRPr lang="en-US">
                <a:latin typeface="Times New Roman" pitchFamily="18" charset="0"/>
              </a:endParaRPr>
            </a:p>
          </p:txBody>
        </p:sp>
        <p:sp>
          <p:nvSpPr>
            <p:cNvPr id="14" name="Text Box 10"/>
            <p:cNvSpPr txBox="1">
              <a:spLocks noChangeArrowheads="1"/>
            </p:cNvSpPr>
            <p:nvPr/>
          </p:nvSpPr>
          <p:spPr bwMode="auto">
            <a:xfrm>
              <a:off x="1316" y="1536"/>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dirty="0"/>
            </a:p>
            <a:p>
              <a:pPr eaLnBrk="0" hangingPunct="0">
                <a:lnSpc>
                  <a:spcPct val="100000"/>
                </a:lnSpc>
                <a:spcBef>
                  <a:spcPct val="0"/>
                </a:spcBef>
              </a:pPr>
              <a:r>
                <a:rPr lang="en-US" sz="1100" dirty="0" err="1"/>
                <a:t>Cheque</a:t>
              </a:r>
              <a:r>
                <a:rPr lang="en-US" sz="1100" dirty="0"/>
                <a:t> Based</a:t>
              </a:r>
            </a:p>
            <a:p>
              <a:pPr eaLnBrk="0" hangingPunct="0">
                <a:lnSpc>
                  <a:spcPct val="100000"/>
                </a:lnSpc>
                <a:spcBef>
                  <a:spcPct val="0"/>
                </a:spcBef>
              </a:pPr>
              <a:endParaRPr lang="en-US" sz="1100" dirty="0"/>
            </a:p>
          </p:txBody>
        </p:sp>
        <p:sp>
          <p:nvSpPr>
            <p:cNvPr id="15" name="Text Box 11"/>
            <p:cNvSpPr txBox="1">
              <a:spLocks noChangeArrowheads="1"/>
            </p:cNvSpPr>
            <p:nvPr/>
          </p:nvSpPr>
          <p:spPr bwMode="auto">
            <a:xfrm>
              <a:off x="2544" y="1651"/>
              <a:ext cx="960"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Cheque No.)</a:t>
              </a:r>
              <a:endParaRPr lang="en-US">
                <a:latin typeface="Times New Roman" pitchFamily="18" charset="0"/>
              </a:endParaRPr>
            </a:p>
          </p:txBody>
        </p:sp>
        <p:sp>
          <p:nvSpPr>
            <p:cNvPr id="16" name="Text Box 12"/>
            <p:cNvSpPr txBox="1">
              <a:spLocks noChangeArrowheads="1"/>
            </p:cNvSpPr>
            <p:nvPr/>
          </p:nvSpPr>
          <p:spPr bwMode="auto">
            <a:xfrm>
              <a:off x="2400" y="2064"/>
              <a:ext cx="1296"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&amp; End Cheque Nos.)</a:t>
              </a:r>
              <a:endParaRPr lang="en-US">
                <a:latin typeface="Times New Roman" pitchFamily="18" charset="0"/>
              </a:endParaRPr>
            </a:p>
          </p:txBody>
        </p:sp>
        <p:sp>
          <p:nvSpPr>
            <p:cNvPr id="17" name="Text Box 13"/>
            <p:cNvSpPr txBox="1">
              <a:spLocks noChangeArrowheads="1"/>
            </p:cNvSpPr>
            <p:nvPr/>
          </p:nvSpPr>
          <p:spPr bwMode="auto">
            <a:xfrm>
              <a:off x="2592" y="1488"/>
              <a:ext cx="86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Single Cheque</a:t>
              </a:r>
            </a:p>
          </p:txBody>
        </p:sp>
        <p:sp>
          <p:nvSpPr>
            <p:cNvPr id="18" name="Line 14"/>
            <p:cNvSpPr>
              <a:spLocks noChangeShapeType="1"/>
            </p:cNvSpPr>
            <p:nvPr/>
          </p:nvSpPr>
          <p:spPr bwMode="auto">
            <a:xfrm>
              <a:off x="1056" y="816"/>
              <a:ext cx="0" cy="960"/>
            </a:xfrm>
            <a:prstGeom prst="line">
              <a:avLst/>
            </a:prstGeom>
            <a:noFill/>
            <a:ln w="9525">
              <a:solidFill>
                <a:schemeClr val="tx1"/>
              </a:solidFill>
              <a:round/>
              <a:headEnd/>
              <a:tailEnd/>
            </a:ln>
          </p:spPr>
          <p:txBody>
            <a:bodyPr>
              <a:spAutoFit/>
            </a:bodyPr>
            <a:lstStyle/>
            <a:p>
              <a:endParaRPr lang="en-US"/>
            </a:p>
          </p:txBody>
        </p:sp>
        <p:sp>
          <p:nvSpPr>
            <p:cNvPr id="19" name="Line 15"/>
            <p:cNvSpPr>
              <a:spLocks noChangeShapeType="1"/>
            </p:cNvSpPr>
            <p:nvPr/>
          </p:nvSpPr>
          <p:spPr bwMode="auto">
            <a:xfrm>
              <a:off x="1056" y="1056"/>
              <a:ext cx="240" cy="0"/>
            </a:xfrm>
            <a:prstGeom prst="line">
              <a:avLst/>
            </a:prstGeom>
            <a:noFill/>
            <a:ln w="9525">
              <a:solidFill>
                <a:schemeClr val="tx1"/>
              </a:solidFill>
              <a:round/>
              <a:headEnd/>
              <a:tailEnd/>
            </a:ln>
          </p:spPr>
          <p:txBody>
            <a:bodyPr>
              <a:spAutoFit/>
            </a:bodyPr>
            <a:lstStyle/>
            <a:p>
              <a:endParaRPr lang="en-US"/>
            </a:p>
          </p:txBody>
        </p:sp>
        <p:sp>
          <p:nvSpPr>
            <p:cNvPr id="20" name="Line 16"/>
            <p:cNvSpPr>
              <a:spLocks noChangeShapeType="1"/>
            </p:cNvSpPr>
            <p:nvPr/>
          </p:nvSpPr>
          <p:spPr bwMode="auto">
            <a:xfrm>
              <a:off x="1056" y="1776"/>
              <a:ext cx="240" cy="0"/>
            </a:xfrm>
            <a:prstGeom prst="line">
              <a:avLst/>
            </a:prstGeom>
            <a:noFill/>
            <a:ln w="9525">
              <a:solidFill>
                <a:schemeClr val="tx1"/>
              </a:solidFill>
              <a:round/>
              <a:headEnd/>
              <a:tailEnd/>
            </a:ln>
          </p:spPr>
          <p:txBody>
            <a:bodyPr>
              <a:spAutoFit/>
            </a:bodyPr>
            <a:lstStyle/>
            <a:p>
              <a:endParaRPr lang="en-US"/>
            </a:p>
          </p:txBody>
        </p:sp>
        <p:sp>
          <p:nvSpPr>
            <p:cNvPr id="21" name="Line 17"/>
            <p:cNvSpPr>
              <a:spLocks noChangeShapeType="1"/>
            </p:cNvSpPr>
            <p:nvPr/>
          </p:nvSpPr>
          <p:spPr bwMode="auto">
            <a:xfrm>
              <a:off x="2160" y="1776"/>
              <a:ext cx="192" cy="0"/>
            </a:xfrm>
            <a:prstGeom prst="line">
              <a:avLst/>
            </a:prstGeom>
            <a:noFill/>
            <a:ln w="9525">
              <a:solidFill>
                <a:schemeClr val="tx1"/>
              </a:solidFill>
              <a:round/>
              <a:headEnd/>
              <a:tailEnd/>
            </a:ln>
          </p:spPr>
          <p:txBody>
            <a:bodyPr>
              <a:spAutoFit/>
            </a:bodyPr>
            <a:lstStyle/>
            <a:p>
              <a:endParaRPr lang="en-US"/>
            </a:p>
          </p:txBody>
        </p:sp>
        <p:sp>
          <p:nvSpPr>
            <p:cNvPr id="22" name="Line 18"/>
            <p:cNvSpPr>
              <a:spLocks noChangeShapeType="1"/>
            </p:cNvSpPr>
            <p:nvPr/>
          </p:nvSpPr>
          <p:spPr bwMode="auto">
            <a:xfrm>
              <a:off x="2352" y="1968"/>
              <a:ext cx="192" cy="0"/>
            </a:xfrm>
            <a:prstGeom prst="line">
              <a:avLst/>
            </a:prstGeom>
            <a:noFill/>
            <a:ln w="9525">
              <a:solidFill>
                <a:schemeClr val="tx1"/>
              </a:solidFill>
              <a:round/>
              <a:headEnd/>
              <a:tailEnd/>
            </a:ln>
          </p:spPr>
          <p:txBody>
            <a:bodyPr>
              <a:spAutoFit/>
            </a:bodyPr>
            <a:lstStyle/>
            <a:p>
              <a:endParaRPr lang="en-US"/>
            </a:p>
          </p:txBody>
        </p:sp>
        <p:sp>
          <p:nvSpPr>
            <p:cNvPr id="23" name="Line 19"/>
            <p:cNvSpPr>
              <a:spLocks noChangeShapeType="1"/>
            </p:cNvSpPr>
            <p:nvPr/>
          </p:nvSpPr>
          <p:spPr bwMode="auto">
            <a:xfrm>
              <a:off x="2352" y="1584"/>
              <a:ext cx="192" cy="0"/>
            </a:xfrm>
            <a:prstGeom prst="line">
              <a:avLst/>
            </a:prstGeom>
            <a:noFill/>
            <a:ln w="9525">
              <a:solidFill>
                <a:schemeClr val="tx1"/>
              </a:solidFill>
              <a:round/>
              <a:headEnd/>
              <a:tailEnd/>
            </a:ln>
          </p:spPr>
          <p:txBody>
            <a:bodyPr>
              <a:spAutoFit/>
            </a:bodyPr>
            <a:lstStyle/>
            <a:p>
              <a:endParaRPr lang="en-US"/>
            </a:p>
          </p:txBody>
        </p:sp>
        <p:sp>
          <p:nvSpPr>
            <p:cNvPr id="24" name="Line 20"/>
            <p:cNvSpPr>
              <a:spLocks noChangeShapeType="1"/>
            </p:cNvSpPr>
            <p:nvPr/>
          </p:nvSpPr>
          <p:spPr bwMode="auto">
            <a:xfrm>
              <a:off x="2352" y="1584"/>
              <a:ext cx="0" cy="384"/>
            </a:xfrm>
            <a:prstGeom prst="line">
              <a:avLst/>
            </a:prstGeom>
            <a:noFill/>
            <a:ln w="9525">
              <a:solidFill>
                <a:schemeClr val="tx1"/>
              </a:solidFill>
              <a:round/>
              <a:headEnd/>
              <a:tailEnd/>
            </a:ln>
          </p:spPr>
          <p:txBody>
            <a:bodyPr>
              <a:spAutoFit/>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07794" y="744433"/>
            <a:ext cx="8057642" cy="3613921"/>
          </a:xfrm>
        </p:spPr>
        <p:txBody>
          <a:bodyPr/>
          <a:lstStyle/>
          <a:p>
            <a:pPr algn="just">
              <a:spcBef>
                <a:spcPct val="50000"/>
              </a:spcBef>
            </a:pPr>
            <a:r>
              <a:rPr lang="en-US" sz="1800" b="1" dirty="0" smtClean="0"/>
              <a:t>Contribute to PDM </a:t>
            </a:r>
            <a:r>
              <a:rPr lang="en-US" sz="1800" dirty="0" smtClean="0">
                <a:sym typeface="Wingdings" pitchFamily="2" charset="2"/>
              </a:rPr>
              <a:t> </a:t>
            </a:r>
            <a:r>
              <a:rPr lang="en-US" sz="1800" dirty="0" smtClean="0"/>
              <a:t> To decide whether the account will be allowed to contribute to the Fund for Profit Calculation.</a:t>
            </a:r>
          </a:p>
          <a:p>
            <a:pPr algn="just">
              <a:spcBef>
                <a:spcPct val="50000"/>
              </a:spcBef>
            </a:pPr>
            <a:r>
              <a:rPr lang="en-US" sz="1800" b="1" dirty="0" smtClean="0"/>
              <a:t>Exclude from Distribution </a:t>
            </a:r>
            <a:r>
              <a:rPr lang="en-US" sz="1800" dirty="0" smtClean="0">
                <a:sym typeface="Wingdings" pitchFamily="2" charset="2"/>
              </a:rPr>
              <a:t> To decide whether account will be considered for Profit distribution i.e. whether account will get any portion of profit or not.</a:t>
            </a:r>
          </a:p>
          <a:p>
            <a:pPr algn="just">
              <a:spcBef>
                <a:spcPct val="50000"/>
              </a:spcBef>
            </a:pPr>
            <a:r>
              <a:rPr lang="en-US" sz="1800" dirty="0" smtClean="0">
                <a:sym typeface="Wingdings" pitchFamily="2" charset="2"/>
              </a:rPr>
              <a:t>Note : Even if an account is allowed to Contribute in Fund it can be excluded from Profit Distribution. But, if an account is not allowed to contribute to PDM then it must be excluded form Profit Distribution</a:t>
            </a:r>
          </a:p>
          <a:p>
            <a:pPr algn="just">
              <a:spcBef>
                <a:spcPct val="50000"/>
              </a:spcBef>
            </a:pPr>
            <a:r>
              <a:rPr lang="en-US" sz="1800" b="1" dirty="0" smtClean="0"/>
              <a:t>Fund ID </a:t>
            </a:r>
            <a:r>
              <a:rPr lang="en-US" sz="1800" dirty="0" smtClean="0">
                <a:sym typeface="Wingdings" pitchFamily="2" charset="2"/>
              </a:rPr>
              <a:t> To specify the fund to which the account will contribute for Profit calculation. This is applicable only if account is included for contribution to PDM.</a:t>
            </a:r>
            <a:endParaRPr lang="en-US" sz="1800"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599248" y="667522"/>
            <a:ext cx="8057642" cy="3062606"/>
          </a:xfrm>
        </p:spPr>
        <p:txBody>
          <a:bodyPr/>
          <a:lstStyle/>
          <a:p>
            <a:pPr algn="just">
              <a:spcBef>
                <a:spcPct val="50000"/>
              </a:spcBef>
            </a:pPr>
            <a:r>
              <a:rPr lang="en-US" sz="1800" b="1" dirty="0" smtClean="0"/>
              <a:t>Account Set for Closing </a:t>
            </a:r>
            <a:r>
              <a:rPr lang="en-US" sz="1800" dirty="0" smtClean="0">
                <a:sym typeface="Wingdings" pitchFamily="2" charset="2"/>
              </a:rPr>
              <a:t> </a:t>
            </a:r>
          </a:p>
          <a:p>
            <a:pPr lvl="1" algn="just">
              <a:spcBef>
                <a:spcPct val="50000"/>
              </a:spcBef>
            </a:pPr>
            <a:r>
              <a:rPr lang="en-US" dirty="0" smtClean="0">
                <a:sym typeface="Wingdings" pitchFamily="2" charset="2"/>
              </a:rPr>
              <a:t>It helps to close Saving accounts which are linked to profit module automatically by the system after the profit distribution is done.</a:t>
            </a:r>
          </a:p>
          <a:p>
            <a:pPr lvl="1" algn="just">
              <a:spcBef>
                <a:spcPct val="50000"/>
              </a:spcBef>
            </a:pPr>
            <a:r>
              <a:rPr lang="en-US" dirty="0" smtClean="0"/>
              <a:t>When the user receives any Account closure request, for which the profit distribution is due, user will make the account balance as zero and give the amount to the customer. Profit would be distributed during the next profit period.</a:t>
            </a:r>
            <a:endParaRPr lang="en-US" dirty="0" smtClean="0">
              <a:sym typeface="Wingdings" pitchFamily="2" charset="2"/>
            </a:endParaRPr>
          </a:p>
          <a:p>
            <a:pPr lvl="1" algn="just">
              <a:spcBef>
                <a:spcPct val="50000"/>
              </a:spcBef>
            </a:pPr>
            <a:r>
              <a:rPr lang="en-US" dirty="0" smtClean="0">
                <a:sym typeface="Wingdings" pitchFamily="2" charset="2"/>
              </a:rPr>
              <a:t>Note : ICPDMBT at EOTI must be configured for automatic Closure.</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Features</a:t>
            </a:r>
            <a:endParaRPr lang="en-US" dirty="0"/>
          </a:p>
        </p:txBody>
      </p:sp>
      <p:sp>
        <p:nvSpPr>
          <p:cNvPr id="2" name="Content Placeholder 1"/>
          <p:cNvSpPr>
            <a:spLocks noGrp="1"/>
          </p:cNvSpPr>
          <p:nvPr>
            <p:ph sz="quarter" idx="12"/>
          </p:nvPr>
        </p:nvSpPr>
        <p:spPr>
          <a:xfrm>
            <a:off x="624886" y="795707"/>
            <a:ext cx="8057642" cy="3716471"/>
          </a:xfrm>
        </p:spPr>
        <p:txBody>
          <a:bodyPr/>
          <a:lstStyle/>
          <a:p>
            <a:pPr marL="227013" lvl="1" indent="-227013" algn="just">
              <a:buClr>
                <a:schemeClr val="tx2"/>
              </a:buClr>
              <a:buFont typeface="Times" pitchFamily="18" charset="0"/>
              <a:buNone/>
              <a:defRPr/>
            </a:pPr>
            <a:r>
              <a:rPr lang="en-US" dirty="0" err="1" smtClean="0">
                <a:solidFill>
                  <a:srgbClr val="FF0000"/>
                </a:solidFill>
              </a:rPr>
              <a:t>Mudarabah</a:t>
            </a:r>
            <a:r>
              <a:rPr lang="en-US" dirty="0" smtClean="0">
                <a:solidFill>
                  <a:srgbClr val="FF0000"/>
                </a:solidFill>
              </a:rPr>
              <a:t> Sweep</a:t>
            </a:r>
          </a:p>
          <a:p>
            <a:pPr marL="227013" lvl="1" indent="-227013" algn="just">
              <a:buClr>
                <a:schemeClr val="tx2"/>
              </a:buClr>
              <a:buFont typeface="Times" pitchFamily="18" charset="0"/>
              <a:buNone/>
              <a:defRPr/>
            </a:pPr>
            <a:r>
              <a:rPr lang="en-US" dirty="0" smtClean="0"/>
              <a:t>This facility is available only for the accounts which has overdraft facility. It allows a customer to attach Deposit account to its current/saving account to act as collateral.</a:t>
            </a:r>
          </a:p>
          <a:p>
            <a:pPr marL="227013" lvl="1" indent="-227013" algn="just">
              <a:buClr>
                <a:schemeClr val="tx2"/>
              </a:buClr>
              <a:defRPr/>
            </a:pPr>
            <a:r>
              <a:rPr lang="en-US" dirty="0" smtClean="0"/>
              <a:t>When account is in debit balance then during EOD, system will utilize amount from linked deposits depending upon ‘Order of linkage’.</a:t>
            </a:r>
          </a:p>
          <a:p>
            <a:pPr marL="227013" lvl="1" indent="-227013" algn="just">
              <a:buClr>
                <a:schemeClr val="tx2"/>
              </a:buClr>
              <a:defRPr/>
            </a:pPr>
            <a:r>
              <a:rPr lang="en-US" dirty="0" smtClean="0"/>
              <a:t>When account is in credit balance, then during EOD system will sweep out the utilized amount back to linked deposit (up to extent of available balance of account) depending upon ‘Order of linkage’. </a:t>
            </a:r>
          </a:p>
          <a:p>
            <a:pPr marL="227013" lvl="1" indent="-227013" algn="just">
              <a:buClr>
                <a:schemeClr val="tx2"/>
              </a:buClr>
              <a:defRPr/>
            </a:pPr>
            <a:r>
              <a:rPr lang="en-US" dirty="0" smtClean="0"/>
              <a:t>Auto deposit would be created if the credit balance in the account is more than the minimum balance. If the account moves to debit balance then it will utilize the auto deposit prior to the linked TD.</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Blocks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Amount Blocks</a:t>
            </a:r>
            <a:br>
              <a:rPr lang="en-US" dirty="0" smtClean="0"/>
            </a:br>
            <a:endParaRPr lang="en-US" dirty="0"/>
          </a:p>
        </p:txBody>
      </p:sp>
      <p:sp>
        <p:nvSpPr>
          <p:cNvPr id="2" name="Content Placeholder 1"/>
          <p:cNvSpPr>
            <a:spLocks noGrp="1"/>
          </p:cNvSpPr>
          <p:nvPr>
            <p:ph sz="quarter" idx="12"/>
          </p:nvPr>
        </p:nvSpPr>
        <p:spPr>
          <a:xfrm>
            <a:off x="496698" y="795708"/>
            <a:ext cx="8057642" cy="3062606"/>
          </a:xfrm>
        </p:spPr>
        <p:txBody>
          <a:bodyPr/>
          <a:lstStyle/>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Funds in account could be earmarked (or Blocked) for specific purposes.</a:t>
            </a:r>
          </a:p>
          <a:p>
            <a:pPr algn="just">
              <a:lnSpc>
                <a:spcPct val="85000"/>
              </a:lnSpc>
              <a:spcBef>
                <a:spcPct val="0"/>
              </a:spcBef>
            </a:pPr>
            <a:endParaRPr lang="en-US" dirty="0" smtClean="0">
              <a:latin typeface="+mn-lt"/>
            </a:endParaRPr>
          </a:p>
          <a:p>
            <a:pPr algn="just">
              <a:lnSpc>
                <a:spcPct val="85000"/>
              </a:lnSpc>
              <a:spcBef>
                <a:spcPct val="0"/>
              </a:spcBef>
            </a:pPr>
            <a:r>
              <a:rPr lang="en-US" kern="0" dirty="0" smtClean="0">
                <a:solidFill>
                  <a:srgbClr val="000000"/>
                </a:solidFill>
                <a:latin typeface="Arial"/>
              </a:rPr>
              <a:t>Amount Block will block the certain amount for the customer account.</a:t>
            </a:r>
          </a:p>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They could be placed based on the customer request or at the behest of the Bank.</a:t>
            </a:r>
          </a:p>
          <a:p>
            <a:pPr>
              <a:spcBef>
                <a:spcPct val="0"/>
              </a:spcBef>
            </a:pPr>
            <a:endParaRPr lang="en-US" b="1"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 Advices and Reports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Statements and Advices</a:t>
            </a:r>
            <a:endParaRPr lang="en-US" dirty="0"/>
          </a:p>
        </p:txBody>
      </p:sp>
      <p:sp>
        <p:nvSpPr>
          <p:cNvPr id="2" name="Content Placeholder 1"/>
          <p:cNvSpPr>
            <a:spLocks noGrp="1"/>
          </p:cNvSpPr>
          <p:nvPr>
            <p:ph sz="quarter" idx="12"/>
          </p:nvPr>
        </p:nvSpPr>
        <p:spPr>
          <a:xfrm>
            <a:off x="607794" y="855529"/>
            <a:ext cx="8057642" cy="3062606"/>
          </a:xfrm>
        </p:spPr>
        <p:txBody>
          <a:bodyPr/>
          <a:lstStyle/>
          <a:p>
            <a:pPr algn="just">
              <a:lnSpc>
                <a:spcPct val="90000"/>
              </a:lnSpc>
              <a:buNone/>
            </a:pPr>
            <a:r>
              <a:rPr lang="en-US" sz="1800" b="1" dirty="0" smtClean="0"/>
              <a:t>Account Statement Ad-hoc</a:t>
            </a:r>
          </a:p>
          <a:p>
            <a:pPr algn="just">
              <a:lnSpc>
                <a:spcPct val="90000"/>
              </a:lnSpc>
            </a:pPr>
            <a:r>
              <a:rPr lang="en-US" sz="1800" dirty="0" smtClean="0"/>
              <a:t>Ad-hoc MAIL Statement</a:t>
            </a:r>
          </a:p>
          <a:p>
            <a:pPr algn="just">
              <a:lnSpc>
                <a:spcPct val="90000"/>
              </a:lnSpc>
            </a:pPr>
            <a:r>
              <a:rPr lang="en-US" sz="1800" dirty="0" smtClean="0"/>
              <a:t>Interim SWIFT Statement (MT941 and MT942)</a:t>
            </a:r>
          </a:p>
          <a:p>
            <a:pPr algn="just">
              <a:lnSpc>
                <a:spcPct val="90000"/>
              </a:lnSpc>
            </a:pPr>
            <a:endParaRPr lang="en-US" sz="1800" dirty="0" smtClean="0"/>
          </a:p>
          <a:p>
            <a:pPr algn="just">
              <a:lnSpc>
                <a:spcPct val="90000"/>
              </a:lnSpc>
              <a:buNone/>
            </a:pPr>
            <a:r>
              <a:rPr lang="en-US" sz="1800" b="1" dirty="0" smtClean="0"/>
              <a:t>Account Statement Mail</a:t>
            </a:r>
          </a:p>
          <a:p>
            <a:pPr algn="just">
              <a:lnSpc>
                <a:spcPct val="90000"/>
              </a:lnSpc>
            </a:pPr>
            <a:r>
              <a:rPr lang="en-US" sz="1800" dirty="0" smtClean="0"/>
              <a:t>Detailed Account Statement (Primary, Secondary, Tertiary)</a:t>
            </a:r>
          </a:p>
          <a:p>
            <a:pPr algn="just">
              <a:lnSpc>
                <a:spcPct val="90000"/>
              </a:lnSpc>
            </a:pPr>
            <a:r>
              <a:rPr lang="en-US" sz="1800" dirty="0" smtClean="0"/>
              <a:t>Summary Account Statement(Primary, Secondary, Tertiary)</a:t>
            </a:r>
          </a:p>
          <a:p>
            <a:pPr algn="just">
              <a:lnSpc>
                <a:spcPct val="90000"/>
              </a:lnSpc>
            </a:pPr>
            <a:endParaRPr lang="en-US" sz="1800" dirty="0" smtClean="0"/>
          </a:p>
          <a:p>
            <a:pPr algn="just">
              <a:lnSpc>
                <a:spcPct val="90000"/>
              </a:lnSpc>
              <a:buNone/>
            </a:pPr>
            <a:r>
              <a:rPr lang="en-US" sz="1800" b="1" dirty="0" smtClean="0"/>
              <a:t>Account Statement Swift</a:t>
            </a:r>
          </a:p>
          <a:p>
            <a:pPr algn="just">
              <a:lnSpc>
                <a:spcPct val="90000"/>
              </a:lnSpc>
            </a:pPr>
            <a:r>
              <a:rPr lang="en-US" sz="1800" dirty="0" smtClean="0"/>
              <a:t>Detailed Account Statement MT940 (Primary, Secondary, Tertiary)</a:t>
            </a:r>
          </a:p>
          <a:p>
            <a:pPr algn="just">
              <a:lnSpc>
                <a:spcPct val="90000"/>
              </a:lnSpc>
            </a:pPr>
            <a:r>
              <a:rPr lang="en-US" sz="1800" dirty="0" smtClean="0"/>
              <a:t>Summary Account Statement MT950(Primary, Secondary, Tertiary)</a:t>
            </a:r>
          </a:p>
          <a:p>
            <a:pPr algn="just">
              <a:lnSpc>
                <a:spcPct val="90000"/>
              </a:lnSpc>
            </a:pPr>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Reports</a:t>
            </a:r>
            <a:endParaRPr lang="en-US" dirty="0"/>
          </a:p>
        </p:txBody>
      </p:sp>
      <p:sp>
        <p:nvSpPr>
          <p:cNvPr id="2" name="Content Placeholder 1"/>
          <p:cNvSpPr>
            <a:spLocks noGrp="1"/>
          </p:cNvSpPr>
          <p:nvPr>
            <p:ph sz="quarter" idx="12"/>
          </p:nvPr>
        </p:nvSpPr>
        <p:spPr>
          <a:xfrm>
            <a:off x="505244" y="804254"/>
            <a:ext cx="8057642" cy="3062606"/>
          </a:xfrm>
        </p:spPr>
        <p:txBody>
          <a:bodyPr/>
          <a:lstStyle/>
          <a:p>
            <a:pPr algn="just"/>
            <a:r>
              <a:rPr lang="en-US" sz="1800" dirty="0" smtClean="0"/>
              <a:t>Account Balance List – It list all the accounts with its balance in a particular branch or for the whole bank.</a:t>
            </a:r>
          </a:p>
          <a:p>
            <a:pPr algn="just"/>
            <a:endParaRPr lang="en-US" sz="1800" dirty="0" smtClean="0"/>
          </a:p>
          <a:p>
            <a:pPr algn="just"/>
            <a:r>
              <a:rPr lang="en-US" sz="1800" dirty="0" smtClean="0"/>
              <a:t>Account Block – It list the Accounts that are blocked in a branch for the period specified in the report.</a:t>
            </a:r>
          </a:p>
          <a:p>
            <a:pPr algn="just"/>
            <a:endParaRPr lang="en-US" sz="1800" dirty="0" smtClean="0"/>
          </a:p>
          <a:p>
            <a:pPr algn="just"/>
            <a:r>
              <a:rPr lang="en-US" sz="1800" dirty="0" smtClean="0"/>
              <a:t>Account Closure – All accounts that are closed in a particular branch will get listed in this report.</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Reports</a:t>
            </a:r>
            <a:endParaRPr lang="en-US" dirty="0"/>
          </a:p>
        </p:txBody>
      </p:sp>
      <p:sp>
        <p:nvSpPr>
          <p:cNvPr id="2" name="Content Placeholder 1"/>
          <p:cNvSpPr>
            <a:spLocks noGrp="1"/>
          </p:cNvSpPr>
          <p:nvPr>
            <p:ph sz="quarter" idx="12"/>
          </p:nvPr>
        </p:nvSpPr>
        <p:spPr>
          <a:xfrm>
            <a:off x="616340" y="770071"/>
            <a:ext cx="8057642" cy="3062606"/>
          </a:xfrm>
        </p:spPr>
        <p:txBody>
          <a:bodyPr/>
          <a:lstStyle/>
          <a:p>
            <a:pPr algn="just"/>
            <a:r>
              <a:rPr lang="en-US" sz="1800" dirty="0" smtClean="0"/>
              <a:t>Account Opening – Account Opening confirmation report.</a:t>
            </a:r>
          </a:p>
          <a:p>
            <a:pPr algn="just"/>
            <a:endParaRPr lang="en-US" sz="1800" dirty="0" smtClean="0"/>
          </a:p>
          <a:p>
            <a:pPr algn="just"/>
            <a:r>
              <a:rPr lang="en-US" sz="1800" dirty="0" smtClean="0"/>
              <a:t>Active Account – It list all the active accounts in a particular branch.</a:t>
            </a:r>
          </a:p>
          <a:p>
            <a:pPr algn="just"/>
            <a:endParaRPr lang="en-US" sz="1800" dirty="0" smtClean="0"/>
          </a:p>
          <a:p>
            <a:pPr algn="just"/>
            <a:r>
              <a:rPr lang="en-US" sz="1800" dirty="0" smtClean="0"/>
              <a:t>Customer Account – It list the complete details of an account.</a:t>
            </a:r>
          </a:p>
          <a:p>
            <a:pPr algn="just"/>
            <a:endParaRPr lang="en-US" sz="1800" dirty="0" smtClean="0"/>
          </a:p>
          <a:p>
            <a:pPr algn="just"/>
            <a:r>
              <a:rPr lang="en-US" sz="1800" dirty="0" smtClean="0"/>
              <a:t>Dormant Account – It list all the accounts that moved to dormant after dormancy days.</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p:txBody>
          <a:bodyPr/>
          <a:lstStyle/>
          <a:p>
            <a:r>
              <a:rPr lang="en-US" dirty="0" smtClean="0"/>
              <a:t>Account Class Introduction</a:t>
            </a:r>
          </a:p>
          <a:p>
            <a:r>
              <a:rPr lang="en-US" dirty="0" smtClean="0"/>
              <a:t>Profit Calculation Parameters</a:t>
            </a:r>
          </a:p>
          <a:p>
            <a:r>
              <a:rPr lang="en-US" dirty="0" smtClean="0"/>
              <a:t>Account Features</a:t>
            </a:r>
          </a:p>
          <a:p>
            <a:r>
              <a:rPr lang="en-US" dirty="0" smtClean="0"/>
              <a:t>Amount Blocks</a:t>
            </a:r>
          </a:p>
          <a:p>
            <a:r>
              <a:rPr lang="en-US" dirty="0" smtClean="0"/>
              <a:t>Statements, Advices and Reports</a:t>
            </a:r>
          </a:p>
          <a:p>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Class Introduction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Introduction</a:t>
            </a:r>
            <a:endParaRPr lang="en-US" dirty="0"/>
          </a:p>
        </p:txBody>
      </p:sp>
      <p:sp>
        <p:nvSpPr>
          <p:cNvPr id="2" name="Content Placeholder 1"/>
          <p:cNvSpPr>
            <a:spLocks noGrp="1"/>
          </p:cNvSpPr>
          <p:nvPr>
            <p:ph sz="quarter" idx="12"/>
          </p:nvPr>
        </p:nvSpPr>
        <p:spPr>
          <a:xfrm>
            <a:off x="607794" y="881166"/>
            <a:ext cx="8057642" cy="3062606"/>
          </a:xfrm>
        </p:spPr>
        <p:txBody>
          <a:bodyPr/>
          <a:lstStyle/>
          <a:p>
            <a:pPr algn="just">
              <a:spcBef>
                <a:spcPct val="50000"/>
              </a:spcBef>
              <a:buNone/>
            </a:pPr>
            <a:r>
              <a:rPr lang="en-US" sz="1800" dirty="0" smtClean="0"/>
              <a:t>	In CASA module, Account Class acts like a product which helps to segregate different types of accounts based on their features. </a:t>
            </a:r>
          </a:p>
          <a:p>
            <a:pPr algn="just">
              <a:spcBef>
                <a:spcPct val="50000"/>
              </a:spcBef>
              <a:buNone/>
            </a:pPr>
            <a:r>
              <a:rPr lang="en-US" sz="1800" dirty="0" smtClean="0"/>
              <a:t>	The Account Class could be defined by comprising the various features that is needed for an account as per the account type selected.</a:t>
            </a:r>
          </a:p>
          <a:p>
            <a:pPr algn="just">
              <a:spcBef>
                <a:spcPct val="50000"/>
              </a:spcBef>
              <a:buNone/>
            </a:pPr>
            <a:r>
              <a:rPr lang="en-US" sz="1800" dirty="0" smtClean="0"/>
              <a:t>	The following are the Account types that is supported in ORACLE FLEXCUBE	</a:t>
            </a:r>
            <a:endParaRPr lang="en-US" sz="1800" dirty="0" smtClean="0">
              <a:cs typeface="Times New Roman" pitchFamily="18" charset="0"/>
            </a:endParaRPr>
          </a:p>
          <a:p>
            <a:pPr lvl="1" algn="just">
              <a:spcBef>
                <a:spcPct val="50000"/>
              </a:spcBef>
              <a:buClr>
                <a:srgbClr val="FF0000"/>
              </a:buClr>
              <a:buFont typeface="Wingdings" pitchFamily="2" charset="2"/>
              <a:buChar char="Ø"/>
            </a:pPr>
            <a:r>
              <a:rPr lang="en-US" dirty="0" smtClean="0">
                <a:cs typeface="Times New Roman" pitchFamily="18" charset="0"/>
              </a:rPr>
              <a:t>Current Accounts</a:t>
            </a:r>
          </a:p>
          <a:p>
            <a:pPr lvl="1" algn="just">
              <a:spcBef>
                <a:spcPct val="50000"/>
              </a:spcBef>
              <a:buClr>
                <a:srgbClr val="FF0000"/>
              </a:buClr>
              <a:buFont typeface="Wingdings" pitchFamily="2" charset="2"/>
              <a:buChar char="Ø"/>
            </a:pPr>
            <a:r>
              <a:rPr lang="en-US" dirty="0" smtClean="0">
                <a:cs typeface="Times New Roman" pitchFamily="18" charset="0"/>
              </a:rPr>
              <a:t>Savings Accounts</a:t>
            </a:r>
          </a:p>
          <a:p>
            <a:pPr lvl="1" algn="just">
              <a:spcBef>
                <a:spcPct val="50000"/>
              </a:spcBef>
              <a:buClr>
                <a:srgbClr val="FF0000"/>
              </a:buClr>
              <a:buFont typeface="Wingdings" pitchFamily="2" charset="2"/>
              <a:buChar char="Ø"/>
            </a:pPr>
            <a:r>
              <a:rPr lang="en-US" dirty="0" err="1" smtClean="0">
                <a:cs typeface="Times New Roman" pitchFamily="18" charset="0"/>
              </a:rPr>
              <a:t>Nostro</a:t>
            </a:r>
            <a:r>
              <a:rPr lang="en-US" dirty="0" smtClean="0">
                <a:cs typeface="Times New Roman" pitchFamily="18" charset="0"/>
              </a:rPr>
              <a:t> Account</a:t>
            </a:r>
          </a:p>
          <a:p>
            <a:pPr lvl="1">
              <a:spcBef>
                <a:spcPct val="50000"/>
              </a:spcBef>
              <a:buClr>
                <a:srgbClr val="FF0000"/>
              </a:buClr>
              <a:buFont typeface="Times" pitchFamily="18" charset="0"/>
              <a:buNone/>
            </a:pPr>
            <a:endParaRPr lang="en-US" dirty="0" smtClean="0">
              <a:cs typeface="Times New Roman" pitchFamily="18" charset="0"/>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590702" y="710251"/>
            <a:ext cx="8057642" cy="3062606"/>
          </a:xfrm>
        </p:spPr>
        <p:txBody>
          <a:bodyPr/>
          <a:lstStyle/>
          <a:p>
            <a:pPr>
              <a:spcBef>
                <a:spcPct val="50000"/>
              </a:spcBef>
              <a:buNone/>
            </a:pPr>
            <a:r>
              <a:rPr lang="en-US" sz="1800" dirty="0" smtClean="0">
                <a:solidFill>
                  <a:srgbClr val="FF0000"/>
                </a:solidFill>
              </a:rPr>
              <a:t>Common features:</a:t>
            </a:r>
          </a:p>
          <a:p>
            <a:pPr>
              <a:spcBef>
                <a:spcPct val="50000"/>
              </a:spcBef>
            </a:pPr>
            <a:r>
              <a:rPr lang="en-US" sz="1800" dirty="0" smtClean="0"/>
              <a:t>Facilities like pass book, </a:t>
            </a:r>
            <a:r>
              <a:rPr lang="en-US" sz="1800" dirty="0" err="1" smtClean="0"/>
              <a:t>cheque</a:t>
            </a:r>
            <a:r>
              <a:rPr lang="en-US" sz="1800" dirty="0" smtClean="0"/>
              <a:t> book, ATM and debit card that is needed for the account holders.</a:t>
            </a:r>
          </a:p>
          <a:p>
            <a:pPr>
              <a:spcBef>
                <a:spcPct val="50000"/>
              </a:spcBef>
            </a:pPr>
            <a:r>
              <a:rPr lang="en-US" sz="1800" dirty="0" smtClean="0"/>
              <a:t>GL Lines for the customer account balance to get reflected.</a:t>
            </a:r>
          </a:p>
          <a:p>
            <a:pPr>
              <a:spcBef>
                <a:spcPct val="50000"/>
              </a:spcBef>
            </a:pPr>
            <a:r>
              <a:rPr lang="en-US" sz="1800" dirty="0" smtClean="0"/>
              <a:t>Account Statement Format and Parameters.</a:t>
            </a:r>
          </a:p>
          <a:p>
            <a:pPr>
              <a:spcBef>
                <a:spcPct val="50000"/>
              </a:spcBef>
            </a:pPr>
            <a:r>
              <a:rPr lang="en-US" sz="1800" dirty="0" smtClean="0"/>
              <a:t>Dormancy days - post which the accounts are considered as Dormant if there is no transaction performed during these days.</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16340" y="710251"/>
            <a:ext cx="8057642" cy="3596830"/>
          </a:xfrm>
        </p:spPr>
        <p:txBody>
          <a:bodyPr/>
          <a:lstStyle/>
          <a:p>
            <a:pPr>
              <a:spcBef>
                <a:spcPct val="50000"/>
              </a:spcBef>
              <a:buNone/>
            </a:pPr>
            <a:r>
              <a:rPr lang="en-US" sz="1800" dirty="0" smtClean="0">
                <a:solidFill>
                  <a:srgbClr val="FF0000"/>
                </a:solidFill>
              </a:rPr>
              <a:t>Common features:</a:t>
            </a:r>
          </a:p>
          <a:p>
            <a:pPr marL="228600" lvl="1" indent="-168275">
              <a:spcBef>
                <a:spcPct val="50000"/>
              </a:spcBef>
              <a:buClr>
                <a:srgbClr val="FF0000"/>
              </a:buClr>
              <a:buFont typeface="Wingdings" pitchFamily="2" charset="2"/>
              <a:buChar char="§"/>
            </a:pPr>
            <a:r>
              <a:rPr lang="en-US" dirty="0" smtClean="0"/>
              <a:t>Type of balance the accounts will normally have i.e. either debit/credit.</a:t>
            </a:r>
          </a:p>
          <a:p>
            <a:pPr marL="228600" lvl="1" indent="-168275">
              <a:spcBef>
                <a:spcPct val="50000"/>
              </a:spcBef>
              <a:buClr>
                <a:srgbClr val="FF0000"/>
              </a:buClr>
              <a:buFont typeface="Wingdings" pitchFamily="2" charset="2"/>
              <a:buChar char="§"/>
            </a:pPr>
            <a:r>
              <a:rPr lang="en-US" dirty="0" smtClean="0"/>
              <a:t>Currencies that are allowed to open an account under an account class.</a:t>
            </a:r>
          </a:p>
          <a:p>
            <a:pPr marL="228600" lvl="1" indent="-168275">
              <a:spcBef>
                <a:spcPct val="50000"/>
              </a:spcBef>
              <a:buClr>
                <a:srgbClr val="FF0000"/>
              </a:buClr>
              <a:buFont typeface="Wingdings" pitchFamily="2" charset="2"/>
              <a:buChar char="§"/>
            </a:pPr>
            <a:r>
              <a:rPr lang="en-US" dirty="0" smtClean="0"/>
              <a:t>Customer Categories – Customers allowed to open an account under an account class.</a:t>
            </a:r>
          </a:p>
          <a:p>
            <a:pPr marL="228600" lvl="1" indent="-168275">
              <a:spcBef>
                <a:spcPct val="50000"/>
              </a:spcBef>
              <a:buClr>
                <a:srgbClr val="FF0000"/>
              </a:buClr>
              <a:buFont typeface="Wingdings" pitchFamily="2" charset="2"/>
              <a:buChar char="§"/>
            </a:pPr>
            <a:r>
              <a:rPr lang="en-US" dirty="0" smtClean="0"/>
              <a:t>Document details that is needed to open an account.</a:t>
            </a:r>
          </a:p>
          <a:p>
            <a:pPr marL="228600" lvl="1" indent="-168275">
              <a:spcBef>
                <a:spcPct val="50000"/>
              </a:spcBef>
              <a:buClr>
                <a:srgbClr val="FF0000"/>
              </a:buClr>
              <a:buFont typeface="Wingdings" pitchFamily="2" charset="2"/>
              <a:buChar char="§"/>
            </a:pPr>
            <a:r>
              <a:rPr lang="en-US" dirty="0" smtClean="0"/>
              <a:t>Sweep-in and reverse sweep-in parameters are available at account class to facilitate linking cover account to primary Casa account.</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76160" y="735887"/>
            <a:ext cx="8057642" cy="3528464"/>
          </a:xfrm>
        </p:spPr>
        <p:txBody>
          <a:bodyPr/>
          <a:lstStyle/>
          <a:p>
            <a:pPr>
              <a:spcBef>
                <a:spcPct val="50000"/>
              </a:spcBef>
              <a:buNone/>
            </a:pPr>
            <a:r>
              <a:rPr lang="en-US" sz="1800" dirty="0" smtClean="0">
                <a:solidFill>
                  <a:srgbClr val="FF0000"/>
                </a:solidFill>
              </a:rPr>
              <a:t>Common features:</a:t>
            </a:r>
          </a:p>
          <a:p>
            <a:pPr algn="just">
              <a:spcBef>
                <a:spcPct val="50000"/>
              </a:spcBef>
            </a:pPr>
            <a:r>
              <a:rPr lang="en-US" sz="1800" dirty="0" smtClean="0"/>
              <a:t>Currency wise – Minimum balance to open an account, Minimum balance for Profit sharing , ATM Limit, Cash Reserve Ratio, Cash deposit limit for trust account.</a:t>
            </a:r>
          </a:p>
          <a:p>
            <a:pPr algn="just">
              <a:spcBef>
                <a:spcPct val="50000"/>
              </a:spcBef>
            </a:pPr>
            <a:r>
              <a:rPr lang="en-US" sz="1800" dirty="0" smtClean="0"/>
              <a:t>Limit tracking and overdraft facilities for current accounts.</a:t>
            </a:r>
          </a:p>
          <a:p>
            <a:pPr algn="just">
              <a:spcBef>
                <a:spcPct val="50000"/>
              </a:spcBef>
            </a:pPr>
            <a:r>
              <a:rPr lang="en-GB" sz="1800" dirty="0" smtClean="0"/>
              <a:t>Profit Charges flag to enable the Profit Calculation.</a:t>
            </a:r>
          </a:p>
          <a:p>
            <a:pPr algn="just">
              <a:spcBef>
                <a:spcPct val="50000"/>
              </a:spcBef>
            </a:pPr>
            <a:r>
              <a:rPr lang="en-GB" sz="1800" dirty="0" smtClean="0"/>
              <a:t>Track Accrued IC – If checked, indicates whether accrued Profit in the Profit and Charges module on an account linked to this class, would be considered while computing credit utilization for the account.</a:t>
            </a:r>
            <a:r>
              <a:rPr lang="en-US" sz="1800" dirty="0" smtClean="0"/>
              <a:t> </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Account Class Parameters</a:t>
            </a:r>
            <a:endParaRPr lang="en-US" dirty="0"/>
          </a:p>
        </p:txBody>
      </p:sp>
      <p:sp>
        <p:nvSpPr>
          <p:cNvPr id="2" name="Content Placeholder 1"/>
          <p:cNvSpPr>
            <a:spLocks noGrp="1"/>
          </p:cNvSpPr>
          <p:nvPr>
            <p:ph sz="quarter" idx="12"/>
          </p:nvPr>
        </p:nvSpPr>
        <p:spPr>
          <a:xfrm>
            <a:off x="641977" y="804254"/>
            <a:ext cx="8057642" cy="3784837"/>
          </a:xfrm>
        </p:spPr>
        <p:txBody>
          <a:bodyPr/>
          <a:lstStyle/>
          <a:p>
            <a:pPr>
              <a:spcBef>
                <a:spcPct val="50000"/>
              </a:spcBef>
              <a:buNone/>
            </a:pPr>
            <a:r>
              <a:rPr lang="en-US" sz="1800" dirty="0" smtClean="0">
                <a:solidFill>
                  <a:srgbClr val="FF0000"/>
                </a:solidFill>
              </a:rPr>
              <a:t>Common features:</a:t>
            </a:r>
          </a:p>
          <a:p>
            <a:pPr algn="just">
              <a:spcBef>
                <a:spcPct val="50000"/>
              </a:spcBef>
            </a:pPr>
            <a:r>
              <a:rPr lang="en-GB" sz="1800" dirty="0" smtClean="0"/>
              <a:t>Posting Allowed – To enable an account for posting transactions.</a:t>
            </a:r>
          </a:p>
          <a:p>
            <a:pPr algn="just">
              <a:spcBef>
                <a:spcPct val="50000"/>
              </a:spcBef>
            </a:pPr>
            <a:r>
              <a:rPr lang="en-US" sz="1800" dirty="0" smtClean="0"/>
              <a:t>Profit Calculation Balance Basis- The balance amount that needs to get contributed in the fund for Profit Calculation.</a:t>
            </a:r>
          </a:p>
          <a:p>
            <a:pPr algn="just">
              <a:spcBef>
                <a:spcPct val="50000"/>
              </a:spcBef>
            </a:pPr>
            <a:r>
              <a:rPr lang="en-US" sz="1800" dirty="0" smtClean="0"/>
              <a:t>Cash Reserve Ratio to reserve some cash which will not participate in the fund. </a:t>
            </a:r>
          </a:p>
          <a:p>
            <a:pPr algn="just">
              <a:spcBef>
                <a:spcPct val="50000"/>
              </a:spcBef>
            </a:pPr>
            <a:r>
              <a:rPr lang="en-US" sz="1800" dirty="0" smtClean="0"/>
              <a:t>RT-Charge Product for Passbook Issuance, if charge needs to be collected for issuance of passbook.</a:t>
            </a:r>
          </a:p>
          <a:p>
            <a:pPr algn="just">
              <a:spcBef>
                <a:spcPct val="50000"/>
              </a:spcBef>
            </a:pPr>
            <a:r>
              <a:rPr lang="en-US" sz="1800" dirty="0" smtClean="0"/>
              <a:t>Escrow Transfer Applicable if accounts need to be created for Trust or Project which are allowed for huge debits and credits.</a:t>
            </a:r>
          </a:p>
          <a:p>
            <a:pPr algn="just">
              <a:spcBef>
                <a:spcPct val="50000"/>
              </a:spcBef>
            </a:pPr>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8363</TotalTime>
  <Words>1553</Words>
  <Application>Microsoft Office PowerPoint</Application>
  <PresentationFormat>On-screen Show (16:9)</PresentationFormat>
  <Paragraphs>216</Paragraphs>
  <Slides>31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Times</vt:lpstr>
      <vt:lpstr>Times New Roman</vt:lpstr>
      <vt:lpstr>Wingdings</vt:lpstr>
      <vt:lpstr>Oracle 2012</vt:lpstr>
      <vt:lpstr>PowerPoint Presentation</vt:lpstr>
      <vt:lpstr>Accelerator Pack  FCUBS 12.4</vt:lpstr>
      <vt:lpstr>Program Agenda</vt:lpstr>
      <vt:lpstr>Account Class Introduction</vt:lpstr>
      <vt:lpstr>Account Class Introduction</vt:lpstr>
      <vt:lpstr>Account Class Parameters</vt:lpstr>
      <vt:lpstr>Account Class Parameters</vt:lpstr>
      <vt:lpstr>Account Class Parameters</vt:lpstr>
      <vt:lpstr>Account Class Parameters</vt:lpstr>
      <vt:lpstr>Profit Calculation Parameters</vt:lpstr>
      <vt:lpstr>Profit Calculation Parameters</vt:lpstr>
      <vt:lpstr>Profit Calculation Parameters</vt:lpstr>
      <vt:lpstr>Example</vt:lpstr>
      <vt:lpstr>Example</vt:lpstr>
      <vt:lpstr>Account Class Preference</vt:lpstr>
      <vt:lpstr>Account Features</vt:lpstr>
      <vt:lpstr>Account Features</vt:lpstr>
      <vt:lpstr>Account Features</vt:lpstr>
      <vt:lpstr>Stop Payments </vt:lpstr>
      <vt:lpstr>Stop Payments</vt:lpstr>
      <vt:lpstr>Account Features</vt:lpstr>
      <vt:lpstr>Account Features</vt:lpstr>
      <vt:lpstr>Account Features</vt:lpstr>
      <vt:lpstr>Amount Blocks</vt:lpstr>
      <vt:lpstr>Amount Blocks </vt:lpstr>
      <vt:lpstr>Statements, Advices and Reports</vt:lpstr>
      <vt:lpstr>Statements and Advices</vt:lpstr>
      <vt:lpstr>Account Reports</vt:lpstr>
      <vt:lpstr>Account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926</cp:revision>
  <cp:lastPrinted>2012-08-03T22:03:14Z</cp:lastPrinted>
  <dcterms:created xsi:type="dcterms:W3CDTF">2012-05-31T20:53:14Z</dcterms:created>
  <dcterms:modified xsi:type="dcterms:W3CDTF">2020-04-19T08:36:44Z</dcterms:modified>
</cp:coreProperties>
</file>