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8"/>
  </p:notesMasterIdLst>
  <p:handoutMasterIdLst>
    <p:handoutMasterId r:id="rId59"/>
  </p:handoutMasterIdLst>
  <p:sldIdLst>
    <p:sldId id="267" r:id="rId2"/>
    <p:sldId id="507" r:id="rId3"/>
    <p:sldId id="508" r:id="rId4"/>
    <p:sldId id="582" r:id="rId5"/>
    <p:sldId id="509" r:id="rId6"/>
    <p:sldId id="538" r:id="rId7"/>
    <p:sldId id="585" r:id="rId8"/>
    <p:sldId id="586" r:id="rId9"/>
    <p:sldId id="587" r:id="rId10"/>
    <p:sldId id="584" r:id="rId11"/>
    <p:sldId id="537" r:id="rId12"/>
    <p:sldId id="539" r:id="rId13"/>
    <p:sldId id="541" r:id="rId14"/>
    <p:sldId id="588"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83" r:id="rId41"/>
    <p:sldId id="577" r:id="rId42"/>
    <p:sldId id="567" r:id="rId43"/>
    <p:sldId id="568" r:id="rId44"/>
    <p:sldId id="569" r:id="rId45"/>
    <p:sldId id="578" r:id="rId46"/>
    <p:sldId id="570" r:id="rId47"/>
    <p:sldId id="573" r:id="rId48"/>
    <p:sldId id="579" r:id="rId49"/>
    <p:sldId id="571" r:id="rId50"/>
    <p:sldId id="572" r:id="rId51"/>
    <p:sldId id="580" r:id="rId52"/>
    <p:sldId id="574" r:id="rId53"/>
    <p:sldId id="581" r:id="rId54"/>
    <p:sldId id="576" r:id="rId55"/>
    <p:sldId id="262" r:id="rId56"/>
    <p:sldId id="343" r:id="rId5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charset="0"/>
              <a:buChar char="•"/>
            </a:pPr>
            <a:r>
              <a:rPr lang="en-US" sz="1600" dirty="0" smtClean="0"/>
              <a:t>Simple Bearing : Typically the principal portion is fixed for all repayment schedules. The interest is calculated on the outstanding balance.</a:t>
            </a:r>
          </a:p>
          <a:p>
            <a:pPr algn="just">
              <a:buClr>
                <a:schemeClr val="accent1"/>
              </a:buClr>
            </a:pPr>
            <a:endParaRPr lang="en-US" sz="1600" dirty="0" smtClean="0"/>
          </a:p>
          <a:p>
            <a:pPr algn="just">
              <a:buClr>
                <a:schemeClr val="accent1"/>
              </a:buClr>
              <a:buFont typeface="Arial" charset="0"/>
              <a:buChar char="•"/>
            </a:pPr>
            <a:r>
              <a:rPr lang="en-US" sz="1600" dirty="0" smtClean="0"/>
              <a:t>Amortized : The mortgage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23435" y="905468"/>
            <a:ext cx="8229600" cy="3647481"/>
          </a:xfrm>
        </p:spPr>
        <p:txBody>
          <a:bodyPr/>
          <a:lstStyle/>
          <a:p>
            <a:pPr algn="just">
              <a:buClr>
                <a:schemeClr val="tx2"/>
              </a:buClr>
              <a:buNone/>
            </a:pPr>
            <a:r>
              <a:rPr lang="en-US" dirty="0" smtClean="0"/>
              <a:t>Disbursement Mode:</a:t>
            </a:r>
          </a:p>
          <a:p>
            <a:pPr algn="just">
              <a:buClr>
                <a:schemeClr val="tx2"/>
              </a:buClr>
              <a:buNone/>
            </a:pPr>
            <a:r>
              <a:rPr lang="en-US" sz="1600" dirty="0" smtClean="0"/>
              <a:t> The following modes of disbursement are supported</a:t>
            </a:r>
          </a:p>
          <a:p>
            <a:pPr algn="just">
              <a:buClr>
                <a:schemeClr val="accent1"/>
              </a:buClr>
              <a:buFont typeface="Arial" pitchFamily="34" charset="0"/>
              <a:buChar char="•"/>
            </a:pPr>
            <a:r>
              <a:rPr lang="en-US" sz="1600" dirty="0" smtClean="0"/>
              <a:t>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 (with / without balance)</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accent1"/>
              </a:buClr>
              <a:buFont typeface="Arial" pitchFamily="34" charset="0"/>
              <a:buChar char="•"/>
            </a:pPr>
            <a:r>
              <a:rPr lang="en-US" sz="1600" dirty="0" smtClean="0"/>
              <a:t>Electronic Pay order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r>
              <a:rPr lang="en-US" sz="1600" dirty="0" smtClean="0"/>
              <a:t>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Font typeface="Arial" charset="0"/>
              <a:buChar char="•"/>
            </a:pPr>
            <a:endParaRPr lang="en-US" sz="1600" dirty="0" smtClean="0"/>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dirty="0" smtClean="0"/>
              <a:t>Moratorium </a:t>
            </a:r>
          </a:p>
          <a:p>
            <a:pPr algn="just">
              <a:buClr>
                <a:schemeClr val="tx2"/>
              </a:buClr>
              <a:buNone/>
            </a:pPr>
            <a:endParaRPr lang="en-US" dirty="0" smtClean="0"/>
          </a:p>
          <a:p>
            <a:pPr algn="just">
              <a:buNone/>
            </a:pPr>
            <a:r>
              <a:rPr lang="en-US" sz="1600" dirty="0" smtClean="0"/>
              <a:t>	The banks can allow a moratorium on repayment during the construction of the home. No payment is allowed during this period. The interest accrued during moratorium period is settled in future through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		Current Date</a:t>
            </a:r>
          </a:p>
          <a:p>
            <a:pPr algn="just">
              <a:buClr>
                <a:schemeClr val="accent1"/>
              </a:buClr>
              <a:buFont typeface="Arial" pitchFamily="34" charset="0"/>
              <a:buChar char="•"/>
            </a:pPr>
            <a:r>
              <a:rPr lang="en-US" sz="1600" dirty="0" smtClean="0"/>
              <a:t>		Back Date</a:t>
            </a:r>
          </a:p>
          <a:p>
            <a:pPr algn="just">
              <a:buClr>
                <a:schemeClr val="accent1"/>
              </a:buClr>
              <a:buFont typeface="Arial" pitchFamily="34" charset="0"/>
              <a:buChar char="•"/>
            </a:pPr>
            <a:r>
              <a:rPr lang="en-US" sz="1600" dirty="0" smtClean="0"/>
              <a:t>		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None/>
            </a:pPr>
            <a:endParaRPr lang="en-US" dirty="0" smtClean="0"/>
          </a:p>
          <a:p>
            <a:pPr algn="just">
              <a:buClr>
                <a:schemeClr val="tx2"/>
              </a:buClr>
              <a:buNone/>
            </a:pPr>
            <a:r>
              <a:rPr lang="en-US" dirty="0" smtClean="0"/>
              <a:t> 		</a:t>
            </a: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Mortgages</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	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	The loan repayment schedules are recomputed on events like 	prepayment, amendment, 	 interest rate revision etc.</a:t>
            </a: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t>
            </a:r>
            <a:r>
              <a:rPr lang="en-US" sz="1600" smtClean="0"/>
              <a:t>and prepayment</a:t>
            </a: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MO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buClr>
                <a:schemeClr val="accent1"/>
              </a:buClr>
              <a:buFont typeface="Arial" pitchFamily="34" charset="0"/>
              <a:buChar char="•"/>
            </a:pPr>
            <a:r>
              <a:rPr lang="en-US" sz="1600" dirty="0" smtClean="0"/>
              <a:t>    Provisioning Mode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sz="1600" dirty="0" smtClean="0"/>
              <a:t>The following types of reassignment are supported</a:t>
            </a:r>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37919"/>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3"/>
            <a:ext cx="8546837" cy="3829791"/>
          </a:xfrm>
        </p:spPr>
        <p:txBody>
          <a:bodyPr/>
          <a:lstStyle/>
          <a:p>
            <a:pPr>
              <a:buClr>
                <a:schemeClr val="tx2"/>
              </a:buClr>
              <a:buNone/>
            </a:pPr>
            <a:r>
              <a:rPr lang="en-US" dirty="0" smtClean="0"/>
              <a:t> </a:t>
            </a:r>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endParaRPr lang="en-US" dirty="0" smtClean="0"/>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pPr>
            <a:r>
              <a:rPr lang="en-US" sz="1600" dirty="0" smtClean="0"/>
              <a:t>	Booking of Loan /commitment</a:t>
            </a:r>
          </a:p>
          <a:p>
            <a:pPr>
              <a:buClr>
                <a:schemeClr val="accent1"/>
              </a:buClr>
            </a:pPr>
            <a:r>
              <a:rPr lang="en-US" sz="1600" dirty="0" smtClean="0"/>
              <a:t>	Amendment</a:t>
            </a:r>
          </a:p>
          <a:p>
            <a:pPr>
              <a:buClr>
                <a:schemeClr val="accent1"/>
              </a:buCl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4" y="913659"/>
            <a:ext cx="8345743" cy="3648816"/>
          </a:xfrm>
        </p:spPr>
        <p:txBody>
          <a:bodyPr/>
          <a:lstStyle/>
          <a:p>
            <a:pPr>
              <a:buClr>
                <a:schemeClr val="tx2"/>
              </a:buClr>
              <a:buNone/>
            </a:pPr>
            <a:r>
              <a:rPr lang="en-US" dirty="0" smtClean="0"/>
              <a:t>NPA tracking</a:t>
            </a:r>
          </a:p>
          <a:p>
            <a:pPr>
              <a:buClr>
                <a:schemeClr val="tx2"/>
              </a:buClr>
              <a:buFont typeface="Arial" charset="0"/>
              <a:buChar char="•"/>
            </a:pPr>
            <a:endParaRPr lang="en-US" dirty="0" smtClean="0"/>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0550" y="723159"/>
            <a:ext cx="8240968" cy="3648816"/>
          </a:xfrm>
        </p:spPr>
        <p:txBody>
          <a:bodyPr/>
          <a:lstStyle/>
          <a:p>
            <a:pPr>
              <a:buClr>
                <a:schemeClr val="tx2"/>
              </a:buClr>
              <a:buNone/>
            </a:pPr>
            <a:r>
              <a:rPr lang="en-US" dirty="0" smtClean="0"/>
              <a:t>Provisioning</a:t>
            </a:r>
          </a:p>
          <a:p>
            <a:pPr>
              <a:buClr>
                <a:schemeClr val="tx2"/>
              </a:buClr>
              <a:buNone/>
            </a:pP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r>
              <a:rPr lang="en-US" dirty="0" smtClean="0"/>
              <a:t> 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856509"/>
            <a:ext cx="8450518" cy="364881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will only pay the interest on the outstanding principal. The remaining schedules will be amortized where the customer pays both the interest and the principal</a:t>
            </a:r>
          </a:p>
          <a:p>
            <a:pPr algn="just">
              <a:buClr>
                <a:schemeClr val="tx2"/>
              </a:buClr>
              <a:buNone/>
            </a:pPr>
            <a:endParaRPr lang="en-US" dirty="0" smtClean="0"/>
          </a:p>
          <a:p>
            <a:pPr algn="just">
              <a:buClr>
                <a:schemeClr val="tx2"/>
              </a:buClr>
              <a:buNone/>
            </a:pPr>
            <a:r>
              <a:rPr lang="en-US" dirty="0" smtClean="0"/>
              <a:t>Rate Plan Window</a:t>
            </a:r>
          </a:p>
          <a:p>
            <a:pPr algn="just">
              <a:buClr>
                <a:schemeClr val="tx2"/>
              </a:buClr>
              <a:buNone/>
            </a:pPr>
            <a:r>
              <a:rPr lang="en-US" dirty="0" smtClean="0"/>
              <a:t>	</a:t>
            </a:r>
            <a:r>
              <a:rPr lang="en-US" sz="1600" dirty="0" smtClean="0"/>
              <a:t>Banks can provide rate plan windows to their customers during which the customers can ask the bank to change their rate plan. </a:t>
            </a:r>
          </a:p>
          <a:p>
            <a:pPr algn="just">
              <a:buClr>
                <a:schemeClr val="tx2"/>
              </a:buClr>
              <a:buNone/>
            </a:pPr>
            <a:r>
              <a:rPr lang="en-US" sz="1600" dirty="0" smtClean="0"/>
              <a:t>	For </a:t>
            </a:r>
            <a:r>
              <a:rPr lang="en-US" sz="1600" dirty="0" err="1" smtClean="0"/>
              <a:t>eg</a:t>
            </a:r>
            <a:r>
              <a:rPr lang="en-US" sz="1600" dirty="0" smtClean="0"/>
              <a:t>. The customer can ask to change his interest rate from a fixed type to floating type.</a:t>
            </a:r>
          </a:p>
          <a:p>
            <a:pPr algn="just">
              <a:buClr>
                <a:schemeClr val="tx2"/>
              </a:buClr>
              <a:buNone/>
            </a:pPr>
            <a:r>
              <a:rPr lang="en-US" sz="1600" dirty="0" smtClean="0"/>
              <a:t>	Interest rate amendment outside this window can be restricted.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38150" y="932709"/>
            <a:ext cx="8393368" cy="3648816"/>
          </a:xfrm>
        </p:spPr>
        <p:txBody>
          <a:bodyPr/>
          <a:lstStyle/>
          <a:p>
            <a:pPr algn="just">
              <a:buClr>
                <a:schemeClr val="tx2"/>
              </a:buClr>
              <a:buNone/>
            </a:pPr>
            <a:r>
              <a:rPr lang="en-US" dirty="0" smtClean="0"/>
              <a:t>Linking a Savings account to a Mortgage loan</a:t>
            </a:r>
          </a:p>
          <a:p>
            <a:pPr algn="just">
              <a:buClr>
                <a:schemeClr val="accent1"/>
              </a:buClr>
              <a:buFont typeface="Arial" pitchFamily="34" charset="0"/>
              <a:buChar char="•"/>
            </a:pPr>
            <a:r>
              <a:rPr lang="en-US" dirty="0" smtClean="0">
                <a:solidFill>
                  <a:srgbClr val="FF0000"/>
                </a:solidFill>
              </a:rPr>
              <a:t>	</a:t>
            </a:r>
            <a:r>
              <a:rPr lang="en-US" sz="1600" dirty="0" smtClean="0"/>
              <a:t>The banks can provide their customers a facility to link their savings account to their mortgages.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customer has balance in his account, the interest on the mortgage will only be collected on the difference of the outstanding mortgage principal and the balance in the CASA.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balance in the CASA is greater than the outstanding principal, no interest will be collected for the mortgage. The customer will be given an interest for the excess balance in his CASA using the interest rate for savings account.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14300" y="980334"/>
            <a:ext cx="8831518" cy="3648816"/>
          </a:xfrm>
        </p:spPr>
        <p:txBody>
          <a:bodyPr/>
          <a:lstStyle/>
          <a:p>
            <a:pPr algn="just">
              <a:buClr>
                <a:schemeClr val="tx2"/>
              </a:buClr>
              <a:buNone/>
            </a:pPr>
            <a:r>
              <a:rPr lang="en-US" dirty="0" smtClean="0"/>
              <a:t>    Reverse Mortgage</a:t>
            </a:r>
          </a:p>
          <a:p>
            <a:pPr lvl="1" algn="just">
              <a:buClr>
                <a:schemeClr val="accent1"/>
              </a:buClr>
              <a:buFont typeface="Arial" pitchFamily="34" charset="0"/>
              <a:buChar char="•"/>
            </a:pPr>
            <a:r>
              <a:rPr lang="en-US" sz="1600" dirty="0" smtClean="0"/>
              <a:t>This feature is especially beneficial to senior citizens. The customer can pledge his property and get a reverse mortgage on it.</a:t>
            </a:r>
          </a:p>
          <a:p>
            <a:pPr lvl="1" algn="just">
              <a:buClr>
                <a:schemeClr val="accent1"/>
              </a:buClr>
              <a:buFont typeface="Arial" pitchFamily="34" charset="0"/>
              <a:buChar char="•"/>
            </a:pPr>
            <a:r>
              <a:rPr lang="en-US" sz="1600" dirty="0" smtClean="0"/>
              <a:t>In this type of mortgage, the customer gets an fixed amount on regular intervals and the settlement of Principal and Interest is done as part of bullet schedule. </a:t>
            </a:r>
          </a:p>
          <a:p>
            <a:pPr lvl="1" algn="just">
              <a:buClr>
                <a:schemeClr val="accent1"/>
              </a:buClr>
              <a:buFont typeface="Arial" pitchFamily="34" charset="0"/>
              <a:buChar char="•"/>
            </a:pPr>
            <a:r>
              <a:rPr lang="en-US" sz="1600" dirty="0" smtClean="0"/>
              <a:t>This disbursed amount is calculated by taking the following into account</a:t>
            </a:r>
          </a:p>
          <a:p>
            <a:pPr lvl="2" algn="just">
              <a:buClr>
                <a:schemeClr val="accent1"/>
              </a:buClr>
              <a:buFont typeface="Arial" pitchFamily="34" charset="0"/>
              <a:buChar char="•"/>
            </a:pPr>
            <a:r>
              <a:rPr lang="en-US" sz="1600" dirty="0" smtClean="0"/>
              <a:t>The value of the property </a:t>
            </a:r>
          </a:p>
          <a:p>
            <a:pPr lvl="2" algn="just">
              <a:buClr>
                <a:schemeClr val="accent1"/>
              </a:buClr>
              <a:buFont typeface="Arial" pitchFamily="34" charset="0"/>
              <a:buChar char="•"/>
            </a:pPr>
            <a:r>
              <a:rPr lang="en-US" sz="1600" dirty="0" smtClean="0"/>
              <a:t>The interest the customer would have to pay on a conventional loan. (total disbursed amount + Interest = value of the property)</a:t>
            </a:r>
          </a:p>
          <a:p>
            <a:pPr lvl="1" algn="just">
              <a:buClr>
                <a:schemeClr val="accent1"/>
              </a:buClr>
              <a:buFont typeface="Arial" pitchFamily="34" charset="0"/>
              <a:buChar char="•"/>
            </a:pPr>
            <a:r>
              <a:rPr lang="en-US" sz="1600" dirty="0" smtClean="0"/>
              <a:t>Typically the reverse mortgage comes due on the death of the customer or when he is no longer residing in the property. The banks can sell the property and recover their loan.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MO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	Single Transfer:</a:t>
            </a:r>
          </a:p>
          <a:p>
            <a:pPr algn="just">
              <a:spcBef>
                <a:spcPct val="0"/>
              </a:spcBef>
              <a:buFont typeface="Times" pitchFamily="18" charset="0"/>
              <a:buNone/>
            </a:pPr>
            <a:endParaRPr lang="en-US" dirty="0" smtClean="0"/>
          </a:p>
          <a:p>
            <a:pPr>
              <a:spcBef>
                <a:spcPct val="0"/>
              </a:spcBef>
              <a:buFont typeface="Times" pitchFamily="18" charset="0"/>
              <a:buNone/>
            </a:pPr>
            <a:r>
              <a:rPr lang="en-US" sz="1600" dirty="0" smtClean="0"/>
              <a:t>          A MO account could be transferred from source branch to any target branch. If a 	commitment is not linked to any loan contract, the loan alone can be transferred.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MO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MO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924534" y="913971"/>
          <a:ext cx="7028841" cy="3066411"/>
        </p:xfrm>
        <a:graphic>
          <a:graphicData uri="http://schemas.openxmlformats.org/drawingml/2006/table">
            <a:tbl>
              <a:tblPr>
                <a:effectLst/>
              </a:tblPr>
              <a:tblGrid>
                <a:gridCol w="2657957">
                  <a:extLst>
                    <a:ext uri="{9D8B030D-6E8A-4147-A177-3AD203B41FA5}">
                      <a16:colId xmlns:a16="http://schemas.microsoft.com/office/drawing/2014/main" val="20000"/>
                    </a:ext>
                  </a:extLst>
                </a:gridCol>
                <a:gridCol w="4370884">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327">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0736">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6178">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1307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174334">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195413">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2130">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7573">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28457">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181171">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161926"/>
            <a:ext cx="8229586" cy="438149"/>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057275" y="1143002"/>
          <a:ext cx="7038976" cy="2616401"/>
        </p:xfrm>
        <a:graphic>
          <a:graphicData uri="http://schemas.openxmlformats.org/drawingml/2006/table">
            <a:tbl>
              <a:tblPr>
                <a:effectLst/>
              </a:tblPr>
              <a:tblGrid>
                <a:gridCol w="2626968">
                  <a:extLst>
                    <a:ext uri="{9D8B030D-6E8A-4147-A177-3AD203B41FA5}">
                      <a16:colId xmlns:a16="http://schemas.microsoft.com/office/drawing/2014/main" val="20000"/>
                    </a:ext>
                  </a:extLst>
                </a:gridCol>
                <a:gridCol w="4412008">
                  <a:extLst>
                    <a:ext uri="{9D8B030D-6E8A-4147-A177-3AD203B41FA5}">
                      <a16:colId xmlns:a16="http://schemas.microsoft.com/office/drawing/2014/main" val="20001"/>
                    </a:ext>
                  </a:extLst>
                </a:gridCol>
              </a:tblGrid>
              <a:tr h="28985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7328">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61629" y="813380"/>
          <a:ext cx="7391060"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MO_INIT_ADVICE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79387">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185939">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A mortgage loan is a secured loan by a real property. A home buyer can obtain financing to purchase the property from the bank through a mortgage loan.</a:t>
            </a:r>
          </a:p>
          <a:p>
            <a:pPr algn="just">
              <a:buFont typeface="Arial" pitchFamily="34" charset="0"/>
              <a:buChar char="•"/>
            </a:pPr>
            <a:r>
              <a:rPr lang="en-US" sz="1600" dirty="0" smtClean="0"/>
              <a:t>The mortgage can be paid down by the customer through regular payments just like a conventional loan.</a:t>
            </a:r>
          </a:p>
          <a:p>
            <a:pPr algn="just">
              <a:buFont typeface="Arial" pitchFamily="34" charset="0"/>
              <a:buChar char="•"/>
            </a:pPr>
            <a:r>
              <a:rPr lang="en-US" sz="1600" dirty="0" smtClean="0"/>
              <a:t>On each disbursal of the mortgage, the bank creates an Asset in its book of accounts.</a:t>
            </a:r>
          </a:p>
          <a:p>
            <a:pPr algn="just">
              <a:buFont typeface="Arial" pitchFamily="34" charset="0"/>
              <a:buChar char="•"/>
            </a:pPr>
            <a:r>
              <a:rPr lang="en-US" sz="1600" dirty="0" smtClean="0"/>
              <a:t>The Interest earned from the mortgages contribute to the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Mortgages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
        <p:nvSpPr>
          <p:cNvPr id="7" name="Rectangle 6"/>
          <p:cNvSpPr/>
          <p:nvPr/>
        </p:nvSpPr>
        <p:spPr>
          <a:xfrm>
            <a:off x="4037238" y="2387084"/>
            <a:ext cx="1069524" cy="369332"/>
          </a:xfrm>
          <a:prstGeom prst="rect">
            <a:avLst/>
          </a:prstGeom>
        </p:spPr>
        <p:txBody>
          <a:bodyPr wrap="none">
            <a:spAutoFit/>
          </a:bodyPr>
          <a:lstStyle/>
          <a:p>
            <a:pPr lvl="0" fontAlgn="base">
              <a:spcBef>
                <a:spcPct val="35000"/>
              </a:spcBef>
              <a:spcAft>
                <a:spcPct val="0"/>
              </a:spcAft>
              <a:buClr>
                <a:srgbClr val="FF0000"/>
              </a:buClr>
            </a:pPr>
            <a:r>
              <a:rPr lang="en-US" b="1" dirty="0" smtClean="0">
                <a:solidFill>
                  <a:schemeClr val="bg1"/>
                </a:solidFill>
                <a:latin typeface="Arial" charset="0"/>
                <a:cs typeface="Arial" charset="0"/>
              </a:rPr>
              <a:t>Advices</a:t>
            </a:r>
          </a:p>
        </p:txBody>
      </p:sp>
      <p:graphicFrame>
        <p:nvGraphicFramePr>
          <p:cNvPr id="8" name="Group 225"/>
          <p:cNvGraphicFramePr>
            <a:graphicFrameLocks/>
          </p:cNvGraphicFramePr>
          <p:nvPr>
            <p:extLst>
              <p:ext uri="{D42A27DB-BD31-4B8C-83A1-F6EECF244321}">
                <p14:modId xmlns:p14="http://schemas.microsoft.com/office/powerpoint/2010/main" val="1880054515"/>
              </p:ext>
            </p:extLst>
          </p:nvPr>
        </p:nvGraphicFramePr>
        <p:xfrm>
          <a:off x="733054" y="1080080"/>
          <a:ext cx="7391060" cy="235832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MO_AMD_ADV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52401"/>
            <a:ext cx="8229586" cy="438150"/>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819150" y="770784"/>
            <a:ext cx="8210550" cy="3801216"/>
          </a:xfrm>
        </p:spPr>
        <p:txBody>
          <a:bodyPr/>
          <a:lstStyle/>
          <a:p>
            <a:pPr>
              <a:spcBef>
                <a:spcPct val="0"/>
              </a:spcBef>
              <a:buFont typeface="Arial" pitchFamily="34" charset="0"/>
              <a:buChar char="•"/>
            </a:pPr>
            <a:r>
              <a:rPr lang="en-US" sz="1600" dirty="0" smtClean="0"/>
              <a:t>Loan Maturity Report</a:t>
            </a:r>
          </a:p>
          <a:p>
            <a:pPr>
              <a:spcBef>
                <a:spcPct val="0"/>
              </a:spcBef>
              <a:buFont typeface="Arial" pitchFamily="34" charset="0"/>
              <a:buChar char="•"/>
            </a:pPr>
            <a:r>
              <a:rPr lang="en-US" sz="1600" dirty="0" smtClean="0"/>
              <a:t>Accrual Control List</a:t>
            </a:r>
          </a:p>
          <a:p>
            <a:pPr>
              <a:spcBef>
                <a:spcPct val="0"/>
              </a:spcBef>
              <a:buFont typeface="Arial" pitchFamily="34" charset="0"/>
              <a:buChar char="•"/>
            </a:pPr>
            <a:r>
              <a:rPr lang="en-US" sz="1600" dirty="0" smtClean="0">
                <a:solidFill>
                  <a:schemeClr val="dk1"/>
                </a:solidFill>
              </a:rPr>
              <a:t>Overdue Schedule Report</a:t>
            </a:r>
          </a:p>
          <a:p>
            <a:pPr>
              <a:spcBef>
                <a:spcPct val="0"/>
              </a:spcBef>
              <a:buFont typeface="Arial" pitchFamily="34" charset="0"/>
              <a:buChar char="•"/>
            </a:pPr>
            <a:r>
              <a:rPr lang="en-US" sz="1600" dirty="0" smtClean="0"/>
              <a:t>Periodic Rate Revision Report</a:t>
            </a:r>
          </a:p>
          <a:p>
            <a:pPr>
              <a:spcBef>
                <a:spcPct val="0"/>
              </a:spcBef>
              <a:buFont typeface="Arial" pitchFamily="34" charset="0"/>
              <a:buChar char="•"/>
            </a:pPr>
            <a:r>
              <a:rPr lang="en-US" sz="1600" dirty="0" smtClean="0"/>
              <a:t>Customer loan agreement</a:t>
            </a:r>
          </a:p>
          <a:p>
            <a:pPr>
              <a:spcBef>
                <a:spcPct val="0"/>
              </a:spcBef>
              <a:buFont typeface="Arial" pitchFamily="34" charset="0"/>
              <a:buChar char="•"/>
            </a:pPr>
            <a:r>
              <a:rPr lang="en-US" sz="1600" dirty="0" smtClean="0"/>
              <a:t>Interest calculation Analysis</a:t>
            </a:r>
          </a:p>
          <a:p>
            <a:pPr>
              <a:spcBef>
                <a:spcPct val="0"/>
              </a:spcBef>
              <a:buFont typeface="Arial" pitchFamily="34" charset="0"/>
              <a:buChar char="•"/>
            </a:pPr>
            <a:r>
              <a:rPr lang="en-US" sz="1600" dirty="0" smtClean="0"/>
              <a:t>Loan history</a:t>
            </a:r>
          </a:p>
          <a:p>
            <a:pPr>
              <a:spcBef>
                <a:spcPct val="0"/>
              </a:spcBef>
              <a:buFont typeface="Arial" pitchFamily="34" charset="0"/>
              <a:buChar char="•"/>
            </a:pPr>
            <a:r>
              <a:rPr lang="en-US" sz="1600" dirty="0" smtClean="0"/>
              <a:t>Loan Register</a:t>
            </a:r>
          </a:p>
          <a:p>
            <a:pPr>
              <a:spcBef>
                <a:spcPct val="0"/>
              </a:spcBef>
              <a:buFont typeface="Arial" pitchFamily="34" charset="0"/>
              <a:buChar char="•"/>
            </a:pPr>
            <a:r>
              <a:rPr lang="en-US" sz="1600" dirty="0" smtClean="0"/>
              <a:t>Event Report</a:t>
            </a:r>
          </a:p>
          <a:p>
            <a:pPr>
              <a:spcBef>
                <a:spcPct val="0"/>
              </a:spcBef>
              <a:buFont typeface="Arial" pitchFamily="34" charset="0"/>
              <a:buChar char="•"/>
            </a:pPr>
            <a:r>
              <a:rPr lang="en-US" sz="1600" dirty="0" smtClean="0"/>
              <a:t>Adverse Status Report</a:t>
            </a:r>
          </a:p>
          <a:p>
            <a:pPr>
              <a:spcBef>
                <a:spcPct val="0"/>
              </a:spcBef>
              <a:buFont typeface="Arial" pitchFamily="34" charset="0"/>
              <a:buChar char="•"/>
            </a:pPr>
            <a:r>
              <a:rPr lang="en-US" sz="1600" dirty="0" smtClean="0"/>
              <a:t>Loan Rollover Monitoring Report</a:t>
            </a:r>
          </a:p>
          <a:p>
            <a:pPr>
              <a:spcBef>
                <a:spcPct val="0"/>
              </a:spcBef>
              <a:buFont typeface="Arial" pitchFamily="34" charset="0"/>
              <a:buChar char="•"/>
            </a:pPr>
            <a:r>
              <a:rPr lang="en-US" sz="1600" dirty="0" smtClean="0"/>
              <a:t>Linked Contract Utilization Report</a:t>
            </a:r>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Font typeface="Times" pitchFamily="18" charset="0"/>
              <a:buNone/>
            </a:pPr>
            <a:endParaRPr lang="en-US" dirty="0" smtClean="0"/>
          </a:p>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Contract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accent1"/>
              </a:buClr>
              <a:buFont typeface="Arial" pitchFamily="34" charset="0"/>
              <a:buChar char="•"/>
            </a:pPr>
            <a:r>
              <a:rPr lang="en-US" sz="1600" dirty="0" smtClean="0"/>
              <a:t>Periodic generation of Loan Statements : LSTM event can  be configured to generate loan statement on  a periodic  basis.</a:t>
            </a:r>
          </a:p>
          <a:p>
            <a:pPr>
              <a:buClr>
                <a:schemeClr val="accent1"/>
              </a:buClr>
              <a:buFont typeface="Arial" pitchFamily="34" charset="0"/>
              <a:buChar char="•"/>
            </a:pPr>
            <a:endParaRPr lang="en-US" sz="1600" dirty="0" smtClean="0"/>
          </a:p>
          <a:p>
            <a:pPr>
              <a:buClr>
                <a:schemeClr val="accent1"/>
              </a:buClr>
              <a:buFont typeface="Arial" pitchFamily="34" charset="0"/>
              <a:buChar cha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61" y="18099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Features</a:t>
            </a:r>
            <a:br>
              <a:rPr lang="en-US" sz="3200" dirty="0" smtClean="0"/>
            </a:br>
            <a:endParaRPr lang="en-US" dirty="0"/>
          </a:p>
        </p:txBody>
      </p:sp>
      <p:sp>
        <p:nvSpPr>
          <p:cNvPr id="3" name="Content Placeholder 2"/>
          <p:cNvSpPr>
            <a:spLocks noGrp="1"/>
          </p:cNvSpPr>
          <p:nvPr>
            <p:ph sz="quarter" idx="12"/>
          </p:nvPr>
        </p:nvSpPr>
        <p:spPr>
          <a:xfrm>
            <a:off x="432960" y="1257894"/>
            <a:ext cx="8229600" cy="3062606"/>
          </a:xfrm>
        </p:spPr>
        <p:txBody>
          <a:bodyPr/>
          <a:lstStyle/>
          <a:p>
            <a:pPr algn="just">
              <a:buFont typeface="Arial" pitchFamily="34" charset="0"/>
              <a:buChar char="•"/>
            </a:pPr>
            <a:r>
              <a:rPr lang="en-US" sz="1600" dirty="0" smtClean="0"/>
              <a:t>Mortgage account can be booked  as a simple or an amortized loan.</a:t>
            </a:r>
          </a:p>
          <a:p>
            <a:pPr algn="just">
              <a:buFont typeface="Arial" pitchFamily="34" charset="0"/>
              <a:buChar char="•"/>
            </a:pPr>
            <a:r>
              <a:rPr lang="en-US" sz="1600" dirty="0" smtClean="0"/>
              <a:t>Mortgage account can be booked as a  discounted / capitalized loan / payment in advance</a:t>
            </a:r>
          </a:p>
          <a:p>
            <a:pPr algn="just">
              <a:buFont typeface="Arial" pitchFamily="34" charset="0"/>
              <a:buChar char="•"/>
            </a:pPr>
            <a:r>
              <a:rPr lang="en-US" sz="1600" dirty="0" smtClean="0"/>
              <a:t>Mortgage account can be booked with a fixed or floating interest rate</a:t>
            </a:r>
          </a:p>
          <a:p>
            <a:pPr algn="just">
              <a:buFont typeface="Arial" pitchFamily="34" charset="0"/>
              <a:buChar char="•"/>
            </a:pPr>
            <a:r>
              <a:rPr lang="en-US" sz="1600" dirty="0" smtClean="0"/>
              <a:t>Pre-payment can be done for the Mortgage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0110" y="1219794"/>
            <a:ext cx="8229600" cy="3062606"/>
          </a:xfrm>
        </p:spPr>
        <p:txBody>
          <a:bodyPr/>
          <a:lstStyle/>
          <a:p>
            <a:pPr>
              <a:buFont typeface="Arial" pitchFamily="34" charset="0"/>
              <a:buChar char="•"/>
            </a:pPr>
            <a:r>
              <a:rPr lang="en-US" sz="1600" dirty="0" smtClean="0"/>
              <a:t>Various amendments allowed in Mortgages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9635" y="1343619"/>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9802</TotalTime>
  <Words>2572</Words>
  <Application>Microsoft Office PowerPoint</Application>
  <PresentationFormat>On-screen Show (16:9)</PresentationFormat>
  <Paragraphs>433</Paragraphs>
  <Slides>56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Times</vt:lpstr>
      <vt:lpstr>Times New Roman</vt:lpstr>
      <vt:lpstr>Wingdings</vt:lpstr>
      <vt:lpstr>Oracle 2012</vt:lpstr>
      <vt:lpstr>PowerPoint Presentation</vt:lpstr>
      <vt:lpstr>Accelerator Pack</vt:lpstr>
      <vt:lpstr>Agenda </vt:lpstr>
      <vt:lpstr>Agenda </vt:lpstr>
      <vt:lpstr>PowerPoint Presentation</vt:lpstr>
      <vt:lpstr>Product Features  </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MO Accounts   </vt:lpstr>
      <vt:lpstr>Branch Transfer for MO Accounts </vt:lpstr>
      <vt:lpstr>Branch Transfer for MO Accounts  </vt:lpstr>
      <vt:lpstr>Branch Transfer for MO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1047</cp:revision>
  <cp:lastPrinted>2012-08-03T22:03:14Z</cp:lastPrinted>
  <dcterms:created xsi:type="dcterms:W3CDTF">2012-05-31T20:53:14Z</dcterms:created>
  <dcterms:modified xsi:type="dcterms:W3CDTF">2020-04-19T08:46:14Z</dcterms:modified>
</cp:coreProperties>
</file>