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7"/>
  </p:notesMasterIdLst>
  <p:handoutMasterIdLst>
    <p:handoutMasterId r:id="rId48"/>
  </p:handoutMasterIdLst>
  <p:sldIdLst>
    <p:sldId id="267" r:id="rId2"/>
    <p:sldId id="507" r:id="rId3"/>
    <p:sldId id="509" r:id="rId4"/>
    <p:sldId id="591" r:id="rId5"/>
    <p:sldId id="401" r:id="rId6"/>
    <p:sldId id="574" r:id="rId7"/>
    <p:sldId id="576" r:id="rId8"/>
    <p:sldId id="600" r:id="rId9"/>
    <p:sldId id="577" r:id="rId10"/>
    <p:sldId id="592" r:id="rId11"/>
    <p:sldId id="578" r:id="rId12"/>
    <p:sldId id="579" r:id="rId13"/>
    <p:sldId id="580" r:id="rId14"/>
    <p:sldId id="604" r:id="rId15"/>
    <p:sldId id="593" r:id="rId16"/>
    <p:sldId id="581" r:id="rId17"/>
    <p:sldId id="594" r:id="rId18"/>
    <p:sldId id="583" r:id="rId19"/>
    <p:sldId id="599" r:id="rId20"/>
    <p:sldId id="595" r:id="rId21"/>
    <p:sldId id="582" r:id="rId22"/>
    <p:sldId id="596" r:id="rId23"/>
    <p:sldId id="588" r:id="rId24"/>
    <p:sldId id="601" r:id="rId25"/>
    <p:sldId id="589" r:id="rId26"/>
    <p:sldId id="597" r:id="rId27"/>
    <p:sldId id="602" r:id="rId28"/>
    <p:sldId id="590" r:id="rId29"/>
    <p:sldId id="605" r:id="rId30"/>
    <p:sldId id="606" r:id="rId31"/>
    <p:sldId id="607" r:id="rId32"/>
    <p:sldId id="611" r:id="rId33"/>
    <p:sldId id="610" r:id="rId34"/>
    <p:sldId id="609" r:id="rId35"/>
    <p:sldId id="608" r:id="rId36"/>
    <p:sldId id="615" r:id="rId37"/>
    <p:sldId id="614" r:id="rId38"/>
    <p:sldId id="598" r:id="rId39"/>
    <p:sldId id="585" r:id="rId40"/>
    <p:sldId id="616" r:id="rId41"/>
    <p:sldId id="617" r:id="rId42"/>
    <p:sldId id="603" r:id="rId43"/>
    <p:sldId id="587"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0"/>
    </p:cViewPr>
  </p:sorterViewPr>
  <p:notesViewPr>
    <p:cSldViewPr snapToGrid="0" snapToObjects="1">
      <p:cViewPr varScale="1">
        <p:scale>
          <a:sx n="110" d="100"/>
          <a:sy n="110" d="100"/>
        </p:scale>
        <p:origin x="-612"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notesSlide" Target="../notesSlides/notesSlide23.xml"/><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Classes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Account Classes</a:t>
            </a: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Customer Accounts are classified into groups called Account Classes.</a:t>
            </a:r>
          </a:p>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Examples of account classes: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High Net Worth Individual Savings Bank Accounts, </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Corporate Current Accounts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Ordinary Savings Bank Accounts </a:t>
            </a:r>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05099" y="778616"/>
            <a:ext cx="8648344" cy="3810475"/>
          </a:xfrm>
        </p:spPr>
        <p:txBody>
          <a:bodyPr/>
          <a:lstStyle/>
          <a:p>
            <a:pPr algn="just">
              <a:spcBef>
                <a:spcPct val="50000"/>
              </a:spcBef>
            </a:pPr>
            <a:r>
              <a:rPr lang="en-US" dirty="0" smtClean="0"/>
              <a:t>For each class, you also define certain common attributes applicable to all accounts in this class, such as:</a:t>
            </a:r>
          </a:p>
          <a:p>
            <a:pPr lvl="1" algn="just">
              <a:spcBef>
                <a:spcPct val="50000"/>
              </a:spcBef>
            </a:pPr>
            <a:r>
              <a:rPr lang="en-US" dirty="0" smtClean="0"/>
              <a:t>Facilities granted to the account holders (Pass book, </a:t>
            </a:r>
            <a:r>
              <a:rPr lang="en-US" dirty="0" err="1" smtClean="0"/>
              <a:t>Cheque</a:t>
            </a:r>
            <a:r>
              <a:rPr lang="en-US" dirty="0" smtClean="0"/>
              <a:t> book, ATM etc.)</a:t>
            </a:r>
          </a:p>
          <a:p>
            <a:pPr lvl="1" algn="just">
              <a:spcBef>
                <a:spcPct val="50000"/>
              </a:spcBef>
            </a:pPr>
            <a:r>
              <a:rPr lang="en-US" dirty="0" smtClean="0"/>
              <a:t>The General Ledger lines to which the accounts in this class report</a:t>
            </a:r>
          </a:p>
          <a:p>
            <a:pPr lvl="1" algn="just">
              <a:spcBef>
                <a:spcPct val="50000"/>
              </a:spcBef>
            </a:pPr>
            <a:r>
              <a:rPr lang="en-US" dirty="0" smtClean="0"/>
              <a:t>Periodicity and nature of account statements</a:t>
            </a:r>
          </a:p>
          <a:p>
            <a:pPr lvl="1" algn="just">
              <a:spcBef>
                <a:spcPct val="50000"/>
              </a:spcBef>
            </a:pPr>
            <a:r>
              <a:rPr lang="en-US" dirty="0" smtClean="0"/>
              <a:t>Dormancy parameter, Initial Funding, Provision, Auto Deposit, Automatic Status Change, Multicurrency account</a:t>
            </a:r>
          </a:p>
          <a:p>
            <a:pPr lvl="1" algn="just">
              <a:spcBef>
                <a:spcPct val="50000"/>
              </a:spcBef>
            </a:pPr>
            <a:r>
              <a:rPr lang="en-US" dirty="0" smtClean="0"/>
              <a:t>Type of balance the accounts will normally have i.e. either debit/credit.</a:t>
            </a:r>
          </a:p>
          <a:p>
            <a:pPr lvl="1" algn="just">
              <a:spcBef>
                <a:spcPct val="50000"/>
              </a:spcBef>
            </a:pPr>
            <a:r>
              <a:rPr lang="en-US" sz="1800" dirty="0" smtClean="0"/>
              <a:t>Many of these attributes can be changed at the level of individual accounts.</a:t>
            </a:r>
          </a:p>
          <a:p>
            <a:pPr algn="just"/>
            <a:endParaRPr lang="en-US" dirty="0" smtClean="0"/>
          </a:p>
        </p:txBody>
      </p:sp>
      <p:sp>
        <p:nvSpPr>
          <p:cNvPr id="4" name="Title 3"/>
          <p:cNvSpPr>
            <a:spLocks noGrp="1"/>
          </p:cNvSpPr>
          <p:nvPr>
            <p:ph type="title"/>
          </p:nvPr>
        </p:nvSpPr>
        <p:spPr/>
        <p:txBody>
          <a:bodyPr/>
          <a:lstStyle/>
          <a:p>
            <a:pPr lvl="0"/>
            <a:r>
              <a:rPr lang="en-US" dirty="0" smtClean="0"/>
              <a:t>CASA – Account Classes</a:t>
            </a:r>
            <a:br>
              <a:rPr lang="en-US" dirty="0" smtClean="0"/>
            </a:br>
            <a:endParaRPr lang="en-US"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SAVIN		: Savings Account Individuals</a:t>
            </a:r>
          </a:p>
          <a:p>
            <a:r>
              <a:rPr lang="en-US" dirty="0" smtClean="0"/>
              <a:t>SAVST		: Savings Account Staff</a:t>
            </a:r>
          </a:p>
          <a:p>
            <a:r>
              <a:rPr lang="en-US" dirty="0" smtClean="0"/>
              <a:t>SAVHN		: Savings Account Premier: High Net Worth</a:t>
            </a:r>
          </a:p>
          <a:p>
            <a:r>
              <a:rPr lang="en-US" dirty="0" smtClean="0"/>
              <a:t>SAVNR		: Saving Account NRI</a:t>
            </a:r>
          </a:p>
          <a:p>
            <a:r>
              <a:rPr lang="en-US" dirty="0" smtClean="0"/>
              <a:t>CACIN		: Current Account NRI</a:t>
            </a:r>
          </a:p>
          <a:p>
            <a:r>
              <a:rPr lang="en-US" dirty="0" smtClean="0"/>
              <a:t>CACCR		: Current Account Corporate</a:t>
            </a:r>
          </a:p>
          <a:p>
            <a:r>
              <a:rPr lang="en-US" dirty="0" smtClean="0"/>
              <a:t>CACCS		: Current Account Salary</a:t>
            </a:r>
          </a:p>
          <a:p>
            <a:r>
              <a:rPr lang="en-US" dirty="0" smtClean="0"/>
              <a:t>SASPND 	: Savings Account Individuals With Spend Analysis</a:t>
            </a:r>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PNLSA1		: Notice Accounts with Penalty Interest On Cr Interest</a:t>
            </a:r>
          </a:p>
          <a:p>
            <a:r>
              <a:rPr lang="en-US" dirty="0" smtClean="0"/>
              <a:t>NOSTRO		: </a:t>
            </a:r>
            <a:r>
              <a:rPr lang="en-US" dirty="0" err="1" smtClean="0"/>
              <a:t>Nostro</a:t>
            </a:r>
            <a:r>
              <a:rPr lang="en-US" dirty="0" smtClean="0"/>
              <a:t> Account for Bank</a:t>
            </a:r>
          </a:p>
          <a:p>
            <a:r>
              <a:rPr lang="en-US" dirty="0" smtClean="0"/>
              <a:t>SAVCA 			: Cover Accounts</a:t>
            </a:r>
          </a:p>
          <a:p>
            <a:r>
              <a:rPr lang="en-US" dirty="0" smtClean="0"/>
              <a:t>SAVCAR		: Cover Accounts with Reverse </a:t>
            </a:r>
            <a:r>
              <a:rPr lang="en-US" dirty="0" err="1" smtClean="0"/>
              <a:t>sweepin</a:t>
            </a:r>
            <a:endParaRPr lang="en-US" dirty="0" smtClean="0"/>
          </a:p>
          <a:p>
            <a:r>
              <a:rPr lang="en-US" dirty="0" smtClean="0"/>
              <a:t>LINAC			: Line Accounts</a:t>
            </a:r>
          </a:p>
          <a:p>
            <a:r>
              <a:rPr lang="en-US" dirty="0" smtClean="0"/>
              <a:t>MCASAV     : Multi currency Savings account</a:t>
            </a:r>
          </a:p>
          <a:p>
            <a:r>
              <a:rPr lang="en-US" dirty="0" smtClean="0"/>
              <a:t>MCACUR    : Multi currency Current account</a:t>
            </a:r>
          </a:p>
          <a:p>
            <a:r>
              <a:rPr lang="en-US" dirty="0" smtClean="0"/>
              <a:t>SAVFI          : </a:t>
            </a:r>
            <a:r>
              <a:rPr lang="en-US" dirty="0"/>
              <a:t>Financial Inclusion Savings account</a:t>
            </a:r>
            <a:endParaRPr lang="en-US" dirty="0" smtClean="0"/>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t>
            </a:r>
            <a:r>
              <a:rPr lang="en-US" dirty="0" err="1" smtClean="0"/>
              <a:t>Cheque</a:t>
            </a:r>
            <a:r>
              <a:rPr lang="en-US" dirty="0" smtClean="0"/>
              <a:t> 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t>
            </a:r>
            <a:r>
              <a:rPr lang="en-US" dirty="0" err="1" smtClean="0"/>
              <a:t>Cheque</a:t>
            </a:r>
            <a:r>
              <a:rPr lang="en-US" dirty="0" smtClean="0"/>
              <a:t> Book</a:t>
            </a:r>
            <a:br>
              <a:rPr lang="en-US" dirty="0" smtClean="0"/>
            </a:br>
            <a:endParaRPr lang="en-US" dirty="0"/>
          </a:p>
        </p:txBody>
      </p:sp>
      <p:sp>
        <p:nvSpPr>
          <p:cNvPr id="2" name="Content Placeholder 1"/>
          <p:cNvSpPr>
            <a:spLocks noGrp="1"/>
          </p:cNvSpPr>
          <p:nvPr>
            <p:ph sz="quarter" idx="12"/>
          </p:nvPr>
        </p:nvSpPr>
        <p:spPr>
          <a:xfrm>
            <a:off x="334328" y="983716"/>
            <a:ext cx="8229600" cy="3062606"/>
          </a:xfrm>
        </p:spPr>
        <p:txBody>
          <a:bodyPr/>
          <a:lstStyle/>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book can be issued for the Account marked to avail </a:t>
            </a:r>
            <a:r>
              <a:rPr lang="en-US" dirty="0" err="1" smtClean="0">
                <a:latin typeface="+mn-lt"/>
              </a:rPr>
              <a:t>cheque</a:t>
            </a:r>
            <a:r>
              <a:rPr lang="en-US" dirty="0" smtClean="0">
                <a:latin typeface="+mn-lt"/>
              </a:rPr>
              <a:t> book facility.</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has one of the following status at any given point of time:</a:t>
            </a:r>
          </a:p>
          <a:p>
            <a:pPr lvl="1" algn="just">
              <a:lnSpc>
                <a:spcPct val="85000"/>
              </a:lnSpc>
              <a:spcBef>
                <a:spcPct val="0"/>
              </a:spcBef>
            </a:pPr>
            <a:r>
              <a:rPr lang="en-US" dirty="0" smtClean="0">
                <a:latin typeface="+mn-lt"/>
              </a:rPr>
              <a:t>Not Used</a:t>
            </a:r>
          </a:p>
          <a:p>
            <a:pPr lvl="1" algn="just">
              <a:lnSpc>
                <a:spcPct val="85000"/>
              </a:lnSpc>
              <a:spcBef>
                <a:spcPct val="0"/>
              </a:spcBef>
            </a:pPr>
            <a:r>
              <a:rPr lang="en-US" dirty="0" smtClean="0">
                <a:latin typeface="+mn-lt"/>
              </a:rPr>
              <a:t>Used           </a:t>
            </a:r>
          </a:p>
          <a:p>
            <a:pPr lvl="1" algn="just">
              <a:lnSpc>
                <a:spcPct val="85000"/>
              </a:lnSpc>
              <a:spcBef>
                <a:spcPct val="0"/>
              </a:spcBef>
            </a:pPr>
            <a:r>
              <a:rPr lang="en-US" dirty="0" smtClean="0">
                <a:latin typeface="+mn-lt"/>
              </a:rPr>
              <a:t>Rejected          </a:t>
            </a:r>
          </a:p>
          <a:p>
            <a:pPr lvl="1" algn="just">
              <a:lnSpc>
                <a:spcPct val="85000"/>
              </a:lnSpc>
              <a:spcBef>
                <a:spcPct val="0"/>
              </a:spcBef>
            </a:pPr>
            <a:r>
              <a:rPr lang="en-US" dirty="0" smtClean="0">
                <a:latin typeface="+mn-lt"/>
              </a:rPr>
              <a:t>Stopped</a:t>
            </a:r>
          </a:p>
          <a:p>
            <a:pPr lvl="1" algn="just">
              <a:lnSpc>
                <a:spcPct val="85000"/>
              </a:lnSpc>
              <a:spcBef>
                <a:spcPct val="0"/>
              </a:spcBef>
            </a:pPr>
            <a:r>
              <a:rPr lang="en-US" dirty="0" smtClean="0">
                <a:latin typeface="+mn-lt"/>
              </a:rPr>
              <a:t>Cancelled</a:t>
            </a:r>
          </a:p>
          <a:p>
            <a:pPr algn="just">
              <a:spcBef>
                <a:spcPct val="0"/>
              </a:spcBef>
              <a:buFont typeface="Times" pitchFamily="18" charset="0"/>
              <a:buNone/>
            </a:pPr>
            <a:endParaRPr lang="en-US" sz="1800" b="1" dirty="0" smtClean="0">
              <a:latin typeface="+mn-lt"/>
            </a:endParaRPr>
          </a:p>
          <a:p>
            <a:pPr algn="just"/>
            <a:endParaRPr lang="en-US" sz="1800"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Stop Payments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Stop Payments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a:p>
            <a:pPr algn="just"/>
            <a:endParaRPr lang="en-US"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fontScale="92500"/>
          </a:bodyPr>
          <a:lstStyle/>
          <a:p>
            <a:pPr algn="just"/>
            <a:r>
              <a:rPr lang="en-US" sz="1800" dirty="0" smtClean="0"/>
              <a:t>Amount Based Stop Payment</a:t>
            </a:r>
          </a:p>
          <a:p>
            <a:pPr algn="just"/>
            <a:r>
              <a:rPr lang="en-US" sz="1800" dirty="0" err="1" smtClean="0"/>
              <a:t>Cheque</a:t>
            </a:r>
            <a:r>
              <a:rPr lang="en-US" sz="1800" dirty="0" smtClean="0"/>
              <a:t> Based Stop Payment</a:t>
            </a:r>
          </a:p>
          <a:p>
            <a:pPr lvl="1" algn="just"/>
            <a:r>
              <a:rPr lang="en-US" sz="1700" dirty="0" smtClean="0"/>
              <a:t>Single </a:t>
            </a:r>
            <a:r>
              <a:rPr lang="en-US" sz="1700" dirty="0" err="1" smtClean="0"/>
              <a:t>Cheque</a:t>
            </a:r>
            <a:r>
              <a:rPr lang="en-US" sz="1700" dirty="0" smtClean="0"/>
              <a:t> Stop payment</a:t>
            </a:r>
          </a:p>
          <a:p>
            <a:pPr lvl="1" algn="just"/>
            <a:r>
              <a:rPr lang="en-US" sz="1700" dirty="0" smtClean="0"/>
              <a:t>Multiple </a:t>
            </a:r>
            <a:r>
              <a:rPr lang="en-US" sz="1700" dirty="0" err="1" smtClean="0"/>
              <a:t>Cheques</a:t>
            </a:r>
            <a:r>
              <a:rPr lang="en-US" sz="1700" dirty="0" smtClean="0"/>
              <a:t> Stop Payment</a:t>
            </a:r>
          </a:p>
        </p:txBody>
      </p:sp>
      <p:sp>
        <p:nvSpPr>
          <p:cNvPr id="8" name="Text Placeholder 7"/>
          <p:cNvSpPr>
            <a:spLocks noGrp="1"/>
          </p:cNvSpPr>
          <p:nvPr>
            <p:ph type="body" sz="quarter" idx="14"/>
          </p:nvPr>
        </p:nvSpPr>
        <p:spPr/>
        <p:txBody>
          <a:bodyPr/>
          <a:lstStyle/>
          <a:p>
            <a:r>
              <a:rPr lang="en-US" dirty="0" smtClean="0"/>
              <a:t>CASA - Stop Payment</a:t>
            </a:r>
            <a:endParaRPr lang="en-US" dirty="0"/>
          </a:p>
        </p:txBody>
      </p:sp>
      <p:sp>
        <p:nvSpPr>
          <p:cNvPr id="5" name="Title 4"/>
          <p:cNvSpPr>
            <a:spLocks noGrp="1"/>
          </p:cNvSpPr>
          <p:nvPr>
            <p:ph type="title"/>
          </p:nvPr>
        </p:nvSpPr>
        <p:spPr/>
        <p:txBody>
          <a:bodyPr/>
          <a:lstStyle/>
          <a:p>
            <a:r>
              <a:rPr lang="en-US" dirty="0" smtClean="0"/>
              <a:t>CASA – 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7"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12" name="Title 6"/>
          <p:cNvSpPr>
            <a:spLocks noGrp="1"/>
          </p:cNvSpPr>
          <p:nvPr>
            <p:ph type="title"/>
          </p:nvPr>
        </p:nvSpPr>
        <p:spPr>
          <a:xfrm>
            <a:off x="451484" y="1583267"/>
            <a:ext cx="5026449" cy="1230657"/>
          </a:xfrm>
        </p:spPr>
        <p:txBody>
          <a:bodyPr/>
          <a:lstStyle/>
          <a:p>
            <a:r>
              <a:rPr lang="en-US" dirty="0" smtClean="0"/>
              <a:t>Accelerator Pack</a:t>
            </a:r>
            <a:br>
              <a:rPr lang="en-US" dirty="0" smtClean="0"/>
            </a:br>
            <a:r>
              <a:rPr lang="en-US" dirty="0" smtClean="0"/>
              <a:t/>
            </a:r>
            <a:br>
              <a:rPr lang="en-US" dirty="0" smtClean="0"/>
            </a:br>
            <a:r>
              <a:rPr lang="en-US" dirty="0" smtClean="0"/>
              <a:t>FCUBS 12.4</a:t>
            </a:r>
          </a:p>
        </p:txBody>
      </p:sp>
      <p:sp>
        <p:nvSpPr>
          <p:cNvPr id="13" name="Text Placeholder 9"/>
          <p:cNvSpPr>
            <a:spLocks noGrp="1"/>
          </p:cNvSpPr>
          <p:nvPr>
            <p:ph type="body" sz="quarter" idx="13"/>
          </p:nvPr>
        </p:nvSpPr>
        <p:spPr>
          <a:xfrm>
            <a:off x="450849" y="2914276"/>
            <a:ext cx="5027083" cy="1048124"/>
          </a:xfrm>
        </p:spPr>
        <p:txBody>
          <a:bodyPr/>
          <a:lstStyle/>
          <a:p>
            <a:r>
              <a:rPr lang="en-US" dirty="0" smtClean="0"/>
              <a:t>CASA</a:t>
            </a:r>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Amount Blocks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Funds in account could be earmarked (or Blocked) for specific purposes</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latin typeface="Arial"/>
                <a:cs typeface="+mn-cs"/>
              </a:rPr>
              <a:t>Amount Block will block the certain amount for the customer account.</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They could be placed at the direction of the customer or at the behest of the Bank</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Spend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is a feature for the Individual Retail Customer Account, to Track all debit entries and to categorize them into particular spend class (Expense Category).</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After Categorizing into one category, FLEXCUBE will show Spend Analysis of Customer account in Pie chart, Line Chart and Bar Chart.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To enable Spend Analysis for customer account, Bank user has to enable it at Account Class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Flag will be defaulted from Account Class level to Customer account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Once Customer account saved and authorized with spend analysis flag checked, only when FLEXCUBE will track and categorize debit entries of customer account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5" name="Rectangle 4"/>
          <p:cNvSpPr/>
          <p:nvPr/>
        </p:nvSpPr>
        <p:spPr>
          <a:xfrm>
            <a:off x="410197" y="940037"/>
            <a:ext cx="2170632" cy="1145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 Class with Spend Analysis Enabled</a:t>
            </a:r>
            <a:endParaRPr lang="en-US" dirty="0"/>
          </a:p>
        </p:txBody>
      </p:sp>
      <p:sp>
        <p:nvSpPr>
          <p:cNvPr id="7" name="Rectangle 6"/>
          <p:cNvSpPr/>
          <p:nvPr/>
        </p:nvSpPr>
        <p:spPr>
          <a:xfrm>
            <a:off x="3117791" y="947159"/>
            <a:ext cx="2266060" cy="1120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Account with Spend Analysis Enabled</a:t>
            </a:r>
            <a:endParaRPr lang="en-US" dirty="0"/>
          </a:p>
        </p:txBody>
      </p:sp>
      <p:sp>
        <p:nvSpPr>
          <p:cNvPr id="8" name="Rectangle 7"/>
          <p:cNvSpPr/>
          <p:nvPr/>
        </p:nvSpPr>
        <p:spPr>
          <a:xfrm>
            <a:off x="5876658" y="962826"/>
            <a:ext cx="2412763" cy="1096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Debit Transaction Tracking and Categorizing By FLEXCUBE</a:t>
            </a:r>
            <a:endParaRPr lang="en-US" dirty="0"/>
          </a:p>
        </p:txBody>
      </p:sp>
      <p:cxnSp>
        <p:nvCxnSpPr>
          <p:cNvPr id="11" name="Straight Arrow Connector 10"/>
          <p:cNvCxnSpPr>
            <a:stCxn id="5" idx="3"/>
            <a:endCxn id="7" idx="1"/>
          </p:cNvCxnSpPr>
          <p:nvPr/>
        </p:nvCxnSpPr>
        <p:spPr>
          <a:xfrm flipV="1">
            <a:off x="2580829" y="1507621"/>
            <a:ext cx="536962" cy="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a:off x="5383851" y="1507621"/>
            <a:ext cx="492807" cy="3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cstate="print"/>
          <a:srcRect/>
          <a:stretch>
            <a:fillRect/>
          </a:stretch>
        </p:blipFill>
        <p:spPr bwMode="auto">
          <a:xfrm>
            <a:off x="2409914" y="2514697"/>
            <a:ext cx="3679749" cy="1613501"/>
          </a:xfrm>
          <a:prstGeom prst="rect">
            <a:avLst/>
          </a:prstGeom>
          <a:noFill/>
          <a:ln w="9525">
            <a:noFill/>
            <a:miter lim="800000"/>
            <a:headEnd/>
            <a:tailEnd/>
          </a:ln>
        </p:spPr>
      </p:pic>
      <p:cxnSp>
        <p:nvCxnSpPr>
          <p:cNvPr id="21" name="Straight Arrow Connector 20"/>
          <p:cNvCxnSpPr>
            <a:stCxn id="8" idx="2"/>
          </p:cNvCxnSpPr>
          <p:nvPr/>
        </p:nvCxnSpPr>
        <p:spPr>
          <a:xfrm flipH="1">
            <a:off x="6144426" y="2059535"/>
            <a:ext cx="938614" cy="12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Interactions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initiate conversation (Any Query or Complaint) from FLEXCUBE Direct Banking and Bank User can reply to the customer from FLEXCUBE UBS.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set reminders for themselves.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initiate different types of Alerts for the customer and customer account via channels like E-Mail, SMS and Dashboard. For example, TD Maturity Alerts, New product offers etc.</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show the Customer memo maintained to the end customer in multiple language and via channels like E-Mail, SMS and Dashboard.</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broadcast message to all customer via Bulletin Board. End Customer can view message on their Dashboard at Customer Portal.</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13280" y="683663"/>
            <a:ext cx="7771752" cy="3939612"/>
          </a:xfrm>
        </p:spPr>
        <p:txBody>
          <a:bodyPr/>
          <a:lstStyle/>
          <a:p>
            <a:r>
              <a:rPr lang="en-US" sz="1800" dirty="0" smtClean="0"/>
              <a:t>CASA – Introduction</a:t>
            </a:r>
          </a:p>
          <a:p>
            <a:r>
              <a:rPr lang="en-US" sz="1800" dirty="0" smtClean="0"/>
              <a:t>CASA – Account Classes</a:t>
            </a:r>
          </a:p>
          <a:p>
            <a:r>
              <a:rPr lang="en-US" sz="1800" dirty="0" smtClean="0"/>
              <a:t>CASA – </a:t>
            </a:r>
            <a:r>
              <a:rPr lang="en-US" sz="1800" dirty="0" err="1" smtClean="0"/>
              <a:t>Cheque</a:t>
            </a:r>
            <a:r>
              <a:rPr lang="en-US" sz="1800" dirty="0" smtClean="0"/>
              <a:t> Book</a:t>
            </a:r>
          </a:p>
          <a:p>
            <a:r>
              <a:rPr lang="en-US" sz="1800" dirty="0" smtClean="0"/>
              <a:t>CASA – Stop Payments</a:t>
            </a:r>
          </a:p>
          <a:p>
            <a:r>
              <a:rPr lang="en-US" sz="1800" dirty="0" smtClean="0"/>
              <a:t>CASA – Amount Blocks</a:t>
            </a:r>
          </a:p>
          <a:p>
            <a:r>
              <a:rPr lang="en-US" sz="1800" dirty="0" smtClean="0"/>
              <a:t>CASA – Spend Analysis</a:t>
            </a:r>
          </a:p>
          <a:p>
            <a:r>
              <a:rPr lang="en-US" sz="1800" dirty="0" smtClean="0"/>
              <a:t>CASA – Interactions</a:t>
            </a:r>
          </a:p>
          <a:p>
            <a:r>
              <a:rPr lang="en-US" sz="1800" dirty="0" smtClean="0"/>
              <a:t>CASA - Account Switching Service </a:t>
            </a:r>
          </a:p>
          <a:p>
            <a:r>
              <a:rPr lang="en-US" sz="1800" dirty="0" smtClean="0"/>
              <a:t>CASA – Multicurrency accounts</a:t>
            </a:r>
          </a:p>
          <a:p>
            <a:r>
              <a:rPr lang="en-US" sz="1800" dirty="0" smtClean="0"/>
              <a:t>CASA – Statements, Advices and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1068224"/>
            <a:ext cx="8229600" cy="3516483"/>
          </a:xfrm>
        </p:spPr>
        <p:txBody>
          <a:bodyPr/>
          <a:lstStyle/>
          <a:p>
            <a:r>
              <a:rPr lang="en-US" dirty="0" smtClean="0"/>
              <a:t>Customer can initiate switching of accounts from one bank to another bank</a:t>
            </a:r>
          </a:p>
          <a:p>
            <a:r>
              <a:rPr lang="en-US" dirty="0" smtClean="0"/>
              <a:t>Switching of accounts will be initiated by new bank (Outgoing)</a:t>
            </a:r>
          </a:p>
          <a:p>
            <a:r>
              <a:rPr lang="en-US" dirty="0" smtClean="0"/>
              <a:t>Switching of accounts can be Full Switch or Partial Switch</a:t>
            </a:r>
          </a:p>
          <a:p>
            <a:pPr lvl="0"/>
            <a:r>
              <a:rPr lang="en-US" dirty="0" smtClean="0"/>
              <a:t>Full switch – This involves switching of balances and payment arrangements. This has pre-defined workflow and a SLA of 7 working days. </a:t>
            </a:r>
          </a:p>
          <a:p>
            <a:pPr lvl="0"/>
            <a:r>
              <a:rPr lang="en-US" dirty="0" smtClean="0"/>
              <a:t>Partial switch – This is switching of selective payment arrangements from the old bank. This does not have pre-defined workflow and SLA.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pPr lvl="0"/>
            <a:r>
              <a:rPr lang="en-US" dirty="0" smtClean="0"/>
              <a:t>Following are the Interbank messages for FULL and PARTIAL switching</a:t>
            </a:r>
          </a:p>
          <a:p>
            <a:pPr lvl="1" hangingPunct="0"/>
            <a:r>
              <a:rPr lang="en-US" dirty="0" smtClean="0"/>
              <a:t>Information Request (acmt.027.001.02)</a:t>
            </a:r>
          </a:p>
          <a:p>
            <a:pPr lvl="1" hangingPunct="0"/>
            <a:r>
              <a:rPr lang="en-US" dirty="0" smtClean="0"/>
              <a:t>Information Response (acmt.028.001.02)</a:t>
            </a:r>
          </a:p>
          <a:p>
            <a:pPr lvl="1" hangingPunct="0"/>
            <a:r>
              <a:rPr lang="en-US" dirty="0" smtClean="0"/>
              <a:t>Cancel Payment Arrangements (acmt.029.001.02)</a:t>
            </a:r>
          </a:p>
          <a:p>
            <a:pPr lvl="1" hangingPunct="0"/>
            <a:r>
              <a:rPr lang="en-US" dirty="0" smtClean="0"/>
              <a:t>Request Redirection (acmt.030.001.02)</a:t>
            </a:r>
          </a:p>
          <a:p>
            <a:pPr lvl="1" hangingPunct="0"/>
            <a:r>
              <a:rPr lang="en-US" dirty="0" smtClean="0"/>
              <a:t>Request Balance Transfer (acmt.031.001.02)</a:t>
            </a:r>
          </a:p>
          <a:p>
            <a:pPr lvl="1" hangingPunct="0"/>
            <a:r>
              <a:rPr lang="en-US" dirty="0" smtClean="0"/>
              <a:t>Acknowledge Balance Transfer (acmt.032.001.02)</a:t>
            </a:r>
          </a:p>
          <a:p>
            <a:pPr lvl="1" hangingPunct="0"/>
            <a:r>
              <a:rPr lang="en-US" dirty="0" smtClean="0"/>
              <a:t>Notify Account Switch Complete (acmt.033.001.02)</a:t>
            </a:r>
          </a:p>
          <a:p>
            <a:pPr lvl="1" hangingPunct="0"/>
            <a:r>
              <a:rPr lang="en-US" dirty="0" smtClean="0"/>
              <a:t>Terminate Switch (acmt.036.001.02)</a:t>
            </a:r>
          </a:p>
          <a:p>
            <a:pPr lvl="1" hangingPunct="0"/>
            <a:r>
              <a:rPr lang="en-US" dirty="0" smtClean="0"/>
              <a:t>Technical Rejection (acmt.037.001.02)</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Full switch process flow</a:t>
            </a:r>
          </a:p>
          <a:p>
            <a:pPr lvl="1" hangingPunct="0"/>
            <a:r>
              <a:rPr lang="en-US" dirty="0" smtClean="0"/>
              <a:t>New bank will capture and initiate the account switch Information Request message (acmt.027).</a:t>
            </a:r>
          </a:p>
          <a:p>
            <a:pPr lvl="1" hangingPunct="0"/>
            <a:r>
              <a:rPr lang="en-US" dirty="0" smtClean="0"/>
              <a:t>Old bank will receive and upload the incoming Information Request message.</a:t>
            </a:r>
          </a:p>
          <a:p>
            <a:pPr lvl="1" hangingPunct="0"/>
            <a:r>
              <a:rPr lang="en-US" dirty="0" smtClean="0"/>
              <a:t>The old bank will perform response action on the incoming request and initiate Information Response message (acmt.028). This can be accept or reject response based on the status</a:t>
            </a:r>
          </a:p>
          <a:p>
            <a:pPr lvl="1" hangingPunct="0"/>
            <a:r>
              <a:rPr lang="en-US" dirty="0" smtClean="0"/>
              <a:t>The new bank will receive and upload the incoming Information Response message. In case of rejection, the new bank may choose to terminate the request and </a:t>
            </a:r>
            <a:r>
              <a:rPr lang="en-US" dirty="0" err="1" smtClean="0"/>
              <a:t>initate</a:t>
            </a:r>
            <a:r>
              <a:rPr lang="en-US" dirty="0" smtClean="0"/>
              <a:t> Terminate message (acmt.036). </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In case of acceptance, the new bank will initiate Request Redirection message (acmt.030).</a:t>
            </a:r>
          </a:p>
          <a:p>
            <a:pPr lvl="1" hangingPunct="0"/>
            <a:r>
              <a:rPr lang="en-US" dirty="0" smtClean="0"/>
              <a:t>On the preceding day of the switch date, the new bank will </a:t>
            </a:r>
            <a:r>
              <a:rPr lang="en-US" dirty="0" err="1" smtClean="0"/>
              <a:t>initate</a:t>
            </a:r>
            <a:r>
              <a:rPr lang="en-US" dirty="0" smtClean="0"/>
              <a:t> Balance Transfer Request (acmt.031) to the old bank.</a:t>
            </a:r>
          </a:p>
          <a:p>
            <a:pPr lvl="1" hangingPunct="0"/>
            <a:r>
              <a:rPr lang="en-US" dirty="0" smtClean="0"/>
              <a:t>The old bank will receive and upload Balance Transfer Request message.</a:t>
            </a:r>
          </a:p>
          <a:p>
            <a:pPr lvl="1" hangingPunct="0"/>
            <a:r>
              <a:rPr lang="en-US" dirty="0" smtClean="0"/>
              <a:t>On the switch date, the old bank will act on the Balance Transfer Request message to acknowledge the message by calculating the closing balance.</a:t>
            </a:r>
          </a:p>
          <a:p>
            <a:pPr lvl="1" hangingPunct="0"/>
            <a:r>
              <a:rPr lang="en-US" dirty="0" smtClean="0"/>
              <a:t>The old bank will respond to the balance transfer request through Acknowledge Balance Transfer (acmt.032). </a:t>
            </a:r>
          </a:p>
          <a:p>
            <a:pPr lvl="1" hangingPunct="0"/>
            <a:r>
              <a:rPr lang="en-US" dirty="0" smtClean="0"/>
              <a:t>The old bank will initiate the positive balance payment.</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The new bank receives the acknowledge balance transfer message.</a:t>
            </a:r>
          </a:p>
          <a:p>
            <a:pPr lvl="1" hangingPunct="0"/>
            <a:r>
              <a:rPr lang="en-US" dirty="0" smtClean="0"/>
              <a:t>If the </a:t>
            </a:r>
            <a:r>
              <a:rPr lang="en-US" dirty="0" err="1" smtClean="0"/>
              <a:t>the</a:t>
            </a:r>
            <a:r>
              <a:rPr lang="en-US" dirty="0" smtClean="0"/>
              <a:t> closing balance is negative then the new bank will initiate the payment to the old bank.</a:t>
            </a:r>
          </a:p>
          <a:p>
            <a:pPr lvl="1" hangingPunct="0"/>
            <a:r>
              <a:rPr lang="en-US" dirty="0" smtClean="0"/>
              <a:t>The new bank will send Switch Complete message (acmt.033).</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Partial Switch Process flow</a:t>
            </a:r>
          </a:p>
          <a:p>
            <a:pPr lvl="1" hangingPunct="0"/>
            <a:r>
              <a:rPr lang="en-US" dirty="0" smtClean="0"/>
              <a:t>New bank will capture and initiate the account switch Information Request message (acmt.027) indicating the switch type as PARTIAL.</a:t>
            </a:r>
          </a:p>
          <a:p>
            <a:pPr lvl="1" hangingPunct="0"/>
            <a:r>
              <a:rPr lang="en-US" dirty="0" smtClean="0"/>
              <a:t>Old bank will receive and upload the incoming Information Request message.</a:t>
            </a:r>
          </a:p>
          <a:p>
            <a:pPr lvl="1" hangingPunct="0"/>
            <a:r>
              <a:rPr lang="en-US" dirty="0" smtClean="0"/>
              <a:t>The old bank will provide the response along with payment arrangements (Direct Debit and Standing Orders) in the response message (acmt.028).</a:t>
            </a:r>
          </a:p>
          <a:p>
            <a:pPr lvl="1" hangingPunct="0"/>
            <a:r>
              <a:rPr lang="en-US" dirty="0" smtClean="0"/>
              <a:t>The new bank will select the payments to be cancelled by the old bank and initiate cancel payment arrangement message (acmt.029).</a:t>
            </a:r>
          </a:p>
          <a:p>
            <a:pPr lvl="1" hangingPunct="0"/>
            <a:r>
              <a:rPr lang="en-US" dirty="0" smtClean="0"/>
              <a:t>The old bank will receive and upload the incoming cancel payment arrangements message.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Technical Rejection</a:t>
            </a:r>
          </a:p>
          <a:p>
            <a:pPr lvl="1"/>
            <a:r>
              <a:rPr lang="en-US" dirty="0" smtClean="0"/>
              <a:t>The new/old bank will receive technical rejection message (acmt.037) and upload the data.</a:t>
            </a:r>
          </a:p>
          <a:p>
            <a:pPr lvl="1"/>
            <a:r>
              <a:rPr lang="en-US" dirty="0" smtClean="0"/>
              <a:t>If the technical rejection is for the Information Request message then the new bank will terminate without generating the message.</a:t>
            </a:r>
          </a:p>
          <a:p>
            <a:pPr lvl="1"/>
            <a:r>
              <a:rPr lang="en-US" dirty="0" smtClean="0"/>
              <a:t>If the technical rejection is for other messages, then the bank will  be amend the data and resend the message.</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Terminate Account Switch</a:t>
            </a:r>
          </a:p>
          <a:p>
            <a:pPr lvl="1"/>
            <a:r>
              <a:rPr lang="en-US" dirty="0" smtClean="0"/>
              <a:t>The new bank will initiate terminate message (acmt.036) any time after the Information Request has been sent.</a:t>
            </a:r>
          </a:p>
          <a:p>
            <a:pPr lvl="1"/>
            <a:r>
              <a:rPr lang="en-US" dirty="0" smtClean="0"/>
              <a:t>The old bank will receive terminate message for information purpose only.</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Multicurrency accounts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Multicurrency accounts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0">
              <a:lnSpc>
                <a:spcPct val="90000"/>
              </a:lnSpc>
            </a:pPr>
            <a:r>
              <a:rPr lang="en-US" sz="1800" dirty="0" smtClean="0"/>
              <a:t>There will a new flag ‘Multicurrency Account’ at account class (STDACCLS) level. This will be applicable only for ‘Savings’ and ‘Current’ type of Account Class.  </a:t>
            </a:r>
          </a:p>
          <a:p>
            <a:pPr>
              <a:lnSpc>
                <a:spcPct val="90000"/>
              </a:lnSpc>
            </a:pPr>
            <a:r>
              <a:rPr lang="en-US" sz="1800" dirty="0" smtClean="0"/>
              <a:t>When user opens a CASA account in STDCUSAC [and other screens like STDCASAC, STDCIFAD-Account Details and STDCIF-Account Details), and selects a multi currency account, system would generate the multi currency account [referred as MCA henceforth] number along with customer account number</a:t>
            </a:r>
          </a:p>
          <a:p>
            <a:pPr lvl="0"/>
            <a:r>
              <a:rPr lang="en-US" sz="1800" dirty="0" smtClean="0"/>
              <a:t>A new field (display only) ‘Multi Currency Account’ will be available in the STDCUSAC under header. This will  display the multi currency account number for accounts opened under MCA account class as follows</a:t>
            </a:r>
          </a:p>
          <a:p>
            <a:pPr lvl="2"/>
            <a:r>
              <a:rPr lang="en-US" dirty="0" smtClean="0"/>
              <a:t>primary account during creation and query and</a:t>
            </a:r>
          </a:p>
          <a:p>
            <a:pPr lvl="2"/>
            <a:r>
              <a:rPr lang="en-US" dirty="0" smtClean="0"/>
              <a:t>other sub accounts opened only during query.</a:t>
            </a:r>
          </a:p>
          <a:p>
            <a:pPr>
              <a:lnSpc>
                <a:spcPct val="90000"/>
              </a:lnSpc>
            </a:pPr>
            <a:endParaRPr lang="en-US" sz="1800" dirty="0" smtClean="0"/>
          </a:p>
          <a:p>
            <a:pPr>
              <a:lnSpc>
                <a:spcPct val="90000"/>
              </a:lnSpc>
            </a:pPr>
            <a:endParaRPr lang="en-US" sz="1800"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Statements, Advices and Reports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a:lnSpc>
                <a:spcPct val="90000"/>
              </a:lnSpc>
              <a:buNone/>
            </a:pPr>
            <a:r>
              <a:rPr lang="en-US" b="1" dirty="0" smtClean="0"/>
              <a:t>Account Statement </a:t>
            </a:r>
            <a:r>
              <a:rPr lang="en-US" b="1" dirty="0" err="1" smtClean="0"/>
              <a:t>Adhoc</a:t>
            </a:r>
            <a:endParaRPr lang="en-US" b="1" dirty="0" smtClean="0"/>
          </a:p>
          <a:p>
            <a:pPr>
              <a:lnSpc>
                <a:spcPct val="90000"/>
              </a:lnSpc>
            </a:pPr>
            <a:r>
              <a:rPr lang="en-US" dirty="0" err="1" smtClean="0"/>
              <a:t>Adhoc</a:t>
            </a:r>
            <a:r>
              <a:rPr lang="en-US" dirty="0" smtClean="0"/>
              <a:t> MAIL Statement</a:t>
            </a:r>
          </a:p>
          <a:p>
            <a:pPr>
              <a:lnSpc>
                <a:spcPct val="90000"/>
              </a:lnSpc>
            </a:pPr>
            <a:r>
              <a:rPr lang="en-US" dirty="0" smtClean="0"/>
              <a:t>Consolidated Account Statement</a:t>
            </a:r>
          </a:p>
          <a:p>
            <a:pPr>
              <a:lnSpc>
                <a:spcPct val="90000"/>
              </a:lnSpc>
            </a:pPr>
            <a:r>
              <a:rPr lang="en-US" dirty="0" smtClean="0"/>
              <a:t>Interim SWIFT Statement (MT941 and MT942)</a:t>
            </a:r>
          </a:p>
          <a:p>
            <a:pPr>
              <a:lnSpc>
                <a:spcPct val="90000"/>
              </a:lnSpc>
            </a:pPr>
            <a:endParaRPr lang="en-US" dirty="0" smtClean="0"/>
          </a:p>
          <a:p>
            <a:pPr>
              <a:lnSpc>
                <a:spcPct val="90000"/>
              </a:lnSpc>
              <a:buNone/>
            </a:pPr>
            <a:r>
              <a:rPr lang="en-US" b="1" dirty="0" smtClean="0"/>
              <a:t>Account Statement Mail</a:t>
            </a:r>
          </a:p>
          <a:p>
            <a:pPr>
              <a:lnSpc>
                <a:spcPct val="90000"/>
              </a:lnSpc>
            </a:pPr>
            <a:r>
              <a:rPr lang="en-US" dirty="0" smtClean="0"/>
              <a:t>Detailed Account Statement (Primary, Secondary, Tertiary)</a:t>
            </a:r>
          </a:p>
          <a:p>
            <a:pPr>
              <a:lnSpc>
                <a:spcPct val="90000"/>
              </a:lnSpc>
            </a:pPr>
            <a:r>
              <a:rPr lang="en-US" dirty="0" smtClean="0"/>
              <a:t>Summary Account Statement(Primary,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8">
              <a:lnSpc>
                <a:spcPct val="90000"/>
              </a:lnSpc>
            </a:pPr>
            <a:endParaRPr lang="en-US" dirty="0" smtClean="0"/>
          </a:p>
          <a:p>
            <a:pPr>
              <a:lnSpc>
                <a:spcPct val="90000"/>
              </a:lnSpc>
              <a:buNone/>
            </a:pPr>
            <a:r>
              <a:rPr lang="en-US" b="1" dirty="0" smtClean="0"/>
              <a:t>Account Statement Swift</a:t>
            </a:r>
          </a:p>
          <a:p>
            <a:pPr>
              <a:lnSpc>
                <a:spcPct val="90000"/>
              </a:lnSpc>
            </a:pPr>
            <a:r>
              <a:rPr lang="en-US" dirty="0" smtClean="0"/>
              <a:t>Detailed Account Statement MT940 (Primary, Secondary, Tertiary)</a:t>
            </a:r>
          </a:p>
          <a:p>
            <a:pPr>
              <a:lnSpc>
                <a:spcPct val="90000"/>
              </a:lnSpc>
            </a:pPr>
            <a:r>
              <a:rPr lang="en-US" dirty="0" smtClean="0"/>
              <a:t>Summary Account Statement MT950(Primary,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–Reports</a:t>
            </a:r>
            <a:endParaRPr lang="en-US" dirty="0"/>
          </a:p>
        </p:txBody>
      </p:sp>
      <p:sp>
        <p:nvSpPr>
          <p:cNvPr id="2" name="Content Placeholder 1"/>
          <p:cNvSpPr>
            <a:spLocks noGrp="1"/>
          </p:cNvSpPr>
          <p:nvPr>
            <p:ph sz="quarter" idx="12"/>
          </p:nvPr>
        </p:nvSpPr>
        <p:spPr>
          <a:xfrm>
            <a:off x="359966" y="684613"/>
            <a:ext cx="8229600" cy="3062606"/>
          </a:xfrm>
        </p:spPr>
        <p:txBody>
          <a:bodyPr/>
          <a:lstStyle/>
          <a:p>
            <a:r>
              <a:rPr lang="en-US" sz="1800" dirty="0" smtClean="0"/>
              <a:t>Daily Account opening Statistics</a:t>
            </a:r>
          </a:p>
          <a:p>
            <a:endParaRPr lang="en-US" sz="1800" dirty="0" smtClean="0"/>
          </a:p>
          <a:p>
            <a:r>
              <a:rPr lang="en-US" sz="1800" dirty="0" smtClean="0"/>
              <a:t>Account Balance List Reports</a:t>
            </a:r>
          </a:p>
          <a:p>
            <a:endParaRPr lang="en-US" sz="1800" dirty="0" smtClean="0"/>
          </a:p>
          <a:p>
            <a:r>
              <a:rPr lang="en-US" sz="1800" dirty="0" smtClean="0"/>
              <a:t>Account Statement Report</a:t>
            </a:r>
          </a:p>
          <a:p>
            <a:endParaRPr lang="en-US" sz="1800" dirty="0" smtClean="0"/>
          </a:p>
          <a:p>
            <a:r>
              <a:rPr lang="en-US" sz="1800" dirty="0" smtClean="0"/>
              <a:t>New Minor Account Report</a:t>
            </a:r>
          </a:p>
          <a:p>
            <a:endParaRPr lang="en-US" sz="1800" dirty="0" smtClean="0"/>
          </a:p>
          <a:p>
            <a:r>
              <a:rPr lang="en-US" sz="1800" dirty="0" smtClean="0"/>
              <a:t>Account Block and Reason Report</a:t>
            </a:r>
          </a:p>
          <a:p>
            <a:endParaRPr lang="en-US" sz="1800" dirty="0" smtClean="0"/>
          </a:p>
          <a:p>
            <a:r>
              <a:rPr lang="en-US" sz="1800" dirty="0" smtClean="0"/>
              <a:t>CA Stop Payment Report</a:t>
            </a:r>
          </a:p>
          <a:p>
            <a:endParaRPr lang="en-US" sz="1800" dirty="0" smtClean="0"/>
          </a:p>
        </p:txBody>
      </p:sp>
      <p:graphicFrame>
        <p:nvGraphicFramePr>
          <p:cNvPr id="1026" name="Object 5"/>
          <p:cNvGraphicFramePr>
            <a:graphicFrameLocks noChangeAspect="1"/>
          </p:cNvGraphicFramePr>
          <p:nvPr/>
        </p:nvGraphicFramePr>
        <p:xfrm>
          <a:off x="7658589" y="3999357"/>
          <a:ext cx="682106" cy="685607"/>
        </p:xfrm>
        <a:graphic>
          <a:graphicData uri="http://schemas.openxmlformats.org/presentationml/2006/ole">
            <mc:AlternateContent xmlns:mc="http://schemas.openxmlformats.org/markup-compatibility/2006">
              <mc:Choice xmlns:v="urn:schemas-microsoft-com:vml" Requires="v">
                <p:oleObj spid="_x0000_s1081" name="Acrobat Document" showAsIcon="1" r:id="rId4" imgW="914400" imgH="714375" progId="AcroExch.Document.DC">
                  <p:embed/>
                </p:oleObj>
              </mc:Choice>
              <mc:Fallback>
                <p:oleObj name="Acrobat Document" showAsIcon="1" r:id="rId4" imgW="914400" imgH="714375" progId="AcroExch.Document.DC">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589" y="3999357"/>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7"/>
          <p:cNvGraphicFramePr>
            <a:graphicFrameLocks noChangeAspect="1"/>
          </p:cNvGraphicFramePr>
          <p:nvPr/>
        </p:nvGraphicFramePr>
        <p:xfrm>
          <a:off x="7618426" y="3240280"/>
          <a:ext cx="682106" cy="685607"/>
        </p:xfrm>
        <a:graphic>
          <a:graphicData uri="http://schemas.openxmlformats.org/presentationml/2006/ole">
            <mc:AlternateContent xmlns:mc="http://schemas.openxmlformats.org/markup-compatibility/2006">
              <mc:Choice xmlns:v="urn:schemas-microsoft-com:vml" Requires="v">
                <p:oleObj spid="_x0000_s1082" name="Acrobat Document" showAsIcon="1" r:id="rId6" imgW="914400" imgH="714375" progId="AcroExch.Document.DC">
                  <p:embed/>
                </p:oleObj>
              </mc:Choice>
              <mc:Fallback>
                <p:oleObj name="Acrobat Document" showAsIcon="1" r:id="rId6" imgW="914400" imgH="714375" progId="AcroExch.Document.DC">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26" y="3240280"/>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8"/>
          <p:cNvGraphicFramePr>
            <a:graphicFrameLocks noChangeAspect="1"/>
          </p:cNvGraphicFramePr>
          <p:nvPr/>
        </p:nvGraphicFramePr>
        <p:xfrm>
          <a:off x="7561039" y="531693"/>
          <a:ext cx="682106" cy="685607"/>
        </p:xfrm>
        <a:graphic>
          <a:graphicData uri="http://schemas.openxmlformats.org/presentationml/2006/ole">
            <mc:AlternateContent xmlns:mc="http://schemas.openxmlformats.org/markup-compatibility/2006">
              <mc:Choice xmlns:v="urn:schemas-microsoft-com:vml" Requires="v">
                <p:oleObj spid="_x0000_s1083" name="Acrobat Document" showAsIcon="1" r:id="rId8" imgW="914400" imgH="714375" progId="AcroExch.Document.DC">
                  <p:embed/>
                </p:oleObj>
              </mc:Choice>
              <mc:Fallback>
                <p:oleObj name="Acrobat Document" showAsIcon="1" r:id="rId8" imgW="914400" imgH="714375" progId="AcroExch.Document.DC">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1039" y="531693"/>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9"/>
          <p:cNvGraphicFramePr>
            <a:graphicFrameLocks noChangeAspect="1"/>
          </p:cNvGraphicFramePr>
          <p:nvPr/>
        </p:nvGraphicFramePr>
        <p:xfrm>
          <a:off x="7597922" y="2476425"/>
          <a:ext cx="682106" cy="685607"/>
        </p:xfrm>
        <a:graphic>
          <a:graphicData uri="http://schemas.openxmlformats.org/presentationml/2006/ole">
            <mc:AlternateContent xmlns:mc="http://schemas.openxmlformats.org/markup-compatibility/2006">
              <mc:Choice xmlns:v="urn:schemas-microsoft-com:vml" Requires="v">
                <p:oleObj spid="_x0000_s1084" name="Acrobat Document" showAsIcon="1" r:id="rId10" imgW="914400" imgH="714375" progId="AcroExch.Document.DC">
                  <p:embed/>
                </p:oleObj>
              </mc:Choice>
              <mc:Fallback>
                <p:oleObj name="Acrobat Document" showAsIcon="1" r:id="rId10" imgW="914400" imgH="714375" progId="AcroExch.Document.DC">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7922" y="2476425"/>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10"/>
          <p:cNvGraphicFramePr>
            <a:graphicFrameLocks noChangeAspect="1"/>
          </p:cNvGraphicFramePr>
          <p:nvPr/>
        </p:nvGraphicFramePr>
        <p:xfrm>
          <a:off x="7580698" y="1093861"/>
          <a:ext cx="682106" cy="685607"/>
        </p:xfrm>
        <a:graphic>
          <a:graphicData uri="http://schemas.openxmlformats.org/presentationml/2006/ole">
            <mc:AlternateContent xmlns:mc="http://schemas.openxmlformats.org/markup-compatibility/2006">
              <mc:Choice xmlns:v="urn:schemas-microsoft-com:vml" Requires="v">
                <p:oleObj spid="_x0000_s1085" name="Acrobat Document" showAsIcon="1" r:id="rId12" imgW="914400" imgH="714375" progId="AcroExch.Document.DC">
                  <p:embed/>
                </p:oleObj>
              </mc:Choice>
              <mc:Fallback>
                <p:oleObj name="Acrobat Document" showAsIcon="1" r:id="rId12" imgW="914400" imgH="714375" progId="AcroExch.Document.DC">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698" y="1093861"/>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7486116" y="1755423"/>
          <a:ext cx="811851" cy="736570"/>
        </p:xfrm>
        <a:graphic>
          <a:graphicData uri="http://schemas.openxmlformats.org/presentationml/2006/ole">
            <mc:AlternateContent xmlns:mc="http://schemas.openxmlformats.org/markup-compatibility/2006">
              <mc:Choice xmlns:v="urn:schemas-microsoft-com:vml" Requires="v">
                <p:oleObj spid="_x0000_s1086" name="Packager Shell Object" showAsIcon="1" r:id="rId14" imgW="914400" imgH="771525" progId="Package">
                  <p:embed/>
                </p:oleObj>
              </mc:Choice>
              <mc:Fallback>
                <p:oleObj name="Packager Shell Object" showAsIcon="1" r:id="rId14" imgW="914400" imgH="771525" progId="Package">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6116" y="1755423"/>
                        <a:ext cx="811851" cy="736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1385369"/>
            <a:ext cx="8229600" cy="3062606"/>
          </a:xfrm>
        </p:spPr>
        <p:txBody>
          <a:bodyPr/>
          <a:lstStyle/>
          <a:p>
            <a:pPr algn="just"/>
            <a:r>
              <a:rPr lang="en-US" dirty="0" smtClean="0"/>
              <a:t>The CASA module handles Current Accounts and Savings Accounts</a:t>
            </a:r>
          </a:p>
          <a:p>
            <a:pPr algn="just">
              <a:spcBef>
                <a:spcPct val="50000"/>
              </a:spcBef>
            </a:pPr>
            <a:r>
              <a:rPr lang="en-US" dirty="0" smtClean="0"/>
              <a:t>Bank User can create Saving or Current accounts for all type of customers (Individual, Corporate or Bank) of bank through the CASA module.</a:t>
            </a:r>
          </a:p>
          <a:p>
            <a:pPr algn="just">
              <a:spcBef>
                <a:spcPct val="50000"/>
              </a:spcBef>
            </a:pPr>
            <a:r>
              <a:rPr lang="en-US" dirty="0" smtClean="0"/>
              <a:t>Each account that is defined is identified with account number.</a:t>
            </a:r>
          </a:p>
          <a:p>
            <a:pPr algn="just">
              <a:spcBef>
                <a:spcPct val="50000"/>
              </a:spcBef>
            </a:pPr>
            <a:r>
              <a:rPr lang="en-US" dirty="0" smtClean="0"/>
              <a:t>The structure of the account number is based on the account mask maintained at the branch parameters which can be modify by branch level also.</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45425" y="889713"/>
            <a:ext cx="8229600" cy="3062606"/>
          </a:xfrm>
        </p:spPr>
        <p:txBody>
          <a:bodyPr/>
          <a:lstStyle/>
          <a:p>
            <a:pPr algn="just">
              <a:spcBef>
                <a:spcPct val="50000"/>
              </a:spcBef>
              <a:buNone/>
            </a:pPr>
            <a:endParaRPr lang="en-US" sz="1800" dirty="0" smtClean="0"/>
          </a:p>
          <a:p>
            <a:pPr algn="just">
              <a:spcBef>
                <a:spcPct val="50000"/>
              </a:spcBef>
            </a:pPr>
            <a:r>
              <a:rPr lang="en-US" dirty="0" smtClean="0"/>
              <a:t>For each Customer Account you can define parameters like:</a:t>
            </a:r>
          </a:p>
          <a:p>
            <a:pPr lvl="1" algn="just">
              <a:spcBef>
                <a:spcPct val="50000"/>
              </a:spcBef>
            </a:pPr>
            <a:r>
              <a:rPr lang="en-US" dirty="0" smtClean="0"/>
              <a:t>Account  Class</a:t>
            </a:r>
          </a:p>
          <a:p>
            <a:pPr lvl="1" algn="just">
              <a:spcBef>
                <a:spcPct val="50000"/>
              </a:spcBef>
            </a:pPr>
            <a:r>
              <a:rPr lang="en-US" dirty="0" smtClean="0"/>
              <a:t>Type of Account – joint or single</a:t>
            </a:r>
          </a:p>
          <a:p>
            <a:pPr lvl="1" algn="just">
              <a:spcBef>
                <a:spcPct val="50000"/>
              </a:spcBef>
            </a:pPr>
            <a:r>
              <a:rPr lang="en-US" dirty="0" smtClean="0"/>
              <a:t>Reporting Lines for the account</a:t>
            </a:r>
          </a:p>
          <a:p>
            <a:pPr lvl="1" algn="just">
              <a:spcBef>
                <a:spcPct val="50000"/>
              </a:spcBef>
            </a:pPr>
            <a:r>
              <a:rPr lang="en-US" dirty="0" smtClean="0"/>
              <a:t>Currency</a:t>
            </a:r>
          </a:p>
          <a:p>
            <a:pPr lvl="1" algn="just">
              <a:spcBef>
                <a:spcPct val="50000"/>
              </a:spcBef>
            </a:pPr>
            <a:r>
              <a:rPr lang="en-US" dirty="0" smtClean="0"/>
              <a:t> Account Limit  Etc.,</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spcBef>
                <a:spcPct val="50000"/>
              </a:spcBef>
            </a:pPr>
            <a:r>
              <a:rPr lang="en-US" dirty="0" smtClean="0"/>
              <a:t>Saving/Current/</a:t>
            </a:r>
            <a:r>
              <a:rPr lang="en-US" dirty="0" err="1" smtClean="0"/>
              <a:t>Nostro</a:t>
            </a:r>
            <a:r>
              <a:rPr lang="en-US" dirty="0" smtClean="0"/>
              <a:t> Accounts based on Customer,</a:t>
            </a:r>
          </a:p>
          <a:p>
            <a:pPr algn="just"/>
            <a:r>
              <a:rPr lang="en-US" dirty="0" smtClean="0"/>
              <a:t>With / Without Minimum Balance requirement.</a:t>
            </a:r>
          </a:p>
          <a:p>
            <a:pPr algn="just"/>
            <a:r>
              <a:rPr lang="en-US" dirty="0" smtClean="0"/>
              <a:t>Account Statement generation based on frequency with or without charges.</a:t>
            </a:r>
          </a:p>
          <a:p>
            <a:pPr algn="just"/>
            <a:r>
              <a:rPr lang="en-US" dirty="0" err="1" smtClean="0"/>
              <a:t>Cheque</a:t>
            </a:r>
            <a:r>
              <a:rPr lang="en-US" dirty="0" smtClean="0"/>
              <a:t> books with or without charges.</a:t>
            </a:r>
          </a:p>
          <a:p>
            <a:pPr algn="just"/>
            <a:r>
              <a:rPr lang="en-US" dirty="0" smtClean="0"/>
              <a:t>Accounts can be opened in Currency permitted.</a:t>
            </a:r>
          </a:p>
          <a:p>
            <a:pPr algn="just"/>
            <a:r>
              <a:rPr lang="en-US" dirty="0" smtClean="0"/>
              <a:t>Accounts with or without ATM/Debit card facility. </a:t>
            </a:r>
          </a:p>
          <a:p>
            <a:pPr algn="just"/>
            <a:endParaRPr lang="en-US" dirty="0" smtClean="0"/>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buNone/>
            </a:pPr>
            <a:r>
              <a:rPr lang="en-US" sz="1800" dirty="0" smtClean="0">
                <a:solidFill>
                  <a:srgbClr val="FF0000"/>
                </a:solidFill>
              </a:rPr>
              <a:t>Common Features:</a:t>
            </a:r>
            <a:r>
              <a:rPr lang="en-US" sz="1800" dirty="0" smtClean="0"/>
              <a:t> </a:t>
            </a:r>
          </a:p>
          <a:p>
            <a:pPr algn="just"/>
            <a:endParaRPr lang="en-US" dirty="0" smtClean="0"/>
          </a:p>
          <a:p>
            <a:pPr algn="just"/>
            <a:r>
              <a:rPr lang="en-US" dirty="0" smtClean="0"/>
              <a:t>The account will go dormant if not operated (Based on Dormancy parameter). </a:t>
            </a:r>
          </a:p>
          <a:p>
            <a:pPr algn="just"/>
            <a:r>
              <a:rPr lang="en-US" dirty="0" smtClean="0"/>
              <a:t>Credit Interest and Debit Interest, Formula based and liquidation frequency can be </a:t>
            </a:r>
            <a:r>
              <a:rPr lang="en-US" dirty="0" err="1" smtClean="0"/>
              <a:t>define.Charges</a:t>
            </a:r>
            <a:r>
              <a:rPr lang="en-US" dirty="0" smtClean="0"/>
              <a:t> would be levied on the following transactions: </a:t>
            </a:r>
            <a:r>
              <a:rPr lang="en-US" dirty="0" err="1" smtClean="0"/>
              <a:t>Cheque</a:t>
            </a:r>
            <a:r>
              <a:rPr lang="en-US" dirty="0" smtClean="0"/>
              <a:t> book issue, Stop Payment and Ad-hoc Statements etc.</a:t>
            </a:r>
          </a:p>
          <a:p>
            <a:pPr algn="just"/>
            <a:r>
              <a:rPr lang="en-US" dirty="0" smtClean="0"/>
              <a:t>Limit tracking and overdraft facilities are enabled for salary accounts and current accounts.</a:t>
            </a:r>
          </a:p>
          <a:p>
            <a:pPr algn="just"/>
            <a:endParaRPr lang="en-US" dirty="0" smtClean="0"/>
          </a:p>
          <a:p>
            <a:pPr algn="just">
              <a:spcBef>
                <a:spcPct val="50000"/>
              </a:spcBef>
              <a:buNone/>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692209"/>
            <a:ext cx="8229600" cy="3798495"/>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r>
              <a:rPr lang="en-US" dirty="0" smtClean="0"/>
              <a:t>Customer Account with or without Passbook,</a:t>
            </a:r>
          </a:p>
          <a:p>
            <a:pPr algn="just"/>
            <a:r>
              <a:rPr lang="en-US" dirty="0" smtClean="0"/>
              <a:t>Customer account with Mandatory/Non Mandatory Document check list.</a:t>
            </a:r>
          </a:p>
          <a:p>
            <a:pPr algn="just"/>
            <a:r>
              <a:rPr lang="en-US" dirty="0" smtClean="0"/>
              <a:t>Account with automatic status change, Auto deposit, Provision, Initial Funding.</a:t>
            </a:r>
          </a:p>
          <a:p>
            <a:pPr algn="just"/>
            <a:r>
              <a:rPr lang="en-US" dirty="0" smtClean="0"/>
              <a:t>Account Transfers between branches.</a:t>
            </a:r>
          </a:p>
          <a:p>
            <a:pPr algn="just"/>
            <a:r>
              <a:rPr lang="en-US" dirty="0" smtClean="0"/>
              <a:t>Spend Analysis for Individual Retail Accounts.</a:t>
            </a:r>
          </a:p>
          <a:p>
            <a:pPr algn="just">
              <a:spcBef>
                <a:spcPct val="50000"/>
              </a:spcBef>
            </a:pPr>
            <a:endParaRPr lang="en-US" sz="1800" dirty="0" smtClean="0"/>
          </a:p>
          <a:p>
            <a:pPr algn="just"/>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8606</TotalTime>
  <Words>2033</Words>
  <Application>Microsoft Office PowerPoint</Application>
  <PresentationFormat>On-screen Show (16:9)</PresentationFormat>
  <Paragraphs>268</Paragraphs>
  <Slides>45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ＭＳ Ｐゴシック</vt:lpstr>
      <vt:lpstr>Arial</vt:lpstr>
      <vt:lpstr>Calibri</vt:lpstr>
      <vt:lpstr>Times</vt:lpstr>
      <vt:lpstr>Times New Roman</vt:lpstr>
      <vt:lpstr>Wingdings</vt:lpstr>
      <vt:lpstr>Oracle 2012</vt:lpstr>
      <vt:lpstr>Acrobat Document</vt:lpstr>
      <vt:lpstr>Packager Shell Object</vt:lpstr>
      <vt:lpstr>PowerPoint Presentation</vt:lpstr>
      <vt:lpstr>Accelerator Pack  FCUBS 12.4</vt:lpstr>
      <vt:lpstr>Program Agenda</vt:lpstr>
      <vt:lpstr>CASA – Introduction</vt:lpstr>
      <vt:lpstr>CASA - Introduction</vt:lpstr>
      <vt:lpstr>CASA - Introduction</vt:lpstr>
      <vt:lpstr>CASA - Introduction</vt:lpstr>
      <vt:lpstr>CASA - Introduction</vt:lpstr>
      <vt:lpstr>CASA - Introduction</vt:lpstr>
      <vt:lpstr>CASA – Account Classes</vt:lpstr>
      <vt:lpstr>CASA – Account Classes</vt:lpstr>
      <vt:lpstr>CASA – Account Classes </vt:lpstr>
      <vt:lpstr>CASA – Account Classes</vt:lpstr>
      <vt:lpstr>CASA – Account Classes</vt:lpstr>
      <vt:lpstr>CASA – Cheque Book</vt:lpstr>
      <vt:lpstr>CASA – Cheque Book </vt:lpstr>
      <vt:lpstr>CASA – Stop Payments</vt:lpstr>
      <vt:lpstr>CASA – Stop Payments </vt:lpstr>
      <vt:lpstr>CASA – Stop Payments</vt:lpstr>
      <vt:lpstr>CASA – Amount Blocks</vt:lpstr>
      <vt:lpstr>CASA – Amount Blocks </vt:lpstr>
      <vt:lpstr>CASA – Spend Analysis</vt:lpstr>
      <vt:lpstr>CASA – Spend Analysis</vt:lpstr>
      <vt:lpstr>CASA – Spend Analysis</vt:lpstr>
      <vt:lpstr>CASA – Spend Analysis</vt:lpstr>
      <vt:lpstr>CASA – Interactions</vt:lpstr>
      <vt:lpstr>CASA – Interactions</vt:lpstr>
      <vt:lpstr>CASA – Interactions</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Multicurrency accounts</vt:lpstr>
      <vt:lpstr>CASA – Multicurrency accounts</vt:lpstr>
      <vt:lpstr>CASA – Statements, Advices and Reports</vt:lpstr>
      <vt:lpstr>CASA – Statements and Advices</vt:lpstr>
      <vt:lpstr>CASA – Statements and Advices</vt:lpstr>
      <vt:lpstr>CASA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955</cp:revision>
  <cp:lastPrinted>2012-08-03T22:03:14Z</cp:lastPrinted>
  <dcterms:created xsi:type="dcterms:W3CDTF">2012-05-31T20:53:14Z</dcterms:created>
  <dcterms:modified xsi:type="dcterms:W3CDTF">2020-04-19T12:25:49Z</dcterms:modified>
</cp:coreProperties>
</file>