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67"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262" r:id="rId24"/>
    <p:sldId id="343"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CDP2_INTR </a:t>
            </a:r>
          </a:p>
          <a:p>
            <a:pPr lvl="1" algn="just">
              <a:spcBef>
                <a:spcPct val="50000"/>
              </a:spcBef>
              <a:buClr>
                <a:srgbClr val="FF0000"/>
              </a:buClr>
              <a:buFont typeface="Wingdings" pitchFamily="2" charset="2"/>
              <a:buChar char="§"/>
            </a:pPr>
            <a:r>
              <a:rPr lang="en-US" sz="1400" dirty="0" smtClean="0"/>
              <a:t>Interest class of CDP2_INTR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Discounted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product supports all basic features that are needed for a customer to open a corporate deposit. It provides capitalized interest, deducts tax on the interest liquidated. The interest will get liquidated to the principal.</a:t>
            </a:r>
          </a:p>
          <a:p>
            <a:pPr lvl="1" algn="just">
              <a:spcBef>
                <a:spcPct val="50000"/>
              </a:spcBef>
              <a:buClr>
                <a:srgbClr val="FF0000"/>
              </a:buClr>
              <a:buFont typeface="Wingdings" pitchFamily="2" charset="2"/>
              <a:buChar char="§"/>
              <a:defRPr/>
            </a:pPr>
            <a:r>
              <a:rPr lang="en-US" sz="1600" dirty="0" smtClean="0"/>
              <a:t>Features of product – CDP3</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a:p>
            <a:pPr lvl="3" algn="just">
              <a:spcBef>
                <a:spcPct val="50000"/>
              </a:spcBef>
              <a:defRPr/>
            </a:pPr>
            <a:r>
              <a:rPr lang="en-US" sz="1600" dirty="0" smtClean="0"/>
              <a:t>Tax will be deducted on interest liquidation and rollover</a:t>
            </a:r>
          </a:p>
          <a:p>
            <a:pPr lvl="3" algn="just">
              <a:spcBef>
                <a:spcPct val="50000"/>
              </a:spcBef>
              <a:defRPr/>
            </a:pPr>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3 – Bearing capitalized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639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5528">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9461">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Capitalized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Accrual frequency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7091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70922">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170922">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70922">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17092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0922">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6744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65528">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0515">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Auto</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169183">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Product</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194249">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New Version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4"/>
                  </a:ext>
                </a:extLst>
              </a:tr>
              <a:tr h="165528">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5"/>
                  </a:ext>
                </a:extLst>
              </a:tr>
              <a:tr h="20051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6"/>
                  </a:ext>
                </a:extLst>
              </a:tr>
              <a:tr h="19424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Bearing capitalized floating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CDP3_FLOAT</a:t>
            </a:r>
          </a:p>
          <a:p>
            <a:pPr lvl="1" algn="just">
              <a:spcBef>
                <a:spcPct val="50000"/>
              </a:spcBef>
              <a:buClr>
                <a:srgbClr val="FF0000"/>
              </a:buClr>
              <a:buFont typeface="Wingdings" pitchFamily="2" charset="2"/>
              <a:buChar char="§"/>
            </a:pPr>
            <a:r>
              <a:rPr lang="en-US" sz="1400" dirty="0" smtClean="0"/>
              <a:t>Interest class of CDP3_FLOAT is maintained</a:t>
            </a:r>
          </a:p>
          <a:p>
            <a:pPr lvl="1" algn="just">
              <a:spcBef>
                <a:spcPct val="50000"/>
              </a:spcBef>
              <a:buClr>
                <a:srgbClr val="FF0000"/>
              </a:buClr>
              <a:buFont typeface="Wingdings" pitchFamily="2" charset="2"/>
              <a:buChar char="§"/>
            </a:pPr>
            <a:r>
              <a:rPr lang="en-US" sz="1400" dirty="0" smtClean="0"/>
              <a:t>LDMM rate code, CDRATE is maintained and attached to interest class </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Bearing capitalized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to get the True Discounted interest for their deposit during the time of opening the deposit need to use this product. The interest type of this product is fixed and tax is deducted on interest.</a:t>
            </a:r>
          </a:p>
          <a:p>
            <a:pPr lvl="1" algn="just">
              <a:spcBef>
                <a:spcPct val="50000"/>
              </a:spcBef>
              <a:buClr>
                <a:srgbClr val="FF0000"/>
              </a:buClr>
              <a:buFont typeface="Wingdings" pitchFamily="2" charset="2"/>
              <a:buChar char="§"/>
              <a:defRPr/>
            </a:pPr>
            <a:r>
              <a:rPr lang="en-US" sz="1600" dirty="0" smtClean="0"/>
              <a:t>Features of product – CDP4</a:t>
            </a:r>
          </a:p>
          <a:p>
            <a:pPr lvl="3" algn="just">
              <a:spcBef>
                <a:spcPct val="50000"/>
              </a:spcBef>
              <a:defRPr/>
            </a:pPr>
            <a:r>
              <a:rPr lang="en-US" sz="1600" dirty="0" smtClean="0"/>
              <a:t>True Discounted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bullet interest and principal liquidation schedules</a:t>
            </a:r>
          </a:p>
          <a:p>
            <a:pPr lvl="3" algn="just">
              <a:spcBef>
                <a:spcPct val="50000"/>
              </a:spcBef>
              <a:defRPr/>
            </a:pPr>
            <a:r>
              <a:rPr lang="en-US" sz="1600" dirty="0" smtClean="0"/>
              <a:t>Fixed interest rate of 10%</a:t>
            </a:r>
          </a:p>
          <a:p>
            <a:pPr lvl="3"/>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4 – True discounted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26311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True 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11274">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836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07469">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3">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13645">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True discounted</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CDP4_INTR</a:t>
            </a:r>
          </a:p>
          <a:p>
            <a:pPr lvl="1" algn="just">
              <a:spcBef>
                <a:spcPct val="50000"/>
              </a:spcBef>
              <a:buClr>
                <a:srgbClr val="FF0000"/>
              </a:buClr>
              <a:buFont typeface="Wingdings" pitchFamily="2" charset="2"/>
              <a:buChar char="§"/>
            </a:pPr>
            <a:r>
              <a:rPr lang="en-US" sz="1400" dirty="0" smtClean="0"/>
              <a:t>Interest class of CDP4_INTR is maintained</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True discounted</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any rate pick up event happens on a deposit,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product – CDP5</a:t>
            </a:r>
          </a:p>
          <a:p>
            <a:pPr lvl="3" algn="just">
              <a:spcBef>
                <a:spcPct val="50000"/>
              </a:spcBef>
              <a:defRPr/>
            </a:pPr>
            <a:r>
              <a:rPr lang="en-US" sz="1600" dirty="0" smtClean="0"/>
              <a:t>Bearing Normal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5 – Normal bearing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Schedule type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Normal</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Accrual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Times New Roman"/>
                          <a:cs typeface="Calibri" pitchFamily="34" charset="0"/>
                        </a:rPr>
                        <a:t>Monthly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Auto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dirty="0" smtClean="0">
                          <a:latin typeface="Calibri" pitchFamily="34" charset="0"/>
                          <a:ea typeface="Calibri"/>
                          <a:cs typeface="Calibri" pitchFamily="34" charset="0"/>
                        </a:rPr>
                        <a:t>Settlement </a:t>
                      </a:r>
                      <a:r>
                        <a:rPr lang="en-US" sz="1100" dirty="0">
                          <a:latin typeface="Calibri" pitchFamily="34" charset="0"/>
                          <a:ea typeface="Calibri"/>
                          <a:cs typeface="Calibri" pitchFamily="34" charset="0"/>
                        </a:rPr>
                        <a:t>required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Prepayment penalty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Forward dating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dirty="0">
                          <a:latin typeface="Calibri" pitchFamily="34" charset="0"/>
                          <a:ea typeface="Calibri"/>
                          <a:cs typeface="Calibri" pitchFamily="34" charset="0"/>
                        </a:rPr>
                        <a:t>Tax applicable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dirty="0">
                          <a:latin typeface="Calibri" pitchFamily="34" charset="0"/>
                          <a:ea typeface="Calibri"/>
                          <a:cs typeface="Calibri" pitchFamily="34" charset="0"/>
                        </a:rPr>
                        <a:t>Certificate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dirty="0">
                          <a:latin typeface="Calibri" pitchFamily="34" charset="0"/>
                          <a:ea typeface="Calibri"/>
                          <a:cs typeface="Calibri" pitchFamily="34" charset="0"/>
                        </a:rPr>
                        <a:t>Allow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dirty="0">
                          <a:latin typeface="Calibri" pitchFamily="34" charset="0"/>
                          <a:ea typeface="Calibri"/>
                          <a:cs typeface="Calibri" pitchFamily="34" charset="0"/>
                        </a:rPr>
                        <a:t>Consider branch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Auto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Product</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New Version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Normal bearing floating rate</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CDP5_INT1</a:t>
            </a:r>
          </a:p>
          <a:p>
            <a:pPr lvl="1" algn="just">
              <a:spcBef>
                <a:spcPct val="50000"/>
              </a:spcBef>
              <a:buClr>
                <a:srgbClr val="FF0000"/>
              </a:buClr>
              <a:buFont typeface="Wingdings" pitchFamily="2" charset="2"/>
              <a:buChar char="§"/>
            </a:pPr>
            <a:r>
              <a:rPr lang="en-US" sz="1400" dirty="0" smtClean="0"/>
              <a:t>Interest class of CDP5_INT1 is maintained</a:t>
            </a:r>
          </a:p>
          <a:p>
            <a:pPr lvl="1" algn="just">
              <a:spcBef>
                <a:spcPct val="50000"/>
              </a:spcBef>
              <a:buClr>
                <a:srgbClr val="FF0000"/>
              </a:buClr>
              <a:buFont typeface="Wingdings" pitchFamily="2" charset="2"/>
              <a:buChar char="§"/>
            </a:pPr>
            <a:r>
              <a:rPr lang="en-US" sz="1400" dirty="0" smtClean="0"/>
              <a:t>LDMM rate code, CDRATEGBP is maintained and attached to interest class</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Normal bearing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r>
              <a:rPr lang="en-US" dirty="0"/>
              <a:t>14.0.0.0.0</a:t>
            </a:r>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Deposits</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for their deposit gets the capitalized interest during the time of maturity using this product. The interest type of this product is fixed and rollover is applicable for the deposit.</a:t>
            </a:r>
          </a:p>
          <a:p>
            <a:pPr lvl="1" algn="just">
              <a:spcBef>
                <a:spcPct val="50000"/>
              </a:spcBef>
              <a:buClr>
                <a:srgbClr val="FF0000"/>
              </a:buClr>
              <a:buFont typeface="Wingdings" pitchFamily="2" charset="2"/>
              <a:buChar char="§"/>
              <a:defRPr/>
            </a:pPr>
            <a:r>
              <a:rPr lang="en-US" sz="1600" dirty="0" smtClean="0"/>
              <a:t>Features of product – CDP6</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monthly interest liquidation schedules</a:t>
            </a:r>
          </a:p>
          <a:p>
            <a:pPr lvl="3" algn="just">
              <a:spcBef>
                <a:spcPct val="50000"/>
              </a:spcBef>
              <a:defRPr/>
            </a:pPr>
            <a:r>
              <a:rPr lang="en-US" sz="1600" dirty="0" smtClean="0"/>
              <a:t>Re key options for currency is allowed during authorization</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6 – Capitalized bearing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Schedule type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Capitalized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Accrual frequency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Daily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Auto liquidation</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Settlement  required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Prepayment penalty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Forward dating allowed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a:latin typeface="Calibri" pitchFamily="34" charset="0"/>
                          <a:ea typeface="Calibri"/>
                          <a:cs typeface="Calibri" pitchFamily="34" charset="0"/>
                        </a:rPr>
                        <a:t>Tax applicable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a:latin typeface="Calibri" pitchFamily="34" charset="0"/>
                          <a:ea typeface="Calibri"/>
                          <a:cs typeface="Calibri" pitchFamily="34" charset="0"/>
                        </a:rPr>
                        <a:t>Certificate of deposit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a:latin typeface="Calibri" pitchFamily="34" charset="0"/>
                          <a:ea typeface="Calibri"/>
                          <a:cs typeface="Calibri" pitchFamily="34" charset="0"/>
                        </a:rPr>
                        <a:t>Allow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Consider branch holiday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Auto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Product</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New Version</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Capitalized bearing fixed rate</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CDP6_INT1</a:t>
            </a:r>
          </a:p>
          <a:p>
            <a:pPr lvl="1" algn="just">
              <a:spcBef>
                <a:spcPct val="50000"/>
              </a:spcBef>
              <a:buClr>
                <a:srgbClr val="FF0000"/>
              </a:buClr>
              <a:buFont typeface="Wingdings" pitchFamily="2" charset="2"/>
              <a:buChar char="§"/>
            </a:pPr>
            <a:r>
              <a:rPr lang="en-US" sz="1400" dirty="0" smtClean="0"/>
              <a:t>Interest class of CDP6_INT1 is maintained</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Capitalized bearing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9"/>
            <a:ext cx="7771752" cy="335576"/>
          </a:xfrm>
        </p:spPr>
        <p:txBody>
          <a:bodyPr/>
          <a:lstStyle/>
          <a:p>
            <a:pPr lvl="0"/>
            <a:r>
              <a:rPr lang="en-US" sz="2400" dirty="0" smtClean="0"/>
              <a:t>Accelerator Pack – Corporate Deposits</a:t>
            </a:r>
            <a:endParaRPr lang="en-US" sz="2400" dirty="0"/>
          </a:p>
        </p:txBody>
      </p:sp>
      <p:sp>
        <p:nvSpPr>
          <p:cNvPr id="3" name="Text Placeholder 2"/>
          <p:cNvSpPr>
            <a:spLocks noGrp="1"/>
          </p:cNvSpPr>
          <p:nvPr>
            <p:ph type="body" sz="quarter" idx="13"/>
          </p:nvPr>
        </p:nvSpPr>
        <p:spPr>
          <a:xfrm>
            <a:off x="651157" y="1123849"/>
            <a:ext cx="7771752" cy="3140502"/>
          </a:xfrm>
        </p:spPr>
        <p:txBody>
          <a:bodyPr/>
          <a:lstStyle/>
          <a:p>
            <a:pPr fontAlgn="base">
              <a:defRPr/>
            </a:pPr>
            <a:r>
              <a:rPr lang="en-US" sz="2000" dirty="0" smtClean="0"/>
              <a:t>Introduction</a:t>
            </a:r>
          </a:p>
          <a:p>
            <a:pPr lvl="0" fontAlgn="base">
              <a:defRPr/>
            </a:pPr>
            <a:r>
              <a:rPr lang="en-US" sz="2000" dirty="0" smtClean="0"/>
              <a:t>Products</a:t>
            </a:r>
          </a:p>
          <a:p>
            <a:pPr lvl="1" fontAlgn="base">
              <a:defRPr/>
            </a:pPr>
            <a:r>
              <a:rPr lang="en-US" sz="1400" dirty="0" smtClean="0">
                <a:hlinkClick r:id="rId3" action="ppaction://hlinksldjump"/>
              </a:rPr>
              <a:t>Bearing Normal Fixed Rate</a:t>
            </a:r>
            <a:endParaRPr lang="en-US" sz="1400" dirty="0" smtClean="0"/>
          </a:p>
          <a:p>
            <a:pPr lvl="1" fontAlgn="base">
              <a:defRPr/>
            </a:pPr>
            <a:r>
              <a:rPr lang="en-US" sz="1400" dirty="0" smtClean="0">
                <a:hlinkClick r:id="rId4" action="ppaction://hlinksldjump"/>
              </a:rPr>
              <a:t>Discounted deposit</a:t>
            </a:r>
            <a:endParaRPr lang="en-US" sz="1400" dirty="0" smtClean="0"/>
          </a:p>
          <a:p>
            <a:pPr lvl="1" fontAlgn="base">
              <a:defRPr/>
            </a:pPr>
            <a:r>
              <a:rPr lang="en-US" sz="1400" dirty="0" smtClean="0">
                <a:hlinkClick r:id="rId5" action="ppaction://hlinksldjump"/>
              </a:rPr>
              <a:t>Bearing Capitalized Floating Rate</a:t>
            </a:r>
            <a:endParaRPr lang="en-US" sz="1400" dirty="0" smtClean="0"/>
          </a:p>
          <a:p>
            <a:pPr lvl="1" fontAlgn="base">
              <a:defRPr/>
            </a:pPr>
            <a:r>
              <a:rPr lang="en-US" sz="1400" dirty="0" smtClean="0">
                <a:hlinkClick r:id="rId6" action="ppaction://hlinksldjump"/>
              </a:rPr>
              <a:t>True Discounted deposit</a:t>
            </a:r>
            <a:endParaRPr lang="en-US" sz="1400" dirty="0" smtClean="0"/>
          </a:p>
          <a:p>
            <a:pPr lvl="1" fontAlgn="base">
              <a:defRPr/>
            </a:pPr>
            <a:r>
              <a:rPr lang="en-US" sz="1400" dirty="0" smtClean="0">
                <a:hlinkClick r:id="rId7" action="ppaction://hlinksldjump"/>
              </a:rPr>
              <a:t>Normal bearing floating rate</a:t>
            </a:r>
            <a:endParaRPr lang="en-US" sz="1400" dirty="0" smtClean="0"/>
          </a:p>
          <a:p>
            <a:pPr lvl="1" fontAlgn="base">
              <a:defRPr/>
            </a:pPr>
            <a:r>
              <a:rPr lang="en-US" sz="1400" dirty="0" smtClean="0">
                <a:hlinkClick r:id="rId8" action="ppaction://hlinksldjump"/>
              </a:rPr>
              <a:t>Capitalized Bearing Fixed Rate</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sz="2400" dirty="0" smtClean="0"/>
              <a:t>Accelerator Pack – Corporate Deposits</a:t>
            </a:r>
            <a:endParaRPr lang="en-US" sz="2400" dirty="0"/>
          </a:p>
        </p:txBody>
      </p:sp>
      <p:sp>
        <p:nvSpPr>
          <p:cNvPr id="3" name="Content Placeholder 2"/>
          <p:cNvSpPr>
            <a:spLocks noGrp="1"/>
          </p:cNvSpPr>
          <p:nvPr>
            <p:ph sz="quarter" idx="12"/>
          </p:nvPr>
        </p:nvSpPr>
        <p:spPr>
          <a:xfrm>
            <a:off x="804347" y="1265728"/>
            <a:ext cx="8229600" cy="2690976"/>
          </a:xfrm>
        </p:spPr>
        <p:txBody>
          <a:bodyPr/>
          <a:lstStyle/>
          <a:p>
            <a:pPr lvl="0" algn="just"/>
            <a:r>
              <a:rPr lang="en-US" sz="1600" dirty="0" smtClean="0"/>
              <a:t>This document describes the sample CD products that are offered off-the-shelf</a:t>
            </a:r>
          </a:p>
          <a:p>
            <a:pPr lvl="0"/>
            <a:r>
              <a:rPr lang="en-US" sz="1600" dirty="0" smtClean="0"/>
              <a:t>Corporate deposit module of FLEXCUBE supports processing of products like,</a:t>
            </a:r>
          </a:p>
          <a:p>
            <a:pPr lvl="1"/>
            <a:r>
              <a:rPr lang="en-US" sz="1400" dirty="0" smtClean="0"/>
              <a:t>Normal deposits</a:t>
            </a:r>
          </a:p>
          <a:p>
            <a:pPr lvl="1"/>
            <a:r>
              <a:rPr lang="en-US" sz="1400" dirty="0" smtClean="0"/>
              <a:t>Discounted deposits</a:t>
            </a:r>
          </a:p>
          <a:p>
            <a:pPr lvl="0"/>
            <a:r>
              <a:rPr lang="en-US" sz="1600" dirty="0" smtClean="0"/>
              <a:t>Options available to automate periodic processes such as :</a:t>
            </a:r>
          </a:p>
          <a:p>
            <a:pPr lvl="1"/>
            <a:r>
              <a:rPr lang="en-US" sz="1400" dirty="0" smtClean="0"/>
              <a:t>Accrual of deposits</a:t>
            </a:r>
          </a:p>
          <a:p>
            <a:pPr lvl="1"/>
            <a:r>
              <a:rPr lang="en-US" sz="1400" dirty="0" smtClean="0"/>
              <a:t>Liquidation of deposits based on the schedules defined</a:t>
            </a:r>
          </a:p>
          <a:p>
            <a:pPr lvl="1"/>
            <a:r>
              <a:rPr lang="en-US" sz="1400" dirty="0" smtClean="0"/>
              <a:t>Generation of advices</a:t>
            </a:r>
          </a:p>
          <a:p>
            <a:pPr algn="just"/>
            <a:endParaRPr lang="en-US" dirty="0" smtClean="0"/>
          </a:p>
        </p:txBody>
      </p:sp>
      <p:sp>
        <p:nvSpPr>
          <p:cNvPr id="6" name="Text Placeholder 5"/>
          <p:cNvSpPr>
            <a:spLocks noGrp="1"/>
          </p:cNvSpPr>
          <p:nvPr>
            <p:ph type="body" sz="quarter" idx="13"/>
          </p:nvPr>
        </p:nvSpPr>
        <p:spPr>
          <a:xfrm>
            <a:off x="701797" y="789949"/>
            <a:ext cx="1913216" cy="304800"/>
          </a:xfrm>
        </p:spPr>
        <p:txBody>
          <a:bodyPr/>
          <a:lstStyle/>
          <a:p>
            <a:r>
              <a:rPr lang="en-US"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Bearing normal interest product, supports all basic features that are needed for a customer on a corporate deposit. It provides fixed interest, deducts tax on interest paid and penalty on preclosure.</a:t>
            </a:r>
          </a:p>
          <a:p>
            <a:pPr lvl="1" algn="just">
              <a:spcBef>
                <a:spcPct val="50000"/>
              </a:spcBef>
              <a:buClr>
                <a:srgbClr val="FF0000"/>
              </a:buClr>
              <a:buFont typeface="Wingdings" pitchFamily="2" charset="2"/>
              <a:buChar char="§"/>
              <a:defRPr/>
            </a:pPr>
            <a:r>
              <a:rPr lang="en-US" sz="1600" dirty="0" smtClean="0"/>
              <a:t>Features of product – CDP1</a:t>
            </a:r>
          </a:p>
          <a:p>
            <a:pPr lvl="3">
              <a:lnSpc>
                <a:spcPct val="150000"/>
              </a:lnSpc>
            </a:pPr>
            <a:r>
              <a:rPr lang="en-US" sz="1400" dirty="0" smtClean="0"/>
              <a:t>Booking of deposit with fixed deposit amount at a fixed rate for a certain tenor</a:t>
            </a:r>
          </a:p>
          <a:p>
            <a:pPr lvl="3">
              <a:lnSpc>
                <a:spcPct val="150000"/>
              </a:lnSpc>
            </a:pPr>
            <a:r>
              <a:rPr lang="en-US" sz="1400" dirty="0" smtClean="0"/>
              <a:t>Tax withholding on the interest amount liquidated based on slab defined at tax rule</a:t>
            </a:r>
          </a:p>
          <a:p>
            <a:pPr lvl="3">
              <a:lnSpc>
                <a:spcPct val="150000"/>
              </a:lnSpc>
            </a:pPr>
            <a:r>
              <a:rPr lang="en-US" sz="1400" dirty="0" smtClean="0"/>
              <a:t>Forward contracts are allowed</a:t>
            </a:r>
          </a:p>
          <a:p>
            <a:pPr lvl="3">
              <a:lnSpc>
                <a:spcPct val="150000"/>
              </a:lnSpc>
            </a:pPr>
            <a:r>
              <a:rPr lang="en-US" sz="1400" dirty="0" smtClean="0"/>
              <a:t>Bearing method of interest calculation</a:t>
            </a:r>
          </a:p>
          <a:p>
            <a:pPr lvl="3">
              <a:lnSpc>
                <a:spcPct val="150000"/>
              </a:lnSpc>
            </a:pPr>
            <a:r>
              <a:rPr lang="en-US" sz="1400" dirty="0" smtClean="0"/>
              <a:t>Rollover mechanism ‘Spawn contract’ is supported</a:t>
            </a:r>
          </a:p>
          <a:p>
            <a:pPr lvl="3">
              <a:lnSpc>
                <a:spcPct val="150000"/>
              </a:lnSpc>
            </a:pPr>
            <a:r>
              <a:rPr lang="en-US" sz="1400" dirty="0" smtClean="0"/>
              <a:t>Daily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1 – Bearing normal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31695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7103">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880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88008">
                <a:tc>
                  <a:txBody>
                    <a:bodyPr/>
                    <a:lstStyle/>
                    <a:p>
                      <a:pPr marL="0" marR="0">
                        <a:spcBef>
                          <a:spcPts val="0"/>
                        </a:spcBef>
                        <a:spcAft>
                          <a:spcPts val="1000"/>
                        </a:spcAft>
                      </a:pPr>
                      <a:r>
                        <a:rPr lang="en-US" sz="1100" dirty="0">
                          <a:latin typeface="Calibri"/>
                          <a:ea typeface="Calibri"/>
                        </a:rPr>
                        <a:t>Schedule type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17091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88007">
                <a:tc>
                  <a:txBody>
                    <a:bodyPr/>
                    <a:lstStyle/>
                    <a:p>
                      <a:pPr marL="0" marR="0">
                        <a:spcBef>
                          <a:spcPts val="0"/>
                        </a:spcBef>
                        <a:spcAft>
                          <a:spcPts val="1000"/>
                        </a:spcAft>
                      </a:pPr>
                      <a:r>
                        <a:rPr lang="en-US" sz="1100" dirty="0">
                          <a:latin typeface="Calibri"/>
                          <a:ea typeface="Calibri"/>
                        </a:rPr>
                        <a:t>Auto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4">
                <a:tc>
                  <a:txBody>
                    <a:bodyPr/>
                    <a:lstStyle/>
                    <a:p>
                      <a:pPr marL="0" marR="0">
                        <a:spcBef>
                          <a:spcPts val="0"/>
                        </a:spcBef>
                        <a:spcAft>
                          <a:spcPts val="1000"/>
                        </a:spcAft>
                      </a:pPr>
                      <a:r>
                        <a:rPr lang="en-US" sz="1100" dirty="0" smtClean="0">
                          <a:latin typeface="Calibri"/>
                          <a:ea typeface="Calibri"/>
                        </a:rPr>
                        <a:t>Settlement </a:t>
                      </a:r>
                      <a:r>
                        <a:rPr lang="en-US" sz="1100" dirty="0">
                          <a:latin typeface="Calibri"/>
                          <a:ea typeface="Calibri"/>
                        </a:rPr>
                        <a:t>required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dirty="0">
                          <a:latin typeface="Calibri"/>
                          <a:ea typeface="Calibri"/>
                        </a:rPr>
                        <a:t>Prepayment penalty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100">
                <a:tc>
                  <a:txBody>
                    <a:bodyPr/>
                    <a:lstStyle/>
                    <a:p>
                      <a:pPr marL="0" marR="0">
                        <a:spcBef>
                          <a:spcPts val="0"/>
                        </a:spcBef>
                        <a:spcAft>
                          <a:spcPts val="1000"/>
                        </a:spcAft>
                      </a:pPr>
                      <a:r>
                        <a:rPr lang="en-US" sz="1100" dirty="0">
                          <a:latin typeface="Calibri"/>
                          <a:ea typeface="Calibri"/>
                        </a:rPr>
                        <a:t>Tax applicable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22190">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75469">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Auto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09092">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Product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187724">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Spawn contract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r h="231044">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3"/>
                  </a:ext>
                </a:extLst>
              </a:tr>
              <a:tr h="20507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r h="20509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5"/>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Bearing normal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202329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CDP1_INTR </a:t>
            </a:r>
          </a:p>
          <a:p>
            <a:pPr lvl="1" algn="just">
              <a:spcBef>
                <a:spcPct val="50000"/>
              </a:spcBef>
              <a:buClr>
                <a:srgbClr val="FF0000"/>
              </a:buClr>
              <a:buFont typeface="Wingdings" pitchFamily="2" charset="2"/>
              <a:buChar char="§"/>
            </a:pPr>
            <a:r>
              <a:rPr lang="en-US" sz="1400" dirty="0" smtClean="0"/>
              <a:t>Interest class of CDP1_INTR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a:p>
            <a:pPr lvl="1" algn="just">
              <a:spcBef>
                <a:spcPct val="50000"/>
              </a:spcBef>
              <a:buClr>
                <a:srgbClr val="FF0000"/>
              </a:buClr>
              <a:buFont typeface="Wingdings" pitchFamily="2" charset="2"/>
              <a:buChar char="§"/>
            </a:pPr>
            <a:r>
              <a:rPr lang="en-US" sz="1400" dirty="0" smtClean="0"/>
              <a:t>Tax rates of 10 % and 8% for tax rules WHTR and WHTR1 respectively</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Bearing normal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Tax is collected upfront on the interest paid.</a:t>
            </a:r>
          </a:p>
          <a:p>
            <a:pPr lvl="1" algn="just">
              <a:spcBef>
                <a:spcPct val="50000"/>
              </a:spcBef>
              <a:buClr>
                <a:srgbClr val="FF0000"/>
              </a:buClr>
              <a:buFont typeface="Wingdings" pitchFamily="2" charset="2"/>
              <a:buChar char="§"/>
              <a:defRPr/>
            </a:pPr>
            <a:r>
              <a:rPr lang="en-US" sz="1600" dirty="0" smtClean="0"/>
              <a:t>Features of product – CDP2</a:t>
            </a:r>
          </a:p>
          <a:p>
            <a:pPr lvl="3" algn="just">
              <a:spcBef>
                <a:spcPct val="50000"/>
              </a:spcBef>
              <a:defRPr/>
            </a:pPr>
            <a:r>
              <a:rPr lang="en-US" sz="1600" dirty="0" smtClean="0"/>
              <a:t>Daily accrual and bullet interest liquidation schedules</a:t>
            </a:r>
          </a:p>
          <a:p>
            <a:pPr lvl="3" algn="just">
              <a:spcBef>
                <a:spcPct val="50000"/>
              </a:spcBef>
              <a:defRPr/>
            </a:pPr>
            <a:r>
              <a:rPr lang="en-US" sz="1600" dirty="0" smtClean="0"/>
              <a:t>Discounted method of interest calculation</a:t>
            </a:r>
          </a:p>
          <a:p>
            <a:pPr lvl="3">
              <a:lnSpc>
                <a:spcPct val="150000"/>
              </a:lnSpc>
            </a:pPr>
            <a:r>
              <a:rPr lang="en-US" sz="1600" dirty="0" smtClean="0"/>
              <a:t>Fixed interest rate of 10% </a:t>
            </a:r>
          </a:p>
          <a:p>
            <a:pPr lvl="3">
              <a:lnSpc>
                <a:spcPct val="150000"/>
              </a:lnSpc>
            </a:pPr>
            <a:r>
              <a:rPr lang="en-US" sz="1600" dirty="0" smtClean="0"/>
              <a:t>Tax rate of 10% on interest earned based on the amount slab</a:t>
            </a:r>
          </a:p>
          <a:p>
            <a:pPr lvl="3">
              <a:lnSpc>
                <a:spcPct val="150000"/>
              </a:lnSpc>
            </a:pPr>
            <a:r>
              <a:rPr lang="en-US" sz="1600" dirty="0" smtClean="0"/>
              <a:t>Branch holiday calendar is considered and schedules, if falling on holiday will be adjusted</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2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23919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4194">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331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28366">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7346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30736">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64920">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13644">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7346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64920">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Discounted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11278</TotalTime>
  <Words>1290</Words>
  <Application>Microsoft Office PowerPoint</Application>
  <PresentationFormat>On-screen Show (16:9)</PresentationFormat>
  <Paragraphs>303</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Oracle 2012</vt:lpstr>
      <vt:lpstr>PowerPoint Presentation</vt:lpstr>
      <vt:lpstr>Accelerator Pack 14.0.0.0.0</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941</cp:revision>
  <cp:lastPrinted>2012-08-03T22:03:14Z</cp:lastPrinted>
  <dcterms:created xsi:type="dcterms:W3CDTF">2012-05-31T20:53:14Z</dcterms:created>
  <dcterms:modified xsi:type="dcterms:W3CDTF">2020-04-19T12:26:30Z</dcterms:modified>
</cp:coreProperties>
</file>