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9"/>
  </p:notesMasterIdLst>
  <p:handoutMasterIdLst>
    <p:handoutMasterId r:id="rId80"/>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84" r:id="rId27"/>
    <p:sldId id="548" r:id="rId28"/>
    <p:sldId id="549" r:id="rId29"/>
    <p:sldId id="550" r:id="rId30"/>
    <p:sldId id="551" r:id="rId31"/>
    <p:sldId id="58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16" r:id="rId47"/>
    <p:sldId id="517" r:id="rId48"/>
    <p:sldId id="566" r:id="rId49"/>
    <p:sldId id="567" r:id="rId50"/>
    <p:sldId id="518" r:id="rId51"/>
    <p:sldId id="519" r:id="rId52"/>
    <p:sldId id="520" r:id="rId53"/>
    <p:sldId id="521" r:id="rId54"/>
    <p:sldId id="522" r:id="rId55"/>
    <p:sldId id="523" r:id="rId56"/>
    <p:sldId id="533" r:id="rId57"/>
    <p:sldId id="524" r:id="rId58"/>
    <p:sldId id="568" r:id="rId59"/>
    <p:sldId id="569" r:id="rId60"/>
    <p:sldId id="570" r:id="rId61"/>
    <p:sldId id="571" r:id="rId62"/>
    <p:sldId id="572" r:id="rId63"/>
    <p:sldId id="583" r:id="rId64"/>
    <p:sldId id="525" r:id="rId65"/>
    <p:sldId id="528" r:id="rId66"/>
    <p:sldId id="527" r:id="rId67"/>
    <p:sldId id="573" r:id="rId68"/>
    <p:sldId id="574" r:id="rId69"/>
    <p:sldId id="575" r:id="rId70"/>
    <p:sldId id="576" r:id="rId71"/>
    <p:sldId id="577" r:id="rId72"/>
    <p:sldId id="578" r:id="rId73"/>
    <p:sldId id="579" r:id="rId74"/>
    <p:sldId id="580" r:id="rId75"/>
    <p:sldId id="581" r:id="rId76"/>
    <p:sldId id="262" r:id="rId77"/>
    <p:sldId id="343" r:id="rId7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7527" autoAdjust="0"/>
    <p:restoredTop sz="96074" autoAdjust="0"/>
  </p:normalViewPr>
  <p:slideViewPr>
    <p:cSldViewPr snapToGrid="0">
      <p:cViewPr varScale="1">
        <p:scale>
          <a:sx n="98" d="100"/>
          <a:sy n="98" d="100"/>
        </p:scale>
        <p:origin x="906"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22"/>
          <p:cNvGrpSpPr/>
          <p:nvPr/>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13973"/>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14.0.0.0.0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r>
              <a:rPr lang="en-US" sz="1800" b="1" dirty="0" smtClean="0"/>
              <a:t>Flat Rate</a:t>
            </a:r>
            <a:r>
              <a:rPr lang="en-US" sz="1800" dirty="0" smtClean="0"/>
              <a:t>: Used in </a:t>
            </a:r>
            <a:r>
              <a:rPr lang="en-US" sz="1800" dirty="0" err="1" smtClean="0"/>
              <a:t>Murabaha</a:t>
            </a:r>
            <a:r>
              <a:rPr lang="en-US" sz="1800" dirty="0" smtClean="0"/>
              <a:t> and </a:t>
            </a:r>
            <a:r>
              <a:rPr lang="en-US" sz="1800" dirty="0" err="1" smtClean="0"/>
              <a:t>Istisna</a:t>
            </a:r>
            <a:r>
              <a:rPr lang="en-US" sz="1800" dirty="0" smtClean="0"/>
              <a:t> Contracts</a:t>
            </a:r>
          </a:p>
          <a:p>
            <a:pPr algn="just">
              <a:buFont typeface="Arial" pitchFamily="34" charset="0"/>
              <a:buChar char="•"/>
            </a:pPr>
            <a:endParaRPr lang="en-US" sz="1800" dirty="0" smtClean="0"/>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Reducing Balance with fixed principal</a:t>
            </a:r>
            <a:r>
              <a:rPr lang="en-US" dirty="0" smtClean="0"/>
              <a:t>:</a:t>
            </a:r>
            <a:r>
              <a:rPr lang="en-US" b="1" dirty="0" smtClean="0"/>
              <a:t> </a:t>
            </a:r>
            <a:r>
              <a:rPr lang="en-US" dirty="0" smtClean="0"/>
              <a:t>Used in </a:t>
            </a:r>
            <a:r>
              <a:rPr lang="en-US" dirty="0" err="1" smtClean="0"/>
              <a:t>Murabaha</a:t>
            </a:r>
            <a:r>
              <a:rPr lang="en-US" dirty="0" smtClean="0"/>
              <a:t> and </a:t>
            </a:r>
            <a:r>
              <a:rPr lang="en-US" dirty="0" err="1" smtClean="0"/>
              <a:t>Istisna</a:t>
            </a:r>
            <a:r>
              <a:rPr lang="en-US" dirty="0" smtClean="0"/>
              <a:t> Contracts</a:t>
            </a:r>
          </a:p>
          <a:p>
            <a:pPr marL="228600" lvl="1" indent="-168275">
              <a:buClr>
                <a:srgbClr val="FF0000"/>
              </a:buClr>
              <a:buFont typeface="Arial" pitchFamily="34" charset="0"/>
              <a:buChar char="•"/>
            </a:pP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nchor="ctr"/>
          <a:lstStyle/>
          <a:p>
            <a:pPr marL="228600" lvl="1" indent="-168275" algn="just">
              <a:buClr>
                <a:srgbClr val="FF0000"/>
              </a:buClr>
              <a:buNone/>
            </a:pPr>
            <a:r>
              <a:rPr lang="en-US" dirty="0" smtClean="0"/>
              <a:t>	 1.Moratorium profit getting added to first EMI. </a:t>
            </a:r>
            <a:br>
              <a:rPr lang="en-US" dirty="0" smtClean="0"/>
            </a:br>
            <a:r>
              <a:rPr lang="en-US" dirty="0" smtClean="0"/>
              <a:t> 2.Moratorium profit getting apportioned across all EMI’s. </a:t>
            </a:r>
            <a:br>
              <a:rPr lang="en-US" dirty="0" smtClean="0"/>
            </a:br>
            <a:r>
              <a:rPr lang="en-US" dirty="0" smtClean="0">
                <a:solidFill>
                  <a:srgbClr val="FF0000"/>
                </a:solidFill>
              </a:rPr>
              <a:t> </a:t>
            </a:r>
            <a:r>
              <a:rPr lang="en-US" dirty="0" smtClean="0"/>
              <a:t>3.Moratorium profit gets capitalized in the final schedule </a:t>
            </a:r>
          </a:p>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Provisioning Mode: </a:t>
            </a:r>
          </a:p>
          <a:p>
            <a:pPr algn="just">
              <a:buClr>
                <a:schemeClr val="tx2"/>
              </a:buClr>
              <a:buNone/>
            </a:pPr>
            <a:r>
              <a:rPr lang="en-US" sz="1800" dirty="0" smtClean="0"/>
              <a:t>The following modes of Provisioning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87256" y="717848"/>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lvl="1">
              <a:buClr>
                <a:schemeClr val="accent1"/>
              </a:buClr>
              <a:buFont typeface="Arial" pitchFamily="34" charset="0"/>
              <a:buChar char="•"/>
              <a:defRPr/>
            </a:pPr>
            <a:r>
              <a:rPr lang="en-US" sz="1600" dirty="0" smtClean="0"/>
              <a:t>Takaful component(supported for all financing types</a:t>
            </a:r>
          </a:p>
          <a:p>
            <a:pPr lvl="1">
              <a:buClr>
                <a:schemeClr val="accent1"/>
              </a:buClr>
              <a:buFont typeface="Arial" charset="0"/>
              <a:buChar char="•"/>
            </a:pPr>
            <a:r>
              <a:rPr lang="en-US" sz="1600" dirty="0" smtClean="0"/>
              <a:t>Balloon component</a:t>
            </a:r>
          </a:p>
          <a:p>
            <a:pPr lvl="1">
              <a:buClr>
                <a:schemeClr val="accent1"/>
              </a:buClr>
              <a:buFont typeface="Arial" charset="0"/>
              <a:buChar char="•"/>
            </a:pPr>
            <a:r>
              <a:rPr lang="en-US" sz="1600" dirty="0" smtClean="0"/>
              <a:t>Balloon Rollover component</a:t>
            </a:r>
          </a:p>
          <a:p>
            <a:pPr lvl="1">
              <a:buClr>
                <a:schemeClr val="accent1"/>
              </a:buClr>
              <a:buFont typeface="Arial" charset="0"/>
              <a:buChar char="•"/>
            </a:pPr>
            <a:r>
              <a:rPr lang="en-US" sz="1600" dirty="0" smtClean="0"/>
              <a:t>Balloon Principal component</a:t>
            </a:r>
          </a:p>
          <a:p>
            <a:pPr lvl="1">
              <a:buClr>
                <a:schemeClr val="accent1"/>
              </a:buClr>
              <a:buFont typeface="Arial" pitchFamily="34" charset="0"/>
              <a:buChar char="•"/>
              <a:defRPr/>
            </a:pPr>
            <a:endParaRPr lang="en-US" sz="1600" dirty="0" smtClean="0"/>
          </a:p>
          <a:p>
            <a:pPr lvl="1">
              <a:buClr>
                <a:schemeClr val="accent1"/>
              </a:buClr>
              <a:buFont typeface="Arial" pitchFamily="34" charset="0"/>
              <a:buChar char="•"/>
              <a:defRPr/>
            </a:pPr>
            <a:endParaRPr lang="en-US" sz="1600" dirty="0" smtClean="0"/>
          </a:p>
          <a:p>
            <a:pPr algn="just">
              <a:buClr>
                <a:schemeClr val="tx2"/>
              </a:buClr>
              <a:buNone/>
            </a:pPr>
            <a:endParaRPr lang="en-US" sz="1800" dirty="0" smtClean="0"/>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53072" y="1180269"/>
            <a:ext cx="8229600" cy="3062606"/>
          </a:xfrm>
        </p:spPr>
        <p:txBody>
          <a:bodyPr anchor="t"/>
          <a:lstStyle/>
          <a:p>
            <a:pPr marL="228600" lvl="1" indent="-168275">
              <a:buClr>
                <a:srgbClr val="FF0000"/>
              </a:buClr>
              <a:buFont typeface="Arial" pitchFamily="34" charset="0"/>
              <a:buChar char="•"/>
            </a:pPr>
            <a:r>
              <a:rPr lang="en-US" dirty="0" smtClean="0"/>
              <a:t>Takaful component(supported for all financing types)</a:t>
            </a:r>
          </a:p>
          <a:p>
            <a:pPr marL="228600" lvl="1" indent="-168275">
              <a:buClr>
                <a:srgbClr val="FF0000"/>
              </a:buClr>
              <a:buFont typeface="Arial" pitchFamily="34" charset="0"/>
              <a:buChar char="•"/>
            </a:pPr>
            <a:r>
              <a:rPr lang="en-US" b="1" dirty="0" smtClean="0"/>
              <a:t>Grace Days : </a:t>
            </a:r>
            <a:r>
              <a:rPr lang="en-US" dirty="0" smtClean="0"/>
              <a:t>User can define grace days for the repayment Principal and Profit components. No compensation will be charged during this period.</a:t>
            </a:r>
          </a:p>
          <a:p>
            <a:pPr>
              <a:buNone/>
            </a:pPr>
            <a:endParaRPr lang="en-US" dirty="0"/>
          </a:p>
        </p:txBody>
      </p:sp>
      <p:sp>
        <p:nvSpPr>
          <p:cNvPr id="4" name="Text Placeholder 3"/>
          <p:cNvSpPr>
            <a:spLocks noGrp="1"/>
          </p:cNvSpPr>
          <p:nvPr>
            <p:ph type="body" sz="quarter" idx="13"/>
          </p:nvPr>
        </p:nvSpPr>
        <p:spPr/>
        <p:txBody>
          <a:bodyPr/>
          <a:lstStyle/>
          <a:p>
            <a:r>
              <a:rPr lang="en-US" b="1" dirty="0" smtClean="0"/>
              <a:t>Component Types: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buClr>
                <a:schemeClr val="accent1"/>
              </a:buClr>
              <a:buFont typeface="Arial" pitchFamily="34" charset="0"/>
              <a:buChar char="•"/>
            </a:pPr>
            <a:r>
              <a:rPr lang="en-US" sz="1800" dirty="0" smtClean="0"/>
              <a:t>    Provisioning Mode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pPr lvl="1">
              <a:buClr>
                <a:schemeClr val="accent1"/>
              </a:buClr>
              <a:buFont typeface="Arial" pitchFamily="34" charset="0"/>
              <a:buChar char="•"/>
            </a:pPr>
            <a:r>
              <a:rPr lang="en-US" dirty="0" smtClean="0"/>
              <a:t>Balance sheet size Maintenance</a:t>
            </a:r>
            <a:r>
              <a:rPr lang="en-US" b="1" dirty="0" smtClean="0"/>
              <a:t> </a:t>
            </a:r>
          </a:p>
          <a:p>
            <a:pPr lvl="1">
              <a:buClr>
                <a:schemeClr val="accent1"/>
              </a:buClr>
              <a:buFont typeface="Arial" pitchFamily="34" charset="0"/>
              <a:buChar char="•"/>
            </a:pPr>
            <a:r>
              <a:rPr lang="en-US" dirty="0" smtClean="0"/>
              <a:t>Ratio Benchmark Maintenance </a:t>
            </a:r>
          </a:p>
          <a:p>
            <a:pPr lvl="1">
              <a:buClr>
                <a:schemeClr val="accent1"/>
              </a:buClr>
              <a:buFont typeface="Arial" pitchFamily="34" charset="0"/>
              <a:buChar char="•"/>
            </a:pPr>
            <a:r>
              <a:rPr lang="en-US" dirty="0" smtClean="0"/>
              <a:t>Credit Ratio Maintenance </a:t>
            </a:r>
          </a:p>
          <a:p>
            <a:pPr lvl="1">
              <a:buClr>
                <a:schemeClr val="accent1"/>
              </a:buClr>
              <a:buFont typeface="Arial" pitchFamily="34" charset="0"/>
              <a:buChar char="•"/>
            </a:pPr>
            <a:r>
              <a:rPr lang="en-US" dirty="0" smtClean="0"/>
              <a:t>SDE Maintenance </a:t>
            </a:r>
          </a:p>
          <a:p>
            <a:pPr lvl="1">
              <a:buClr>
                <a:schemeClr val="accent1"/>
              </a:buClr>
              <a:buFont typeface="Arial" pitchFamily="34" charset="0"/>
              <a:buChar char="•"/>
            </a:pPr>
            <a:r>
              <a:rPr lang="en-US" dirty="0" smtClean="0"/>
              <a:t>Ratio Template Definition </a:t>
            </a:r>
          </a:p>
          <a:p>
            <a:pPr lvl="1">
              <a:buClr>
                <a:schemeClr val="accent1"/>
              </a:buClr>
              <a:buFont typeface="Arial" pitchFamily="34" charset="0"/>
              <a:buChar char="•"/>
            </a:pPr>
            <a:endParaRPr lang="en-US" b="1" dirty="0" smtClean="0"/>
          </a:p>
          <a:p>
            <a:pPr lvl="1">
              <a:buClr>
                <a:schemeClr val="accent1"/>
              </a:buClr>
              <a:buFont typeface="Arial" pitchFamily="34" charset="0"/>
              <a:buChar cha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905854" y="700754"/>
            <a:ext cx="8128094" cy="4042161"/>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299104" y="649480"/>
            <a:ext cx="8734844" cy="393522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589660" y="589660"/>
            <a:ext cx="8444287" cy="399504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83664" y="623844"/>
            <a:ext cx="8350283" cy="3960864"/>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49480" y="623844"/>
            <a:ext cx="8384467" cy="3960864"/>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6752" y="692210"/>
            <a:ext cx="8427196" cy="3892498"/>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9894</TotalTime>
  <Words>5209</Words>
  <Application>Microsoft Office PowerPoint</Application>
  <PresentationFormat>On-screen Show (16:9)</PresentationFormat>
  <Paragraphs>668</Paragraphs>
  <Slides>77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ＭＳ Ｐゴシック</vt:lpstr>
      <vt:lpstr>Arial</vt:lpstr>
      <vt:lpstr>Calibri</vt:lpstr>
      <vt:lpstr>Times</vt:lpstr>
      <vt:lpstr>Wingdings</vt:lpstr>
      <vt:lpstr>Oracle 2014</vt:lpstr>
      <vt:lpstr>PowerPoint Presentation</vt:lpstr>
      <vt:lpstr>Accelerator Pack 14.0.0.0.0</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1056</cp:revision>
  <cp:lastPrinted>2012-08-03T22:03:14Z</cp:lastPrinted>
  <dcterms:created xsi:type="dcterms:W3CDTF">2012-05-31T20:53:14Z</dcterms:created>
  <dcterms:modified xsi:type="dcterms:W3CDTF">2020-04-19T12:29:03Z</dcterms:modified>
</cp:coreProperties>
</file>