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0"/>
  </p:notesMasterIdLst>
  <p:handoutMasterIdLst>
    <p:handoutMasterId r:id="rId91"/>
  </p:handoutMasterIdLst>
  <p:sldIdLst>
    <p:sldId id="267" r:id="rId2"/>
    <p:sldId id="507" r:id="rId3"/>
    <p:sldId id="509" r:id="rId4"/>
    <p:sldId id="704" r:id="rId5"/>
    <p:sldId id="584" r:id="rId6"/>
    <p:sldId id="592" r:id="rId7"/>
    <p:sldId id="595" r:id="rId8"/>
    <p:sldId id="596" r:id="rId9"/>
    <p:sldId id="607" r:id="rId10"/>
    <p:sldId id="608" r:id="rId11"/>
    <p:sldId id="609" r:id="rId12"/>
    <p:sldId id="610" r:id="rId13"/>
    <p:sldId id="611" r:id="rId14"/>
    <p:sldId id="612" r:id="rId15"/>
    <p:sldId id="614" r:id="rId16"/>
    <p:sldId id="613" r:id="rId17"/>
    <p:sldId id="616" r:id="rId18"/>
    <p:sldId id="619" r:id="rId19"/>
    <p:sldId id="620" r:id="rId20"/>
    <p:sldId id="621" r:id="rId21"/>
    <p:sldId id="622" r:id="rId22"/>
    <p:sldId id="705" r:id="rId23"/>
    <p:sldId id="631" r:id="rId24"/>
    <p:sldId id="632" r:id="rId25"/>
    <p:sldId id="633" r:id="rId26"/>
    <p:sldId id="634" r:id="rId27"/>
    <p:sldId id="635" r:id="rId28"/>
    <p:sldId id="636" r:id="rId29"/>
    <p:sldId id="637" r:id="rId30"/>
    <p:sldId id="638" r:id="rId31"/>
    <p:sldId id="639" r:id="rId32"/>
    <p:sldId id="641" r:id="rId33"/>
    <p:sldId id="640" r:id="rId34"/>
    <p:sldId id="642" r:id="rId35"/>
    <p:sldId id="643" r:id="rId36"/>
    <p:sldId id="651" r:id="rId37"/>
    <p:sldId id="652" r:id="rId38"/>
    <p:sldId id="653" r:id="rId39"/>
    <p:sldId id="572" r:id="rId40"/>
    <p:sldId id="654" r:id="rId41"/>
    <p:sldId id="655" r:id="rId42"/>
    <p:sldId id="657"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712" r:id="rId57"/>
    <p:sldId id="671" r:id="rId58"/>
    <p:sldId id="672" r:id="rId59"/>
    <p:sldId id="673" r:id="rId60"/>
    <p:sldId id="674" r:id="rId61"/>
    <p:sldId id="675" r:id="rId62"/>
    <p:sldId id="677" r:id="rId63"/>
    <p:sldId id="678" r:id="rId64"/>
    <p:sldId id="679" r:id="rId65"/>
    <p:sldId id="680" r:id="rId66"/>
    <p:sldId id="681" r:id="rId67"/>
    <p:sldId id="682" r:id="rId68"/>
    <p:sldId id="683" r:id="rId69"/>
    <p:sldId id="684" r:id="rId70"/>
    <p:sldId id="685" r:id="rId71"/>
    <p:sldId id="686" r:id="rId72"/>
    <p:sldId id="714" r:id="rId73"/>
    <p:sldId id="687" r:id="rId74"/>
    <p:sldId id="688" r:id="rId75"/>
    <p:sldId id="689" r:id="rId76"/>
    <p:sldId id="692" r:id="rId77"/>
    <p:sldId id="693" r:id="rId78"/>
    <p:sldId id="715" r:id="rId79"/>
    <p:sldId id="694" r:id="rId80"/>
    <p:sldId id="706" r:id="rId81"/>
    <p:sldId id="707" r:id="rId82"/>
    <p:sldId id="708" r:id="rId83"/>
    <p:sldId id="709" r:id="rId84"/>
    <p:sldId id="710" r:id="rId85"/>
    <p:sldId id="711" r:id="rId86"/>
    <p:sldId id="713" r:id="rId87"/>
    <p:sldId id="676" r:id="rId88"/>
    <p:sldId id="343" r:id="rId8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33"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88</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5" y="4913973"/>
              <a:ext cx="4162305"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42442" y="915344"/>
            <a:ext cx="8401558" cy="3062606"/>
          </a:xfrm>
        </p:spPr>
        <p:txBody>
          <a:bodyPr/>
          <a:lstStyle/>
          <a:p>
            <a:pPr marL="0" indent="0" algn="just">
              <a:lnSpc>
                <a:spcPct val="150000"/>
              </a:lnSpc>
              <a:buFont typeface="Times" pitchFamily="18" charset="0"/>
              <a:buNone/>
            </a:pPr>
            <a:r>
              <a:rPr lang="en-US" b="1" dirty="0" smtClean="0">
                <a:solidFill>
                  <a:schemeClr val="accent1"/>
                </a:solidFill>
              </a:rPr>
              <a:t>Intermediary</a:t>
            </a:r>
          </a:p>
          <a:p>
            <a:pPr marL="0" indent="0" algn="just"/>
            <a:r>
              <a:rPr lang="en-US" dirty="0" smtClean="0"/>
              <a:t>The ‘Intermediary’ in a transfer refers to the financial institution, between the ‘Receiver’ and the ‘Account With Institution’, through which the transfer must pass. The Intermediary may be a branch or affiliate of the Receiver or the account with Institution, or an entirely different financial institution. </a:t>
            </a:r>
          </a:p>
          <a:p>
            <a:pPr marL="0" indent="7938" algn="just"/>
            <a:r>
              <a:rPr lang="en-US" dirty="0" smtClean="0"/>
              <a:t>Here you can enter either the:</a:t>
            </a:r>
          </a:p>
          <a:p>
            <a:pPr marL="136525" lvl="1" indent="-14288" algn="just">
              <a:lnSpc>
                <a:spcPct val="150000"/>
              </a:lnSpc>
              <a:buClr>
                <a:schemeClr val="tx1"/>
              </a:buClr>
              <a:buNone/>
            </a:pPr>
            <a:r>
              <a:rPr lang="en-US" sz="2000" dirty="0" smtClean="0"/>
              <a:t>- </a:t>
            </a:r>
            <a:r>
              <a:rPr lang="en-US" dirty="0" smtClean="0"/>
              <a:t>ISO Bank Identifier Code of the bank or the </a:t>
            </a:r>
          </a:p>
          <a:p>
            <a:pPr marL="136525" lvl="1" indent="-14288" algn="just">
              <a:lnSpc>
                <a:spcPct val="150000"/>
              </a:lnSpc>
              <a:buClr>
                <a:schemeClr val="tx1"/>
              </a:buClr>
              <a:buNone/>
            </a:pPr>
            <a:r>
              <a:rPr lang="en-US" dirty="0" smtClean="0"/>
              <a:t>- Name and address of the Bank.</a:t>
            </a:r>
            <a:endParaRPr lang="en-US" b="1" i="1" dirty="0" smtClean="0"/>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898251"/>
            <a:ext cx="8401558" cy="3297726"/>
          </a:xfrm>
        </p:spPr>
        <p:txBody>
          <a:bodyPr/>
          <a:lstStyle/>
          <a:p>
            <a:pPr marL="479425" lvl="2" indent="-228600" algn="just">
              <a:buClr>
                <a:schemeClr val="tx1"/>
              </a:buClr>
              <a:buNone/>
            </a:pPr>
            <a:r>
              <a:rPr lang="en-US" sz="2000" b="1" dirty="0" smtClean="0">
                <a:solidFill>
                  <a:schemeClr val="accent1"/>
                </a:solidFill>
              </a:rPr>
              <a:t>Receiver’s Correspondent</a:t>
            </a:r>
          </a:p>
          <a:p>
            <a:pPr marL="479425" lvl="2" indent="-228600" algn="just"/>
            <a:r>
              <a:rPr lang="en-US" sz="2000" dirty="0" smtClean="0"/>
              <a:t>The ‘Receiver’s Correspondent’ is the branch of the Receiver or another financial institution at which the funds will be made available to the Receiver. You can enter one of the following:</a:t>
            </a:r>
          </a:p>
          <a:p>
            <a:pPr marL="136525" lvl="1" indent="-14288" algn="just">
              <a:lnSpc>
                <a:spcPct val="150000"/>
              </a:lnSpc>
              <a:buClr>
                <a:schemeClr val="tx1"/>
              </a:buClr>
              <a:buNone/>
            </a:pPr>
            <a:r>
              <a:rPr lang="en-US" sz="2000" dirty="0" smtClean="0"/>
              <a:t>     </a:t>
            </a:r>
            <a:r>
              <a:rPr lang="en-US" dirty="0" smtClean="0"/>
              <a:t>- ISO Bank Identifier Code of the bank</a:t>
            </a:r>
          </a:p>
          <a:p>
            <a:pPr marL="136525" lvl="1" indent="-14288" algn="just">
              <a:lnSpc>
                <a:spcPct val="150000"/>
              </a:lnSpc>
              <a:buClr>
                <a:schemeClr val="tx1"/>
              </a:buClr>
              <a:buNone/>
            </a:pPr>
            <a:r>
              <a:rPr lang="en-US" dirty="0" smtClean="0"/>
              <a:t>     - The branch of the Receiver’s Correspondent</a:t>
            </a:r>
          </a:p>
          <a:p>
            <a:pPr marL="136525" lvl="1" indent="-14288" algn="just">
              <a:lnSpc>
                <a:spcPct val="150000"/>
              </a:lnSpc>
              <a:buClr>
                <a:schemeClr val="tx1"/>
              </a:buClr>
              <a:buNone/>
            </a:pPr>
            <a:r>
              <a:rPr lang="en-US" dirty="0" smtClean="0"/>
              <a:t>     - Name and address of the Receiver’s Correspondent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gn="just">
              <a:lnSpc>
                <a:spcPct val="150000"/>
              </a:lnSpc>
              <a:buNone/>
            </a:pPr>
            <a:r>
              <a:rPr lang="en-US" sz="2000" b="1" dirty="0" smtClean="0">
                <a:solidFill>
                  <a:schemeClr val="accent1"/>
                </a:solidFill>
              </a:rPr>
              <a:t>Account With Institution</a:t>
            </a:r>
          </a:p>
          <a:p>
            <a:pPr marL="479425" lvl="2" indent="-228600" algn="just"/>
            <a:r>
              <a:rPr lang="en-US" sz="2000" dirty="0" smtClean="0"/>
              <a:t>An ‘Account With Institution’ refers to the financial institution, at which the ordering party requests the Beneficiary to be paid. The Account With Institution may be a branch or affiliate of the Receiver, or of the Intermediary, or of the Beneficiary Institution, or an entirely different financial institution. </a:t>
            </a:r>
          </a:p>
          <a:p>
            <a:pPr marL="1600200" lvl="3" algn="just">
              <a:lnSpc>
                <a:spcPct val="150000"/>
              </a:lnSpc>
              <a:buClr>
                <a:schemeClr val="tx1"/>
              </a:buCl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nSpc>
                <a:spcPct val="150000"/>
              </a:lnSpc>
              <a:buNone/>
            </a:pPr>
            <a:r>
              <a:rPr lang="en-US" sz="2000" b="1" dirty="0" smtClean="0">
                <a:solidFill>
                  <a:schemeClr val="accent1"/>
                </a:solidFill>
              </a:rPr>
              <a:t>Account With Institution</a:t>
            </a:r>
          </a:p>
          <a:p>
            <a:pPr marL="479425" lvl="2" indent="-228600">
              <a:lnSpc>
                <a:spcPct val="150000"/>
              </a:lnSpc>
            </a:pPr>
            <a:r>
              <a:rPr lang="en-US" sz="2000" dirty="0" smtClean="0"/>
              <a:t>You can enter one of the following:</a:t>
            </a:r>
          </a:p>
          <a:p>
            <a:pPr marL="1600200" lvl="3">
              <a:lnSpc>
                <a:spcPct val="150000"/>
              </a:lnSpc>
              <a:buClr>
                <a:schemeClr val="tx1"/>
              </a:buClr>
              <a:buNone/>
            </a:pPr>
            <a:r>
              <a:rPr lang="en-US" dirty="0" smtClean="0"/>
              <a:t>- ISO Bank Identifier Code of the bank.</a:t>
            </a:r>
          </a:p>
          <a:p>
            <a:pPr marL="1600200" lvl="3">
              <a:lnSpc>
                <a:spcPct val="150000"/>
              </a:lnSpc>
              <a:buClr>
                <a:schemeClr val="tx1"/>
              </a:buClr>
              <a:buNone/>
            </a:pPr>
            <a:r>
              <a:rPr lang="en-US" dirty="0" smtClean="0"/>
              <a:t>- The branch of the Receiver’s Correspondent.</a:t>
            </a:r>
          </a:p>
          <a:p>
            <a:pPr marL="1600200" lvl="3">
              <a:lnSpc>
                <a:spcPct val="150000"/>
              </a:lnSpc>
              <a:buClr>
                <a:schemeClr val="tx1"/>
              </a:buClr>
              <a:buNone/>
            </a:pPr>
            <a:r>
              <a:rPr lang="en-US" dirty="0" smtClean="0"/>
              <a:t>- Name and address of the Receiver’s Correspondent.</a:t>
            </a:r>
          </a:p>
          <a:p>
            <a:pPr marL="1600200" lvl="3">
              <a:lnSpc>
                <a:spcPct val="150000"/>
              </a:lnSpc>
              <a:buClr>
                <a:schemeClr val="tx1"/>
              </a:buClr>
              <a:buNone/>
            </a:pPr>
            <a:r>
              <a:rPr lang="en-US" dirty="0" smtClean="0"/>
              <a:t>- Other identification codes (for example, account number).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34941" y="1119502"/>
            <a:ext cx="8401558" cy="3503775"/>
          </a:xfrm>
        </p:spPr>
        <p:txBody>
          <a:bodyPr/>
          <a:lstStyle/>
          <a:p>
            <a:pPr marL="6350" indent="7938" algn="just">
              <a:buNone/>
            </a:pPr>
            <a:r>
              <a:rPr lang="en-US" b="1" dirty="0" smtClean="0">
                <a:solidFill>
                  <a:schemeClr val="accent1"/>
                </a:solidFill>
              </a:rPr>
              <a:t>Ordering Institution</a:t>
            </a:r>
          </a:p>
          <a:p>
            <a:pPr marL="6350" indent="7938" algn="just"/>
            <a:r>
              <a:rPr lang="en-US" dirty="0" smtClean="0"/>
              <a:t>The ‘Ordering Institution’ is the financial institution, which is acting on behalf of itself, or a customer, to initiate the transaction. </a:t>
            </a:r>
          </a:p>
          <a:p>
            <a:pPr marL="6350" indent="7938" algn="just">
              <a:lnSpc>
                <a:spcPct val="150000"/>
              </a:lnSpc>
            </a:pPr>
            <a:r>
              <a:rPr lang="en-US" dirty="0" smtClean="0"/>
              <a:t> In this field you can enter one of the following:</a:t>
            </a:r>
          </a:p>
          <a:p>
            <a:pPr marL="750888" lvl="1" indent="-285750" algn="just">
              <a:lnSpc>
                <a:spcPct val="150000"/>
              </a:lnSpc>
              <a:buClr>
                <a:schemeClr val="tx1"/>
              </a:buClr>
              <a:buNone/>
            </a:pPr>
            <a:r>
              <a:rPr lang="en-US" sz="2000" dirty="0" smtClean="0"/>
              <a:t>- </a:t>
            </a:r>
            <a:r>
              <a:rPr lang="en-US" dirty="0" smtClean="0"/>
              <a:t>The ISO Bank Identifier Code of the Ordering Institution.</a:t>
            </a:r>
          </a:p>
          <a:p>
            <a:pPr marL="750888" lvl="1" indent="-285750" algn="just">
              <a:lnSpc>
                <a:spcPct val="150000"/>
              </a:lnSpc>
              <a:buClr>
                <a:schemeClr val="tx1"/>
              </a:buClr>
              <a:buNone/>
            </a:pPr>
            <a:r>
              <a:rPr lang="en-US" dirty="0" smtClean="0"/>
              <a:t>- The branch or city of the Ordering Institution.</a:t>
            </a:r>
          </a:p>
          <a:p>
            <a:pPr marL="750888" lvl="1" indent="-285750" algn="just">
              <a:lnSpc>
                <a:spcPct val="150000"/>
              </a:lnSpc>
              <a:buClr>
                <a:schemeClr val="tx1"/>
              </a:buClr>
              <a:buNone/>
            </a:pPr>
            <a:r>
              <a:rPr lang="en-US" dirty="0" smtClean="0"/>
              <a:t>- The Name and address of the Bank.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09303" y="1008404"/>
            <a:ext cx="8401558" cy="3503775"/>
          </a:xfrm>
        </p:spPr>
        <p:txBody>
          <a:bodyPr/>
          <a:lstStyle/>
          <a:p>
            <a:pPr marL="0" indent="7938" algn="just">
              <a:buNone/>
            </a:pPr>
            <a:r>
              <a:rPr lang="en-US" b="1" dirty="0" smtClean="0">
                <a:solidFill>
                  <a:schemeClr val="accent1"/>
                </a:solidFill>
              </a:rPr>
              <a:t>Beneficiary Institution </a:t>
            </a:r>
          </a:p>
          <a:p>
            <a:pPr marL="0" indent="7938" algn="just"/>
            <a:r>
              <a:rPr lang="en-US" dirty="0" smtClean="0"/>
              <a:t>Here, you can enter details of the institution in favor of which the payment is made. It is in reality the bank that services the account of the Ultimate Beneficiary. </a:t>
            </a:r>
          </a:p>
          <a:p>
            <a:pPr marL="0" indent="7938" algn="just"/>
            <a:r>
              <a:rPr lang="en-US" dirty="0" smtClean="0"/>
              <a:t>You will be allowed to make entries into this field only for Bank Transfers (when the remitter and beneficiary of the transfer are financial institutions -MT 202). Here you can enter either:</a:t>
            </a:r>
          </a:p>
          <a:p>
            <a:pPr marL="165100" lvl="1" indent="-11113" algn="just">
              <a:lnSpc>
                <a:spcPct val="150000"/>
              </a:lnSpc>
              <a:buClr>
                <a:schemeClr val="tx1"/>
              </a:buClr>
              <a:buNone/>
            </a:pPr>
            <a:r>
              <a:rPr lang="en-US" dirty="0" smtClean="0"/>
              <a:t>- The ISO Bank Identifier Code of the Beneficiary Institution or </a:t>
            </a:r>
          </a:p>
          <a:p>
            <a:pPr marL="165100" lvl="1" indent="-11113" algn="just">
              <a:lnSpc>
                <a:spcPct val="150000"/>
              </a:lnSpc>
              <a:buClr>
                <a:schemeClr val="tx1"/>
              </a:buClr>
              <a:buNone/>
            </a:pPr>
            <a:r>
              <a:rPr lang="en-US" dirty="0" smtClean="0"/>
              <a:t>- The Name and Address of the Beneficiary Institution.</a:t>
            </a:r>
          </a:p>
          <a:p>
            <a:pPr marL="0" indent="7938" algn="just"/>
            <a:endParaRPr lang="en-US" dirty="0" smtClean="0"/>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26395" y="1008404"/>
            <a:ext cx="8401558" cy="3503775"/>
          </a:xfrm>
        </p:spPr>
        <p:txBody>
          <a:bodyPr/>
          <a:lstStyle/>
          <a:p>
            <a:pPr marL="0" lvl="1" indent="7938" algn="just">
              <a:buClr>
                <a:srgbClr val="FF0000"/>
              </a:buClr>
              <a:buNone/>
            </a:pPr>
            <a:r>
              <a:rPr lang="en-US" sz="2000" b="1" dirty="0" smtClean="0">
                <a:solidFill>
                  <a:schemeClr val="accent1"/>
                </a:solidFill>
              </a:rPr>
              <a:t>Ordering Customer </a:t>
            </a:r>
          </a:p>
          <a:p>
            <a:pPr marL="0" indent="7938" algn="just"/>
            <a:r>
              <a:rPr lang="en-US" dirty="0" smtClean="0"/>
              <a:t>The ‘Ordering Customer’ refers to the customer ordering the transfer. Here you can enter the name and address or the account number of the Customer, ordering the transaction. You will be allowed to enter details in this field only if you have initiated a customer transfer (MT 103).</a:t>
            </a:r>
          </a:p>
          <a:p>
            <a:pPr marL="0" indent="7938" algn="just">
              <a:buNone/>
            </a:pPr>
            <a:endParaRPr lang="en-US" b="1" i="1" dirty="0" smtClean="0"/>
          </a:p>
          <a:p>
            <a:pPr marL="0" indent="7938" algn="just">
              <a:buNone/>
            </a:pPr>
            <a:r>
              <a:rPr lang="en-US" b="1" dirty="0" smtClean="0">
                <a:solidFill>
                  <a:schemeClr val="accent1"/>
                </a:solidFill>
              </a:rPr>
              <a:t>Ultimate Beneficiary </a:t>
            </a:r>
          </a:p>
          <a:p>
            <a:pPr marL="0" indent="7938" algn="just"/>
            <a:r>
              <a:rPr lang="en-US" sz="2000" dirty="0" smtClean="0"/>
              <a:t>The Ultimate Beneficiary refers to the Customer to whom the transfer amount is to be paid. You can make entries into this field only for a customer transfer (MT 103).</a:t>
            </a:r>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214453"/>
            <a:ext cx="8401558" cy="3062606"/>
          </a:xfrm>
        </p:spPr>
        <p:txBody>
          <a:bodyPr/>
          <a:lstStyle/>
          <a:p>
            <a:pPr>
              <a:lnSpc>
                <a:spcPct val="150000"/>
              </a:lnSpc>
            </a:pPr>
            <a:r>
              <a:rPr lang="en-US" dirty="0" smtClean="0"/>
              <a:t>Customer and Customer Accounts</a:t>
            </a:r>
          </a:p>
          <a:p>
            <a:pPr>
              <a:lnSpc>
                <a:spcPct val="150000"/>
              </a:lnSpc>
            </a:pPr>
            <a:r>
              <a:rPr lang="en-US" dirty="0" smtClean="0"/>
              <a:t>Customer Address</a:t>
            </a:r>
          </a:p>
          <a:p>
            <a:pPr>
              <a:lnSpc>
                <a:spcPct val="150000"/>
              </a:lnSpc>
            </a:pPr>
            <a:r>
              <a:rPr lang="en-US" dirty="0" smtClean="0"/>
              <a:t>BIC Maintenance</a:t>
            </a:r>
          </a:p>
          <a:p>
            <a:pPr>
              <a:lnSpc>
                <a:spcPct val="150000"/>
              </a:lnSpc>
            </a:pPr>
            <a:r>
              <a:rPr lang="en-US" dirty="0" smtClean="0"/>
              <a:t>Advice Format</a:t>
            </a:r>
          </a:p>
          <a:p>
            <a:pPr>
              <a:lnSpc>
                <a:spcPct val="150000"/>
              </a:lnSpc>
            </a:pPr>
            <a:r>
              <a:rPr lang="en-US" dirty="0" smtClean="0"/>
              <a:t>Settlement Instructions</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buNone/>
            </a:pPr>
            <a:endParaRPr lang="en-US" b="1" dirty="0" smtClean="0">
              <a:solidFill>
                <a:schemeClr val="accent1"/>
              </a:solidFill>
            </a:endParaRPr>
          </a:p>
          <a:p>
            <a:pPr algn="just">
              <a:buNone/>
            </a:pPr>
            <a:r>
              <a:rPr lang="en-US" b="1" dirty="0" smtClean="0">
                <a:solidFill>
                  <a:schemeClr val="accent1"/>
                </a:solidFill>
              </a:rPr>
              <a:t>BIC Code</a:t>
            </a:r>
            <a:endParaRPr lang="en-US" dirty="0" smtClean="0">
              <a:solidFill>
                <a:schemeClr val="accent1"/>
              </a:solidFill>
            </a:endParaRPr>
          </a:p>
          <a:p>
            <a:pPr algn="just"/>
            <a:r>
              <a:rPr lang="en-US" dirty="0" smtClean="0"/>
              <a:t>You need to indicate the code by which the bank is identified by S.W.I.F.T. On indicating the Bank Identifier Code, you should indicate the detailed name of the bank. If the bank is a customer of your bank, you can select the CIF ID assigned to the bank from the option list.</a:t>
            </a:r>
          </a:p>
          <a:p>
            <a:pPr algn="just">
              <a:buNone/>
            </a:pPr>
            <a:r>
              <a:rPr lang="en-US" b="1" dirty="0" smtClean="0">
                <a:solidFill>
                  <a:schemeClr val="accent1"/>
                </a:solidFill>
              </a:rPr>
              <a:t>Relationship </a:t>
            </a:r>
            <a:endParaRPr lang="en-US" dirty="0" smtClean="0">
              <a:solidFill>
                <a:schemeClr val="accent1"/>
              </a:solidFill>
            </a:endParaRPr>
          </a:p>
          <a:p>
            <a:pPr algn="just"/>
            <a:r>
              <a:rPr lang="en-US" dirty="0" smtClean="0"/>
              <a:t>You have to identify the kind of relationship that exists between your bank and the BIC entity. </a:t>
            </a:r>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92211" y="1051133"/>
            <a:ext cx="8401558" cy="3225926"/>
          </a:xfrm>
        </p:spPr>
        <p:txBody>
          <a:bodyPr/>
          <a:lstStyle/>
          <a:p>
            <a:pPr algn="just">
              <a:buNone/>
            </a:pPr>
            <a:r>
              <a:rPr lang="en-US" b="1" dirty="0" smtClean="0">
                <a:solidFill>
                  <a:schemeClr val="accent1"/>
                </a:solidFill>
              </a:rPr>
              <a:t>SK arrangement </a:t>
            </a:r>
            <a:endParaRPr lang="en-US" dirty="0" smtClean="0">
              <a:solidFill>
                <a:schemeClr val="accent1"/>
              </a:solidFill>
            </a:endParaRPr>
          </a:p>
          <a:p>
            <a:pPr algn="just"/>
            <a:r>
              <a:rPr lang="en-US" dirty="0" smtClean="0"/>
              <a:t>Indicate whether a SK arrangement exists between your bank and the BIC entity. </a:t>
            </a:r>
          </a:p>
          <a:p>
            <a:pPr algn="just">
              <a:buNone/>
            </a:pPr>
            <a:r>
              <a:rPr lang="en-US" b="1" dirty="0" smtClean="0">
                <a:solidFill>
                  <a:schemeClr val="accent1"/>
                </a:solidFill>
              </a:rPr>
              <a:t>Payment Message</a:t>
            </a:r>
            <a:endParaRPr lang="en-US" dirty="0" smtClean="0">
              <a:solidFill>
                <a:schemeClr val="accent1"/>
              </a:solidFill>
            </a:endParaRPr>
          </a:p>
          <a:p>
            <a:pPr algn="just"/>
            <a:r>
              <a:rPr lang="en-US" dirty="0" smtClean="0"/>
              <a:t> Generate MT 103 as Payment Message - You can indicate whether your counterparty whose BIC Code details you are capturing, can receive and process payment messages in the MT 103 format. If so, enable the ‘Generate MT 103 as Payment Message’ option by checking the box </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a:t>
            </a:r>
            <a:r>
              <a:rPr lang="en-US"/>
              <a:t>14.0.0.0.0</a:t>
            </a:r>
            <a:endParaRPr lang="en-US" dirty="0"/>
          </a:p>
        </p:txBody>
      </p:sp>
      <p:sp>
        <p:nvSpPr>
          <p:cNvPr id="12" name="Text Placeholder 11"/>
          <p:cNvSpPr>
            <a:spLocks noGrp="1"/>
          </p:cNvSpPr>
          <p:nvPr>
            <p:ph type="body" sz="quarter" idx="13"/>
          </p:nvPr>
        </p:nvSpPr>
        <p:spPr/>
        <p:txBody>
          <a:bodyPr/>
          <a:lstStyle/>
          <a:p>
            <a:r>
              <a:rPr lang="en-US" dirty="0" smtClean="0"/>
              <a:t>Fund Transfer</a:t>
            </a:r>
            <a:endParaRPr lang="en-US" dirty="0"/>
          </a:p>
        </p:txBody>
      </p:sp>
      <p:grpSp>
        <p:nvGrpSpPr>
          <p:cNvPr id="5" name="Group 4"/>
          <p:cNvGrpSpPr/>
          <p:nvPr/>
        </p:nvGrpSpPr>
        <p:grpSpPr>
          <a:xfrm>
            <a:off x="8972550" y="-287272"/>
            <a:ext cx="6044878" cy="5709255"/>
            <a:chOff x="8972550" y="-112614"/>
            <a:chExt cx="6044878" cy="5709255"/>
          </a:xfrm>
        </p:grpSpPr>
        <p:sp>
          <p:nvSpPr>
            <p:cNvPr id="6" name="Rectangle 5"/>
            <p:cNvSpPr/>
            <p:nvPr/>
          </p:nvSpPr>
          <p:spPr>
            <a:xfrm>
              <a:off x="9245604" y="-112614"/>
              <a:ext cx="5771824" cy="57092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tlCol="0" anchor="t">
              <a:spAutoFit/>
            </a:bodyPr>
            <a:lstStyle/>
            <a:p>
              <a:pPr marL="231775" indent="-231775" algn="l">
                <a:spcAft>
                  <a:spcPts val="1200"/>
                </a:spcAft>
              </a:pPr>
              <a:r>
                <a:rPr lang="en-US" b="1" dirty="0" smtClean="0"/>
                <a:t>To fill</a:t>
              </a:r>
              <a:r>
                <a:rPr lang="en-US" b="1" baseline="0" dirty="0" smtClean="0"/>
                <a:t> a shape with an image.</a:t>
              </a:r>
              <a:endParaRPr lang="en-US" b="0" i="1" baseline="0" dirty="0" smtClean="0"/>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0" baseline="0" dirty="0" smtClean="0"/>
                <a:t>Use existing picture box, DO NOT delete and create new picture box.</a:t>
              </a:r>
            </a:p>
            <a:p>
              <a:pPr marL="561975" indent="-342900" algn="l">
                <a:spcAft>
                  <a:spcPts val="600"/>
                </a:spcAft>
                <a:buFont typeface="+mj-lt"/>
                <a:buAutoNum type="arabicPeriod"/>
              </a:pPr>
              <a:r>
                <a:rPr lang="en-US" b="0" baseline="0" dirty="0" smtClean="0"/>
                <a:t>Right click on the shape.</a:t>
              </a:r>
            </a:p>
            <a:p>
              <a:pPr marL="561975" indent="-342900" algn="l">
                <a:spcAft>
                  <a:spcPts val="600"/>
                </a:spcAft>
                <a:buFont typeface="+mj-lt"/>
                <a:buAutoNum type="arabicPeriod"/>
              </a:pPr>
              <a:r>
                <a:rPr lang="en-US" b="0" baseline="0" dirty="0" smtClean="0"/>
                <a:t>At the bottom of the submenu select </a:t>
              </a:r>
              <a:br>
                <a:rPr lang="en-US" b="0" baseline="0" dirty="0" smtClean="0"/>
              </a:br>
              <a:r>
                <a:rPr lang="en-US" b="0" baseline="0" dirty="0" smtClean="0"/>
                <a:t>“Format Shape”</a:t>
              </a:r>
            </a:p>
            <a:p>
              <a:pPr marL="561975" indent="-342900" algn="l">
                <a:spcAft>
                  <a:spcPts val="600"/>
                </a:spcAft>
                <a:buFont typeface="+mj-lt"/>
                <a:buAutoNum type="arabicPeriod"/>
              </a:pPr>
              <a:r>
                <a:rPr lang="en-US" b="0" baseline="0" dirty="0" smtClean="0"/>
                <a:t>Select “Fill” at the top of the “Format Shape” dialog box.</a:t>
              </a:r>
            </a:p>
            <a:p>
              <a:pPr marL="561975" indent="-342900" algn="l">
                <a:spcAft>
                  <a:spcPts val="600"/>
                </a:spcAft>
                <a:buFont typeface="+mj-lt"/>
                <a:buAutoNum type="arabicPeriod"/>
              </a:pPr>
              <a:r>
                <a:rPr lang="en-US" b="0" baseline="0" dirty="0" smtClean="0"/>
                <a:t>Select “Picture or Texture fill” from the options.</a:t>
              </a:r>
            </a:p>
            <a:p>
              <a:pPr marL="561975" indent="-342900" algn="l">
                <a:spcAft>
                  <a:spcPts val="600"/>
                </a:spcAft>
                <a:buFont typeface="+mj-lt"/>
                <a:buAutoNum type="arabicPeriod"/>
              </a:pPr>
              <a:r>
                <a:rPr lang="en-US" b="0" baseline="0" dirty="0" smtClean="0"/>
                <a:t>And select “File” under the “Insert from” option.</a:t>
              </a:r>
            </a:p>
            <a:p>
              <a:pPr marL="561975" indent="-342900" algn="l">
                <a:spcAft>
                  <a:spcPts val="600"/>
                </a:spcAft>
                <a:buFont typeface="+mj-lt"/>
                <a:buAutoNum type="arabicPeriod"/>
              </a:pPr>
              <a:r>
                <a:rPr lang="en-US" b="0" baseline="0" dirty="0" smtClean="0"/>
                <a:t>Navigate to the file you want to use and </a:t>
              </a:r>
              <a:br>
                <a:rPr lang="en-US" b="0" baseline="0" dirty="0" smtClean="0"/>
              </a:br>
              <a:r>
                <a:rPr lang="en-US" b="0" baseline="0" dirty="0" smtClean="0"/>
                <a:t>select “Insert”</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srgbClr val="FFFFFF"/>
                  </a:solidFill>
                </a:rPr>
                <a:t>On the “Format” tab, in the Size group, click on</a:t>
              </a:r>
              <a:r>
                <a:rPr lang="en-US" baseline="0" dirty="0" smtClean="0">
                  <a:solidFill>
                    <a:srgbClr val="FFFFFF"/>
                  </a:solidFill>
                </a:rPr>
                <a:t> “Crop to Fill” in the </a:t>
              </a:r>
              <a:r>
                <a:rPr lang="en-US" dirty="0" smtClean="0">
                  <a:solidFill>
                    <a:srgbClr val="FFFFFF"/>
                  </a:solidFill>
                </a:rPr>
                <a:t>Crop tool </a:t>
              </a:r>
              <a:r>
                <a:rPr lang="en-US" dirty="0" smtClean="0"/>
                <a:t>and drag the image bounding box to the desired size</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1" baseline="0" dirty="0" smtClean="0"/>
                <a:t>DELETE THIS</a:t>
              </a:r>
              <a:r>
                <a:rPr lang="en-US" b="1" dirty="0" smtClean="0"/>
                <a:t> INSTRUCTION NOTE WHEN NOT IN USE</a:t>
              </a:r>
              <a:endParaRPr lang="en-US" b="1" baseline="0" dirty="0" smtClean="0"/>
            </a:p>
          </p:txBody>
        </p:sp>
        <p:cxnSp>
          <p:nvCxnSpPr>
            <p:cNvPr id="9" name="Straight Connector 8"/>
            <p:cNvCxnSpPr/>
            <p:nvPr/>
          </p:nvCxnSpPr>
          <p:spPr>
            <a:xfrm flipH="1">
              <a:off x="8972550" y="2742013"/>
              <a:ext cx="273054" cy="0"/>
            </a:xfrm>
            <a:prstGeom prst="line">
              <a:avLst/>
            </a:prstGeom>
            <a:grpFill/>
            <a:ln w="19050">
              <a:solidFill>
                <a:srgbClr val="00B050"/>
              </a:solidFill>
              <a:round/>
              <a:headEnd/>
              <a:tailEnd type="triangle" w="med" len="med"/>
            </a:ln>
          </p:spPr>
        </p:cxnSp>
      </p:gr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051133"/>
            <a:ext cx="8401558" cy="3225926"/>
          </a:xfrm>
        </p:spPr>
        <p:txBody>
          <a:bodyPr/>
          <a:lstStyle/>
          <a:p>
            <a:pPr algn="just">
              <a:lnSpc>
                <a:spcPct val="90000"/>
              </a:lnSpc>
            </a:pPr>
            <a:endParaRPr lang="en-US" dirty="0" smtClean="0"/>
          </a:p>
          <a:p>
            <a:pPr algn="just">
              <a:lnSpc>
                <a:spcPct val="90000"/>
              </a:lnSpc>
              <a:spcAft>
                <a:spcPts val="1200"/>
              </a:spcAft>
            </a:pPr>
            <a:r>
              <a:rPr lang="en-US" dirty="0" smtClean="0"/>
              <a:t>CUG Member – enable this option by checking the box positioned next to this field to indicate that the BIC entity is a Closed User Group member. </a:t>
            </a:r>
          </a:p>
          <a:p>
            <a:pPr algn="just">
              <a:lnSpc>
                <a:spcPct val="90000"/>
              </a:lnSpc>
              <a:spcAft>
                <a:spcPts val="1200"/>
              </a:spcAft>
            </a:pPr>
            <a:r>
              <a:rPr lang="en-US" dirty="0" smtClean="0"/>
              <a:t>Black-Listed – this indicates that the BIC entity is also black listed. </a:t>
            </a:r>
          </a:p>
          <a:p>
            <a:pPr algn="just">
              <a:lnSpc>
                <a:spcPct val="90000"/>
              </a:lnSpc>
              <a:spcAft>
                <a:spcPts val="1200"/>
              </a:spcAft>
            </a:pPr>
            <a:r>
              <a:rPr lang="en-US" dirty="0" smtClean="0"/>
              <a:t>ISO 15022 – this preference determines the SWIFT message type which is to be sent for securities related transactions. </a:t>
            </a:r>
          </a:p>
          <a:p>
            <a:pPr algn="just">
              <a:lnSpc>
                <a:spcPct val="90000"/>
              </a:lnSpc>
              <a:spcAft>
                <a:spcPts val="1200"/>
              </a:spcAft>
            </a:pPr>
            <a:r>
              <a:rPr lang="en-US" dirty="0" smtClean="0"/>
              <a:t>Remit Member - This indicates that the customer is registered with MT 103 Extended Remittance Information Multi User Group.</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lnSpc>
                <a:spcPct val="90000"/>
              </a:lnSpc>
            </a:pPr>
            <a:endParaRPr lang="en-US" dirty="0" smtClean="0"/>
          </a:p>
          <a:p>
            <a:pPr algn="just">
              <a:lnSpc>
                <a:spcPct val="90000"/>
              </a:lnSpc>
              <a:buNone/>
            </a:pPr>
            <a:r>
              <a:rPr lang="en-US" b="1" dirty="0" smtClean="0">
                <a:solidFill>
                  <a:schemeClr val="accent1"/>
                </a:solidFill>
              </a:rPr>
              <a:t>Multi Customer Credit Transfer</a:t>
            </a:r>
            <a:endParaRPr lang="en-US" dirty="0" smtClean="0">
              <a:solidFill>
                <a:schemeClr val="accent1"/>
              </a:solidFill>
            </a:endParaRPr>
          </a:p>
          <a:p>
            <a:pPr algn="just">
              <a:lnSpc>
                <a:spcPct val="90000"/>
              </a:lnSpc>
            </a:pPr>
            <a:r>
              <a:rPr lang="en-US" dirty="0" smtClean="0"/>
              <a:t>This option to indicate whether or not a Multi Credit Transfer Feature [MT102 support] exists between your bank and the BIC entity </a:t>
            </a:r>
          </a:p>
          <a:p>
            <a:pPr algn="just">
              <a:lnSpc>
                <a:spcPct val="90000"/>
              </a:lnSpc>
              <a:buNone/>
            </a:pPr>
            <a:endParaRPr lang="en-US" b="1" dirty="0" smtClean="0"/>
          </a:p>
          <a:p>
            <a:pPr algn="just">
              <a:lnSpc>
                <a:spcPct val="90000"/>
              </a:lnSpc>
              <a:buNone/>
            </a:pPr>
            <a:r>
              <a:rPr lang="en-US" b="1" dirty="0" smtClean="0">
                <a:solidFill>
                  <a:schemeClr val="accent1"/>
                </a:solidFill>
              </a:rPr>
              <a:t>Maximum Size </a:t>
            </a:r>
            <a:endParaRPr lang="en-US" dirty="0" smtClean="0">
              <a:solidFill>
                <a:schemeClr val="accent1"/>
              </a:solidFill>
            </a:endParaRPr>
          </a:p>
          <a:p>
            <a:pPr algn="just">
              <a:lnSpc>
                <a:spcPct val="90000"/>
              </a:lnSpc>
            </a:pPr>
            <a:r>
              <a:rPr lang="en-US" dirty="0" smtClean="0"/>
              <a:t>Indicate the maximum size in bytes, agreed upon between the two parties for transmitting a MT102 message. A null value in this field signifies that there is no limit set on the size of the message. </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pPr lvl="1"/>
            <a:endParaRPr lang="en-US" dirty="0" smtClean="0"/>
          </a:p>
          <a:p>
            <a:pPr lvl="1"/>
            <a:r>
              <a:rPr lang="en-US" dirty="0" smtClean="0"/>
              <a:t>SWIFT</a:t>
            </a:r>
          </a:p>
          <a:p>
            <a:pPr lvl="1"/>
            <a:endParaRPr lang="en-US" dirty="0" smtClean="0"/>
          </a:p>
          <a:p>
            <a:pPr lvl="1"/>
            <a:r>
              <a:rPr lang="en-US" dirty="0" smtClean="0"/>
              <a:t>Clearing Network</a:t>
            </a:r>
          </a:p>
          <a:p>
            <a:pPr lvl="1"/>
            <a:endParaRPr lang="en-US" dirty="0" smtClean="0"/>
          </a:p>
          <a:p>
            <a:pPr lvl="1"/>
            <a:r>
              <a:rPr lang="en-US" dirty="0" smtClean="0"/>
              <a:t>Mail Instruments – Demand Drafts, Manager’s Checks</a:t>
            </a:r>
          </a:p>
          <a:p>
            <a:pPr>
              <a:buNone/>
            </a:pPr>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Payment Modes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734937"/>
            <a:ext cx="8401558" cy="3473754"/>
          </a:xfrm>
        </p:spPr>
        <p:txBody>
          <a:bodyPr/>
          <a:lstStyle/>
          <a:p>
            <a:pPr algn="just">
              <a:lnSpc>
                <a:spcPct val="90000"/>
              </a:lnSpc>
              <a:buNone/>
            </a:pPr>
            <a:r>
              <a:rPr lang="en-US" b="1" dirty="0" smtClean="0">
                <a:solidFill>
                  <a:schemeClr val="accent1"/>
                </a:solidFill>
              </a:rPr>
              <a:t>Transfer Type</a:t>
            </a:r>
          </a:p>
          <a:p>
            <a:pPr algn="just">
              <a:lnSpc>
                <a:spcPct val="90000"/>
              </a:lnSpc>
            </a:pPr>
            <a:r>
              <a:rPr lang="en-US" dirty="0" smtClean="0"/>
              <a:t> You can indicate the type of transfers that the product can be associated with. From the pick list you can choose any of the following options:</a:t>
            </a:r>
          </a:p>
          <a:p>
            <a:pPr algn="just">
              <a:lnSpc>
                <a:spcPct val="90000"/>
              </a:lnSpc>
              <a:buNone/>
            </a:pPr>
            <a:r>
              <a:rPr lang="en-US" dirty="0" smtClean="0"/>
              <a:t>	- </a:t>
            </a:r>
            <a:r>
              <a:rPr lang="en-US" sz="1800" dirty="0" smtClean="0"/>
              <a:t>Customer transfer</a:t>
            </a:r>
          </a:p>
          <a:p>
            <a:pPr algn="just">
              <a:lnSpc>
                <a:spcPct val="90000"/>
              </a:lnSpc>
              <a:buNone/>
            </a:pPr>
            <a:r>
              <a:rPr lang="en-US" sz="1800" dirty="0" smtClean="0"/>
              <a:t>	- Bank transfer</a:t>
            </a:r>
          </a:p>
          <a:p>
            <a:pPr algn="just">
              <a:lnSpc>
                <a:spcPct val="90000"/>
              </a:lnSpc>
              <a:buNone/>
            </a:pPr>
            <a:r>
              <a:rPr lang="en-US" sz="1800" dirty="0" smtClean="0"/>
              <a:t>	- Bank transfer for own A/c</a:t>
            </a:r>
          </a:p>
          <a:p>
            <a:pPr algn="just">
              <a:lnSpc>
                <a:spcPct val="90000"/>
              </a:lnSpc>
              <a:buNone/>
            </a:pPr>
            <a:r>
              <a:rPr lang="en-US" sz="1800" dirty="0" smtClean="0"/>
              <a:t>	- Direct Debit Advice</a:t>
            </a:r>
          </a:p>
          <a:p>
            <a:pPr algn="just">
              <a:lnSpc>
                <a:spcPct val="90000"/>
              </a:lnSpc>
              <a:buNone/>
            </a:pPr>
            <a:endParaRPr lang="en-US" dirty="0" smtClean="0"/>
          </a:p>
          <a:p>
            <a:pPr algn="just">
              <a:lnSpc>
                <a:spcPct val="90000"/>
              </a:lnSpc>
            </a:pPr>
            <a:r>
              <a:rPr lang="en-US" dirty="0" smtClean="0"/>
              <a:t>The “transfer type” preference is applicable only for ‘outgoing’ type of funds transfer products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5980"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03305"/>
            <a:ext cx="8401558" cy="3473754"/>
          </a:xfrm>
        </p:spPr>
        <p:txBody>
          <a:bodyPr/>
          <a:lstStyle/>
          <a:p>
            <a:pPr algn="just">
              <a:lnSpc>
                <a:spcPct val="90000"/>
              </a:lnSpc>
              <a:buNone/>
            </a:pPr>
            <a:r>
              <a:rPr lang="en-US" b="1" dirty="0" smtClean="0">
                <a:solidFill>
                  <a:schemeClr val="accent1"/>
                </a:solidFill>
              </a:rPr>
              <a:t>Suppress Back Valued Payment messages </a:t>
            </a:r>
            <a:endParaRPr lang="en-US" dirty="0" smtClean="0">
              <a:solidFill>
                <a:schemeClr val="accent1"/>
              </a:solidFill>
            </a:endParaRPr>
          </a:p>
          <a:p>
            <a:pPr algn="just"/>
            <a:r>
              <a:rPr lang="en-US" dirty="0" smtClean="0"/>
              <a:t>	Indicates whether or not the system should suppress by default, the payment message for all back valued contracts (contracts with debit value date less than the system date) of the product </a:t>
            </a:r>
          </a:p>
          <a:p>
            <a:pPr algn="just">
              <a:buNone/>
            </a:pPr>
            <a:endParaRPr lang="en-US" b="1" dirty="0" smtClean="0">
              <a:solidFill>
                <a:schemeClr val="accent1"/>
              </a:solidFill>
            </a:endParaRPr>
          </a:p>
          <a:p>
            <a:pPr algn="just">
              <a:buNone/>
            </a:pPr>
            <a:r>
              <a:rPr lang="en-US" b="1" dirty="0" smtClean="0">
                <a:solidFill>
                  <a:schemeClr val="accent1"/>
                </a:solidFill>
              </a:rPr>
              <a:t>Multiple Credit Transfers </a:t>
            </a:r>
            <a:endParaRPr lang="en-US" dirty="0" smtClean="0">
              <a:solidFill>
                <a:schemeClr val="accent1"/>
              </a:solidFill>
            </a:endParaRPr>
          </a:p>
          <a:p>
            <a:pPr algn="just"/>
            <a:r>
              <a:rPr lang="en-US" dirty="0" smtClean="0"/>
              <a:t>	Enabling this option indicates that the particular FT product can be used for Multi Credit Transfers.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4705" y="194263"/>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803305"/>
            <a:ext cx="8401558" cy="3473754"/>
          </a:xfrm>
        </p:spPr>
        <p:txBody>
          <a:bodyPr/>
          <a:lstStyle/>
          <a:p>
            <a:pPr algn="just">
              <a:buNone/>
            </a:pPr>
            <a:r>
              <a:rPr lang="en-US" b="1" dirty="0" smtClean="0">
                <a:solidFill>
                  <a:schemeClr val="accent1"/>
                </a:solidFill>
              </a:rPr>
              <a:t>Cover required</a:t>
            </a:r>
            <a:endParaRPr lang="en-US" dirty="0" smtClean="0">
              <a:solidFill>
                <a:schemeClr val="accent1"/>
              </a:solidFill>
            </a:endParaRPr>
          </a:p>
          <a:p>
            <a:pPr algn="just"/>
            <a:r>
              <a:rPr lang="en-US" dirty="0" smtClean="0"/>
              <a:t>Indicates whether a cover message needs to be sent for the transfer or not </a:t>
            </a:r>
          </a:p>
          <a:p>
            <a:pPr algn="just">
              <a:buNone/>
            </a:pPr>
            <a:endParaRPr lang="en-US" dirty="0" smtClean="0"/>
          </a:p>
          <a:p>
            <a:pPr algn="just">
              <a:buNone/>
            </a:pPr>
            <a:r>
              <a:rPr lang="en-US" b="1" dirty="0" smtClean="0">
                <a:solidFill>
                  <a:schemeClr val="accent1"/>
                </a:solidFill>
              </a:rPr>
              <a:t>Generate MT 103+ </a:t>
            </a:r>
            <a:endParaRPr lang="en-US" dirty="0" smtClean="0">
              <a:solidFill>
                <a:schemeClr val="accent1"/>
              </a:solidFill>
            </a:endParaRPr>
          </a:p>
          <a:p>
            <a:pPr algn="just"/>
            <a:r>
              <a:rPr lang="en-US" dirty="0" smtClean="0"/>
              <a:t>You can indicate whether MT 103 messages for outgoing transfers using the product must be generated in the MT 103+ format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03305"/>
            <a:ext cx="8401558" cy="3473754"/>
          </a:xfrm>
        </p:spPr>
        <p:txBody>
          <a:bodyPr/>
          <a:lstStyle/>
          <a:p>
            <a:pPr algn="just">
              <a:lnSpc>
                <a:spcPct val="150000"/>
              </a:lnSpc>
              <a:buNone/>
            </a:pPr>
            <a:r>
              <a:rPr lang="en-US" b="1" dirty="0" smtClean="0">
                <a:solidFill>
                  <a:schemeClr val="accent1"/>
                </a:solidFill>
              </a:rPr>
              <a:t>Remit Message</a:t>
            </a:r>
            <a:endParaRPr lang="en-US" dirty="0" smtClean="0">
              <a:solidFill>
                <a:schemeClr val="accent1"/>
              </a:solidFill>
            </a:endParaRPr>
          </a:p>
          <a:p>
            <a:pPr algn="just">
              <a:lnSpc>
                <a:spcPct val="150000"/>
              </a:lnSpc>
            </a:pPr>
            <a:r>
              <a:rPr lang="en-US" dirty="0" smtClean="0"/>
              <a:t>If you check this box, you can send remit messages using this product </a:t>
            </a:r>
          </a:p>
          <a:p>
            <a:pPr algn="just">
              <a:lnSpc>
                <a:spcPct val="150000"/>
              </a:lnSpc>
              <a:buNone/>
            </a:pPr>
            <a:r>
              <a:rPr lang="en-US" b="1" dirty="0" smtClean="0">
                <a:solidFill>
                  <a:schemeClr val="accent1"/>
                </a:solidFill>
              </a:rPr>
              <a:t>Rate related details for a product</a:t>
            </a:r>
          </a:p>
          <a:p>
            <a:pPr algn="just">
              <a:lnSpc>
                <a:spcPct val="150000"/>
              </a:lnSpc>
              <a:buNone/>
            </a:pPr>
            <a:r>
              <a:rPr lang="en-US" b="1" dirty="0" smtClean="0">
                <a:solidFill>
                  <a:schemeClr val="accent1"/>
                </a:solidFill>
              </a:rPr>
              <a:t>Indicating the Exchange Rate Type </a:t>
            </a:r>
          </a:p>
          <a:p>
            <a:pPr algn="just"/>
            <a:r>
              <a:rPr lang="en-US" dirty="0" smtClean="0"/>
              <a:t>You can indicate the exchange rates that are to be picked up and applied to the transfer amount for contracts involving the product. </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564022"/>
            <a:ext cx="8401558" cy="3896883"/>
          </a:xfrm>
        </p:spPr>
        <p:txBody>
          <a:bodyPr/>
          <a:lstStyle/>
          <a:p>
            <a:pPr algn="just">
              <a:lnSpc>
                <a:spcPct val="150000"/>
              </a:lnSpc>
              <a:buNone/>
            </a:pPr>
            <a:r>
              <a:rPr lang="en-US" b="1" dirty="0" smtClean="0">
                <a:solidFill>
                  <a:schemeClr val="accent1"/>
                </a:solidFill>
              </a:rPr>
              <a:t>Rate related details for a product</a:t>
            </a:r>
          </a:p>
          <a:p>
            <a:pPr algn="just"/>
            <a:r>
              <a:rPr lang="en-US" dirty="0" smtClean="0"/>
              <a:t>Indicating when the rates should be picked up and Indicating when messages should be generated , Options available are</a:t>
            </a:r>
          </a:p>
          <a:p>
            <a:pPr lvl="4" algn="just">
              <a:buFont typeface="Times" pitchFamily="18" charset="0"/>
              <a:buNone/>
            </a:pPr>
            <a:r>
              <a:rPr lang="en-US" sz="2000" dirty="0" smtClean="0"/>
              <a:t>	</a:t>
            </a:r>
            <a:r>
              <a:rPr lang="en-US" sz="1800" dirty="0" smtClean="0">
                <a:solidFill>
                  <a:schemeClr val="tx1"/>
                </a:solidFill>
              </a:rPr>
              <a:t>Booking Date</a:t>
            </a:r>
          </a:p>
          <a:p>
            <a:pPr lvl="4" algn="just">
              <a:buFont typeface="Times" pitchFamily="18" charset="0"/>
              <a:buNone/>
            </a:pPr>
            <a:r>
              <a:rPr lang="en-US" sz="1800" dirty="0" smtClean="0">
                <a:solidFill>
                  <a:schemeClr val="tx1"/>
                </a:solidFill>
              </a:rPr>
              <a:t>	Spot Date</a:t>
            </a:r>
          </a:p>
          <a:p>
            <a:pPr lvl="4" algn="just">
              <a:buFont typeface="Times" pitchFamily="18" charset="0"/>
              <a:buNone/>
            </a:pPr>
            <a:r>
              <a:rPr lang="en-US" sz="1800" dirty="0" smtClean="0">
                <a:solidFill>
                  <a:schemeClr val="tx1"/>
                </a:solidFill>
              </a:rPr>
              <a:t>	Value Date</a:t>
            </a:r>
          </a:p>
          <a:p>
            <a:pPr lvl="4" algn="just">
              <a:buFont typeface="Times" pitchFamily="18" charset="0"/>
              <a:buNone/>
            </a:pPr>
            <a:r>
              <a:rPr lang="en-US" sz="1800" dirty="0" smtClean="0">
                <a:solidFill>
                  <a:schemeClr val="tx1"/>
                </a:solidFill>
              </a:rPr>
              <a:t>	Dr. Value Date</a:t>
            </a:r>
          </a:p>
          <a:p>
            <a:pPr lvl="4" algn="just">
              <a:buFont typeface="Times" pitchFamily="18" charset="0"/>
              <a:buNone/>
            </a:pPr>
            <a:r>
              <a:rPr lang="en-US" sz="1800" dirty="0" smtClean="0">
                <a:solidFill>
                  <a:schemeClr val="tx1"/>
                </a:solidFill>
              </a:rPr>
              <a:t>	Cr. Value Date</a:t>
            </a:r>
          </a:p>
          <a:p>
            <a:pPr lvl="4" algn="just">
              <a:buFont typeface="Times" pitchFamily="18" charset="0"/>
              <a:buNone/>
            </a:pPr>
            <a:r>
              <a:rPr lang="en-US" sz="1800" dirty="0" smtClean="0">
                <a:solidFill>
                  <a:schemeClr val="tx1"/>
                </a:solidFill>
              </a:rPr>
              <a:t>	Instruction Date</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11850"/>
            <a:ext cx="8401558" cy="3649055"/>
          </a:xfrm>
        </p:spPr>
        <p:txBody>
          <a:bodyPr/>
          <a:lstStyle/>
          <a:p>
            <a:pPr algn="just">
              <a:buNone/>
            </a:pPr>
            <a:r>
              <a:rPr lang="en-US" b="1" dirty="0" smtClean="0">
                <a:solidFill>
                  <a:schemeClr val="accent1"/>
                </a:solidFill>
              </a:rPr>
              <a:t>Allowing message generation before accounting</a:t>
            </a:r>
            <a:endParaRPr lang="en-US" dirty="0" smtClean="0">
              <a:solidFill>
                <a:schemeClr val="accent1"/>
              </a:solidFill>
            </a:endParaRPr>
          </a:p>
          <a:p>
            <a:pPr algn="just"/>
            <a:r>
              <a:rPr lang="en-US" dirty="0" smtClean="0"/>
              <a:t>You can indicate whether the system must allow generation of messages before the relevant accounting entries are passed for contracts using the product.  This preference is only applicable for outgoing product types.</a:t>
            </a:r>
          </a:p>
          <a:p>
            <a:pPr algn="just">
              <a:lnSpc>
                <a:spcPct val="150000"/>
              </a:lnSpc>
              <a:buNone/>
            </a:pPr>
            <a:r>
              <a:rPr lang="en-US" b="1" dirty="0" smtClean="0">
                <a:solidFill>
                  <a:schemeClr val="accent1"/>
                </a:solidFill>
              </a:rPr>
              <a:t>Split Dr/Cr Liquidation</a:t>
            </a:r>
          </a:p>
          <a:p>
            <a:pPr algn="just"/>
            <a:r>
              <a:rPr lang="en-US" dirty="0" smtClean="0"/>
              <a:t>Whether the system should trigger both initiation and liquidation events for the contract.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658026"/>
            <a:ext cx="8401558" cy="3802879"/>
          </a:xfrm>
        </p:spPr>
        <p:txBody>
          <a:bodyPr/>
          <a:lstStyle/>
          <a:p>
            <a:pPr algn="just">
              <a:lnSpc>
                <a:spcPct val="150000"/>
              </a:lnSpc>
              <a:buNone/>
            </a:pPr>
            <a:r>
              <a:rPr lang="en-US" b="1" dirty="0" smtClean="0">
                <a:solidFill>
                  <a:schemeClr val="accent1"/>
                </a:solidFill>
              </a:rPr>
              <a:t>Future Value Allowed</a:t>
            </a:r>
          </a:p>
          <a:p>
            <a:pPr algn="just">
              <a:lnSpc>
                <a:spcPct val="150000"/>
              </a:lnSpc>
            </a:pPr>
            <a:r>
              <a:rPr lang="en-US" dirty="0" smtClean="0"/>
              <a:t>Whether future valued contracts can be input using this product </a:t>
            </a:r>
          </a:p>
          <a:p>
            <a:pPr algn="just">
              <a:lnSpc>
                <a:spcPct val="150000"/>
              </a:lnSpc>
              <a:buNone/>
            </a:pPr>
            <a:r>
              <a:rPr lang="en-US" b="1" dirty="0" smtClean="0">
                <a:solidFill>
                  <a:schemeClr val="accent1"/>
                </a:solidFill>
              </a:rPr>
              <a:t>Cross Currency Allowed</a:t>
            </a:r>
          </a:p>
          <a:p>
            <a:pPr algn="just">
              <a:lnSpc>
                <a:spcPct val="150000"/>
              </a:lnSpc>
            </a:pPr>
            <a:r>
              <a:rPr lang="en-US" dirty="0" smtClean="0"/>
              <a:t>Whether Cross-currency transactions can be input using this product</a:t>
            </a:r>
          </a:p>
          <a:p>
            <a:pPr algn="just">
              <a:lnSpc>
                <a:spcPct val="95000"/>
              </a:lnSpc>
              <a:buNone/>
            </a:pPr>
            <a:r>
              <a:rPr lang="en-US" b="1" dirty="0" smtClean="0">
                <a:solidFill>
                  <a:schemeClr val="accent1"/>
                </a:solidFill>
              </a:rPr>
              <a:t>Process Overdraft for Auto book</a:t>
            </a:r>
          </a:p>
          <a:p>
            <a:pPr algn="just"/>
            <a:r>
              <a:rPr lang="en-US" dirty="0" smtClean="0"/>
              <a:t>Whether the Process overdraft for Auto book facility should be made available for the product - This field is applicable to future dated contracts involving this product. </a:t>
            </a:r>
          </a:p>
          <a:p>
            <a:pPr algn="just">
              <a:lnSpc>
                <a:spcPct val="150000"/>
              </a:lnSpc>
              <a:buNone/>
            </a:pPr>
            <a:r>
              <a:rPr lang="en-US" dirty="0" smtClean="0"/>
              <a: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96411"/>
            <a:ext cx="7771752" cy="2999573"/>
          </a:xfrm>
        </p:spPr>
        <p:txBody>
          <a:bodyPr/>
          <a:lstStyle/>
          <a:p>
            <a:r>
              <a:rPr lang="en-US" dirty="0" smtClean="0"/>
              <a:t>Introduction</a:t>
            </a:r>
          </a:p>
          <a:p>
            <a:r>
              <a:rPr lang="en-US" dirty="0" smtClean="0"/>
              <a:t>Parties Involved in Fund Transfer</a:t>
            </a:r>
          </a:p>
          <a:p>
            <a:r>
              <a:rPr lang="en-US" dirty="0" smtClean="0"/>
              <a:t>Maintenance</a:t>
            </a:r>
          </a:p>
          <a:p>
            <a:r>
              <a:rPr lang="en-US" dirty="0" smtClean="0"/>
              <a:t>Features</a:t>
            </a:r>
          </a:p>
          <a:p>
            <a:r>
              <a:rPr lang="en-US" dirty="0" smtClean="0"/>
              <a:t>FT– Lifecycle Processing</a:t>
            </a:r>
          </a:p>
          <a:p>
            <a:r>
              <a:rPr lang="en-US" dirty="0" smtClean="0"/>
              <a:t>FT - Reports</a:t>
            </a:r>
          </a:p>
          <a:p>
            <a:pPr>
              <a:buNone/>
            </a:pPr>
            <a:endParaRPr lang="en-US" dirty="0" smtClean="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7" y="666572"/>
            <a:ext cx="8401558" cy="3794333"/>
          </a:xfrm>
        </p:spPr>
        <p:txBody>
          <a:bodyPr/>
          <a:lstStyle/>
          <a:p>
            <a:pPr algn="just">
              <a:lnSpc>
                <a:spcPct val="150000"/>
              </a:lnSpc>
              <a:buNone/>
            </a:pPr>
            <a:r>
              <a:rPr lang="en-US" b="1" dirty="0" smtClean="0">
                <a:solidFill>
                  <a:schemeClr val="accent1"/>
                </a:solidFill>
              </a:rPr>
              <a:t>Validate beneficiary Name</a:t>
            </a:r>
          </a:p>
          <a:p>
            <a:pPr algn="just"/>
            <a:r>
              <a:rPr lang="en-US" dirty="0" smtClean="0"/>
              <a:t>Whether the Beneficiary Name should be validated against the authorized variations of the customer’s name maintained in the Customer Names screen. This feature is applicable only for incoming </a:t>
            </a:r>
            <a:r>
              <a:rPr lang="en-US" b="1" dirty="0" smtClean="0"/>
              <a:t>Funds Transfers </a:t>
            </a:r>
          </a:p>
          <a:p>
            <a:pPr algn="just">
              <a:lnSpc>
                <a:spcPct val="150000"/>
              </a:lnSpc>
              <a:buNone/>
            </a:pPr>
            <a:r>
              <a:rPr lang="en-US" b="1" dirty="0" smtClean="0">
                <a:solidFill>
                  <a:schemeClr val="accent1"/>
                </a:solidFill>
              </a:rPr>
              <a:t>Beneficiary IBAN Mandatory</a:t>
            </a:r>
          </a:p>
          <a:p>
            <a:pPr algn="just"/>
            <a:r>
              <a:rPr lang="en-US" dirty="0" smtClean="0"/>
              <a:t> whether IBAN validation needs to be done in respect of the Beneficiary account number of the contract. </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666572"/>
            <a:ext cx="8401558" cy="3794333"/>
          </a:xfrm>
        </p:spPr>
        <p:txBody>
          <a:bodyPr/>
          <a:lstStyle/>
          <a:p>
            <a:pPr algn="just">
              <a:buNone/>
            </a:pPr>
            <a:endParaRPr lang="en-US" b="1" u="sng" dirty="0" smtClean="0"/>
          </a:p>
          <a:p>
            <a:pPr algn="just">
              <a:buNone/>
            </a:pPr>
            <a:r>
              <a:rPr lang="en-US" b="1" dirty="0" smtClean="0">
                <a:solidFill>
                  <a:schemeClr val="accent1"/>
                </a:solidFill>
              </a:rPr>
              <a:t>Payment Related Preferences</a:t>
            </a:r>
          </a:p>
          <a:p>
            <a:pPr algn="just"/>
            <a:r>
              <a:rPr lang="en-US" dirty="0" smtClean="0"/>
              <a:t>For an FT product, you can specify the mode in which the payment processing would be put through, for contracts involving the product </a:t>
            </a:r>
          </a:p>
          <a:p>
            <a:pPr algn="just">
              <a:buNone/>
            </a:pPr>
            <a:endParaRPr lang="en-US" dirty="0" smtClean="0"/>
          </a:p>
          <a:p>
            <a:pPr algn="just">
              <a:buNone/>
            </a:pPr>
            <a:r>
              <a:rPr lang="en-US" b="1" dirty="0" smtClean="0">
                <a:solidFill>
                  <a:schemeClr val="accent1"/>
                </a:solidFill>
              </a:rPr>
              <a:t>Message</a:t>
            </a:r>
          </a:p>
          <a:p>
            <a:pPr algn="just"/>
            <a:r>
              <a:rPr lang="en-US" dirty="0" smtClean="0"/>
              <a:t>For instance, in an outgoing customer funds transfer, payment may be made (i.e., the transfer of funds can be effected) through SWIFT messages such as MT 103.</a:t>
            </a:r>
          </a:p>
          <a:p>
            <a:pPr algn="just"/>
            <a:r>
              <a:rPr lang="en-US" dirty="0" smtClean="0"/>
              <a:t>To specify this, indicate the payment option as ‘Message’ type, in the Preferences screen.</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16804" y="658026"/>
            <a:ext cx="8281917" cy="3794333"/>
          </a:xfrm>
        </p:spPr>
        <p:txBody>
          <a:bodyPr/>
          <a:lstStyle/>
          <a:p>
            <a:pPr algn="just">
              <a:buNone/>
            </a:pPr>
            <a:r>
              <a:rPr lang="en-US" b="1" dirty="0" smtClean="0">
                <a:solidFill>
                  <a:schemeClr val="accent1"/>
                </a:solidFill>
              </a:rPr>
              <a:t>Instrument</a:t>
            </a:r>
          </a:p>
          <a:p>
            <a:pPr algn="just"/>
            <a:r>
              <a:rPr lang="en-US" dirty="0" smtClean="0"/>
              <a:t>For manager’s check type of funds transfer product, the payment could be typically effected through a payment instrument.  To specify this, indicate the payment option as ‘Instrument’, in the Preferences screen.</a:t>
            </a:r>
          </a:p>
          <a:p>
            <a:pPr algn="just">
              <a:buNone/>
            </a:pPr>
            <a:endParaRPr lang="en-US" dirty="0" smtClean="0"/>
          </a:p>
          <a:p>
            <a:pPr algn="just">
              <a:buNone/>
            </a:pPr>
            <a:r>
              <a:rPr lang="en-US" b="1" dirty="0" smtClean="0">
                <a:solidFill>
                  <a:schemeClr val="accent1"/>
                </a:solidFill>
              </a:rPr>
              <a:t>Specifying Instrument related details</a:t>
            </a:r>
          </a:p>
          <a:p>
            <a:pPr algn="just"/>
            <a:r>
              <a:rPr lang="en-US" dirty="0" smtClean="0"/>
              <a:t>Indicating that an instrument number is required</a:t>
            </a:r>
          </a:p>
          <a:p>
            <a:pPr algn="just"/>
            <a:r>
              <a:rPr lang="en-US" dirty="0" smtClean="0"/>
              <a:t>Check against this option to indicate whether the Managers Check No should be a mandatory input at the Contract level. This would typically be applicable only for funds transfer product types such as Demand Drafts / Managers Check Issuance. </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0757" y="820400"/>
            <a:ext cx="8401558" cy="3794333"/>
          </a:xfrm>
        </p:spPr>
        <p:txBody>
          <a:bodyPr/>
          <a:lstStyle/>
          <a:p>
            <a:pPr algn="just">
              <a:buNone/>
            </a:pPr>
            <a:r>
              <a:rPr lang="en-US" b="1" dirty="0" smtClean="0">
                <a:solidFill>
                  <a:schemeClr val="accent1"/>
                </a:solidFill>
              </a:rPr>
              <a:t>Indicating the Managers Check Payable GL</a:t>
            </a:r>
          </a:p>
          <a:p>
            <a:pPr algn="just"/>
            <a:r>
              <a:rPr lang="en-US" dirty="0" smtClean="0"/>
              <a:t>If instrument number required is specified then, indicate the Managers check payable GL to be used by transfers involving the product. </a:t>
            </a:r>
          </a:p>
          <a:p>
            <a:pPr algn="just">
              <a:buNone/>
            </a:pPr>
            <a:endParaRPr lang="en-US" dirty="0" smtClean="0"/>
          </a:p>
          <a:p>
            <a:pPr algn="just">
              <a:buNone/>
            </a:pPr>
            <a:r>
              <a:rPr lang="en-US" b="1" dirty="0" smtClean="0">
                <a:solidFill>
                  <a:schemeClr val="accent1"/>
                </a:solidFill>
              </a:rPr>
              <a:t>DAO GL</a:t>
            </a:r>
          </a:p>
          <a:p>
            <a:pPr algn="just"/>
            <a:r>
              <a:rPr lang="en-US" dirty="0" smtClean="0"/>
              <a:t>In the case of incoming transfers where the payment is routed to the ultimate beneficiary through a suspense GL (which is an intermediary parking account), DAO GL number must be specified</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734940"/>
            <a:ext cx="8401558" cy="3794333"/>
          </a:xfrm>
        </p:spPr>
        <p:txBody>
          <a:bodyPr/>
          <a:lstStyle/>
          <a:p>
            <a:pPr algn="just">
              <a:buNone/>
            </a:pPr>
            <a:r>
              <a:rPr lang="en-US" b="1" dirty="0" smtClean="0">
                <a:solidFill>
                  <a:schemeClr val="accent1"/>
                </a:solidFill>
              </a:rPr>
              <a:t>Specifying back value date preferences for funds transfer </a:t>
            </a:r>
          </a:p>
          <a:p>
            <a:pPr algn="just">
              <a:buNone/>
            </a:pPr>
            <a:r>
              <a:rPr lang="en-US" b="1" dirty="0" smtClean="0">
                <a:solidFill>
                  <a:schemeClr val="accent1"/>
                </a:solidFill>
              </a:rPr>
              <a:t>Transactions</a:t>
            </a:r>
          </a:p>
          <a:p>
            <a:pPr algn="just">
              <a:buNone/>
            </a:pPr>
            <a:r>
              <a:rPr lang="en-US" b="1" dirty="0" smtClean="0">
                <a:solidFill>
                  <a:schemeClr val="accent1"/>
                </a:solidFill>
              </a:rPr>
              <a:t>Specifying the Dr Back Value Days </a:t>
            </a:r>
          </a:p>
          <a:p>
            <a:pPr algn="just"/>
            <a:r>
              <a:rPr lang="en-US" dirty="0" smtClean="0"/>
              <a:t>This is the number of days within which a user will be allowed to post a back value dated debit funds transfer transaction.</a:t>
            </a:r>
          </a:p>
          <a:p>
            <a:pPr algn="just">
              <a:buNone/>
            </a:pPr>
            <a:endParaRPr lang="en-US" dirty="0" smtClean="0">
              <a:solidFill>
                <a:schemeClr val="accent1"/>
              </a:solidFill>
            </a:endParaRPr>
          </a:p>
          <a:p>
            <a:pPr algn="just">
              <a:buNone/>
            </a:pPr>
            <a:r>
              <a:rPr lang="en-US" b="1" dirty="0" smtClean="0">
                <a:solidFill>
                  <a:schemeClr val="accent1"/>
                </a:solidFill>
              </a:rPr>
              <a:t>Specifying the Cr Back Value Days</a:t>
            </a:r>
          </a:p>
          <a:p>
            <a:pPr algn="just"/>
            <a:r>
              <a:rPr lang="en-US" dirty="0" smtClean="0"/>
              <a:t>Likewise, for a back value dated FT, the date on which the beneficiary’s account is to be credited, should fall within the limit maintained here. </a:t>
            </a:r>
          </a:p>
          <a:p>
            <a:pPr algn="just">
              <a:buNone/>
            </a:pPr>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846034"/>
            <a:ext cx="8401558" cy="3614871"/>
          </a:xfrm>
        </p:spPr>
        <p:txBody>
          <a:bodyPr/>
          <a:lstStyle/>
          <a:p>
            <a:pPr>
              <a:buNone/>
            </a:pPr>
            <a:r>
              <a:rPr lang="en-US" b="1" dirty="0" smtClean="0">
                <a:solidFill>
                  <a:schemeClr val="accent1"/>
                </a:solidFill>
              </a:rPr>
              <a:t>Specifying the Charge details</a:t>
            </a:r>
          </a:p>
          <a:p>
            <a:pPr>
              <a:buNone/>
            </a:pPr>
            <a:endParaRPr lang="en-US" b="1" u="sng" dirty="0" smtClean="0"/>
          </a:p>
          <a:p>
            <a:r>
              <a:rPr lang="en-US" b="1" dirty="0" smtClean="0">
                <a:solidFill>
                  <a:schemeClr val="accent1"/>
                </a:solidFill>
              </a:rPr>
              <a:t>Charge Whom</a:t>
            </a:r>
            <a:r>
              <a:rPr lang="en-US" b="1" dirty="0" smtClean="0"/>
              <a:t>: Options available are</a:t>
            </a:r>
            <a:br>
              <a:rPr lang="en-US" b="1" dirty="0" smtClean="0"/>
            </a:br>
            <a:r>
              <a:rPr lang="en-US" b="1" dirty="0" smtClean="0"/>
              <a:t>  - </a:t>
            </a:r>
            <a:r>
              <a:rPr lang="en-US" dirty="0" smtClean="0"/>
              <a:t>Remitter – All Charges (all charges are borne by the remitter)</a:t>
            </a:r>
          </a:p>
          <a:p>
            <a:pPr>
              <a:buFont typeface="Times" pitchFamily="18" charset="0"/>
              <a:buNone/>
            </a:pPr>
            <a:r>
              <a:rPr lang="en-US" dirty="0" smtClean="0"/>
              <a:t>     - Beneficiary – All Charges (all charges are borne by the beneficiary)</a:t>
            </a:r>
          </a:p>
          <a:p>
            <a:pPr>
              <a:buFont typeface="Times" pitchFamily="18" charset="0"/>
              <a:buNone/>
            </a:pPr>
            <a:r>
              <a:rPr lang="en-US" dirty="0" smtClean="0"/>
              <a:t>     - Remitter – Our Charges (the remitting bank’s charges are borne by the remitter</a:t>
            </a:r>
            <a:r>
              <a:rPr lang="en-US" b="1" dirty="0" smtClean="0"/>
              <a:t>)</a:t>
            </a:r>
            <a:endParaRPr lang="en-US" u="sng" dirty="0" smtClean="0"/>
          </a:p>
          <a:p>
            <a:pPr>
              <a:buNone/>
            </a:pPr>
            <a:endParaRPr lang="en-US" dirty="0" smtClean="0"/>
          </a:p>
          <a:p>
            <a:pPr>
              <a:lnSpc>
                <a:spcPct val="150000"/>
              </a:lnSpc>
            </a:pPr>
            <a:endParaRPr lang="en-US" dirty="0" smtClean="0"/>
          </a:p>
          <a:p>
            <a:pPr lvl="4">
              <a:buFont typeface="Times" pitchFamily="18" charset="0"/>
              <a:buNone/>
            </a:pPr>
            <a:endParaRPr lang="en-US" sz="2000" dirty="0" smtClean="0">
              <a:solidFill>
                <a:schemeClr val="tx1"/>
              </a:solidFill>
            </a:endParaRPr>
          </a:p>
          <a:p>
            <a:pPr>
              <a:lnSpc>
                <a:spcPct val="150000"/>
              </a:lnSpc>
              <a:buNone/>
            </a:pPr>
            <a:endParaRPr lang="en-US" dirty="0" smtClean="0"/>
          </a:p>
          <a:p>
            <a:pP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46034"/>
            <a:ext cx="8401558" cy="3614871"/>
          </a:xfrm>
        </p:spPr>
        <p:txBody>
          <a:bodyPr/>
          <a:lstStyle/>
          <a:p>
            <a:pPr algn="just">
              <a:buNone/>
            </a:pPr>
            <a:r>
              <a:rPr lang="en-US" b="1" dirty="0" smtClean="0">
                <a:solidFill>
                  <a:schemeClr val="accent1"/>
                </a:solidFill>
              </a:rPr>
              <a:t>Internal Transfer</a:t>
            </a:r>
          </a:p>
          <a:p>
            <a:pPr algn="just"/>
            <a:r>
              <a:rPr lang="en-US" dirty="0" smtClean="0"/>
              <a:t>An Internal Transfer involves funds that are transferred from one account to another within your bank or between the branches of your bank</a:t>
            </a:r>
          </a:p>
          <a:p>
            <a:pPr algn="just">
              <a:buNone/>
            </a:pPr>
            <a:endParaRPr lang="en-US" dirty="0" smtClean="0"/>
          </a:p>
          <a:p>
            <a:pPr algn="just"/>
            <a:r>
              <a:rPr lang="en-US" dirty="0" smtClean="0"/>
              <a:t>Internal transfers do not involve funds that are transferred through a chain of banks, or payments made from or to a correspondent bank account. As the transfer of funds does not involve a party outside the circle of your bank, it is termed as an internal transfer. </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683664"/>
            <a:ext cx="8401558" cy="3777241"/>
          </a:xfrm>
        </p:spPr>
        <p:txBody>
          <a:bodyPr/>
          <a:lstStyle/>
          <a:p>
            <a:pPr algn="just">
              <a:buNone/>
            </a:pPr>
            <a:r>
              <a:rPr lang="en-US" b="1" dirty="0" smtClean="0">
                <a:solidFill>
                  <a:schemeClr val="accent1"/>
                </a:solidFill>
              </a:rPr>
              <a:t>Internal Transfer</a:t>
            </a:r>
          </a:p>
          <a:p>
            <a:pPr algn="just"/>
            <a:r>
              <a:rPr lang="en-US" dirty="0" smtClean="0"/>
              <a:t>When the Internal Transfer contract is booked, it generates Debit and Credit advice</a:t>
            </a:r>
          </a:p>
          <a:p>
            <a:pPr algn="just">
              <a:lnSpc>
                <a:spcPct val="150000"/>
              </a:lnSpc>
              <a:buNone/>
            </a:pPr>
            <a:r>
              <a:rPr lang="en-US" dirty="0" smtClean="0"/>
              <a:t>A few instances of Internal Transfers have been listed below:</a:t>
            </a:r>
          </a:p>
          <a:p>
            <a:pPr algn="just"/>
            <a:r>
              <a:rPr lang="en-US" dirty="0" smtClean="0"/>
              <a:t>If a customer of your bank, with more than one account requests you to initiate a transfer of funds from one of his accounts to another.</a:t>
            </a:r>
          </a:p>
          <a:p>
            <a:pPr algn="just"/>
            <a:r>
              <a:rPr lang="en-US" dirty="0" smtClean="0"/>
              <a:t>If a customer of your bank initiates a transfer from his account to the account of another customer of your bank.</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42442" y="905855"/>
            <a:ext cx="8401558" cy="3777241"/>
          </a:xfrm>
        </p:spPr>
        <p:txBody>
          <a:bodyPr/>
          <a:lstStyle/>
          <a:p>
            <a:pPr algn="just">
              <a:buNone/>
            </a:pPr>
            <a:r>
              <a:rPr lang="en-US" b="1" dirty="0" smtClean="0">
                <a:solidFill>
                  <a:schemeClr val="accent1"/>
                </a:solidFill>
              </a:rPr>
              <a:t>Incoming Funds Transfer</a:t>
            </a:r>
          </a:p>
          <a:p>
            <a:pPr algn="just">
              <a:buNone/>
            </a:pPr>
            <a:endParaRPr lang="en-US" dirty="0" smtClean="0">
              <a:solidFill>
                <a:schemeClr val="accent1"/>
              </a:solidFill>
            </a:endParaRPr>
          </a:p>
          <a:p>
            <a:pPr algn="just"/>
            <a:r>
              <a:rPr lang="en-US" dirty="0" smtClean="0"/>
              <a:t>An Incoming Transfer is one in which the beneficiary of the transfer is a customer of your bank. Since funds are coming into your bank, it is termed as an incoming transfer </a:t>
            </a:r>
          </a:p>
          <a:p>
            <a:pPr algn="just">
              <a:buNone/>
            </a:pPr>
            <a:endParaRPr lang="en-US" dirty="0" smtClean="0"/>
          </a:p>
          <a:p>
            <a:pPr algn="just"/>
            <a:r>
              <a:rPr lang="en-US" dirty="0" smtClean="0"/>
              <a:t>When the Incoming Transfer contract is booked, the Credit Advice is generated</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Outgoing Customer transfer is used to transfer funds by or on behalf of the financial institution of the ordering customer, directly or through (a) correspondent(s), to the financial institution of the beneficiary customer.</a:t>
            </a:r>
          </a:p>
          <a:p>
            <a:pPr algn="just"/>
            <a:r>
              <a:rPr lang="en-US" dirty="0" smtClean="0"/>
              <a:t>Financial institutions or banks can initiate these transfers on behalf of their Individual/Corporate customers. </a:t>
            </a:r>
          </a:p>
          <a:p>
            <a:pPr algn="just"/>
            <a:r>
              <a:rPr lang="en-US" dirty="0" smtClean="0"/>
              <a:t>The transfer of funds happen using Swift messages through the SWIFT/RTGS networks. </a:t>
            </a:r>
          </a:p>
          <a:p>
            <a:pPr algn="just"/>
            <a:r>
              <a:rPr lang="en-US" dirty="0" smtClean="0"/>
              <a:t>For outgoing Customer transfer contract payment of funds happens using MT103/MT103+ with/without cover.</a:t>
            </a:r>
            <a:endParaRPr lang="en-US" dirty="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051134"/>
            <a:ext cx="7771752" cy="2928200"/>
          </a:xfrm>
        </p:spPr>
        <p:txBody>
          <a:bodyPr/>
          <a:lstStyle/>
          <a:p>
            <a:r>
              <a:rPr lang="en-US" dirty="0" smtClean="0"/>
              <a:t>Advices</a:t>
            </a:r>
          </a:p>
          <a:p>
            <a:r>
              <a:rPr lang="en-US" dirty="0" smtClean="0"/>
              <a:t>Straight Through Processing</a:t>
            </a:r>
          </a:p>
          <a:p>
            <a:r>
              <a:rPr lang="en-US" dirty="0" smtClean="0"/>
              <a:t>STP Maintenance</a:t>
            </a:r>
          </a:p>
          <a:p>
            <a:r>
              <a:rPr lang="en-US" dirty="0" smtClean="0"/>
              <a:t>STP Process Flow</a:t>
            </a:r>
          </a:p>
          <a:p>
            <a:r>
              <a:rPr lang="en-US" dirty="0" smtClean="0"/>
              <a:t>STP Supports</a:t>
            </a:r>
          </a:p>
          <a:p>
            <a:r>
              <a:rPr lang="en-US" dirty="0" smtClean="0"/>
              <a:t>Funds Transfer – Pre-shipped products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034041"/>
            <a:ext cx="8401558" cy="3572142"/>
          </a:xfrm>
        </p:spPr>
        <p:txBody>
          <a:bodyPr/>
          <a:lstStyle/>
          <a:p>
            <a:pPr algn="just"/>
            <a:r>
              <a:rPr lang="en-US" dirty="0" smtClean="0"/>
              <a:t>MT 103 (Customer Transfer) is generated when the outgoing Customer Transfer type of FT contract is booked.</a:t>
            </a:r>
          </a:p>
          <a:p>
            <a:pPr algn="just"/>
            <a:r>
              <a:rPr lang="en-US" dirty="0" smtClean="0"/>
              <a:t>The Message generates only if the flags Generate 103 at branch parameter level and ‘Generate Payment Message’ at BIC maintenance level are checked.</a:t>
            </a:r>
          </a:p>
          <a:p>
            <a:pPr algn="just">
              <a:buNone/>
            </a:pPr>
            <a:r>
              <a:rPr lang="en-US" b="1" dirty="0" smtClean="0">
                <a:solidFill>
                  <a:schemeClr val="accent1"/>
                </a:solidFill>
              </a:rPr>
              <a:t>Example of Outgoing Customer Transfer</a:t>
            </a:r>
          </a:p>
          <a:p>
            <a:pPr algn="just"/>
            <a:r>
              <a:rPr lang="en-US" dirty="0" smtClean="0"/>
              <a:t>Let us assume that Party A, a customer of Bank A requests the bank  to effect a transfer on his behalf for 1000 $ from his USD account to Party B having account with Bank B. The Bank will initiate the transfer on behalf of its customer, therefore an MT 103 will be generated as it is a customer Transfer.</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034041"/>
            <a:ext cx="8401558" cy="3572142"/>
          </a:xfrm>
        </p:spPr>
        <p:txBody>
          <a:bodyPr/>
          <a:lstStyle/>
          <a:p>
            <a:pPr algn="just">
              <a:buNone/>
            </a:pPr>
            <a:r>
              <a:rPr lang="en-US" b="1" dirty="0" smtClean="0">
                <a:solidFill>
                  <a:schemeClr val="accent1"/>
                </a:solidFill>
              </a:rPr>
              <a:t>Following are the conditions during which the MT103+ will be </a:t>
            </a:r>
          </a:p>
          <a:p>
            <a:pPr algn="just">
              <a:buNone/>
            </a:pPr>
            <a:r>
              <a:rPr lang="en-US" b="1" dirty="0" smtClean="0">
                <a:solidFill>
                  <a:schemeClr val="accent1"/>
                </a:solidFill>
              </a:rPr>
              <a:t>generated:</a:t>
            </a:r>
          </a:p>
          <a:p>
            <a:pPr algn="just"/>
            <a:r>
              <a:rPr lang="en-US" dirty="0" smtClean="0"/>
              <a:t>Generate 103+’ will be enabled in FT product maintenance where Product Type = Outgoing and Transfer Type = Customer and Payment By = Message </a:t>
            </a:r>
          </a:p>
          <a:p>
            <a:pPr algn="just">
              <a:buNone/>
            </a:pPr>
            <a:endParaRPr lang="en-US" dirty="0" smtClean="0"/>
          </a:p>
          <a:p>
            <a:pPr algn="just"/>
            <a:r>
              <a:rPr lang="en-US" dirty="0" smtClean="0"/>
              <a:t>When the ‘Generate 103+’ is True at all four levels i.e. Branch, Currency, BIC and FT Product, the system generates the message in MT103+ format.</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982766"/>
            <a:ext cx="8401558" cy="3623417"/>
          </a:xfrm>
        </p:spPr>
        <p:txBody>
          <a:bodyPr/>
          <a:lstStyle/>
          <a:p>
            <a:pPr marL="228600" lvl="1" indent="-168275" algn="just">
              <a:buClr>
                <a:srgbClr val="FF0000"/>
              </a:buClr>
              <a:buNone/>
            </a:pPr>
            <a:endParaRPr lang="en-US" sz="2000" b="1" dirty="0" smtClean="0"/>
          </a:p>
          <a:p>
            <a:pPr marL="228600" lvl="1" indent="-168275" algn="just">
              <a:buClr>
                <a:srgbClr val="FF0000"/>
              </a:buClr>
              <a:buNone/>
            </a:pPr>
            <a:r>
              <a:rPr lang="en-US" sz="2000" b="1" dirty="0" smtClean="0">
                <a:solidFill>
                  <a:schemeClr val="accent1"/>
                </a:solidFill>
              </a:rPr>
              <a:t>Remit Message</a:t>
            </a:r>
            <a:endParaRPr lang="en-US" sz="2000" dirty="0" smtClean="0">
              <a:solidFill>
                <a:schemeClr val="accent1"/>
              </a:solidFill>
            </a:endParaRPr>
          </a:p>
          <a:p>
            <a:pPr marL="228600" lvl="1" indent="-168275" algn="just">
              <a:buClr>
                <a:srgbClr val="FF0000"/>
              </a:buClr>
              <a:buFont typeface="Wingdings" pitchFamily="2" charset="2"/>
              <a:buChar char="§"/>
            </a:pPr>
            <a:r>
              <a:rPr lang="en-US" sz="2000" dirty="0" smtClean="0"/>
              <a:t>MT 103-Remit, Extended Remittance Information Subscribers exchange MT 103 with field 77T - (Envelope Contents) field will be generated in the outgoing customer transfer message</a:t>
            </a:r>
          </a:p>
          <a:p>
            <a:pPr marL="228600" lvl="1" indent="-168275" algn="just">
              <a:buClr>
                <a:srgbClr val="FF0000"/>
              </a:buClr>
              <a:buNone/>
            </a:pPr>
            <a:endParaRPr lang="en-US" sz="2000" dirty="0" smtClean="0"/>
          </a:p>
          <a:p>
            <a:pPr marL="228600" lvl="1" indent="-168275" algn="just">
              <a:buClr>
                <a:srgbClr val="FF0000"/>
              </a:buClr>
              <a:buNone/>
            </a:pPr>
            <a:r>
              <a:rPr lang="en-US" sz="2000" dirty="0" smtClean="0"/>
              <a:t>Following are the conditions during which the MT103+ will be generated:</a:t>
            </a:r>
          </a:p>
          <a:p>
            <a:pPr marL="228600" lvl="1" indent="-168275" algn="just">
              <a:buClr>
                <a:srgbClr val="FF0000"/>
              </a:buClr>
              <a:buFont typeface="Wingdings" pitchFamily="2" charset="2"/>
              <a:buChar char="§"/>
            </a:pPr>
            <a:r>
              <a:rPr lang="en-US" sz="2000" dirty="0" smtClean="0">
                <a:latin typeface="+mj-lt"/>
              </a:rPr>
              <a:t>Both the members should be the Remit members. Flag Remit member should be checked while defining the BIC code for the parties</a:t>
            </a:r>
          </a:p>
          <a:p>
            <a:pPr algn="just">
              <a:buNone/>
            </a:pPr>
            <a:endParaRPr lang="en-US" dirty="0" smtClean="0"/>
          </a:p>
        </p:txBody>
      </p:sp>
      <p:sp>
        <p:nvSpPr>
          <p:cNvPr id="5" name="Text Placeholder 4"/>
          <p:cNvSpPr>
            <a:spLocks noGrp="1"/>
          </p:cNvSpPr>
          <p:nvPr>
            <p:ph type="body" sz="quarter" idx="13"/>
          </p:nvPr>
        </p:nvSpPr>
        <p:spPr>
          <a:xfrm>
            <a:off x="770163" y="690945"/>
            <a:ext cx="8229600" cy="304800"/>
          </a:xfrm>
        </p:spPr>
        <p:txBody>
          <a:bodyPr/>
          <a:lstStyle/>
          <a:p>
            <a:r>
              <a:rPr lang="en-US" b="1" dirty="0" smtClean="0"/>
              <a:t>Outgoing Customer Transfer</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982766"/>
            <a:ext cx="8401558" cy="3623417"/>
          </a:xfrm>
        </p:spPr>
        <p:txBody>
          <a:bodyPr/>
          <a:lstStyle/>
          <a:p>
            <a:pPr marL="228600" lvl="1" indent="-168275" algn="just">
              <a:lnSpc>
                <a:spcPct val="150000"/>
              </a:lnSpc>
              <a:buClr>
                <a:srgbClr val="FF0000"/>
              </a:buClr>
              <a:buNone/>
            </a:pPr>
            <a:r>
              <a:rPr lang="en-US" sz="2000" b="1" dirty="0" smtClean="0">
                <a:solidFill>
                  <a:schemeClr val="accent1"/>
                </a:solidFill>
              </a:rPr>
              <a:t>Remit Message</a:t>
            </a:r>
            <a:endParaRPr lang="en-US" sz="2000" dirty="0" smtClean="0">
              <a:solidFill>
                <a:schemeClr val="accent1"/>
              </a:solidFill>
              <a:latin typeface="+mj-lt"/>
            </a:endParaRPr>
          </a:p>
          <a:p>
            <a:pPr marL="228600" lvl="1" indent="-168275" algn="just">
              <a:lnSpc>
                <a:spcPct val="150000"/>
              </a:lnSpc>
              <a:buClr>
                <a:srgbClr val="FF0000"/>
              </a:buClr>
              <a:buFont typeface="Wingdings" pitchFamily="2" charset="2"/>
              <a:buChar char="§"/>
            </a:pPr>
            <a:r>
              <a:rPr lang="en-US" sz="2000" dirty="0" smtClean="0">
                <a:latin typeface="+mj-lt"/>
              </a:rPr>
              <a:t>Remit Message flag should be checked at Product Preference level</a:t>
            </a:r>
          </a:p>
          <a:p>
            <a:pPr marL="228600" lvl="1" indent="-168275" algn="just">
              <a:lnSpc>
                <a:spcPct val="150000"/>
              </a:lnSpc>
              <a:buClr>
                <a:srgbClr val="FF0000"/>
              </a:buClr>
              <a:buFont typeface="Wingdings" pitchFamily="2" charset="2"/>
              <a:buChar char="§"/>
            </a:pPr>
            <a:r>
              <a:rPr lang="en-US" sz="2000" dirty="0" smtClean="0">
                <a:latin typeface="+mj-lt"/>
              </a:rPr>
              <a:t>Envelope Contents are mandatory for such type of FT contract. Same content is generated in the field 77T of the message</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Outgoing Customer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982766"/>
            <a:ext cx="8401558" cy="3623417"/>
          </a:xfrm>
        </p:spPr>
        <p:txBody>
          <a:bodyPr/>
          <a:lstStyle/>
          <a:p>
            <a:pPr algn="just">
              <a:lnSpc>
                <a:spcPct val="150000"/>
              </a:lnSpc>
            </a:pPr>
            <a:r>
              <a:rPr lang="en-US" dirty="0" smtClean="0"/>
              <a:t>When the Bank transfer type of contract is booked, it generated MT202, i.e. Bank Transfer</a:t>
            </a:r>
          </a:p>
          <a:p>
            <a:pPr algn="just">
              <a:lnSpc>
                <a:spcPct val="150000"/>
              </a:lnSpc>
            </a:pPr>
            <a:r>
              <a:rPr lang="en-US" b="1" dirty="0" smtClean="0">
                <a:solidFill>
                  <a:schemeClr val="accent1"/>
                </a:solidFill>
              </a:rPr>
              <a:t>Example</a:t>
            </a:r>
          </a:p>
          <a:p>
            <a:pPr algn="just">
              <a:lnSpc>
                <a:spcPct val="150000"/>
              </a:lnSpc>
              <a:buFont typeface="Times" pitchFamily="18" charset="0"/>
              <a:buNone/>
            </a:pPr>
            <a:r>
              <a:rPr lang="en-US" dirty="0" smtClean="0"/>
              <a:t>	Bank A requests Bank B, to transfer USD 10000 to the account of beneficiary institution Noble Financial Services with Bank C. As this transfer involves banks, it requires generation of Bank Transfer  (MT202)</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Bank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1076772"/>
            <a:ext cx="8401558" cy="3623417"/>
          </a:xfrm>
        </p:spPr>
        <p:txBody>
          <a:bodyPr/>
          <a:lstStyle/>
          <a:p>
            <a:pPr algn="just"/>
            <a:r>
              <a:rPr lang="en-US" dirty="0" smtClean="0"/>
              <a:t>FLEXCUBE is capable of supporting generation and processing of MT 102 for multi credit transfer.</a:t>
            </a:r>
          </a:p>
          <a:p>
            <a:pPr algn="just">
              <a:lnSpc>
                <a:spcPct val="150000"/>
              </a:lnSpc>
              <a:buNone/>
            </a:pPr>
            <a:r>
              <a:rPr lang="en-GB" dirty="0" smtClean="0"/>
              <a:t>The following fields is provided at FT Branch Parameters level.</a:t>
            </a:r>
            <a:endParaRPr lang="en-US" dirty="0" smtClean="0"/>
          </a:p>
          <a:p>
            <a:pPr algn="just">
              <a:lnSpc>
                <a:spcPct val="150000"/>
              </a:lnSpc>
            </a:pPr>
            <a:r>
              <a:rPr lang="en-US" dirty="0" smtClean="0"/>
              <a:t>Multi Customer Transfer – This would indicate whether branch is Multiple Customer credit transfer compatible or not.</a:t>
            </a:r>
          </a:p>
          <a:p>
            <a:pPr algn="just">
              <a:lnSpc>
                <a:spcPct val="150000"/>
              </a:lnSpc>
            </a:pPr>
            <a:r>
              <a:rPr lang="en-US" dirty="0" smtClean="0"/>
              <a:t>Multi Bank Transfer – This would indicate whether branch is Multiple bank transfer compatible or not.</a:t>
            </a:r>
          </a:p>
          <a:p>
            <a:pPr algn="just">
              <a:lnSpc>
                <a:spcPct val="150000"/>
              </a:lnSpc>
            </a:pPr>
            <a:endParaRPr lang="en-US" dirty="0" smtClean="0"/>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1136594"/>
            <a:ext cx="8401558" cy="3623417"/>
          </a:xfrm>
        </p:spPr>
        <p:txBody>
          <a:bodyPr/>
          <a:lstStyle/>
          <a:p>
            <a:pPr algn="just"/>
            <a:r>
              <a:rPr lang="en-US" dirty="0" smtClean="0"/>
              <a:t>Consolidation Suspense GL (Incoming) – This GL would be used as the Bridge GL for an Incoming MT102 or MT203. This field is mandatory if the user checks the Multi Customer Transfer Flag.</a:t>
            </a:r>
          </a:p>
          <a:p>
            <a:pPr algn="just">
              <a:buNone/>
            </a:pPr>
            <a:endParaRPr lang="en-US" dirty="0" smtClean="0"/>
          </a:p>
          <a:p>
            <a:pPr algn="just"/>
            <a:r>
              <a:rPr lang="en-US" dirty="0" smtClean="0"/>
              <a:t>Consolidation Suspense GL (Outgoing) – This GL would be used as the Bridge GL for an Outgoing MT102 or MT203. This field is mandatory if the user checks the Multi Customer Transfer Flag</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153686"/>
            <a:ext cx="8401558" cy="3623417"/>
          </a:xfrm>
        </p:spPr>
        <p:txBody>
          <a:bodyPr/>
          <a:lstStyle/>
          <a:p>
            <a:pPr algn="just">
              <a:buNone/>
            </a:pPr>
            <a:r>
              <a:rPr lang="en-GB" dirty="0" smtClean="0"/>
              <a:t>The following fields are provided during BIC maintenance.</a:t>
            </a:r>
          </a:p>
          <a:p>
            <a:pPr algn="just"/>
            <a:r>
              <a:rPr lang="en-US" dirty="0" smtClean="0"/>
              <a:t>Multi Customer Transfer - This flag would indicate whether current branch is having bilateral agreement with the Receiver BIC for MT102 support or not.</a:t>
            </a:r>
          </a:p>
          <a:p>
            <a:pPr algn="just">
              <a:buNone/>
            </a:pPr>
            <a:endParaRPr lang="en-US" dirty="0" smtClean="0"/>
          </a:p>
          <a:p>
            <a:pPr algn="just"/>
            <a:r>
              <a:rPr lang="en-US" dirty="0" smtClean="0"/>
              <a:t>Max Size - This would indicate maximum size of the MT102 message agreed between the parties. Null value in this field would indicate no size limit for MT102 message.</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50000"/>
              </a:lnSpc>
            </a:pPr>
            <a:r>
              <a:rPr lang="en-GB" dirty="0" smtClean="0"/>
              <a:t>Multi Customer Transfer will be allowed for the following cases – </a:t>
            </a:r>
            <a:endParaRPr lang="en-US" dirty="0" smtClean="0"/>
          </a:p>
          <a:p>
            <a:pPr lvl="1">
              <a:lnSpc>
                <a:spcPct val="150000"/>
              </a:lnSpc>
            </a:pPr>
            <a:r>
              <a:rPr lang="en-GB" dirty="0" smtClean="0"/>
              <a:t>Outgoing Customer/Incoming Transfer FT Products</a:t>
            </a:r>
            <a:endParaRPr lang="en-US" dirty="0" smtClean="0"/>
          </a:p>
          <a:p>
            <a:pPr lvl="1">
              <a:lnSpc>
                <a:spcPct val="150000"/>
              </a:lnSpc>
            </a:pPr>
            <a:r>
              <a:rPr lang="en-GB" dirty="0" smtClean="0"/>
              <a:t>Payment Method is Message.</a:t>
            </a:r>
            <a:endParaRPr lang="en-US" dirty="0" smtClean="0"/>
          </a:p>
          <a:p>
            <a:pPr lvl="1">
              <a:lnSpc>
                <a:spcPct val="150000"/>
              </a:lnSpc>
            </a:pPr>
            <a:r>
              <a:rPr lang="en-GB" dirty="0" smtClean="0"/>
              <a:t>Allow Message before accounting is False.</a:t>
            </a:r>
            <a:endParaRPr lang="en-US" dirty="0" smtClean="0"/>
          </a:p>
          <a:p>
            <a:pPr lvl="1">
              <a:lnSpc>
                <a:spcPct val="150000"/>
              </a:lnSpc>
            </a:pPr>
            <a:r>
              <a:rPr lang="en-GB" dirty="0" smtClean="0"/>
              <a:t>Message as of and Rate as of is equal to Booking Date.</a:t>
            </a:r>
            <a:endParaRPr lang="en-US" dirty="0" smtClean="0"/>
          </a:p>
          <a:p>
            <a:pPr lvl="1">
              <a:lnSpc>
                <a:spcPct val="150000"/>
              </a:lnSpc>
            </a:pPr>
            <a:r>
              <a:rPr lang="en-GB" dirty="0" smtClean="0"/>
              <a:t>After Rate Refresh is False. </a:t>
            </a:r>
            <a:endParaRPr lang="en-US" dirty="0" smtClean="0"/>
          </a:p>
          <a:p>
            <a:pPr lvl="1">
              <a:lnSpc>
                <a:spcPct val="150000"/>
              </a:lnSpc>
            </a:pPr>
            <a:r>
              <a:rPr lang="en-GB" dirty="0" smtClean="0"/>
              <a:t>Split Dr/Cr Liquidation is False</a:t>
            </a:r>
            <a:r>
              <a:rPr lang="en-GB" sz="2000" dirty="0" smtClean="0"/>
              <a:t>.</a:t>
            </a:r>
            <a:endParaRPr lang="en-US" sz="2000" dirty="0" smtClean="0"/>
          </a:p>
        </p:txBody>
      </p:sp>
      <p:sp>
        <p:nvSpPr>
          <p:cNvPr id="5" name="Text Placeholder 4"/>
          <p:cNvSpPr>
            <a:spLocks noGrp="1"/>
          </p:cNvSpPr>
          <p:nvPr>
            <p:ph type="body" sz="quarter" idx="13"/>
          </p:nvPr>
        </p:nvSpPr>
        <p:spPr>
          <a:xfrm>
            <a:off x="770163"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buNone/>
            </a:pPr>
            <a:r>
              <a:rPr lang="en-GB" dirty="0" smtClean="0"/>
              <a:t>The following additional fields will be provided in FT Contract Online</a:t>
            </a:r>
          </a:p>
          <a:p>
            <a:pPr>
              <a:buNone/>
            </a:pPr>
            <a:r>
              <a:rPr lang="en-GB" dirty="0" smtClean="0"/>
              <a:t>Screen</a:t>
            </a:r>
          </a:p>
          <a:p>
            <a:r>
              <a:rPr lang="en-GB" dirty="0" smtClean="0"/>
              <a:t>Multi Customer Transfer – This flag will be set to true only if the “Multi Customer Transfer” Flag at the FT Product level, Branch Level is set to true. The User will not be allowed to change the same.</a:t>
            </a:r>
          </a:p>
          <a:p>
            <a:pPr>
              <a:buNone/>
            </a:pPr>
            <a:endParaRPr lang="en-GB" dirty="0" smtClean="0"/>
          </a:p>
          <a:p>
            <a:r>
              <a:rPr lang="en-GB" dirty="0" smtClean="0"/>
              <a:t>Consol Account Reference – This Reference Number will be system generated and would be used to pass Consolidated Accounting entry to Beneficiary Account / Settlement Account.</a:t>
            </a:r>
          </a:p>
          <a:p>
            <a:pPr lvl="1">
              <a:lnSpc>
                <a:spcPct val="150000"/>
              </a:lnSpc>
            </a:pPr>
            <a:endParaRPr lang="en-US" sz="2000" dirty="0" smtClean="0"/>
          </a:p>
        </p:txBody>
      </p:sp>
      <p:sp>
        <p:nvSpPr>
          <p:cNvPr id="5" name="Text Placeholder 4"/>
          <p:cNvSpPr>
            <a:spLocks noGrp="1"/>
          </p:cNvSpPr>
          <p:nvPr>
            <p:ph type="body" sz="quarter" idx="13"/>
          </p:nvPr>
        </p:nvSpPr>
        <p:spPr>
          <a:xfrm>
            <a:off x="744527" y="58839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pPr algn="just"/>
            <a:r>
              <a:rPr lang="en-US" dirty="0" smtClean="0"/>
              <a:t>Funds Transfer(FT) module of FLEXCUBE helps to process transfer of funds both local and foreign between financial institutions. Financial institutions or banks can initiate these transfers for themselves, or on behalf of their customers.</a:t>
            </a:r>
          </a:p>
          <a:p>
            <a:pPr algn="just"/>
            <a:r>
              <a:rPr lang="en-US" dirty="0" smtClean="0"/>
              <a:t>Depending on the direction of flow of funds in the transfer , Funds Transfers can be classified as</a:t>
            </a:r>
          </a:p>
          <a:p>
            <a:pPr algn="just">
              <a:buNone/>
            </a:pPr>
            <a:r>
              <a:rPr lang="en-US" dirty="0" smtClean="0"/>
              <a:t>	</a:t>
            </a:r>
            <a:r>
              <a:rPr lang="en-US" sz="1800" dirty="0" smtClean="0"/>
              <a:t>- Incoming</a:t>
            </a:r>
          </a:p>
          <a:p>
            <a:pPr algn="just">
              <a:buNone/>
            </a:pPr>
            <a:r>
              <a:rPr lang="en-US" sz="1800" dirty="0" smtClean="0"/>
              <a:t>	- Outgoing </a:t>
            </a:r>
          </a:p>
          <a:p>
            <a:pPr algn="just">
              <a:buNone/>
            </a:pPr>
            <a:r>
              <a:rPr lang="en-US" sz="1800" dirty="0" smtClean="0"/>
              <a:t>	- Internal</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717421"/>
          </a:xfrm>
        </p:spPr>
        <p:txBody>
          <a:bodyPr/>
          <a:lstStyle/>
          <a:p>
            <a:pPr algn="just"/>
            <a:endParaRPr lang="en-US" dirty="0" smtClean="0"/>
          </a:p>
          <a:p>
            <a:pPr algn="just"/>
            <a:r>
              <a:rPr lang="en-US" dirty="0" smtClean="0"/>
              <a:t>Multi Credit Ref No – This would give the list of all consolidated contracts. The User would be provided with an option to assign a particular contract to some particular consolidation pool by selecting “Multi. Credit Ref No” User would be allowed to give any free format “Multi. Credit Ref No.” to indicate that a new pool needs to be created. This reference would be used to group transaction depending upon user preference.</a:t>
            </a:r>
          </a:p>
          <a:p>
            <a:pPr algn="just"/>
            <a:endParaRPr lang="en-US" dirty="0" smtClean="0"/>
          </a:p>
          <a:p>
            <a:pPr lvl="1" algn="just"/>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2" y="897308"/>
            <a:ext cx="8401558" cy="3623417"/>
          </a:xfrm>
        </p:spPr>
        <p:txBody>
          <a:bodyPr/>
          <a:lstStyle/>
          <a:p>
            <a:pPr algn="just">
              <a:buNone/>
            </a:pPr>
            <a:endParaRPr lang="en-US" dirty="0" smtClean="0"/>
          </a:p>
          <a:p>
            <a:pPr algn="just"/>
            <a:r>
              <a:rPr lang="en-US" dirty="0" smtClean="0"/>
              <a:t>Consolidation Status -	Indicates the status (pending closure or closed) of the consolidated multi credit transfer contracts</a:t>
            </a:r>
          </a:p>
          <a:p>
            <a:pPr algn="just">
              <a:buNone/>
            </a:pPr>
            <a:endParaRPr lang="en-US" dirty="0" smtClean="0"/>
          </a:p>
          <a:p>
            <a:pPr algn="just"/>
            <a:r>
              <a:rPr lang="en-US" dirty="0" smtClean="0"/>
              <a:t>Multi Credit Transfer Messages will be generated once the record is closed in FT Multi customer summary screen</a:t>
            </a:r>
          </a:p>
          <a:p>
            <a:pPr algn="just"/>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4" y="897308"/>
            <a:ext cx="8401558" cy="3623417"/>
          </a:xfrm>
        </p:spPr>
        <p:txBody>
          <a:bodyPr/>
          <a:lstStyle/>
          <a:p>
            <a:pPr algn="just">
              <a:lnSpc>
                <a:spcPct val="125000"/>
              </a:lnSpc>
            </a:pPr>
            <a:endParaRPr lang="en-GB" dirty="0" smtClean="0"/>
          </a:p>
          <a:p>
            <a:pPr algn="just"/>
            <a:r>
              <a:rPr lang="en-GB" dirty="0" smtClean="0"/>
              <a:t>FLEXCUBE will provide the ability to generate the MCK number automatically based on the maintenance at the Instrument type FT products. When FT contract is booked using such product, MCK will be auto generated. Currently MCK number is manually input while booking a FT contract.</a:t>
            </a:r>
          </a:p>
          <a:p>
            <a:pPr algn="just">
              <a:lnSpc>
                <a:spcPct val="150000"/>
              </a:lnSpc>
            </a:pPr>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44525"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25000"/>
              </a:lnSpc>
              <a:buNone/>
            </a:pPr>
            <a:r>
              <a:rPr lang="en-US" dirty="0" smtClean="0">
                <a:solidFill>
                  <a:schemeClr val="accent1"/>
                </a:solidFill>
              </a:rPr>
              <a:t>Following are the conditions for MCK</a:t>
            </a:r>
          </a:p>
          <a:p>
            <a:r>
              <a:rPr lang="en-IE" dirty="0" smtClean="0"/>
              <a:t>This field will be enabled only for ‘Outgoing-Instrument’ payment type of FT product with ‘Instrument number required’ checked</a:t>
            </a:r>
            <a:r>
              <a:rPr lang="en-US" dirty="0" smtClean="0"/>
              <a:t> </a:t>
            </a:r>
          </a:p>
          <a:p>
            <a:pPr>
              <a:buNone/>
            </a:pPr>
            <a:endParaRPr lang="en-US" dirty="0" smtClean="0"/>
          </a:p>
          <a:p>
            <a:r>
              <a:rPr lang="en-US" dirty="0" smtClean="0"/>
              <a:t>MCK GL should be specified in FT Product Preference Screen</a:t>
            </a:r>
          </a:p>
          <a:p>
            <a:pPr>
              <a:buNone/>
            </a:pPr>
            <a:endParaRPr lang="en-US" dirty="0" smtClean="0"/>
          </a:p>
          <a:p>
            <a:r>
              <a:rPr lang="en-US" dirty="0" smtClean="0"/>
              <a:t>Check Book details have to be maintained for MCK GL specified in FT product preference</a:t>
            </a:r>
          </a:p>
          <a:p>
            <a:pPr lvl="1">
              <a:lnSpc>
                <a:spcPct val="150000"/>
              </a:lnSpc>
            </a:pPr>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Outgoing Customer Transfer with MCK</a:t>
            </a:r>
          </a:p>
          <a:p>
            <a:r>
              <a:rPr lang="en-US" dirty="0" smtClean="0"/>
              <a:t>MCK number will be defaulted from cheque book detail maintenance</a:t>
            </a:r>
          </a:p>
          <a:p>
            <a:r>
              <a:rPr lang="en-US" dirty="0" smtClean="0"/>
              <a:t>MCK number cannot be amended in contract</a:t>
            </a:r>
            <a:endParaRPr lang="en-US" dirty="0"/>
          </a:p>
        </p:txBody>
      </p:sp>
      <p:sp>
        <p:nvSpPr>
          <p:cNvPr id="10" name="Title 9"/>
          <p:cNvSpPr>
            <a:spLocks noGrp="1"/>
          </p:cNvSpPr>
          <p:nvPr>
            <p:ph type="title"/>
          </p:nvPr>
        </p:nvSpPr>
        <p:spPr/>
        <p:txBody>
          <a:bodyPr/>
          <a:lstStyle/>
          <a:p>
            <a:r>
              <a:rPr lang="en-US" dirty="0" smtClean="0"/>
              <a:t>Features</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307080" y="1170772"/>
            <a:ext cx="4836920" cy="2965392"/>
          </a:xfrm>
          <a:prstGeom prst="rect">
            <a:avLst/>
          </a:prstGeom>
          <a:noFill/>
          <a:ln w="9525">
            <a:noFill/>
            <a:miter lim="800000"/>
            <a:headEnd/>
            <a:tailEnd/>
          </a:ln>
        </p:spPr>
      </p:pic>
      <p:sp>
        <p:nvSpPr>
          <p:cNvPr id="7" name="AutoShape 5"/>
          <p:cNvSpPr>
            <a:spLocks noChangeArrowheads="1"/>
          </p:cNvSpPr>
          <p:nvPr/>
        </p:nvSpPr>
        <p:spPr bwMode="auto">
          <a:xfrm rot="10800000" flipV="1">
            <a:off x="3657600" y="2676435"/>
            <a:ext cx="1066800" cy="514350"/>
          </a:xfrm>
          <a:prstGeom prst="wedgeRectCallout">
            <a:avLst>
              <a:gd name="adj1" fmla="val -57593"/>
              <a:gd name="adj2" fmla="val 83389"/>
            </a:avLst>
          </a:prstGeom>
          <a:solidFill>
            <a:srgbClr val="CCFFFF">
              <a:alpha val="49019"/>
            </a:srgbClr>
          </a:solidFill>
          <a:ln w="12700" algn="ctr">
            <a:solidFill>
              <a:schemeClr val="tx1"/>
            </a:solidFill>
            <a:miter lim="800000"/>
            <a:headEnd type="none" w="sm" len="sm"/>
            <a:tailEnd/>
          </a:ln>
        </p:spPr>
        <p:txBody>
          <a:bodyPr wrap="none" anchor="ctr"/>
          <a:lstStyle/>
          <a:p>
            <a:pPr eaLnBrk="0" hangingPunct="0">
              <a:lnSpc>
                <a:spcPct val="100000"/>
              </a:lnSpc>
              <a:spcBef>
                <a:spcPct val="0"/>
              </a:spcBef>
              <a:buClrTx/>
            </a:pPr>
            <a:r>
              <a:rPr lang="en-US" sz="1200" dirty="0"/>
              <a:t>Generated</a:t>
            </a:r>
          </a:p>
          <a:p>
            <a:pPr eaLnBrk="0" hangingPunct="0">
              <a:lnSpc>
                <a:spcPct val="100000"/>
              </a:lnSpc>
              <a:spcBef>
                <a:spcPct val="0"/>
              </a:spcBef>
              <a:buClrTx/>
            </a:pPr>
            <a:r>
              <a:rPr lang="en-US" sz="1200" dirty="0"/>
              <a:t>MCK number</a:t>
            </a:r>
          </a:p>
        </p:txBody>
      </p:sp>
      <p:sp>
        <p:nvSpPr>
          <p:cNvPr id="9" name="TextBox 8"/>
          <p:cNvSpPr txBox="1"/>
          <p:nvPr/>
        </p:nvSpPr>
        <p:spPr>
          <a:xfrm>
            <a:off x="376015" y="1128045"/>
            <a:ext cx="3828516" cy="707886"/>
          </a:xfrm>
          <a:prstGeom prst="rect">
            <a:avLst/>
          </a:prstGeom>
          <a:noFill/>
        </p:spPr>
        <p:txBody>
          <a:bodyPr wrap="square" rtlCol="0">
            <a:spAutoFit/>
          </a:bodyPr>
          <a:lstStyle/>
          <a:p>
            <a:r>
              <a:rPr lang="en-US" sz="2000" dirty="0" smtClean="0">
                <a:solidFill>
                  <a:schemeClr val="bg1"/>
                </a:solidFill>
              </a:rPr>
              <a:t>Outgoing customer transfer with     MCK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768979"/>
            <a:ext cx="4213077" cy="2230452"/>
          </a:xfrm>
        </p:spPr>
        <p:txBody>
          <a:bodyPr>
            <a:normAutofit fontScale="92500" lnSpcReduction="10000"/>
          </a:bodyPr>
          <a:lstStyle/>
          <a:p>
            <a:pPr algn="just">
              <a:lnSpc>
                <a:spcPct val="80000"/>
              </a:lnSpc>
            </a:pPr>
            <a:endParaRPr lang="en-US" sz="1800" dirty="0" smtClean="0"/>
          </a:p>
          <a:p>
            <a:pPr algn="just">
              <a:lnSpc>
                <a:spcPct val="80000"/>
              </a:lnSpc>
            </a:pPr>
            <a:r>
              <a:rPr lang="en-US" sz="1700" dirty="0" smtClean="0"/>
              <a:t>MCK amendment is possible for FT </a:t>
            </a:r>
          </a:p>
          <a:p>
            <a:pPr algn="just">
              <a:lnSpc>
                <a:spcPct val="80000"/>
              </a:lnSpc>
              <a:buNone/>
            </a:pPr>
            <a:r>
              <a:rPr lang="en-US" sz="1700" dirty="0" smtClean="0"/>
              <a:t>contracts in MCK Amendment Screen if</a:t>
            </a:r>
          </a:p>
          <a:p>
            <a:pPr algn="just">
              <a:lnSpc>
                <a:spcPct val="80000"/>
              </a:lnSpc>
              <a:buNone/>
            </a:pPr>
            <a:r>
              <a:rPr lang="en-US" sz="1700" dirty="0" smtClean="0"/>
              <a:t> -they are booked on the current system date</a:t>
            </a:r>
          </a:p>
          <a:p>
            <a:pPr algn="just">
              <a:lnSpc>
                <a:spcPct val="80000"/>
              </a:lnSpc>
              <a:buNone/>
            </a:pPr>
            <a:r>
              <a:rPr lang="en-US" sz="1700" dirty="0" smtClean="0"/>
              <a:t> -the old MCK number is not liquidated yet</a:t>
            </a:r>
          </a:p>
          <a:p>
            <a:pPr algn="just">
              <a:lnSpc>
                <a:spcPct val="80000"/>
              </a:lnSpc>
            </a:pPr>
            <a:r>
              <a:rPr lang="en-US" sz="1700" dirty="0" smtClean="0"/>
              <a:t>New MCK number should be an unused number</a:t>
            </a:r>
          </a:p>
          <a:p>
            <a:pPr algn="just">
              <a:lnSpc>
                <a:spcPct val="80000"/>
              </a:lnSpc>
            </a:pPr>
            <a:r>
              <a:rPr lang="en-US" sz="1700" dirty="0" smtClean="0"/>
              <a:t>Changed MCK number reflects on FT contract online form</a:t>
            </a:r>
          </a:p>
          <a:p>
            <a:pPr lvl="1" algn="just">
              <a:lnSpc>
                <a:spcPct val="150000"/>
              </a:lnSpc>
              <a:buNone/>
            </a:pPr>
            <a:endParaRPr lang="en-US" sz="2000" dirty="0" smtClean="0"/>
          </a:p>
          <a:p>
            <a:pPr>
              <a:buNone/>
            </a:pPr>
            <a:endParaRPr lang="en-US" dirty="0"/>
          </a:p>
        </p:txBody>
      </p:sp>
      <p:sp>
        <p:nvSpPr>
          <p:cNvPr id="2" name="Content Placeholder 1"/>
          <p:cNvSpPr>
            <a:spLocks noGrp="1"/>
          </p:cNvSpPr>
          <p:nvPr>
            <p:ph type="body" sz="quarter" idx="14"/>
          </p:nvPr>
        </p:nvSpPr>
        <p:spPr/>
        <p:txBody>
          <a:bodyPr/>
          <a:lstStyle/>
          <a:p>
            <a:pPr lvl="1" algn="just">
              <a:lnSpc>
                <a:spcPct val="150000"/>
              </a:lnSpc>
              <a:buNone/>
            </a:pPr>
            <a:endParaRPr lang="en-US" sz="2000" dirty="0" smtClean="0"/>
          </a:p>
          <a:p>
            <a:pPr lvl="1" algn="just">
              <a:lnSpc>
                <a:spcPct val="150000"/>
              </a:lnSpc>
              <a:buNone/>
            </a:pPr>
            <a:r>
              <a:rPr lang="en-US" sz="2000" dirty="0" smtClean="0">
                <a:solidFill>
                  <a:schemeClr val="bg1"/>
                </a:solidFill>
              </a:rPr>
              <a:t>MCK Change</a:t>
            </a:r>
          </a:p>
          <a:p>
            <a:pPr lvl="1" algn="just">
              <a:lnSpc>
                <a:spcPct val="150000"/>
              </a:lnSpc>
              <a:buNone/>
            </a:pPr>
            <a:endParaRPr lang="en-US" sz="2000" dirty="0" smtClean="0"/>
          </a:p>
        </p:txBody>
      </p:sp>
      <p:sp>
        <p:nvSpPr>
          <p:cNvPr id="10" name="Title 9"/>
          <p:cNvSpPr>
            <a:spLocks noGrp="1"/>
          </p:cNvSpPr>
          <p:nvPr>
            <p:ph type="title"/>
          </p:nvPr>
        </p:nvSpPr>
        <p:spPr/>
        <p:txBody>
          <a:bodyPr/>
          <a:lstStyle/>
          <a:p>
            <a:r>
              <a:rPr lang="en-US" dirty="0" smtClean="0"/>
              <a:t>Features</a:t>
            </a:r>
            <a:endParaRPr lang="en-US" dirty="0"/>
          </a:p>
        </p:txBody>
      </p:sp>
      <p:pic>
        <p:nvPicPr>
          <p:cNvPr id="8" name="Picture 6"/>
          <p:cNvPicPr>
            <a:picLocks noChangeAspect="1" noChangeArrowheads="1"/>
          </p:cNvPicPr>
          <p:nvPr/>
        </p:nvPicPr>
        <p:blipFill>
          <a:blip r:embed="rId3" cstate="print"/>
          <a:srcRect/>
          <a:stretch>
            <a:fillRect/>
          </a:stretch>
        </p:blipFill>
        <p:spPr bwMode="auto">
          <a:xfrm>
            <a:off x="4272897" y="1179320"/>
            <a:ext cx="4871103" cy="2991028"/>
          </a:xfrm>
          <a:prstGeom prst="rect">
            <a:avLst/>
          </a:prstGeom>
          <a:noFill/>
          <a:ln w="9525">
            <a:noFill/>
            <a:miter lim="800000"/>
            <a:headEnd/>
            <a:tailEnd/>
          </a:ln>
        </p:spPr>
      </p:pic>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49482" y="1316052"/>
            <a:ext cx="7853583" cy="2546647"/>
          </a:xfrm>
        </p:spPr>
        <p:txBody>
          <a:bodyPr/>
          <a:lstStyle/>
          <a:p>
            <a:pPr algn="just">
              <a:lnSpc>
                <a:spcPct val="90000"/>
              </a:lnSpc>
            </a:pPr>
            <a:r>
              <a:rPr lang="en-US" dirty="0" smtClean="0"/>
              <a:t>FATCA Tax would be calculated and collected by attaching the FATCA tax rule at FT product.</a:t>
            </a:r>
          </a:p>
          <a:p>
            <a:pPr algn="just">
              <a:lnSpc>
                <a:spcPct val="90000"/>
              </a:lnSpc>
            </a:pPr>
            <a:r>
              <a:rPr lang="en-US" dirty="0" smtClean="0"/>
              <a:t>FATCA Tax would be collected from the beneficiary of FT contract based on his US indicia and Recalcitrant status rule. </a:t>
            </a:r>
          </a:p>
          <a:p>
            <a:pPr algn="just">
              <a:lnSpc>
                <a:spcPct val="90000"/>
              </a:lnSpc>
            </a:pPr>
            <a:r>
              <a:rPr lang="en-US" dirty="0" smtClean="0"/>
              <a:t>This is applicable for Outgoing, Incoming and Internal type of contracts</a:t>
            </a:r>
          </a:p>
          <a:p>
            <a:pPr algn="just">
              <a:lnSpc>
                <a:spcPct val="90000"/>
              </a:lnSpc>
            </a:pPr>
            <a:r>
              <a:rPr lang="en-US" dirty="0" smtClean="0"/>
              <a:t>FATCA tax would be collected from Individual, Corporate  and Bank type of customers.</a:t>
            </a:r>
          </a:p>
          <a:p>
            <a:pPr algn="just">
              <a:lnSpc>
                <a:spcPct val="90000"/>
              </a:lnSpc>
              <a:buNone/>
            </a:pPr>
            <a:endParaRPr lang="en-US" dirty="0" smtClean="0"/>
          </a:p>
          <a:p>
            <a:pPr lvl="1" algn="just">
              <a:lnSpc>
                <a:spcPct val="150000"/>
              </a:lnSpc>
              <a:buNone/>
            </a:pPr>
            <a:endParaRPr lang="en-US" sz="2000" dirty="0" smtClean="0"/>
          </a:p>
        </p:txBody>
      </p:sp>
      <p:sp>
        <p:nvSpPr>
          <p:cNvPr id="5" name="Text Placeholder 4"/>
          <p:cNvSpPr>
            <a:spLocks noGrp="1"/>
          </p:cNvSpPr>
          <p:nvPr>
            <p:ph type="body" sz="quarter" idx="13"/>
          </p:nvPr>
        </p:nvSpPr>
        <p:spPr>
          <a:xfrm>
            <a:off x="744525" y="716582"/>
            <a:ext cx="8229600" cy="304800"/>
          </a:xfrm>
        </p:spPr>
        <p:txBody>
          <a:bodyPr/>
          <a:lstStyle/>
          <a:p>
            <a:r>
              <a:rPr lang="en-US" b="1" dirty="0" smtClean="0"/>
              <a:t>FATCA Tax for FT Contracts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8" y="897308"/>
            <a:ext cx="8401558" cy="3623417"/>
          </a:xfrm>
        </p:spPr>
        <p:txBody>
          <a:bodyPr/>
          <a:lstStyle/>
          <a:p>
            <a:pPr algn="just">
              <a:lnSpc>
                <a:spcPct val="90000"/>
              </a:lnSpc>
            </a:pPr>
            <a:endParaRPr lang="en-US" dirty="0" smtClean="0"/>
          </a:p>
          <a:p>
            <a:pPr algn="just">
              <a:lnSpc>
                <a:spcPct val="90000"/>
              </a:lnSpc>
            </a:pPr>
            <a:r>
              <a:rPr lang="en-US" dirty="0" smtClean="0"/>
              <a:t>Every funds transfer transaction that is entered manually must be verified and authorized</a:t>
            </a:r>
          </a:p>
          <a:p>
            <a:pPr algn="just">
              <a:lnSpc>
                <a:spcPct val="90000"/>
              </a:lnSpc>
            </a:pPr>
            <a:r>
              <a:rPr lang="en-US" dirty="0" smtClean="0"/>
              <a:t> Only a user who has appropriate rights can perform the verification and authorization functions. Such a user is called an authorizer</a:t>
            </a:r>
          </a:p>
          <a:p>
            <a:pPr algn="just">
              <a:lnSpc>
                <a:spcPct val="90000"/>
              </a:lnSpc>
            </a:pPr>
            <a:r>
              <a:rPr lang="en-US" dirty="0" smtClean="0"/>
              <a:t>Before a transaction is authorized, it must be verified.  Verification is the process of checking the details of the transaction and ensuring their correctness  </a:t>
            </a:r>
          </a:p>
          <a:p>
            <a:pPr algn="just">
              <a:lnSpc>
                <a:spcPct val="90000"/>
              </a:lnSpc>
            </a:pPr>
            <a:r>
              <a:rPr lang="en-US" dirty="0" smtClean="0"/>
              <a:t>After the verification if any of the details are incorrect, the transaction could either be amended or rejected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53071" y="66530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lgn="just">
              <a:lnSpc>
                <a:spcPct val="90000"/>
              </a:lnSpc>
            </a:pPr>
            <a:endParaRPr lang="en-US" dirty="0" smtClean="0"/>
          </a:p>
          <a:p>
            <a:pPr algn="just">
              <a:lnSpc>
                <a:spcPct val="90000"/>
              </a:lnSpc>
            </a:pPr>
            <a:r>
              <a:rPr lang="en-US" dirty="0" smtClean="0"/>
              <a:t>After verification, the transaction can be authorized, or rejected, as is deemed necessary</a:t>
            </a:r>
          </a:p>
          <a:p>
            <a:pPr algn="just">
              <a:lnSpc>
                <a:spcPct val="90000"/>
              </a:lnSpc>
            </a:pPr>
            <a:endParaRPr lang="en-US" dirty="0" smtClean="0"/>
          </a:p>
          <a:p>
            <a:pPr algn="just">
              <a:lnSpc>
                <a:spcPct val="90000"/>
              </a:lnSpc>
            </a:pPr>
            <a:r>
              <a:rPr lang="en-US" dirty="0" smtClean="0"/>
              <a:t>FT Contract Authorization screen is used to verify and authorize a funds transfer contract that has been entered manually through the FT Contract Online screen</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62257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0576" y="196553"/>
            <a:ext cx="8230628" cy="395559"/>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gn="just"/>
            <a:endParaRPr lang="en-US" dirty="0" smtClean="0"/>
          </a:p>
          <a:p>
            <a:pPr algn="just"/>
            <a:r>
              <a:rPr lang="en-US" dirty="0" smtClean="0"/>
              <a:t>Typically, FT contracts have to be authorized in the respective Contract Online (Summary) screens</a:t>
            </a:r>
          </a:p>
          <a:p>
            <a:pPr algn="just"/>
            <a:r>
              <a:rPr lang="en-US" dirty="0" smtClean="0"/>
              <a:t>This method of authorizing the contracts can be quite cumbersome, especially if the volume of transactions is large</a:t>
            </a:r>
          </a:p>
          <a:p>
            <a:pPr algn="just"/>
            <a:r>
              <a:rPr lang="en-US" dirty="0" smtClean="0"/>
              <a:t>Therefore FLEXCUBE allows bulk authorization of all unauthorized FT contracts from the ‘Bulk Authorization Detailed’ screen</a:t>
            </a:r>
          </a:p>
          <a:p>
            <a:pPr algn="just"/>
            <a:r>
              <a:rPr lang="en-US" dirty="0" smtClean="0"/>
              <a:t>Can authorize the contracts in a single action only for the current branch contracts not created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FT Bulk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endParaRPr lang="en-US" dirty="0" smtClean="0"/>
          </a:p>
          <a:p>
            <a:r>
              <a:rPr lang="en-US" dirty="0" smtClean="0"/>
              <a:t>Different transfer types in FT are</a:t>
            </a:r>
          </a:p>
          <a:p>
            <a:pPr>
              <a:buNone/>
            </a:pPr>
            <a:r>
              <a:rPr lang="en-US" dirty="0" smtClean="0"/>
              <a:t>	</a:t>
            </a:r>
            <a:r>
              <a:rPr lang="en-US" sz="1800" dirty="0" smtClean="0"/>
              <a:t>- Customer Transfer</a:t>
            </a:r>
          </a:p>
          <a:p>
            <a:pPr>
              <a:buNone/>
            </a:pPr>
            <a:r>
              <a:rPr lang="en-US" sz="1800" dirty="0" smtClean="0"/>
              <a:t> 	- Bank Transfer</a:t>
            </a:r>
          </a:p>
          <a:p>
            <a:pPr>
              <a:buNone/>
            </a:pPr>
            <a:r>
              <a:rPr lang="en-US" sz="1800" dirty="0" smtClean="0"/>
              <a:t>	- Bank Transfer for Own account </a:t>
            </a:r>
          </a:p>
          <a:p>
            <a:pPr>
              <a:buNone/>
            </a:pPr>
            <a:r>
              <a:rPr lang="en-US" sz="1800" dirty="0" smtClean="0"/>
              <a:t>	- Customer Transfer with Cover</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Lifecycle Processing</a:t>
            </a:r>
            <a:endParaRPr lang="en-US" dirty="0"/>
          </a:p>
        </p:txBody>
      </p:sp>
      <p:sp>
        <p:nvSpPr>
          <p:cNvPr id="2" name="Content Placeholder 1"/>
          <p:cNvSpPr>
            <a:spLocks noGrp="1"/>
          </p:cNvSpPr>
          <p:nvPr>
            <p:ph sz="quarter" idx="12"/>
          </p:nvPr>
        </p:nvSpPr>
        <p:spPr>
          <a:xfrm>
            <a:off x="709304" y="897308"/>
            <a:ext cx="8401558" cy="3623417"/>
          </a:xfrm>
        </p:spPr>
        <p:txBody>
          <a:bodyPr/>
          <a:lstStyle/>
          <a:p>
            <a:pPr marL="228600" lvl="1" indent="-168275">
              <a:buClr>
                <a:srgbClr val="FF0000"/>
              </a:buClr>
              <a:buNone/>
            </a:pPr>
            <a:r>
              <a:rPr lang="en-US" sz="2000" b="1" dirty="0" smtClean="0">
                <a:solidFill>
                  <a:schemeClr val="accent1"/>
                </a:solidFill>
              </a:rPr>
              <a:t>FT Auto-book process handles the following</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Initiation of future valued contracts</a:t>
            </a:r>
          </a:p>
          <a:p>
            <a:pPr marL="228600" lvl="1" indent="-168275">
              <a:buClr>
                <a:srgbClr val="FF0000"/>
              </a:buClr>
              <a:buFont typeface="Wingdings" pitchFamily="2" charset="2"/>
              <a:buChar char="§"/>
            </a:pPr>
            <a:r>
              <a:rPr lang="en-US" sz="2000" dirty="0" smtClean="0"/>
              <a:t>Generation of messages depending on the appropriate spot date / value date</a:t>
            </a:r>
          </a:p>
          <a:p>
            <a:pPr marL="228600" lvl="1" indent="-168275">
              <a:buClr>
                <a:srgbClr val="FF0000"/>
              </a:buClr>
              <a:buFont typeface="Wingdings" pitchFamily="2" charset="2"/>
              <a:buChar char="§"/>
            </a:pPr>
            <a:r>
              <a:rPr lang="en-US" sz="2000" dirty="0" smtClean="0"/>
              <a:t>Application of appropriate exchange rates and  generation of accounting entries</a:t>
            </a:r>
          </a:p>
          <a:p>
            <a:pPr marL="228600" lvl="1" indent="-168275">
              <a:buClr>
                <a:srgbClr val="FF0000"/>
              </a:buClr>
              <a:buFont typeface="Wingdings" pitchFamily="2" charset="2"/>
              <a:buChar char="§"/>
            </a:pPr>
            <a:r>
              <a:rPr lang="en-US" sz="2000" dirty="0" smtClean="0"/>
              <a:t>Checking for availability of funds, wherever applicable.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 Reports</a:t>
            </a:r>
            <a:endParaRPr lang="en-US" dirty="0"/>
          </a:p>
        </p:txBody>
      </p:sp>
      <p:sp>
        <p:nvSpPr>
          <p:cNvPr id="2" name="Content Placeholder 1"/>
          <p:cNvSpPr>
            <a:spLocks noGrp="1"/>
          </p:cNvSpPr>
          <p:nvPr>
            <p:ph sz="quarter" idx="12"/>
          </p:nvPr>
        </p:nvSpPr>
        <p:spPr>
          <a:xfrm>
            <a:off x="692212" y="752030"/>
            <a:ext cx="8401558" cy="3768695"/>
          </a:xfrm>
        </p:spPr>
        <p:txBody>
          <a:bodyPr/>
          <a:lstStyle/>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Daily Activity Journal.</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Contract Report.</a:t>
            </a:r>
          </a:p>
          <a:p>
            <a:pPr marL="228600" lvl="1" indent="-168275">
              <a:buClr>
                <a:srgbClr val="FF0000"/>
              </a:buClr>
              <a:buNone/>
            </a:pPr>
            <a:endParaRPr lang="en-US" sz="2000"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3072"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66574"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Charge Claim (MT191)</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Incoming MT103 upload process will generate MT 191 automatically if the value of tag 71A is ‘OUR’ and the charge amount in the tag 71G is not equal to Zero.</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Generation of MT191 will be triggered only after the incoming MT103 is successfully processed and authorized. </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In case post upload status is ‘Unauthorized’, then MT191 generation will be triggered when the FT contract is authorized.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83666"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BANKER_CHQ (MT110)</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This multiple message is sent by a drawer bank, or a bank acting on behalf of the drawer bank to the bank on which a/several cheque(s) has been drawn (the drawee bank).</a:t>
            </a:r>
          </a:p>
          <a:p>
            <a:pPr marL="228600" lvl="1" indent="-168275" algn="just">
              <a:lnSpc>
                <a:spcPct val="80000"/>
              </a:lnSpc>
              <a:buClr>
                <a:srgbClr val="FF0000"/>
              </a:buClr>
              <a:buFont typeface="Wingdings" pitchFamily="2" charset="2"/>
              <a:buChar char="§"/>
            </a:pPr>
            <a:endParaRPr lang="en-US" sz="2000" dirty="0" smtClean="0"/>
          </a:p>
          <a:p>
            <a:pPr marL="228600" lvl="1" indent="-168275" algn="just">
              <a:lnSpc>
                <a:spcPct val="80000"/>
              </a:lnSpc>
              <a:buClr>
                <a:srgbClr val="FF0000"/>
              </a:buClr>
              <a:buFont typeface="Wingdings" pitchFamily="2" charset="2"/>
              <a:buChar char="§"/>
            </a:pPr>
            <a:r>
              <a:rPr lang="en-US" sz="2000" dirty="0" smtClean="0"/>
              <a:t>It is used to advise the drawee bank, or confirm to an enquiring bank, the details concerning the cheque(s) referred to in the message</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75120"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 Transfer for own account (MT200)</a:t>
            </a:r>
          </a:p>
          <a:p>
            <a:pPr marL="228600" lvl="1" indent="-168275" algn="just">
              <a:lnSpc>
                <a:spcPct val="80000"/>
              </a:lnSpc>
              <a:buClr>
                <a:srgbClr val="FF0000"/>
              </a:buClr>
              <a:buFont typeface="Wingdings" pitchFamily="2" charset="2"/>
              <a:buChar char="§"/>
            </a:pPr>
            <a:r>
              <a:rPr lang="en-US" sz="2000" dirty="0" smtClean="0"/>
              <a:t>When your bank is initiating a transfer of funds from one Nostro account</a:t>
            </a:r>
          </a:p>
          <a:p>
            <a:pPr marL="228600" lvl="1" indent="-168275" algn="just">
              <a:lnSpc>
                <a:spcPct val="80000"/>
              </a:lnSpc>
              <a:buClr>
                <a:srgbClr val="FF0000"/>
              </a:buClr>
              <a:buNone/>
            </a:pPr>
            <a:r>
              <a:rPr lang="en-US" sz="2000" dirty="0" smtClean="0"/>
              <a:t>to another, it results in Bank transfer for own A/c type of transactions and </a:t>
            </a:r>
          </a:p>
          <a:p>
            <a:pPr marL="228600" lvl="1" indent="-168275" algn="just">
              <a:lnSpc>
                <a:spcPct val="80000"/>
              </a:lnSpc>
              <a:buClr>
                <a:srgbClr val="FF0000"/>
              </a:buClr>
              <a:buNone/>
            </a:pPr>
            <a:r>
              <a:rPr lang="en-US" sz="2000" dirty="0" smtClean="0"/>
              <a:t>the system will generate an MT200 message</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None/>
            </a:pPr>
            <a:r>
              <a:rPr lang="en-US" b="1" dirty="0" smtClean="0">
                <a:solidFill>
                  <a:schemeClr val="accent1"/>
                </a:solidFill>
              </a:rPr>
              <a:t>Confirmation of Debit (MT900)</a:t>
            </a:r>
          </a:p>
          <a:p>
            <a:pPr marL="228600" lvl="1" indent="-168275" algn="just">
              <a:lnSpc>
                <a:spcPct val="80000"/>
              </a:lnSpc>
              <a:buClr>
                <a:srgbClr val="FF0000"/>
              </a:buClr>
              <a:buFont typeface="Wingdings" pitchFamily="2" charset="2"/>
              <a:buChar char="§"/>
            </a:pPr>
            <a:r>
              <a:rPr lang="en-US" sz="2000" dirty="0" smtClean="0"/>
              <a:t>MT900 is a debit confirmation message. System generates the confirmation SWIFT messages MT 900 to the owners of accounts that have been debited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58028"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Confirmation of Credit (MT910</a:t>
            </a:r>
            <a:r>
              <a:rPr lang="en-US" dirty="0" smtClean="0">
                <a:solidFill>
                  <a:schemeClr val="accent1"/>
                </a:solidFill>
              </a:rPr>
              <a:t>)</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MT910 is a credit confirmation message. System generates the confirmation SWIFT messages  MT 910 to owners of accounts that have been credited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709305" y="717846"/>
            <a:ext cx="8401558" cy="3768695"/>
          </a:xfrm>
        </p:spPr>
        <p:txBody>
          <a:bodyPr/>
          <a:lstStyle/>
          <a:p>
            <a:pPr algn="just"/>
            <a:r>
              <a:rPr lang="en-US" dirty="0" smtClean="0"/>
              <a:t>An initiative used by companies in the financial world to optimize the speed at which transactions are processed. This is performed by allowing information that has been electronically entered to be transferred from one party to another in the settlement process without manually re-entering the same pieces of information repeatedly over the entire sequence of events </a:t>
            </a:r>
          </a:p>
          <a:p>
            <a:pPr algn="just"/>
            <a:endParaRPr lang="en-US" dirty="0" smtClean="0"/>
          </a:p>
          <a:p>
            <a:pPr algn="just"/>
            <a:r>
              <a:rPr lang="en-US" dirty="0" smtClean="0"/>
              <a:t>One of the most important features of the Funds Transfer module of FLEXCUBE is the facility of processing incoming payment messages to their logical end without manual intervention </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658028" y="752030"/>
            <a:ext cx="8401558" cy="3768695"/>
          </a:xfrm>
        </p:spPr>
        <p:txBody>
          <a:bodyPr/>
          <a:lstStyle/>
          <a:p>
            <a:pPr algn="just">
              <a:buNone/>
            </a:pPr>
            <a:endParaRPr lang="en-US" dirty="0" smtClean="0"/>
          </a:p>
          <a:p>
            <a:pPr algn="just"/>
            <a:r>
              <a:rPr lang="en-US" dirty="0" smtClean="0"/>
              <a:t>Payment Messages received from originating Banks through the SWIFT network are received and parsed; the contents of the message together with the static maintenance in the system result in resolution of the contract fields, which then leads to automatic booking of contracts in the system. Straight through processing begins with an incoming payment message (for instance, an MT 103 or an MT 202) and ends with an FT contract in FLEXCUBE, which may be a Customer or a Bank transfer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752030"/>
            <a:ext cx="8401558" cy="3768695"/>
          </a:xfrm>
        </p:spPr>
        <p:txBody>
          <a:bodyPr/>
          <a:lstStyle/>
          <a:p>
            <a:pPr>
              <a:buNone/>
              <a:defRPr/>
            </a:pPr>
            <a:r>
              <a:rPr lang="en-US" b="1" dirty="0" smtClean="0">
                <a:solidFill>
                  <a:schemeClr val="accent1"/>
                </a:solidFill>
              </a:rPr>
              <a:t>Maintenance for Straight Through Processing</a:t>
            </a:r>
          </a:p>
          <a:p>
            <a:pPr>
              <a:defRPr/>
            </a:pPr>
            <a:r>
              <a:rPr lang="en-US" sz="2000" dirty="0" smtClean="0"/>
              <a:t>Customer</a:t>
            </a:r>
            <a:endParaRPr lang="en-US" dirty="0" smtClean="0"/>
          </a:p>
          <a:p>
            <a:pPr>
              <a:defRPr/>
            </a:pPr>
            <a:r>
              <a:rPr lang="en-US" sz="2000" dirty="0" smtClean="0"/>
              <a:t>Account : Customer/GL</a:t>
            </a:r>
          </a:p>
          <a:p>
            <a:pPr>
              <a:defRPr/>
            </a:pPr>
            <a:r>
              <a:rPr lang="en-US" sz="2000" dirty="0" smtClean="0"/>
              <a:t>BIC </a:t>
            </a:r>
            <a:r>
              <a:rPr lang="en-US" sz="2000" dirty="0" err="1" smtClean="0"/>
              <a:t>Mainteance</a:t>
            </a:r>
            <a:endParaRPr lang="en-US" dirty="0" smtClean="0"/>
          </a:p>
          <a:p>
            <a:pPr>
              <a:defRPr/>
            </a:pPr>
            <a:r>
              <a:rPr lang="en-US" sz="2000" dirty="0" smtClean="0"/>
              <a:t>Settlement Maintenance</a:t>
            </a:r>
          </a:p>
          <a:p>
            <a:pPr>
              <a:defRPr/>
            </a:pPr>
            <a:r>
              <a:rPr lang="en-US" sz="2000" dirty="0" smtClean="0"/>
              <a:t>Media Maintenance : SWIFT</a:t>
            </a:r>
          </a:p>
          <a:p>
            <a:pPr>
              <a:defRPr/>
            </a:pPr>
            <a:r>
              <a:rPr lang="en-US" sz="2000" dirty="0" smtClean="0"/>
              <a:t>Media Control Maintenance</a:t>
            </a:r>
          </a:p>
          <a:p>
            <a:pPr>
              <a:defRPr/>
            </a:pPr>
            <a:r>
              <a:rPr lang="en-US" sz="2000" dirty="0" smtClean="0"/>
              <a:t>Queue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683666" y="752030"/>
            <a:ext cx="8401558" cy="3768695"/>
          </a:xfrm>
        </p:spPr>
        <p:txBody>
          <a:bodyPr/>
          <a:lstStyle/>
          <a:p>
            <a:pPr>
              <a:buNone/>
              <a:defRPr/>
            </a:pPr>
            <a:r>
              <a:rPr lang="en-US" b="1" dirty="0" smtClean="0">
                <a:solidFill>
                  <a:schemeClr val="accent1"/>
                </a:solidFill>
              </a:rPr>
              <a:t>Maintenance for Straight Through Processing</a:t>
            </a:r>
          </a:p>
          <a:p>
            <a:pPr marL="228600" lvl="1" indent="-168275">
              <a:buClr>
                <a:srgbClr val="FF0000"/>
              </a:buClr>
              <a:buFont typeface="Wingdings" pitchFamily="2" charset="2"/>
              <a:buChar char="§"/>
              <a:defRPr/>
            </a:pPr>
            <a:r>
              <a:rPr lang="en-US" sz="2000" dirty="0" smtClean="0"/>
              <a:t>FT Product</a:t>
            </a:r>
          </a:p>
          <a:p>
            <a:pPr marL="228600" lvl="1" indent="-168275">
              <a:buClr>
                <a:srgbClr val="FF0000"/>
              </a:buClr>
              <a:buFont typeface="Wingdings" pitchFamily="2" charset="2"/>
              <a:buChar char="§"/>
              <a:defRPr/>
            </a:pPr>
            <a:r>
              <a:rPr lang="en-US" sz="2000" dirty="0" smtClean="0"/>
              <a:t>STP Preference</a:t>
            </a:r>
          </a:p>
          <a:p>
            <a:pPr marL="228600" lvl="1" indent="-168275">
              <a:buClr>
                <a:srgbClr val="FF0000"/>
              </a:buClr>
              <a:buFont typeface="Wingdings" pitchFamily="2" charset="2"/>
              <a:buChar char="§"/>
              <a:defRPr/>
            </a:pPr>
            <a:r>
              <a:rPr lang="en-US" sz="2000" dirty="0" smtClean="0"/>
              <a:t>STP Rule Mapping  </a:t>
            </a:r>
          </a:p>
          <a:p>
            <a:pPr marL="228600" lvl="1" indent="-168275">
              <a:buClr>
                <a:srgbClr val="FF0000"/>
              </a:buClr>
              <a:buFont typeface="Wingdings" pitchFamily="2" charset="2"/>
              <a:buChar char="§"/>
              <a:defRPr/>
            </a:pPr>
            <a:r>
              <a:rPr lang="en-US" sz="2000" dirty="0" smtClean="0"/>
              <a:t>Product Mapping.</a:t>
            </a:r>
          </a:p>
          <a:p>
            <a:pPr marL="228600" lvl="1" indent="-168275">
              <a:buClr>
                <a:srgbClr val="FF0000"/>
              </a:buClr>
              <a:buFont typeface="Wingdings" pitchFamily="2" charset="2"/>
              <a:buChar char="§"/>
              <a:defRPr/>
            </a:pPr>
            <a:r>
              <a:rPr lang="en-US" sz="2000" dirty="0" smtClean="0"/>
              <a:t>Queue Mapping</a:t>
            </a:r>
          </a:p>
          <a:p>
            <a:pPr marL="228600" lvl="1" indent="-168275">
              <a:buClr>
                <a:srgbClr val="FF0000"/>
              </a:buClr>
              <a:buFont typeface="Wingdings" pitchFamily="2" charset="2"/>
              <a:buChar char="§"/>
              <a:defRPr/>
            </a:pPr>
            <a:r>
              <a:rPr lang="en-US" sz="2000" dirty="0" smtClean="0"/>
              <a:t>D to A conversion.</a:t>
            </a:r>
            <a:endParaRPr lang="en-US" sz="2000"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A customer transfer is a transfer made by the financial institution of the ordering customer to the financial institution of the ultimate beneficiary. Here the originator and the beneficiary of the transfer are not financial institutions</a:t>
            </a:r>
            <a:endParaRPr lang="en-US" dirty="0"/>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Customer Transfer</a:t>
            </a:r>
            <a:endParaRPr lang="en-US" b="1" dirty="0"/>
          </a:p>
        </p:txBody>
      </p:sp>
      <p:grpSp>
        <p:nvGrpSpPr>
          <p:cNvPr id="6" name="Group 4"/>
          <p:cNvGrpSpPr>
            <a:grpSpLocks/>
          </p:cNvGrpSpPr>
          <p:nvPr/>
        </p:nvGrpSpPr>
        <p:grpSpPr bwMode="auto">
          <a:xfrm>
            <a:off x="795472" y="2663084"/>
            <a:ext cx="7313613" cy="1079897"/>
            <a:chOff x="1008" y="2640"/>
            <a:chExt cx="4607" cy="907"/>
          </a:xfrm>
        </p:grpSpPr>
        <p:grpSp>
          <p:nvGrpSpPr>
            <p:cNvPr id="7" name="Group 5"/>
            <p:cNvGrpSpPr>
              <a:grpSpLocks/>
            </p:cNvGrpSpPr>
            <p:nvPr/>
          </p:nvGrpSpPr>
          <p:grpSpPr bwMode="auto">
            <a:xfrm>
              <a:off x="2246" y="2640"/>
              <a:ext cx="932" cy="907"/>
              <a:chOff x="2201" y="2403"/>
              <a:chExt cx="932" cy="907"/>
            </a:xfrm>
          </p:grpSpPr>
          <p:sp>
            <p:nvSpPr>
              <p:cNvPr id="31" name="Rectangle 6"/>
              <p:cNvSpPr>
                <a:spLocks noChangeArrowheads="1"/>
              </p:cNvSpPr>
              <p:nvPr/>
            </p:nvSpPr>
            <p:spPr bwMode="auto">
              <a:xfrm>
                <a:off x="2237" y="2469"/>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2201"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8" name="Group 8"/>
            <p:cNvGrpSpPr>
              <a:grpSpLocks/>
            </p:cNvGrpSpPr>
            <p:nvPr/>
          </p:nvGrpSpPr>
          <p:grpSpPr bwMode="auto">
            <a:xfrm>
              <a:off x="3445" y="2640"/>
              <a:ext cx="933" cy="907"/>
              <a:chOff x="3400" y="2403"/>
              <a:chExt cx="933" cy="907"/>
            </a:xfrm>
          </p:grpSpPr>
          <p:sp>
            <p:nvSpPr>
              <p:cNvPr id="29" name="Rectangle 9"/>
              <p:cNvSpPr>
                <a:spLocks noChangeArrowheads="1"/>
              </p:cNvSpPr>
              <p:nvPr/>
            </p:nvSpPr>
            <p:spPr bwMode="auto">
              <a:xfrm>
                <a:off x="3436" y="2469"/>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3400"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9" name="Group 11"/>
            <p:cNvGrpSpPr>
              <a:grpSpLocks/>
            </p:cNvGrpSpPr>
            <p:nvPr/>
          </p:nvGrpSpPr>
          <p:grpSpPr bwMode="auto">
            <a:xfrm>
              <a:off x="4683" y="2640"/>
              <a:ext cx="932" cy="907"/>
              <a:chOff x="4638" y="2403"/>
              <a:chExt cx="932" cy="907"/>
            </a:xfrm>
          </p:grpSpPr>
          <p:sp>
            <p:nvSpPr>
              <p:cNvPr id="27" name="Rectangle 12"/>
              <p:cNvSpPr>
                <a:spLocks noChangeArrowheads="1"/>
              </p:cNvSpPr>
              <p:nvPr/>
            </p:nvSpPr>
            <p:spPr bwMode="auto">
              <a:xfrm>
                <a:off x="4673" y="2469"/>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4638"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1" name="Group 14"/>
            <p:cNvGrpSpPr>
              <a:grpSpLocks/>
            </p:cNvGrpSpPr>
            <p:nvPr/>
          </p:nvGrpSpPr>
          <p:grpSpPr bwMode="auto">
            <a:xfrm>
              <a:off x="1008" y="2640"/>
              <a:ext cx="933" cy="907"/>
              <a:chOff x="963" y="2403"/>
              <a:chExt cx="933" cy="907"/>
            </a:xfrm>
          </p:grpSpPr>
          <p:sp>
            <p:nvSpPr>
              <p:cNvPr id="25" name="Rectangle 15"/>
              <p:cNvSpPr>
                <a:spLocks noChangeArrowheads="1"/>
              </p:cNvSpPr>
              <p:nvPr/>
            </p:nvSpPr>
            <p:spPr bwMode="auto">
              <a:xfrm>
                <a:off x="999" y="2469"/>
                <a:ext cx="897" cy="841"/>
              </a:xfrm>
              <a:prstGeom prst="rect">
                <a:avLst/>
              </a:prstGeom>
              <a:solidFill>
                <a:srgbClr val="000000"/>
              </a:solidFill>
              <a:ln w="9525">
                <a:noFill/>
                <a:miter lim="800000"/>
                <a:headEnd/>
                <a:tailEnd/>
              </a:ln>
            </p:spPr>
            <p:txBody>
              <a:bodyPr/>
              <a:lstStyle/>
              <a:p>
                <a:endParaRPr lang="en-US"/>
              </a:p>
            </p:txBody>
          </p:sp>
          <p:sp>
            <p:nvSpPr>
              <p:cNvPr id="26" name="Rectangle 16"/>
              <p:cNvSpPr>
                <a:spLocks noChangeArrowheads="1"/>
              </p:cNvSpPr>
              <p:nvPr/>
            </p:nvSpPr>
            <p:spPr bwMode="auto">
              <a:xfrm>
                <a:off x="963"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2" name="Group 17"/>
            <p:cNvGrpSpPr>
              <a:grpSpLocks/>
            </p:cNvGrpSpPr>
            <p:nvPr/>
          </p:nvGrpSpPr>
          <p:grpSpPr bwMode="auto">
            <a:xfrm>
              <a:off x="1104" y="2736"/>
              <a:ext cx="517" cy="564"/>
              <a:chOff x="1076" y="2485"/>
              <a:chExt cx="517" cy="564"/>
            </a:xfrm>
          </p:grpSpPr>
          <p:sp>
            <p:nvSpPr>
              <p:cNvPr id="23" name="Rectangle 18"/>
              <p:cNvSpPr>
                <a:spLocks noChangeArrowheads="1"/>
              </p:cNvSpPr>
              <p:nvPr/>
            </p:nvSpPr>
            <p:spPr bwMode="auto">
              <a:xfrm>
                <a:off x="1076" y="2485"/>
                <a:ext cx="505"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Ordering</a:t>
                </a:r>
                <a:r>
                  <a:rPr lang="en-US" b="0" dirty="0">
                    <a:solidFill>
                      <a:srgbClr val="000000"/>
                    </a:solidFill>
                    <a:latin typeface="Univers (W1)" charset="0"/>
                  </a:rPr>
                  <a:t> </a:t>
                </a:r>
                <a:endParaRPr lang="en-US" b="0" dirty="0">
                  <a:latin typeface="Times New Roman" pitchFamily="18" charset="0"/>
                </a:endParaRPr>
              </a:p>
            </p:txBody>
          </p:sp>
          <p:sp>
            <p:nvSpPr>
              <p:cNvPr id="24" name="Rectangle 19"/>
              <p:cNvSpPr>
                <a:spLocks noChangeArrowheads="1"/>
              </p:cNvSpPr>
              <p:nvPr/>
            </p:nvSpPr>
            <p:spPr bwMode="auto">
              <a:xfrm>
                <a:off x="1076"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sp>
          <p:nvSpPr>
            <p:cNvPr id="13" name="Freeform 20"/>
            <p:cNvSpPr>
              <a:spLocks/>
            </p:cNvSpPr>
            <p:nvPr/>
          </p:nvSpPr>
          <p:spPr bwMode="auto">
            <a:xfrm>
              <a:off x="4378"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2436" y="288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Sender</a:t>
              </a:r>
            </a:p>
          </p:txBody>
        </p:sp>
        <p:grpSp>
          <p:nvGrpSpPr>
            <p:cNvPr id="15" name="Group 22"/>
            <p:cNvGrpSpPr>
              <a:grpSpLocks/>
            </p:cNvGrpSpPr>
            <p:nvPr/>
          </p:nvGrpSpPr>
          <p:grpSpPr bwMode="auto">
            <a:xfrm>
              <a:off x="3558" y="2888"/>
              <a:ext cx="510" cy="452"/>
              <a:chOff x="3513" y="2651"/>
              <a:chExt cx="510"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3552" y="2651"/>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Receiver</a:t>
                </a:r>
              </a:p>
            </p:txBody>
          </p:sp>
        </p:grpSp>
        <p:sp>
          <p:nvSpPr>
            <p:cNvPr id="16" name="Freeform 25"/>
            <p:cNvSpPr>
              <a:spLocks/>
            </p:cNvSpPr>
            <p:nvPr/>
          </p:nvSpPr>
          <p:spPr bwMode="auto">
            <a:xfrm>
              <a:off x="1903"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7" name="Freeform 26"/>
            <p:cNvSpPr>
              <a:spLocks/>
            </p:cNvSpPr>
            <p:nvPr/>
          </p:nvSpPr>
          <p:spPr bwMode="auto">
            <a:xfrm>
              <a:off x="3141"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8" name="Group 27"/>
            <p:cNvGrpSpPr>
              <a:grpSpLocks/>
            </p:cNvGrpSpPr>
            <p:nvPr/>
          </p:nvGrpSpPr>
          <p:grpSpPr bwMode="auto">
            <a:xfrm>
              <a:off x="4757" y="2722"/>
              <a:ext cx="591" cy="564"/>
              <a:chOff x="4712" y="2485"/>
              <a:chExt cx="591" cy="564"/>
            </a:xfrm>
          </p:grpSpPr>
          <p:sp>
            <p:nvSpPr>
              <p:cNvPr id="19" name="Rectangle 28"/>
              <p:cNvSpPr>
                <a:spLocks noChangeArrowheads="1"/>
              </p:cNvSpPr>
              <p:nvPr/>
            </p:nvSpPr>
            <p:spPr bwMode="auto">
              <a:xfrm>
                <a:off x="4712" y="2485"/>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Beneficiary</a:t>
                </a:r>
              </a:p>
            </p:txBody>
          </p:sp>
          <p:sp>
            <p:nvSpPr>
              <p:cNvPr id="20" name="Rectangle 29"/>
              <p:cNvSpPr>
                <a:spLocks noChangeArrowheads="1"/>
              </p:cNvSpPr>
              <p:nvPr/>
            </p:nvSpPr>
            <p:spPr bwMode="auto">
              <a:xfrm>
                <a:off x="4712"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589660"/>
            <a:ext cx="8401558" cy="3931065"/>
          </a:xfrm>
        </p:spPr>
        <p:txBody>
          <a:bodyPr/>
          <a:lstStyle/>
          <a:p>
            <a:pPr algn="just">
              <a:buNone/>
              <a:defRPr/>
            </a:pPr>
            <a:r>
              <a:rPr lang="en-US" b="1" dirty="0" smtClean="0">
                <a:solidFill>
                  <a:schemeClr val="accent1"/>
                </a:solidFill>
              </a:rPr>
              <a:t>Product Mapping</a:t>
            </a:r>
          </a:p>
          <a:p>
            <a:pPr lvl="1" algn="just">
              <a:buClr>
                <a:schemeClr val="tx1"/>
              </a:buClr>
              <a:buFontTx/>
              <a:buChar char="•"/>
            </a:pPr>
            <a:r>
              <a:rPr lang="en-US" dirty="0" smtClean="0"/>
              <a:t>You must also map the message and queue combinations to the relevant funds transfer products / product types / instrument types that you create, for straight through processing.  This can be specified in the Product Mapping Screen, for each branch. </a:t>
            </a:r>
          </a:p>
          <a:p>
            <a:pPr lvl="1" algn="just">
              <a:buClr>
                <a:schemeClr val="tx1"/>
              </a:buClr>
              <a:buNone/>
            </a:pPr>
            <a:endParaRPr lang="en-US" dirty="0" smtClean="0"/>
          </a:p>
          <a:p>
            <a:pPr lvl="1" algn="just">
              <a:buClr>
                <a:schemeClr val="tx1"/>
              </a:buClr>
              <a:buFontTx/>
              <a:buChar char="•"/>
            </a:pPr>
            <a:r>
              <a:rPr lang="en-US" dirty="0" smtClean="0"/>
              <a:t>Queue Determination based on Direction of Payment (Incoming/Outgoing) and message type being processed</a:t>
            </a:r>
          </a:p>
          <a:p>
            <a:pPr lvl="1" algn="just">
              <a:buClr>
                <a:schemeClr val="tx1"/>
              </a:buClr>
              <a:buNone/>
            </a:pPr>
            <a:endParaRPr lang="en-US" dirty="0" smtClean="0"/>
          </a:p>
          <a:p>
            <a:pPr lvl="1" algn="just">
              <a:buClr>
                <a:schemeClr val="tx1"/>
              </a:buClr>
              <a:buFontTx/>
              <a:buChar char="•"/>
            </a:pPr>
            <a:r>
              <a:rPr lang="en-US" dirty="0" smtClean="0"/>
              <a:t>Queue is mapped to Product</a:t>
            </a:r>
          </a:p>
          <a:p>
            <a:pPr lvl="1" algn="just">
              <a:buClr>
                <a:schemeClr val="tx1"/>
              </a:buClr>
              <a:buNone/>
            </a:pPr>
            <a:endParaRPr lang="en-US" dirty="0" smtClean="0"/>
          </a:p>
          <a:p>
            <a:pPr lvl="1" algn="just">
              <a:buClr>
                <a:schemeClr val="tx1"/>
              </a:buClr>
              <a:buFontTx/>
              <a:buChar char="•"/>
            </a:pPr>
            <a:r>
              <a:rPr lang="en-US" dirty="0" smtClean="0"/>
              <a:t>Queue can also linked to any condition in STP Rule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Rule Maintenance</a:t>
            </a:r>
          </a:p>
          <a:p>
            <a:pPr algn="just"/>
            <a:r>
              <a:rPr lang="en-US" dirty="0" smtClean="0"/>
              <a:t>In addition to the core processing logic that has been built into the system for processing SWIFT and Non SWIFT Common Payment Gateway Payment Messages, FLEXCUBE also allows you to maintain certain rule based processing logic and status control on the Incoming Messages, based on the contents of specific fields of the message. </a:t>
            </a:r>
          </a:p>
          <a:p>
            <a:pPr algn="just"/>
            <a:r>
              <a:rPr lang="en-US" dirty="0" smtClean="0"/>
              <a:t>Rule Maintenance based on Conditions encountered in the Incoming Message </a:t>
            </a:r>
          </a:p>
          <a:p>
            <a:pPr algn="just"/>
            <a:r>
              <a:rPr lang="en-US" dirty="0" smtClean="0"/>
              <a:t>User definable Fields with certain User definable logic for deriving their values </a:t>
            </a:r>
          </a:p>
          <a:p>
            <a:pPr algn="just"/>
            <a:r>
              <a:rPr lang="en-US" dirty="0" smtClean="0"/>
              <a:t>Condition Definition based on the Fields </a:t>
            </a:r>
          </a:p>
          <a:p>
            <a:pPr algn="just"/>
            <a:r>
              <a:rPr lang="en-US" dirty="0" smtClean="0"/>
              <a:t>Queue / Status Determination based on the result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Preferences</a:t>
            </a:r>
          </a:p>
          <a:p>
            <a:pPr algn="just"/>
            <a:endParaRPr lang="en-US" dirty="0" smtClean="0"/>
          </a:p>
          <a:p>
            <a:pPr algn="just"/>
            <a:r>
              <a:rPr lang="en-US" dirty="0" smtClean="0"/>
              <a:t>Facility to define STP Preferences at the messaging queue level for the FT contracts being uploaded from  the source.</a:t>
            </a:r>
          </a:p>
          <a:p>
            <a:pPr algn="just"/>
            <a:r>
              <a:rPr lang="en-US" dirty="0" smtClean="0"/>
              <a:t>STP Preferences Maintenance is used to maintain preferences such as handling ‘unresolved Beneficiary’, ‘errors or overrides’ and ‘post upload status for the uploaded FT contracts’ for a branch, Queue and message type combination.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7678" y="783927"/>
            <a:ext cx="8229586" cy="406395"/>
          </a:xfrm>
        </p:spPr>
        <p:txBody>
          <a:bodyPr/>
          <a:lstStyle/>
          <a:p>
            <a:pPr>
              <a:defRPr/>
            </a:pPr>
            <a:r>
              <a:rPr lang="en-US" sz="2000" dirty="0" smtClean="0">
                <a:solidFill>
                  <a:srgbClr val="FF0000"/>
                </a:solidFill>
              </a:rPr>
              <a:t>D To A Converter</a:t>
            </a:r>
          </a:p>
        </p:txBody>
      </p:sp>
      <p:sp>
        <p:nvSpPr>
          <p:cNvPr id="2" name="Content Placeholder 1"/>
          <p:cNvSpPr>
            <a:spLocks noGrp="1"/>
          </p:cNvSpPr>
          <p:nvPr>
            <p:ph sz="quarter" idx="12"/>
          </p:nvPr>
        </p:nvSpPr>
        <p:spPr>
          <a:xfrm>
            <a:off x="742438" y="922946"/>
            <a:ext cx="8051180" cy="3931065"/>
          </a:xfrm>
        </p:spPr>
        <p:txBody>
          <a:bodyPr/>
          <a:lstStyle/>
          <a:p>
            <a:pPr algn="just">
              <a:lnSpc>
                <a:spcPct val="90000"/>
              </a:lnSpc>
            </a:pPr>
            <a:endParaRPr lang="en-US" dirty="0" smtClean="0"/>
          </a:p>
          <a:p>
            <a:pPr algn="just">
              <a:lnSpc>
                <a:spcPct val="90000"/>
              </a:lnSpc>
            </a:pPr>
            <a:r>
              <a:rPr lang="en-US" dirty="0" smtClean="0"/>
              <a:t>An incoming SWIFT payment message may contain information regarding parties involved in a funds transfer, in the ‘D’ format, i.e., names and addresses, instead of the appropriate BIC Codes (or the ‘A’ format). You can maintain mappings, which translate the ‘D’ formats to ‘A’ formats (BIC codes), which the STP process can use while processing </a:t>
            </a:r>
          </a:p>
        </p:txBody>
      </p:sp>
      <p:sp>
        <p:nvSpPr>
          <p:cNvPr id="5" name="Title 9"/>
          <p:cNvSpPr txBox="1">
            <a:spLocks/>
          </p:cNvSpPr>
          <p:nvPr/>
        </p:nvSpPr>
        <p:spPr>
          <a:xfrm>
            <a:off x="761618" y="185717"/>
            <a:ext cx="8229586" cy="40639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STP Maintenance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34942" y="589660"/>
            <a:ext cx="8229596" cy="3931065"/>
          </a:xfrm>
        </p:spPr>
        <p:txBody>
          <a:bodyPr/>
          <a:lstStyle/>
          <a:p>
            <a:pPr algn="just">
              <a:lnSpc>
                <a:spcPct val="90000"/>
              </a:lnSpc>
            </a:pPr>
            <a:endParaRPr lang="en-US" dirty="0" smtClean="0"/>
          </a:p>
          <a:p>
            <a:pPr marL="342900" indent="-342900" algn="just"/>
            <a:r>
              <a:rPr lang="en-US" dirty="0" smtClean="0"/>
              <a:t>The Messages sub-system of FLEXCUBE receives SWIFT messages, and stores them in the incoming directory. The STP function then reads these messages and begins processing them.</a:t>
            </a:r>
          </a:p>
          <a:p>
            <a:pPr marL="342900" indent="-342900" algn="just"/>
            <a:r>
              <a:rPr lang="en-US" dirty="0" smtClean="0"/>
              <a:t>After the Messaging system stores incoming SWIFT messages in the incoming directory, the STP function executes the following sequence of events:</a:t>
            </a:r>
          </a:p>
          <a:p>
            <a:pPr marL="342900" indent="-342900" algn="just"/>
            <a:r>
              <a:rPr lang="en-US" dirty="0" smtClean="0"/>
              <a:t>Reads the message from the incoming directory and displays it in the Incoming Browser. At this stage, the message is not interpreted or resolved, and the contract details have not been extracted yet. Also, you can view the details of the message in the incoming browser at this stage.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17850" y="589660"/>
            <a:ext cx="8195414" cy="3931065"/>
          </a:xfrm>
        </p:spPr>
        <p:txBody>
          <a:bodyPr/>
          <a:lstStyle/>
          <a:p>
            <a:pPr algn="just">
              <a:lnSpc>
                <a:spcPct val="90000"/>
              </a:lnSpc>
            </a:pPr>
            <a:endParaRPr lang="en-US" dirty="0" smtClean="0"/>
          </a:p>
          <a:p>
            <a:pPr marL="342900" indent="-342900" algn="just"/>
            <a:r>
              <a:rPr lang="en-US" dirty="0" smtClean="0"/>
              <a:t>The Message Upload function then interprets the message, extracting the contract details. These details are propagated into the Funds Transfer (FT) Upload tables in the system.  These tables, therefore, store the extracted details of the contracts contained in the incoming SWIFT messages.  Any default information is appended, and if any message has been rejected for any reasons, or an error has been encountered, the same is logged as an exception. </a:t>
            </a:r>
          </a:p>
          <a:p>
            <a:pPr marL="342900" indent="-342900"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69126" y="589660"/>
            <a:ext cx="8144138" cy="3931065"/>
          </a:xfrm>
        </p:spPr>
        <p:txBody>
          <a:bodyPr/>
          <a:lstStyle/>
          <a:p>
            <a:pPr algn="just">
              <a:lnSpc>
                <a:spcPct val="90000"/>
              </a:lnSpc>
            </a:pPr>
            <a:endParaRPr lang="en-US" dirty="0" smtClean="0"/>
          </a:p>
          <a:p>
            <a:pPr marL="342900" indent="-342900" algn="just"/>
            <a:r>
              <a:rPr lang="en-US" dirty="0" smtClean="0"/>
              <a:t>When the Message Upload function interprets the message, it also resolves the FLEXCUBE FT product to be used for the contract, using the Product Message Mapping, for the incoming message type. The product code thus resolved is also stored in the FT Upload tables, with the other contract details. Based on the parties in the message, the settlement accounts are also resolved using the data maintained in the Settlement Instructions table.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pPr>
            <a:endParaRPr lang="en-US" dirty="0" smtClean="0"/>
          </a:p>
          <a:p>
            <a:pPr marL="342900" indent="-342900" algn="just"/>
            <a:r>
              <a:rPr lang="en-US" dirty="0" smtClean="0"/>
              <a:t>The Funds Transfer (FT) Upload function creates contracts using the interpreted messages, reading them from the FT Upload tables. This involves matching the extracted contract details with the information fields in FLEXCUBE, for funds transfer contracts. In the process, the product level and customer level defaults are also picked up for sub-systems such as charges, taxes, MIS, etc. If any contract upload gets rejected for any reasons, or if an error is encountered, the same is logged. </a:t>
            </a:r>
          </a:p>
          <a:p>
            <a:pPr marL="342900" indent="-342900" algn="just"/>
            <a:r>
              <a:rPr lang="en-US" dirty="0" smtClean="0"/>
              <a:t>Subsequent to the creation of the contracts by the FT Upload function, they can be processed just as any other FT contract in the system, and can be amended, authorized and so 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buNone/>
            </a:pPr>
            <a:r>
              <a:rPr lang="en-US" dirty="0" smtClean="0">
                <a:solidFill>
                  <a:srgbClr val="FF0000"/>
                </a:solidFill>
              </a:rPr>
              <a:t>Auto Cover Matching</a:t>
            </a:r>
            <a:endParaRPr lang="en-US" dirty="0" smtClean="0"/>
          </a:p>
          <a:p>
            <a:pPr marL="342900" indent="-342900" algn="just"/>
            <a:r>
              <a:rPr lang="en-US" dirty="0" smtClean="0"/>
              <a:t>As part of Cover matching process, system detects an incoming MT 103/202 message which is the local currency of the branch and if the Sender of the message does not have the authority to specify the Debit account for the message, system will automatically route the message to “Pending Cover Queue”. </a:t>
            </a:r>
          </a:p>
          <a:p>
            <a:pPr marL="342900" indent="-342900" algn="just"/>
            <a:r>
              <a:rPr lang="en-US" dirty="0" smtClean="0"/>
              <a:t>Upon receipt on a Payment cover message (MT 202COV/MT 202/MT 205/MT910/MT940/MT950) received from an Intermediary bank, system automatically matches the cover message with an appropriate Payment message that is kept on hold. After matching, system will pick up the Payment message for further processing and suppress the Cover message.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Supports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lnSpc>
                <a:spcPct val="150000"/>
              </a:lnSpc>
            </a:pPr>
            <a:r>
              <a:rPr lang="en-US" dirty="0" smtClean="0"/>
              <a:t>Internal transfer</a:t>
            </a:r>
          </a:p>
          <a:p>
            <a:pPr>
              <a:lnSpc>
                <a:spcPct val="150000"/>
              </a:lnSpc>
            </a:pPr>
            <a:r>
              <a:rPr lang="en-US" dirty="0" smtClean="0"/>
              <a:t>Incoming Transfer</a:t>
            </a:r>
          </a:p>
          <a:p>
            <a:pPr>
              <a:lnSpc>
                <a:spcPct val="150000"/>
              </a:lnSpc>
            </a:pPr>
            <a:r>
              <a:rPr lang="en-US" dirty="0" smtClean="0"/>
              <a:t>Outgoing Customer Transfer</a:t>
            </a:r>
          </a:p>
          <a:p>
            <a:pPr>
              <a:lnSpc>
                <a:spcPct val="150000"/>
              </a:lnSpc>
            </a:pPr>
            <a:r>
              <a:rPr lang="en-US" dirty="0" smtClean="0"/>
              <a:t>Outgoing Customer Transfer with Cover</a:t>
            </a:r>
          </a:p>
          <a:p>
            <a:pPr>
              <a:lnSpc>
                <a:spcPct val="150000"/>
              </a:lnSpc>
            </a:pPr>
            <a:r>
              <a:rPr lang="en-US" dirty="0" smtClean="0"/>
              <a:t>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75118" y="1205908"/>
            <a:ext cx="8401558" cy="3062606"/>
          </a:xfrm>
        </p:spPr>
        <p:txBody>
          <a:bodyPr/>
          <a:lstStyle/>
          <a:p>
            <a:pPr algn="just"/>
            <a:r>
              <a:rPr lang="en-US" dirty="0" smtClean="0"/>
              <a:t>A bank transfer refers to the transfer of funds between the ordering institution and beneficiary institution. Here the originator and beneficiary are financial institutions.</a:t>
            </a:r>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Bank Transfer</a:t>
            </a:r>
            <a:endParaRPr lang="en-US" b="1" dirty="0"/>
          </a:p>
        </p:txBody>
      </p:sp>
      <p:grpSp>
        <p:nvGrpSpPr>
          <p:cNvPr id="3" name="Group 4"/>
          <p:cNvGrpSpPr>
            <a:grpSpLocks/>
          </p:cNvGrpSpPr>
          <p:nvPr/>
        </p:nvGrpSpPr>
        <p:grpSpPr bwMode="auto">
          <a:xfrm>
            <a:off x="1529698" y="2740262"/>
            <a:ext cx="4553580" cy="1071562"/>
            <a:chOff x="1104" y="2712"/>
            <a:chExt cx="3464" cy="900"/>
          </a:xfrm>
        </p:grpSpPr>
        <p:grpSp>
          <p:nvGrpSpPr>
            <p:cNvPr id="4" name="Group 5"/>
            <p:cNvGrpSpPr>
              <a:grpSpLocks/>
            </p:cNvGrpSpPr>
            <p:nvPr/>
          </p:nvGrpSpPr>
          <p:grpSpPr bwMode="auto">
            <a:xfrm>
              <a:off x="1147" y="2712"/>
              <a:ext cx="958" cy="871"/>
              <a:chOff x="1102" y="2475"/>
              <a:chExt cx="958" cy="871"/>
            </a:xfrm>
          </p:grpSpPr>
          <p:sp>
            <p:nvSpPr>
              <p:cNvPr id="31" name="Rectangle 6"/>
              <p:cNvSpPr>
                <a:spLocks noChangeArrowheads="1"/>
              </p:cNvSpPr>
              <p:nvPr/>
            </p:nvSpPr>
            <p:spPr bwMode="auto">
              <a:xfrm>
                <a:off x="1164" y="2505"/>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1102" y="2475"/>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6" name="Group 8"/>
            <p:cNvGrpSpPr>
              <a:grpSpLocks/>
            </p:cNvGrpSpPr>
            <p:nvPr/>
          </p:nvGrpSpPr>
          <p:grpSpPr bwMode="auto">
            <a:xfrm>
              <a:off x="2424" y="2719"/>
              <a:ext cx="940" cy="885"/>
              <a:chOff x="2379" y="2482"/>
              <a:chExt cx="940" cy="885"/>
            </a:xfrm>
          </p:grpSpPr>
          <p:sp>
            <p:nvSpPr>
              <p:cNvPr id="29" name="Rectangle 9"/>
              <p:cNvSpPr>
                <a:spLocks noChangeArrowheads="1"/>
              </p:cNvSpPr>
              <p:nvPr/>
            </p:nvSpPr>
            <p:spPr bwMode="auto">
              <a:xfrm>
                <a:off x="2422" y="2526"/>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2379" y="2482"/>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7" name="Group 11"/>
            <p:cNvGrpSpPr>
              <a:grpSpLocks/>
            </p:cNvGrpSpPr>
            <p:nvPr/>
          </p:nvGrpSpPr>
          <p:grpSpPr bwMode="auto">
            <a:xfrm>
              <a:off x="3636" y="2719"/>
              <a:ext cx="932" cy="893"/>
              <a:chOff x="3591" y="2482"/>
              <a:chExt cx="932" cy="893"/>
            </a:xfrm>
          </p:grpSpPr>
          <p:sp>
            <p:nvSpPr>
              <p:cNvPr id="27" name="Rectangle 12"/>
              <p:cNvSpPr>
                <a:spLocks noChangeArrowheads="1"/>
              </p:cNvSpPr>
              <p:nvPr/>
            </p:nvSpPr>
            <p:spPr bwMode="auto">
              <a:xfrm>
                <a:off x="3626" y="2534"/>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3591" y="2482"/>
                <a:ext cx="890" cy="834"/>
              </a:xfrm>
              <a:prstGeom prst="rect">
                <a:avLst/>
              </a:prstGeom>
              <a:solidFill>
                <a:srgbClr val="FFFFFF"/>
              </a:solidFill>
              <a:ln w="9525">
                <a:solidFill>
                  <a:srgbClr val="000000"/>
                </a:solidFill>
                <a:miter lim="800000"/>
                <a:headEnd/>
                <a:tailEnd/>
              </a:ln>
            </p:spPr>
            <p:txBody>
              <a:bodyPr/>
              <a:lstStyle/>
              <a:p>
                <a:endParaRPr lang="en-US"/>
              </a:p>
            </p:txBody>
          </p:sp>
        </p:grpSp>
        <p:sp>
          <p:nvSpPr>
            <p:cNvPr id="24" name="Rectangle 19"/>
            <p:cNvSpPr>
              <a:spLocks noChangeArrowheads="1"/>
            </p:cNvSpPr>
            <p:nvPr/>
          </p:nvSpPr>
          <p:spPr bwMode="auto">
            <a:xfrm>
              <a:off x="1104" y="3067"/>
              <a:ext cx="0"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endParaRPr lang="en-US" dirty="0">
                <a:latin typeface="Arial Narrow" pitchFamily="34" charset="0"/>
              </a:endParaRPr>
            </a:p>
          </p:txBody>
        </p:sp>
        <p:sp>
          <p:nvSpPr>
            <p:cNvPr id="13" name="Freeform 20"/>
            <p:cNvSpPr>
              <a:spLocks/>
            </p:cNvSpPr>
            <p:nvPr/>
          </p:nvSpPr>
          <p:spPr bwMode="auto">
            <a:xfrm>
              <a:off x="3325" y="2897"/>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1337" y="293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Sender</a:t>
              </a:r>
            </a:p>
          </p:txBody>
        </p:sp>
        <p:grpSp>
          <p:nvGrpSpPr>
            <p:cNvPr id="11" name="Group 22"/>
            <p:cNvGrpSpPr>
              <a:grpSpLocks/>
            </p:cNvGrpSpPr>
            <p:nvPr/>
          </p:nvGrpSpPr>
          <p:grpSpPr bwMode="auto">
            <a:xfrm>
              <a:off x="2648" y="2888"/>
              <a:ext cx="981" cy="452"/>
              <a:chOff x="2603" y="2651"/>
              <a:chExt cx="981"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2603" y="2723"/>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Receiver</a:t>
                </a:r>
              </a:p>
            </p:txBody>
          </p:sp>
        </p:grpSp>
        <p:sp>
          <p:nvSpPr>
            <p:cNvPr id="17" name="Freeform 26"/>
            <p:cNvSpPr>
              <a:spLocks/>
            </p:cNvSpPr>
            <p:nvPr/>
          </p:nvSpPr>
          <p:spPr bwMode="auto">
            <a:xfrm>
              <a:off x="2101" y="2890"/>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2" name="Group 27"/>
            <p:cNvGrpSpPr>
              <a:grpSpLocks/>
            </p:cNvGrpSpPr>
            <p:nvPr/>
          </p:nvGrpSpPr>
          <p:grpSpPr bwMode="auto">
            <a:xfrm>
              <a:off x="3762" y="2916"/>
              <a:ext cx="595" cy="485"/>
              <a:chOff x="3717" y="2679"/>
              <a:chExt cx="595" cy="485"/>
            </a:xfrm>
          </p:grpSpPr>
          <p:sp>
            <p:nvSpPr>
              <p:cNvPr id="19" name="Rectangle 28"/>
              <p:cNvSpPr>
                <a:spLocks noChangeArrowheads="1"/>
              </p:cNvSpPr>
              <p:nvPr/>
            </p:nvSpPr>
            <p:spPr bwMode="auto">
              <a:xfrm>
                <a:off x="3717" y="2679"/>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Beneficiary</a:t>
                </a:r>
              </a:p>
            </p:txBody>
          </p:sp>
          <p:sp>
            <p:nvSpPr>
              <p:cNvPr id="20" name="Rectangle 29"/>
              <p:cNvSpPr>
                <a:spLocks noChangeArrowheads="1"/>
              </p:cNvSpPr>
              <p:nvPr/>
            </p:nvSpPr>
            <p:spPr bwMode="auto">
              <a:xfrm>
                <a:off x="3795" y="2931"/>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1110953"/>
            <a:ext cx="8401558" cy="3409772"/>
          </a:xfrm>
        </p:spPr>
        <p:txBody>
          <a:bodyPr/>
          <a:lstStyle/>
          <a:p>
            <a:pPr>
              <a:spcBef>
                <a:spcPts val="1200"/>
              </a:spcBef>
              <a:spcAft>
                <a:spcPts val="1200"/>
              </a:spcAft>
            </a:pPr>
            <a:r>
              <a:rPr lang="en-US" dirty="0" smtClean="0"/>
              <a:t>FTOC-Outgoing Customer Transfer</a:t>
            </a:r>
          </a:p>
          <a:p>
            <a:pPr>
              <a:spcBef>
                <a:spcPts val="1200"/>
              </a:spcBef>
              <a:spcAft>
                <a:spcPts val="1200"/>
              </a:spcAft>
            </a:pPr>
            <a:r>
              <a:rPr lang="en-US" dirty="0" smtClean="0"/>
              <a:t>FRTL-Outgoing Customer Transfer in RTGS  with normal priority and Payment type-Domestic with Less charge</a:t>
            </a:r>
          </a:p>
          <a:p>
            <a:pPr>
              <a:spcBef>
                <a:spcPts val="1200"/>
              </a:spcBef>
              <a:spcAft>
                <a:spcPts val="1200"/>
              </a:spcAft>
            </a:pPr>
            <a:r>
              <a:rPr lang="en-US" dirty="0" smtClean="0"/>
              <a:t>FRTM-Outgoing Customer Transfer in RTGS  with Urgent priority and Payment type-Domestic </a:t>
            </a:r>
          </a:p>
          <a:p>
            <a:pPr>
              <a:spcBef>
                <a:spcPts val="1200"/>
              </a:spcBef>
              <a:spcAft>
                <a:spcPts val="1200"/>
              </a:spcAft>
            </a:pPr>
            <a:r>
              <a:rPr lang="en-US" dirty="0" smtClean="0"/>
              <a:t>FRTU-Outgoing Customer Transfer in RTGS  with Highly Urgent priority and Payment type-Domestic</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1200"/>
              </a:spcBef>
              <a:spcAft>
                <a:spcPts val="1200"/>
              </a:spcAft>
            </a:pPr>
            <a:r>
              <a:rPr lang="en-US" dirty="0" smtClean="0"/>
              <a:t>FCRF-Outgoing Customer with Referral required and with charges</a:t>
            </a:r>
          </a:p>
          <a:p>
            <a:pPr>
              <a:spcBef>
                <a:spcPts val="1200"/>
              </a:spcBef>
              <a:spcAft>
                <a:spcPts val="1200"/>
              </a:spcAft>
            </a:pPr>
            <a:r>
              <a:rPr lang="en-US" dirty="0" smtClean="0"/>
              <a:t>FCSP-Outgoing Customer with  Split Dr/Cr Liquidation</a:t>
            </a:r>
          </a:p>
          <a:p>
            <a:pPr>
              <a:spcBef>
                <a:spcPts val="1200"/>
              </a:spcBef>
              <a:spcAft>
                <a:spcPts val="1200"/>
              </a:spcAft>
            </a:pPr>
            <a:r>
              <a:rPr lang="en-US" dirty="0" smtClean="0"/>
              <a:t>FCMC- Outgoing Customer Transfer with Multiple Customer Credit</a:t>
            </a:r>
          </a:p>
          <a:p>
            <a:pPr>
              <a:spcBef>
                <a:spcPct val="0"/>
              </a:spcBef>
            </a:pPr>
            <a:r>
              <a:rPr lang="en-US" dirty="0" smtClean="0"/>
              <a:t>FCOV- Outgoing Customer Transfer with the New cover format-Less Charge </a:t>
            </a:r>
          </a:p>
          <a:p>
            <a:pPr>
              <a:spcBef>
                <a:spcPct val="0"/>
              </a:spcBef>
            </a:pPr>
            <a:r>
              <a:rPr lang="en-US" dirty="0" smtClean="0"/>
              <a:t>FCVM- Outgoing Customer Transfer with the New cover format-More Charge </a:t>
            </a:r>
          </a:p>
          <a:p>
            <a:pPr>
              <a:spcBef>
                <a:spcPts val="600"/>
              </a:spcBef>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FROT- Outgoing Customer Transfer in TARGET Network with normal priority and Payment type as within euro zone</a:t>
            </a:r>
          </a:p>
          <a:p>
            <a:pPr>
              <a:spcBef>
                <a:spcPct val="0"/>
              </a:spcBef>
            </a:pPr>
            <a:r>
              <a:rPr lang="en-US" dirty="0" smtClean="0"/>
              <a:t>FCCT- Outgoing Customer Transfer with COV in TARGET Network with normal priority and Payment type as outside euro zone</a:t>
            </a:r>
          </a:p>
          <a:p>
            <a:pPr>
              <a:spcBef>
                <a:spcPct val="0"/>
              </a:spcBef>
            </a:pPr>
            <a:r>
              <a:rPr lang="en-US" dirty="0" smtClean="0"/>
              <a:t>FTIC-Incoming Fund Transfer with Less Charge</a:t>
            </a:r>
          </a:p>
          <a:p>
            <a:pPr>
              <a:spcBef>
                <a:spcPct val="0"/>
              </a:spcBef>
            </a:pPr>
            <a:r>
              <a:rPr lang="en-US" dirty="0" smtClean="0"/>
              <a:t>FTRT- Incoming Funds Transfer in APACS network with normal priority and Payment type-Domestic</a:t>
            </a:r>
          </a:p>
          <a:p>
            <a:pPr>
              <a:spcBef>
                <a:spcPct val="0"/>
              </a:spcBef>
            </a:pPr>
            <a:r>
              <a:rPr lang="en-US" dirty="0" smtClean="0"/>
              <a:t>FOBT - Outgoing Bank Transfer in TARGET network with normal priority and Payment  type-within euro zone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FOMT - Outgoing Bank Transfer in TARGET network with normal priority and Payment  type-Outside euro zone</a:t>
            </a:r>
          </a:p>
          <a:p>
            <a:pPr>
              <a:spcBef>
                <a:spcPct val="0"/>
              </a:spcBef>
            </a:pPr>
            <a:r>
              <a:rPr lang="en-US" dirty="0" smtClean="0"/>
              <a:t>FTGI - Incoming Funds Transfer in TARGET network with normal priority and Payment type within EURO Zone</a:t>
            </a:r>
          </a:p>
          <a:p>
            <a:pPr>
              <a:spcBef>
                <a:spcPct val="0"/>
              </a:spcBef>
            </a:pPr>
            <a:r>
              <a:rPr lang="en-US" dirty="0" smtClean="0"/>
              <a:t>FTRL - Incoming Funds Transfer in RTGS network with urgent priority and Payment type-All</a:t>
            </a:r>
          </a:p>
          <a:p>
            <a:pPr>
              <a:spcBef>
                <a:spcPct val="0"/>
              </a:spcBef>
            </a:pPr>
            <a:r>
              <a:rPr lang="en-US" dirty="0" smtClean="0"/>
              <a:t>FTIN – Internal Transfer</a:t>
            </a:r>
            <a:endParaRPr lang="en-US" sz="2400" dirty="0" smtClean="0"/>
          </a:p>
          <a:p>
            <a:pPr>
              <a:spcBef>
                <a:spcPct val="0"/>
              </a:spcBef>
            </a:pPr>
            <a:r>
              <a:rPr lang="en-US" dirty="0" smtClean="0"/>
              <a:t>FTOB-Outgoing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FTOA-Outgoing Bank Transfer to Own Account</a:t>
            </a:r>
          </a:p>
          <a:p>
            <a:pPr>
              <a:spcBef>
                <a:spcPts val="600"/>
              </a:spcBef>
            </a:pPr>
            <a:r>
              <a:rPr lang="en-US" dirty="0" smtClean="0"/>
              <a:t>FOBL-Outgoing Bank Transfer with Less Charge</a:t>
            </a:r>
          </a:p>
          <a:p>
            <a:pPr>
              <a:spcBef>
                <a:spcPts val="600"/>
              </a:spcBef>
            </a:pPr>
            <a:r>
              <a:rPr lang="en-US" dirty="0" smtClean="0"/>
              <a:t>FOBR-Outgoing Bank Transfer in APACS network with normal priority and Payment type-Domestic</a:t>
            </a:r>
          </a:p>
          <a:p>
            <a:pPr>
              <a:spcBef>
                <a:spcPts val="600"/>
              </a:spcBef>
            </a:pPr>
            <a:r>
              <a:rPr lang="en-US" dirty="0" smtClean="0"/>
              <a:t>FORU-Outgoing Bank Transfer in APACS network with Urgent priority and Payment type-Domestic</a:t>
            </a:r>
          </a:p>
          <a:p>
            <a:pPr>
              <a:spcBef>
                <a:spcPts val="600"/>
              </a:spcBef>
            </a:pPr>
            <a:r>
              <a:rPr lang="en-US" dirty="0" smtClean="0"/>
              <a:t>FMAT-Outgoing Bank Multi Credit Transfer to Own Account  </a:t>
            </a:r>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FMBT-Outgoing Bank Multi Credit Transfer</a:t>
            </a:r>
          </a:p>
          <a:p>
            <a:pPr>
              <a:spcBef>
                <a:spcPts val="600"/>
              </a:spcBef>
            </a:pPr>
            <a:r>
              <a:rPr lang="en-US" dirty="0" smtClean="0"/>
              <a:t>MCKP-Funds Transfer with Managers Cheque</a:t>
            </a:r>
          </a:p>
          <a:p>
            <a:pPr>
              <a:spcBef>
                <a:spcPts val="600"/>
              </a:spcBef>
            </a:pPr>
            <a:r>
              <a:rPr lang="en-US" dirty="0" smtClean="0"/>
              <a:t>FRCN-Outgoing Customer Transfer in RTGS in New cover format with normal priority and Payment type-Domestic with Normal priority</a:t>
            </a:r>
          </a:p>
          <a:p>
            <a:pPr>
              <a:spcBef>
                <a:spcPts val="600"/>
              </a:spcBef>
            </a:pPr>
            <a:r>
              <a:rPr lang="en-US" dirty="0" smtClean="0"/>
              <a:t>FRCH-Outgoing Customer Transfer with new Cover format in RTGS  with normal priority and Payment type-Domestic with High priority</a:t>
            </a:r>
          </a:p>
          <a:p>
            <a:pPr>
              <a:spcBef>
                <a:spcPts val="600"/>
              </a:spcBef>
            </a:pPr>
            <a:r>
              <a:rPr lang="en-US" dirty="0" smtClean="0"/>
              <a:t>FTCV- Outgoing Customer Transfer in TARGET New cover format-Network with normal priority and Payment type as INSIDE euro zone</a:t>
            </a:r>
          </a:p>
          <a:p>
            <a:pPr>
              <a:spcBef>
                <a:spcPts val="600"/>
              </a:spcBef>
            </a:pP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42442" y="1068224"/>
            <a:ext cx="8401558" cy="2879933"/>
          </a:xfrm>
        </p:spPr>
        <p:txBody>
          <a:bodyPr/>
          <a:lstStyle/>
          <a:p>
            <a:pPr>
              <a:spcBef>
                <a:spcPts val="600"/>
              </a:spcBef>
            </a:pPr>
            <a:r>
              <a:rPr lang="en-US" dirty="0" smtClean="0"/>
              <a:t>FCRR-Outgoing Customer with Rate refreshment required</a:t>
            </a:r>
          </a:p>
          <a:p>
            <a:pPr>
              <a:spcBef>
                <a:spcPts val="600"/>
              </a:spcBef>
            </a:pPr>
            <a:r>
              <a:rPr lang="en-US" dirty="0" smtClean="0"/>
              <a:t>FTFO-FT Outgoing product – FATCA</a:t>
            </a:r>
          </a:p>
          <a:p>
            <a:pPr>
              <a:spcBef>
                <a:spcPts val="600"/>
              </a:spcBef>
            </a:pPr>
            <a:r>
              <a:rPr lang="en-US" dirty="0" smtClean="0"/>
              <a:t>FTFI-FT Incoming product – FATCA</a:t>
            </a:r>
          </a:p>
          <a:p>
            <a:pPr>
              <a:spcBef>
                <a:spcPts val="600"/>
              </a:spcBef>
            </a:pPr>
            <a:r>
              <a:rPr lang="en-US" dirty="0" smtClean="0"/>
              <a:t>FTFN-Internal Transfer – FATCA</a:t>
            </a:r>
          </a:p>
          <a:p>
            <a:pPr>
              <a:spcBef>
                <a:spcPts val="600"/>
              </a:spcBef>
            </a:pPr>
            <a:r>
              <a:rPr lang="en-US" dirty="0" smtClean="0"/>
              <a:t>FTFT-Referral Outgoing Customer Transfer – FATCA</a:t>
            </a:r>
          </a:p>
          <a:p>
            <a:pPr>
              <a:spcBef>
                <a:spcPts val="600"/>
              </a:spcBef>
            </a:pPr>
            <a:r>
              <a:rPr lang="en-US" dirty="0" smtClean="0"/>
              <a:t>FTNT-</a:t>
            </a:r>
            <a:r>
              <a:rPr lang="pt-BR" dirty="0" smtClean="0"/>
              <a:t>Referral Internal Customer Transfer - FATCA</a:t>
            </a: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rdware and Software Engineered to Work&#10;                          Together"/>
          <p:cNvPicPr>
            <a:picLocks noChangeAspect="1" noChangeArrowheads="1"/>
          </p:cNvPicPr>
          <p:nvPr/>
        </p:nvPicPr>
        <p:blipFill>
          <a:blip r:embed="rId2" cstate="print"/>
          <a:srcRect/>
          <a:stretch>
            <a:fillRect/>
          </a:stretch>
        </p:blipFill>
        <p:spPr bwMode="auto">
          <a:xfrm>
            <a:off x="2922661" y="2144994"/>
            <a:ext cx="2973436" cy="5554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60582" y="949526"/>
            <a:ext cx="8263777" cy="3062606"/>
          </a:xfrm>
        </p:spPr>
        <p:txBody>
          <a:bodyPr/>
          <a:lstStyle/>
          <a:p>
            <a:pPr marL="457200" lvl="1" indent="-342900" algn="just">
              <a:buClr>
                <a:schemeClr val="tx1"/>
              </a:buClr>
              <a:buFont typeface="Wingdings" pitchFamily="2" charset="2"/>
              <a:buNone/>
            </a:pPr>
            <a:r>
              <a:rPr lang="en-US" sz="2000" b="1" dirty="0" smtClean="0">
                <a:solidFill>
                  <a:schemeClr val="accent1"/>
                </a:solidFill>
              </a:rPr>
              <a:t>Intermediary Reimbursement Institution</a:t>
            </a:r>
          </a:p>
          <a:p>
            <a:pPr marL="457200" lvl="1" indent="-342900" algn="just">
              <a:buClr>
                <a:schemeClr val="tx1"/>
              </a:buClr>
              <a:buFont typeface="Wingdings" pitchFamily="2" charset="2"/>
              <a:buNone/>
            </a:pPr>
            <a:endParaRPr lang="en-US" sz="2000" dirty="0" smtClean="0"/>
          </a:p>
          <a:p>
            <a:pPr marL="0" indent="0" algn="just"/>
            <a:r>
              <a:rPr lang="en-US" dirty="0" smtClean="0"/>
              <a:t> An ‘Intermediary Reimbursement Institution’ is the financial institution between the Sender’s Correspondent and the Receiver’s Correspondent, through which the reimbursement of the transfer will take place.</a:t>
            </a:r>
          </a:p>
          <a:p>
            <a:pPr marL="0" indent="0" algn="just">
              <a:lnSpc>
                <a:spcPct val="150000"/>
              </a:lnSpc>
              <a:buFont typeface="Times" pitchFamily="18" charset="0"/>
              <a:buNone/>
            </a:pPr>
            <a:r>
              <a:rPr lang="en-US" dirty="0" smtClean="0"/>
              <a:t> </a:t>
            </a:r>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10316</TotalTime>
  <Words>5623</Words>
  <Application>Microsoft Office PowerPoint</Application>
  <PresentationFormat>On-screen Show (16:9)</PresentationFormat>
  <Paragraphs>652</Paragraphs>
  <Slides>88</Slides>
  <Notes>85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ＭＳ Ｐゴシック</vt:lpstr>
      <vt:lpstr>Arial</vt:lpstr>
      <vt:lpstr>Arial Narrow</vt:lpstr>
      <vt:lpstr>Calibri</vt:lpstr>
      <vt:lpstr>Times</vt:lpstr>
      <vt:lpstr>Times New Roman</vt:lpstr>
      <vt:lpstr>Univers (W1)</vt:lpstr>
      <vt:lpstr>Wingdings</vt:lpstr>
      <vt:lpstr>Oracle 2012</vt:lpstr>
      <vt:lpstr>PowerPoint Presentation</vt:lpstr>
      <vt:lpstr>Accelerator Pack 14.0.0.0.0</vt:lpstr>
      <vt:lpstr>Program Agenda</vt:lpstr>
      <vt:lpstr>Program Agenda</vt:lpstr>
      <vt:lpstr>Introduction</vt:lpstr>
      <vt:lpstr>Introduction</vt:lpstr>
      <vt:lpstr>Introduction</vt:lpstr>
      <vt:lpstr>Introduction</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Maintenance</vt:lpstr>
      <vt:lpstr>Maintenance</vt:lpstr>
      <vt:lpstr>Maintenance</vt:lpstr>
      <vt:lpstr>Maintenance</vt:lpstr>
      <vt:lpstr>Maintenance</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FT– Lifecycle Processing</vt:lpstr>
      <vt:lpstr>FT - Reports</vt:lpstr>
      <vt:lpstr>Advices</vt:lpstr>
      <vt:lpstr>Advices</vt:lpstr>
      <vt:lpstr>Advices</vt:lpstr>
      <vt:lpstr>Advices</vt:lpstr>
      <vt:lpstr>Straight Through Processing</vt:lpstr>
      <vt:lpstr>Straight Through Processing</vt:lpstr>
      <vt:lpstr>STP Maintenance</vt:lpstr>
      <vt:lpstr>STP Maintenance</vt:lpstr>
      <vt:lpstr>STP Maintenance</vt:lpstr>
      <vt:lpstr>STP Maintenance</vt:lpstr>
      <vt:lpstr>STP Maintenance</vt:lpstr>
      <vt:lpstr>D To A Converter</vt:lpstr>
      <vt:lpstr>STP Process Flow</vt:lpstr>
      <vt:lpstr>STP Process Flow</vt:lpstr>
      <vt:lpstr>STP Process Flow</vt:lpstr>
      <vt:lpstr>STP Process Flow</vt:lpstr>
      <vt:lpstr>STP Process Flow</vt:lpstr>
      <vt:lpstr>STP Supports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1029</cp:revision>
  <cp:lastPrinted>2012-08-03T22:03:14Z</cp:lastPrinted>
  <dcterms:created xsi:type="dcterms:W3CDTF">2012-05-31T20:53:14Z</dcterms:created>
  <dcterms:modified xsi:type="dcterms:W3CDTF">2020-04-19T12:36:03Z</dcterms:modified>
</cp:coreProperties>
</file>