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handoutMasterIdLst>
    <p:handoutMasterId r:id="rId19"/>
  </p:handoutMasterIdLst>
  <p:sldIdLst>
    <p:sldId id="267" r:id="rId2"/>
    <p:sldId id="507" r:id="rId3"/>
    <p:sldId id="508" r:id="rId4"/>
    <p:sldId id="534" r:id="rId5"/>
    <p:sldId id="557" r:id="rId6"/>
    <p:sldId id="558" r:id="rId7"/>
    <p:sldId id="559" r:id="rId8"/>
    <p:sldId id="560" r:id="rId9"/>
    <p:sldId id="564" r:id="rId10"/>
    <p:sldId id="565" r:id="rId11"/>
    <p:sldId id="566" r:id="rId12"/>
    <p:sldId id="561" r:id="rId13"/>
    <p:sldId id="562" r:id="rId14"/>
    <p:sldId id="563" r:id="rId15"/>
    <p:sldId id="262" r:id="rId16"/>
    <p:sldId id="343"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9"/>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5"/>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1"/>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8"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9"/>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8001" y="1422405"/>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4" y="2844804"/>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4"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1"/>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1"/>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8"/>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2"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9"/>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6" y="1583268"/>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6"/>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8"/>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7"/>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399"/>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9"/>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3"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1"/>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1"/>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2"/>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4"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3" y="1430282"/>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23701"/>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301" y="4883820"/>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Mudarabah term deposit with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Mudarabah term deposit with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417369"/>
          </a:xfrm>
        </p:spPr>
        <p:txBody>
          <a:bodyPr/>
          <a:lstStyle/>
          <a:p>
            <a:pPr lvl="1" algn="just">
              <a:spcBef>
                <a:spcPct val="50000"/>
              </a:spcBef>
              <a:buClr>
                <a:srgbClr val="FF0000"/>
              </a:buClr>
              <a:buFont typeface="Wingdings" pitchFamily="2" charset="2"/>
              <a:buChar char="§"/>
              <a:defRPr/>
            </a:pPr>
            <a:r>
              <a:rPr lang="en-US" sz="1600" dirty="0" smtClean="0"/>
              <a:t>This floating rate deposit has all the basic features that are needed for a retail customer to open a deposit account. Interest rate is applied to deposits based on LDMM rate chart defined. Deposits under this offering don’t contribute to profit sharing. Profits are paid to depositors based on the rate chart defined based on account class, currency and tenor combination</a:t>
            </a:r>
          </a:p>
          <a:p>
            <a:pPr lvl="1" algn="just">
              <a:spcBef>
                <a:spcPct val="50000"/>
              </a:spcBef>
              <a:buClr>
                <a:srgbClr val="FF0000"/>
              </a:buClr>
              <a:buFont typeface="Wingdings" pitchFamily="2" charset="2"/>
              <a:buChar char="§"/>
              <a:defRPr/>
            </a:pPr>
            <a:r>
              <a:rPr lang="en-US" sz="1600" dirty="0" smtClean="0"/>
              <a:t>Features of Account class – IATDFL</a:t>
            </a:r>
          </a:p>
          <a:p>
            <a:pPr lvl="3" algn="just">
              <a:spcBef>
                <a:spcPct val="50000"/>
              </a:spcBef>
              <a:defRPr/>
            </a:pPr>
            <a:r>
              <a:rPr lang="en-US" sz="1600" dirty="0" smtClean="0"/>
              <a:t>Term Deposit Certificate generation as instrument is supported</a:t>
            </a:r>
          </a:p>
          <a:p>
            <a:pPr lvl="3" algn="just">
              <a:spcBef>
                <a:spcPct val="50000"/>
              </a:spcBef>
              <a:defRPr/>
            </a:pPr>
            <a:r>
              <a:rPr lang="en-US" sz="1400" dirty="0" smtClean="0"/>
              <a:t>Profit will be applied to deposits based on the rate chart tenor in months, as configured at account class</a:t>
            </a:r>
          </a:p>
          <a:p>
            <a:pPr lvl="3" algn="just">
              <a:spcBef>
                <a:spcPct val="50000"/>
              </a:spcBef>
              <a:defRPr/>
            </a:pPr>
            <a:r>
              <a:rPr lang="en-US" sz="1400" dirty="0" smtClean="0"/>
              <a:t>Maturity date will be adjusted to next working day automatically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Rate chart allowed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240043"/>
          <a:ext cx="8229600" cy="326359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75383">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0502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98567">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22394">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46222">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38279">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38279">
                <a:tc>
                  <a:txBody>
                    <a:bodyPr/>
                    <a:lstStyle/>
                    <a:p>
                      <a:pPr marL="0" marR="0">
                        <a:spcBef>
                          <a:spcPts val="0"/>
                        </a:spcBef>
                        <a:spcAft>
                          <a:spcPts val="1000"/>
                        </a:spcAft>
                      </a:pPr>
                      <a:r>
                        <a:rPr lang="en-US" sz="1100">
                          <a:latin typeface="Calibri"/>
                          <a:ea typeface="Calibri"/>
                        </a:rPr>
                        <a:t>Month end maturing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3827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06510">
                <a:tc>
                  <a:txBody>
                    <a:bodyPr/>
                    <a:lstStyle/>
                    <a:p>
                      <a:pPr marL="0" marR="0">
                        <a:spcBef>
                          <a:spcPts val="0"/>
                        </a:spcBef>
                        <a:spcAft>
                          <a:spcPts val="1000"/>
                        </a:spcAft>
                      </a:pPr>
                      <a:r>
                        <a:rPr lang="en-US" sz="1100">
                          <a:latin typeface="Calibri"/>
                          <a:ea typeface="Calibri"/>
                        </a:rPr>
                        <a:t>Rate chart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Months</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206510">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Both branch and currency holiday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30337">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06510">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22394">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Change maturity date and advice</a:t>
                      </a:r>
                      <a:endParaRPr lang="en-US" sz="1200">
                        <a:latin typeface="Times New Roman"/>
                        <a:ea typeface="Calibri"/>
                      </a:endParaRPr>
                    </a:p>
                  </a:txBody>
                  <a:tcPr marL="68580" marR="68580" marT="0" marB="0" anchor="ctr"/>
                </a:tc>
                <a:extLst>
                  <a:ext uri="{0D108BD9-81ED-4DB2-BD59-A6C34878D82A}">
                    <a16:rowId xmlns:a16="http://schemas.microsoft.com/office/drawing/2014/main" val="10012"/>
                  </a:ext>
                </a:extLst>
              </a:tr>
              <a:tr h="214451">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Deposit tenor</a:t>
                      </a:r>
                      <a:endParaRPr lang="en-US" sz="1200">
                        <a:latin typeface="Times New Roman"/>
                        <a:ea typeface="Calibri"/>
                      </a:endParaRPr>
                    </a:p>
                  </a:txBody>
                  <a:tcPr marL="68580" marR="68580" marT="0" marB="0" anchor="ctr"/>
                </a:tc>
                <a:extLst>
                  <a:ext uri="{0D108BD9-81ED-4DB2-BD59-A6C34878D82A}">
                    <a16:rowId xmlns:a16="http://schemas.microsoft.com/office/drawing/2014/main" val="10013"/>
                  </a:ext>
                </a:extLst>
              </a:tr>
              <a:tr h="214452">
                <a:tc>
                  <a:txBody>
                    <a:bodyPr/>
                    <a:lstStyle/>
                    <a:p>
                      <a:pPr marL="0" marR="0">
                        <a:spcBef>
                          <a:spcPts val="0"/>
                        </a:spcBef>
                        <a:spcAft>
                          <a:spcPts val="1000"/>
                        </a:spcAft>
                      </a:pPr>
                      <a:r>
                        <a:rPr lang="en-US" sz="1100">
                          <a:latin typeface="Calibri"/>
                          <a:ea typeface="Calibri"/>
                        </a:rPr>
                        <a:t>Profit sharing</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Rate chart allowed deposit</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61212"/>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IPFL</a:t>
            </a:r>
          </a:p>
          <a:p>
            <a:pPr lvl="3"/>
            <a:r>
              <a:rPr lang="en-US" sz="1400" dirty="0" smtClean="0"/>
              <a:t>Mudarabah rate based on LDMM rate chart maintenance</a:t>
            </a:r>
          </a:p>
          <a:p>
            <a:pPr lvl="1" algn="just">
              <a:spcBef>
                <a:spcPct val="50000"/>
              </a:spcBef>
              <a:buClr>
                <a:srgbClr val="FF0000"/>
              </a:buClr>
              <a:buFont typeface="Wingdings" pitchFamily="2" charset="2"/>
              <a:buChar char="§"/>
            </a:pPr>
            <a:r>
              <a:rPr lang="en-US" sz="1600" dirty="0" smtClean="0"/>
              <a:t>Features of Product – IPFL</a:t>
            </a:r>
          </a:p>
          <a:p>
            <a:pPr lvl="3"/>
            <a:r>
              <a:rPr lang="en-US" sz="1400" dirty="0" smtClean="0"/>
              <a:t>Accrual frequency as daily</a:t>
            </a:r>
          </a:p>
          <a:p>
            <a:pPr lvl="3"/>
            <a:r>
              <a:rPr lang="en-US" sz="1400" dirty="0" smtClean="0"/>
              <a:t>Product level accrual</a:t>
            </a:r>
          </a:p>
          <a:p>
            <a:pPr lvl="3"/>
            <a:r>
              <a:rPr lang="en-US" sz="1400" dirty="0" smtClean="0"/>
              <a:t>Liquidation frequency as 1 month</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Rate chart allowed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14.0.0.0.0</a:t>
            </a:r>
            <a:endParaRPr lang="en-US" dirty="0"/>
          </a:p>
        </p:txBody>
      </p:sp>
      <p:sp>
        <p:nvSpPr>
          <p:cNvPr id="8" name="Text Placeholder 7"/>
          <p:cNvSpPr>
            <a:spLocks noGrp="1"/>
          </p:cNvSpPr>
          <p:nvPr>
            <p:ph type="body" sz="quarter" idx="13"/>
          </p:nvPr>
        </p:nvSpPr>
        <p:spPr/>
        <p:txBody>
          <a:bodyPr/>
          <a:lstStyle/>
          <a:p>
            <a:r>
              <a:rPr lang="en-US" dirty="0" smtClean="0"/>
              <a:t>Islamic Term Deposits</a:t>
            </a:r>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40"/>
            <a:ext cx="7771752" cy="472308"/>
          </a:xfrm>
        </p:spPr>
        <p:txBody>
          <a:bodyPr/>
          <a:lstStyle/>
          <a:p>
            <a:pPr lvl="0"/>
            <a:r>
              <a:rPr lang="en-US" sz="2400" dirty="0" smtClean="0"/>
              <a:t>Accelerator Pack – Islamic Term Deposits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3" action="ppaction://hlinksldjump"/>
              </a:rPr>
              <a:t>Mudarabah term deposit</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4" action="ppaction://hlinksldjump"/>
              </a:rPr>
              <a:t>Mudarabah term deposit with sweep</a:t>
            </a:r>
            <a:endParaRPr lang="en-US" sz="1400" dirty="0" smtClean="0">
              <a:ea typeface="ＭＳ Ｐゴシック" pitchFamily="127" charset="-128"/>
              <a:cs typeface="ＭＳ Ｐゴシック" pitchFamily="127" charset="-128"/>
            </a:endParaRP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ea typeface="ＭＳ Ｐゴシック" pitchFamily="127" charset="-128"/>
                <a:cs typeface="ＭＳ Ｐゴシック" pitchFamily="127" charset="-128"/>
                <a:hlinkClick r:id="rId5" action="ppaction://hlinksldjump"/>
              </a:rPr>
              <a:t>Rate chart allowed deposit</a:t>
            </a:r>
            <a:endParaRPr lang="en-US" sz="1400" dirty="0" smtClean="0">
              <a:ea typeface="ＭＳ Ｐゴシック" pitchFamily="127" charset="-128"/>
              <a:cs typeface="ＭＳ Ｐゴシック" pitchFamily="127" charset="-128"/>
            </a:endParaRPr>
          </a:p>
          <a:p>
            <a:pPr marL="844550" lvl="2" indent="-212725" defTabSz="914400" fontAlgn="base">
              <a:spcBef>
                <a:spcPts val="500"/>
              </a:spcBef>
              <a:spcAft>
                <a:spcPts val="200"/>
              </a:spcAft>
              <a:buClr>
                <a:schemeClr val="tx2"/>
              </a:buClr>
              <a:buSzTx/>
              <a:buNone/>
              <a:defRPr/>
            </a:pPr>
            <a:endParaRPr lang="en-US" sz="1400" dirty="0" smtClean="0">
              <a:ea typeface="ＭＳ Ｐゴシック" pitchFamily="127" charset="-128"/>
              <a:cs typeface="ＭＳ Ｐゴシック" pitchFamily="127" charset="-128"/>
            </a:endParaRPr>
          </a:p>
        </p:txBody>
      </p:sp>
      <p:sp>
        <p:nvSpPr>
          <p:cNvPr id="4" name="Rectangle 3"/>
          <p:cNvSpPr/>
          <p:nvPr/>
        </p:nvSpPr>
        <p:spPr>
          <a:xfrm>
            <a:off x="753509" y="708867"/>
            <a:ext cx="1107996" cy="341632"/>
          </a:xfrm>
          <a:prstGeom prst="rect">
            <a:avLst/>
          </a:prstGeom>
        </p:spPr>
        <p:txBody>
          <a:bodyPr wrap="non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804347" y="1406769"/>
            <a:ext cx="8229600" cy="2267923"/>
          </a:xfrm>
        </p:spPr>
        <p:txBody>
          <a:bodyPr/>
          <a:lstStyle/>
          <a:p>
            <a:pPr lvl="0"/>
            <a:r>
              <a:rPr lang="en-US" dirty="0" smtClean="0"/>
              <a:t>Islamic Term deposit module of FLEXCUBE supports processing of products like,</a:t>
            </a:r>
          </a:p>
          <a:p>
            <a:pPr lvl="1"/>
            <a:r>
              <a:rPr lang="en-US" dirty="0" smtClean="0"/>
              <a:t>Rate chart allowed Deposits</a:t>
            </a:r>
          </a:p>
          <a:p>
            <a:pPr lvl="1"/>
            <a:r>
              <a:rPr lang="en-US" dirty="0" smtClean="0"/>
              <a:t>Mudarabah Deposits </a:t>
            </a:r>
          </a:p>
          <a:p>
            <a:pPr algn="just">
              <a:buNone/>
            </a:pPr>
            <a:endParaRPr lang="en-US" dirty="0" smtClean="0"/>
          </a:p>
        </p:txBody>
      </p:sp>
      <p:sp>
        <p:nvSpPr>
          <p:cNvPr id="4" name="Text Placeholder 3"/>
          <p:cNvSpPr>
            <a:spLocks noGrp="1"/>
          </p:cNvSpPr>
          <p:nvPr>
            <p:ph type="body" sz="quarter" idx="13"/>
          </p:nvPr>
        </p:nvSpPr>
        <p:spPr>
          <a:xfrm>
            <a:off x="804347" y="914401"/>
            <a:ext cx="8229600" cy="307731"/>
          </a:xfrm>
        </p:spPr>
        <p:txBody>
          <a:bodyPr/>
          <a:lstStyle/>
          <a:p>
            <a:r>
              <a:rPr lang="en-US" b="1"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40"/>
            <a:ext cx="8229586" cy="446670"/>
          </a:xfrm>
        </p:spPr>
        <p:txBody>
          <a:bodyPr/>
          <a:lstStyle/>
          <a:p>
            <a:r>
              <a:rPr lang="en-US" sz="2400" dirty="0" smtClean="0"/>
              <a:t>Accelerator Pack – Islamic Term Deposits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
        <p:nvSpPr>
          <p:cNvPr id="3" name="Content Placeholder 2"/>
          <p:cNvSpPr>
            <a:spLocks noGrp="1"/>
          </p:cNvSpPr>
          <p:nvPr>
            <p:ph sz="quarter" idx="12"/>
          </p:nvPr>
        </p:nvSpPr>
        <p:spPr>
          <a:xfrm>
            <a:off x="778710" y="1141848"/>
            <a:ext cx="8229600" cy="3413059"/>
          </a:xfrm>
        </p:spPr>
        <p:txBody>
          <a:bodyPr/>
          <a:lstStyle/>
          <a:p>
            <a:pPr lvl="0"/>
            <a:r>
              <a:rPr lang="en-US" dirty="0" smtClean="0"/>
              <a:t>Options available to automate periodic processes such as :</a:t>
            </a:r>
          </a:p>
          <a:p>
            <a:pPr lvl="1"/>
            <a:r>
              <a:rPr lang="en-US" dirty="0" smtClean="0"/>
              <a:t>Accrual on term deposits</a:t>
            </a:r>
          </a:p>
          <a:p>
            <a:pPr lvl="1"/>
            <a:r>
              <a:rPr lang="en-US" dirty="0" smtClean="0"/>
              <a:t>Liquidation of profit</a:t>
            </a:r>
          </a:p>
          <a:p>
            <a:pPr lvl="1"/>
            <a:r>
              <a:rPr lang="en-US" dirty="0" smtClean="0"/>
              <a:t>Profit rate update to accounts after PDM</a:t>
            </a:r>
          </a:p>
          <a:p>
            <a:pPr lvl="1"/>
            <a:r>
              <a:rPr lang="en-US" dirty="0" smtClean="0"/>
              <a:t>Generation of advices</a:t>
            </a:r>
          </a:p>
          <a:p>
            <a:pPr lvl="1"/>
            <a:r>
              <a:rPr lang="en-US" dirty="0" smtClean="0"/>
              <a:t>Maturity processing and transfer of proceeds</a:t>
            </a:r>
          </a:p>
          <a:p>
            <a:pPr algn="just"/>
            <a:r>
              <a:rPr lang="en-US" dirty="0" smtClean="0"/>
              <a:t>Different types of profit products are supported like, Fixed and Floating rates</a:t>
            </a:r>
          </a:p>
          <a:p>
            <a:pPr algn="just"/>
            <a:r>
              <a:rPr lang="en-US" dirty="0" smtClean="0"/>
              <a:t>Sweep-in parameters are available at account class level to facilitate linking of TD account as Cover account to CASA account.  </a:t>
            </a:r>
          </a:p>
        </p:txBody>
      </p:sp>
      <p:sp>
        <p:nvSpPr>
          <p:cNvPr id="4" name="Text Placeholder 3"/>
          <p:cNvSpPr>
            <a:spLocks noGrp="1"/>
          </p:cNvSpPr>
          <p:nvPr>
            <p:ph type="body" sz="quarter" idx="13"/>
          </p:nvPr>
        </p:nvSpPr>
        <p:spPr>
          <a:xfrm>
            <a:off x="753072" y="726393"/>
            <a:ext cx="8229600" cy="307731"/>
          </a:xfrm>
        </p:spPr>
        <p:txBody>
          <a:bodyPr/>
          <a:lstStyle/>
          <a:p>
            <a:r>
              <a:rPr lang="en-US" b="1" dirty="0" smtClean="0"/>
              <a:t>Introduction….. contd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007171"/>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Each account which is a part of this offering contributes its balance maintained to a Fund in order to get the profit</a:t>
            </a:r>
          </a:p>
          <a:p>
            <a:pPr lvl="1" algn="just">
              <a:spcBef>
                <a:spcPct val="50000"/>
              </a:spcBef>
              <a:buClr>
                <a:srgbClr val="FF0000"/>
              </a:buClr>
              <a:buFont typeface="Wingdings" pitchFamily="2" charset="2"/>
              <a:buChar char="§"/>
              <a:defRPr/>
            </a:pPr>
            <a:r>
              <a:rPr lang="en-US" sz="1600" dirty="0" smtClean="0"/>
              <a:t>Features of Account class – IATDFX</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Maturity date will be adjusted to previous working day based on holiday treatment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Mudarabah term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Islamic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9986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20592">
                <a:tc>
                  <a:txBody>
                    <a:bodyPr/>
                    <a:lstStyle/>
                    <a:p>
                      <a:pPr marL="0" marR="0">
                        <a:spcBef>
                          <a:spcPts val="0"/>
                        </a:spcBef>
                        <a:spcAft>
                          <a:spcPts val="1000"/>
                        </a:spcAft>
                      </a:pPr>
                      <a:r>
                        <a:rPr lang="en-US" sz="1100" dirty="0">
                          <a:latin typeface="Calibri"/>
                          <a:ea typeface="Calibri"/>
                        </a:rPr>
                        <a:t>Profit Calculation Balance Basis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Monthly average balance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1"/>
                  </a:ext>
                </a:extLst>
              </a:tr>
              <a:tr h="213645">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3"/>
                  </a:ext>
                </a:extLst>
              </a:tr>
              <a:tr h="264920">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4"/>
                  </a:ext>
                </a:extLst>
              </a:tr>
              <a:tr h="256373">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22191">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6"/>
                  </a:ext>
                </a:extLst>
              </a:tr>
              <a:tr h="222191">
                <a:tc>
                  <a:txBody>
                    <a:bodyPr/>
                    <a:lstStyle/>
                    <a:p>
                      <a:pPr marL="0" marR="0">
                        <a:spcBef>
                          <a:spcPts val="0"/>
                        </a:spcBef>
                        <a:spcAft>
                          <a:spcPts val="1000"/>
                        </a:spcAft>
                      </a:pPr>
                      <a:r>
                        <a:rPr lang="en-US" sz="1100">
                          <a:latin typeface="Calibri"/>
                          <a:ea typeface="Calibri"/>
                        </a:rPr>
                        <a:t>Holiday Movement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working 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Previous / next working day of same month</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Month end deposit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239282">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a:ea typeface="Calibri"/>
                        </a:rPr>
                        <a:t>Profit sharing</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Mudarabah term deposit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09938"/>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769782" y="1138651"/>
            <a:ext cx="8229600" cy="2818052"/>
          </a:xfrm>
        </p:spPr>
        <p:txBody>
          <a:bodyPr/>
          <a:lstStyle/>
          <a:p>
            <a:pPr lvl="1" algn="just">
              <a:spcBef>
                <a:spcPct val="50000"/>
              </a:spcBef>
              <a:buClr>
                <a:srgbClr val="FF0000"/>
              </a:buClr>
              <a:buFont typeface="Wingdings" pitchFamily="2" charset="2"/>
              <a:buChar char="§"/>
            </a:pPr>
            <a:r>
              <a:rPr lang="en-US" sz="1600" dirty="0" smtClean="0"/>
              <a:t>Features of Rule – IPTD</a:t>
            </a:r>
          </a:p>
          <a:p>
            <a:pPr lvl="3"/>
            <a:r>
              <a:rPr lang="en-US" sz="1400" dirty="0" smtClean="0"/>
              <a:t>Mudarabah rate of 10%</a:t>
            </a:r>
          </a:p>
          <a:p>
            <a:pPr lvl="1" algn="just">
              <a:spcBef>
                <a:spcPct val="50000"/>
              </a:spcBef>
              <a:buClr>
                <a:srgbClr val="FF0000"/>
              </a:buClr>
              <a:buFont typeface="Wingdings" pitchFamily="2" charset="2"/>
              <a:buChar char="§"/>
            </a:pPr>
            <a:r>
              <a:rPr lang="en-US" sz="1600" dirty="0" smtClean="0"/>
              <a:t>Features of Product – IPTD</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a:p>
            <a:pPr lvl="3"/>
            <a:r>
              <a:rPr lang="en-US" sz="1400" dirty="0" smtClean="0"/>
              <a:t>Defer liquidation days as 6</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Mudarabah term deposit</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Islamic Term Deposits</a:t>
            </a:r>
            <a:endParaRPr lang="en-US" sz="2400" dirty="0" smtClean="0">
              <a:ln w="0">
                <a:noFill/>
              </a:ln>
            </a:endParaRPr>
          </a:p>
        </p:txBody>
      </p:sp>
      <p:sp>
        <p:nvSpPr>
          <p:cNvPr id="3" name="Content Placeholder 2"/>
          <p:cNvSpPr>
            <a:spLocks noGrp="1"/>
          </p:cNvSpPr>
          <p:nvPr>
            <p:ph sz="quarter" idx="12"/>
          </p:nvPr>
        </p:nvSpPr>
        <p:spPr>
          <a:xfrm>
            <a:off x="659069" y="1180268"/>
            <a:ext cx="8229600" cy="3366095"/>
          </a:xfrm>
        </p:spPr>
        <p:txBody>
          <a:bodyPr/>
          <a:lstStyle/>
          <a:p>
            <a:pPr lvl="1" algn="just">
              <a:spcBef>
                <a:spcPct val="50000"/>
              </a:spcBef>
              <a:buClr>
                <a:srgbClr val="FF0000"/>
              </a:buClr>
              <a:buFont typeface="Wingdings" pitchFamily="2" charset="2"/>
              <a:buChar char="§"/>
              <a:defRPr/>
            </a:pPr>
            <a:r>
              <a:rPr lang="en-US" sz="1600" dirty="0" smtClean="0"/>
              <a:t>This fixed rate deposit has all the basic features that are needed for a retail customer to open a deposit account. The Sweep parameters enabled facilitates customer to use the TD account as Cover account for CASA account and if the balance available in the linked CASA account is less than the debit amount, then it breaks the deposits booked and sweeps in money to savings account</a:t>
            </a:r>
          </a:p>
          <a:p>
            <a:pPr lvl="1" algn="just">
              <a:spcBef>
                <a:spcPct val="50000"/>
              </a:spcBef>
              <a:buClr>
                <a:srgbClr val="FF0000"/>
              </a:buClr>
              <a:buFont typeface="Wingdings" pitchFamily="2" charset="2"/>
              <a:buChar char="§"/>
              <a:defRPr/>
            </a:pPr>
            <a:r>
              <a:rPr lang="en-US" sz="1600" dirty="0" smtClean="0"/>
              <a:t>Features of Account class – ISWPTD</a:t>
            </a:r>
          </a:p>
          <a:p>
            <a:pPr lvl="3" algn="just">
              <a:spcBef>
                <a:spcPct val="50000"/>
              </a:spcBef>
              <a:defRPr/>
            </a:pPr>
            <a:r>
              <a:rPr lang="en-US" sz="1400" dirty="0" smtClean="0"/>
              <a:t>Fund ID maintained for profit distribution</a:t>
            </a:r>
          </a:p>
          <a:p>
            <a:pPr lvl="3" algn="just">
              <a:spcBef>
                <a:spcPct val="50000"/>
              </a:spcBef>
              <a:defRPr/>
            </a:pPr>
            <a:r>
              <a:rPr lang="en-US" sz="1400" dirty="0" smtClean="0"/>
              <a:t>Cash reserve ratio of 20%</a:t>
            </a:r>
          </a:p>
          <a:p>
            <a:pPr lvl="3" algn="just">
              <a:spcBef>
                <a:spcPct val="50000"/>
              </a:spcBef>
              <a:defRPr/>
            </a:pPr>
            <a:r>
              <a:rPr lang="en-US" sz="1400" dirty="0" smtClean="0"/>
              <a:t>Month end deposit is supported</a:t>
            </a:r>
          </a:p>
          <a:p>
            <a:pPr lvl="3" algn="just">
              <a:spcBef>
                <a:spcPct val="50000"/>
              </a:spcBef>
              <a:defRPr/>
            </a:pPr>
            <a:r>
              <a:rPr lang="en-US" sz="1400" dirty="0" smtClean="0"/>
              <a:t>Sweep in and reverse sweep-in are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Mudarabah term deposit with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9609</TotalTime>
  <Words>856</Words>
  <Application>Microsoft Office PowerPoint</Application>
  <PresentationFormat>On-screen Show (16:9)</PresentationFormat>
  <Paragraphs>167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Times New Roman</vt:lpstr>
      <vt:lpstr>Wingdings</vt:lpstr>
      <vt:lpstr>Oracle 2012</vt:lpstr>
      <vt:lpstr>PowerPoint Presentation</vt:lpstr>
      <vt:lpstr>Accelerator Pack 14.0.0.0.0</vt:lpstr>
      <vt:lpstr>Accelerator Pack – Islamic Term Deposits </vt:lpstr>
      <vt:lpstr>Accelerator Pack – Islamic Term Deposits </vt:lpstr>
      <vt:lpstr>Accelerator Pack – Islamic Term Deposits </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Accelerator Pack – Islamic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1021</cp:revision>
  <cp:lastPrinted>2012-08-03T22:03:14Z</cp:lastPrinted>
  <dcterms:created xsi:type="dcterms:W3CDTF">2012-05-31T20:53:14Z</dcterms:created>
  <dcterms:modified xsi:type="dcterms:W3CDTF">2020-04-19T12:38:27Z</dcterms:modified>
</cp:coreProperties>
</file>