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handoutMasterIdLst>
    <p:handoutMasterId r:id="rId33"/>
  </p:handoutMasterIdLst>
  <p:sldIdLst>
    <p:sldId id="267" r:id="rId2"/>
    <p:sldId id="507" r:id="rId3"/>
    <p:sldId id="508" r:id="rId4"/>
    <p:sldId id="509" r:id="rId5"/>
    <p:sldId id="527" r:id="rId6"/>
    <p:sldId id="510" r:id="rId7"/>
    <p:sldId id="511" r:id="rId8"/>
    <p:sldId id="512" r:id="rId9"/>
    <p:sldId id="513" r:id="rId10"/>
    <p:sldId id="529" r:id="rId11"/>
    <p:sldId id="534" r:id="rId12"/>
    <p:sldId id="514" r:id="rId13"/>
    <p:sldId id="516" r:id="rId14"/>
    <p:sldId id="517" r:id="rId15"/>
    <p:sldId id="530" r:id="rId16"/>
    <p:sldId id="531" r:id="rId17"/>
    <p:sldId id="532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15" r:id="rId28"/>
    <p:sldId id="533" r:id="rId29"/>
    <p:sldId id="262" r:id="rId30"/>
    <p:sldId id="343" r:id="rId3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2016,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78140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b="1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kumimoji="0" lang="en-US" sz="2800" b="1" i="0" u="none" strike="noStrike" kern="1200" cap="none" spc="0" normalizeH="0" baseline="0" noProof="0" dirty="0" smtClean="0">
              <a:ln w="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18889" y="1052082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 Purchase of Bill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Capturing details of various invoices for the Bill.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Tiered profit for Bills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Automatic/Manual provisioning for Bill contracts which fall under NPA category.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Accelerator Pack - IB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0634" y="713678"/>
            <a:ext cx="8024264" cy="386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Operations Supported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454211" y="1347387"/>
          <a:ext cx="5869536" cy="343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3" imgW="3533792" imgH="4048149" progId="Excel.Sheet.8">
                  <p:embed/>
                </p:oleObj>
              </mc:Choice>
              <mc:Fallback>
                <p:oleObj name="Worksheet" r:id="rId3" imgW="3533792" imgH="404814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211" y="1347387"/>
                        <a:ext cx="5869536" cy="3438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255" y="75576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7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763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 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ADIS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which fires when a bills contract with discrepancies is unlocked and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discrepancies are resolved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Amendment of a bills contract. This event is fired when there is a change to the bills contract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other than changing the stage, or discrepancies etc which fire other specific events. This is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basically for things like a change in the documents or some description or parties etc.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This event is fired whenever a bill other than a collection is stored in the initial stage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73867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fired whenever a bill is saved in the final stage or when a bill is moved from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initial stage to the final stage after unlock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fired whenever a bills contract is closed i.e. a contract is not liquidated but just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closed.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REGN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for collections when a collection is registered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Reversal of a Bills contract fires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STCH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fired when the status of an overdue bill is changed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0494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LIQD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which has had no change in operation I.e. liquidation of a bill which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hasn’t been changed from acceptance to advance etc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9631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78086"/>
          <a:ext cx="7191186" cy="21788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acceptance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payment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acceptance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a contract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contract changed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BACP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DRAWEE too is supposed to accept it. When the DRAWEE accepts the bill then put the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 date on the exceptions screen after unlock and save it and this event is 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3082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5" y="1414434"/>
          <a:ext cx="7191186" cy="2424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payment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accept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pay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TACP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payment fate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TDIS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approval of discrepancies tracer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120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95726" y="1511179"/>
          <a:ext cx="7191186" cy="17034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TPAY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follow up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of reserve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from reserve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9841" y="87395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Bill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Follow up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ACCEPT_ADV_FFT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Free Format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8258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26715" y="1364530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ACCPT_FATE_TRCR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Amount Advanced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ADV_PMT_ACPT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by Negotiation or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AMNDMNT_OF_INS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Instructions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</a:t>
            </a:r>
            <a:br>
              <a:rPr lang="en-US" dirty="0" smtClean="0"/>
            </a:br>
            <a:r>
              <a:rPr lang="en-US" dirty="0" smtClean="0"/>
              <a:t>Islamic Bills and Collections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094" y="78769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Closure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Collection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DELINQYADV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Delinquency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DISCAPPRVL_TRCR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Discrepancies Approval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DISCOUNT_ADVICE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Discounted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6181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DISCREPANCY_AUT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AUTH. to Pay or Accept or Negotiate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DISCREPANCY_FAX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Fax Request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DISCREPANCY_REQ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Request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DOC_ARVL_NOTICE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Documents Arrival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FORFAITING_ADV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Forfeiting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8769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NONPAY_NONACCP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Non-Payment/Non-Acceptance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PAYMENT_DUE_ADV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Billing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Payment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4456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PAYMNTFATE_TRCR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PDO1_ADV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 Due Obligation Advice 1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PRINCIPAL_FATE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Principal Payment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Non-Acceptance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720" y="78769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02406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0836" y="1407662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PROTEST_NONPAY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Non-Payment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PURCHASD_ADVICE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Purchased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REIMBRSMNT_CLM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Reimbursement Claim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LC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REL_OF_RES_TRCR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Release of Reserve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502552"/>
          <a:ext cx="7981772" cy="13634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REMITTANCE_LTR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Documents Remittance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RESERVE_RELEASE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Reserve of Release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094" y="83082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99248" y="1231543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in a User Defined Status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and Collections Daily Activity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Payment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Acceptances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Finalization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Automatic Processing Exceptions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Contracts Overrides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120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4805" y="138722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Outstanding Discrepancies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with Pending Documents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Under Protest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To Be Protested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Maturing Bills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Static Maintenance Reports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804863" y="246063"/>
            <a:ext cx="7772400" cy="762000"/>
          </a:xfrm>
          <a:prstGeom prst="rect">
            <a:avLst/>
          </a:prstGeom>
        </p:spPr>
        <p:txBody>
          <a:bodyPr lIns="0" tIns="0" rIns="0" bIns="0"/>
          <a:lstStyle/>
          <a:p>
            <a:pPr algn="l" fontAlgn="auto">
              <a:spcBef>
                <a:spcPct val="0"/>
              </a:spcBef>
              <a:spcAft>
                <a:spcPts val="0"/>
              </a:spcAft>
              <a:buClrTx/>
              <a:defRPr/>
            </a:pPr>
            <a:endParaRPr lang="en-US" sz="2800" dirty="0">
              <a:ln w="0">
                <a:noFill/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algn="l" fontAlgn="auto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en-US" sz="2800" dirty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lang="en-US" sz="2800" dirty="0">
              <a:ln w="0">
                <a:noFill/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43541" y="740502"/>
            <a:ext cx="7581900" cy="549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Accounting Entry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91982" y="1208756"/>
            <a:ext cx="7537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Accounting Setup in the Product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515312" y="1746191"/>
          <a:ext cx="480843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showAsIcon="1" r:id="rId3" imgW="914400" imgH="714240" progId="Excel.Sheet.8">
                  <p:embed/>
                </p:oleObj>
              </mc:Choice>
              <mc:Fallback>
                <p:oleObj name="Worksheet" showAsIcon="1" r:id="rId3" imgW="914400" imgH="71424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312" y="1746191"/>
                        <a:ext cx="4808434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98794" y="3564308"/>
            <a:ext cx="706501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dirty="0"/>
              <a:t>Click on the Image above to view the Ideal Accounting Setup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61" y="766833"/>
            <a:ext cx="7771752" cy="327030"/>
          </a:xfrm>
        </p:spPr>
        <p:txBody>
          <a:bodyPr/>
          <a:lstStyle/>
          <a:p>
            <a:pPr lvl="0"/>
            <a:r>
              <a:rPr lang="en-US" sz="2400" b="0" dirty="0" smtClean="0">
                <a:ln>
                  <a:noFill/>
                </a:ln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8248" y="1158032"/>
            <a:ext cx="7771752" cy="2616201"/>
          </a:xfrm>
        </p:spPr>
        <p:txBody>
          <a:bodyPr/>
          <a:lstStyle/>
          <a:p>
            <a:r>
              <a:rPr lang="en-US" sz="2000" dirty="0" smtClean="0"/>
              <a:t>Introduction</a:t>
            </a:r>
          </a:p>
          <a:p>
            <a:r>
              <a:rPr lang="en-US" sz="2000" dirty="0" smtClean="0"/>
              <a:t>Features</a:t>
            </a:r>
          </a:p>
          <a:p>
            <a:r>
              <a:rPr lang="en-US" sz="2000" dirty="0" smtClean="0"/>
              <a:t>Operations Supported</a:t>
            </a:r>
          </a:p>
          <a:p>
            <a:r>
              <a:rPr lang="en-US" sz="2000" dirty="0" smtClean="0"/>
              <a:t>Common Events</a:t>
            </a:r>
          </a:p>
          <a:p>
            <a:r>
              <a:rPr lang="en-US" sz="2000" dirty="0" smtClean="0"/>
              <a:t>Standard advices</a:t>
            </a:r>
          </a:p>
          <a:p>
            <a:r>
              <a:rPr lang="en-US" sz="2000" dirty="0" smtClean="0"/>
              <a:t>Standard Reports</a:t>
            </a:r>
          </a:p>
          <a:p>
            <a:r>
              <a:rPr lang="en-US" sz="2000" dirty="0" smtClean="0"/>
              <a:t>Accounting Entries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b="1" noProof="0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kumimoji="0" lang="en-US" sz="2800" b="1" i="0" u="none" strike="noStrike" kern="1200" cap="none" spc="0" normalizeH="0" baseline="0" noProof="0" dirty="0" smtClean="0">
              <a:ln w="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0163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7794" y="1376823"/>
            <a:ext cx="8091825" cy="28618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28600" lvl="0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A bill, as an instrument of international trade, is the most commonly used method for a seller to be paid through banking channels. Besides credit risk considerations, bills are the customary business practice for trade and a particularly important profit-earning service for any bank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28600" lvl="0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sz="2000" dirty="0" smtClean="0"/>
              <a:t> The Islamic Bills and Collections (IB) module supports the processing of all types of bills, both domestic and international. It handles the necessary activities during the entire lifecycle of a bill once it is booked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6941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96435" y="459183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b="1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kumimoji="0" lang="en-US" sz="2800" b="1" i="0" u="none" strike="noStrike" kern="1200" cap="none" spc="0" normalizeH="0" baseline="0" noProof="0" dirty="0" smtClean="0">
              <a:ln w="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87255" y="1308456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lvl="0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US" sz="2000" dirty="0" smtClean="0"/>
              <a:t>Islamic Bills and Collections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not under LCs</a:t>
            </a:r>
          </a:p>
          <a:p>
            <a:pPr marL="631825" lvl="1" indent="-228600" defTabSz="228600">
              <a:spcAft>
                <a:spcPts val="600"/>
              </a:spcAft>
              <a:buSzPct val="85000"/>
              <a:buFont typeface="Wingdings" pitchFamily="2" charset="2"/>
              <a:buChar char="§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Usance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 Sight Bills</a:t>
            </a:r>
          </a:p>
          <a:p>
            <a:pPr marL="631825" lvl="1" indent="-228600" defTabSz="228600">
              <a:spcAft>
                <a:spcPts val="600"/>
              </a:spcAft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Documentary or Clean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8709" y="74721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76160" y="1111900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Complete Life Cycle Tracking and Processing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Flexibility to Create and Tailor Products With Standard Features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Ability to Modify Standard Features for Specific Bill Contract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On-Line Updates and Accounting Entries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Credit Limit Maintenance and on-Line Tracking of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limit utilization.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Automated Handling of User Defined profit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82413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93252" y="112899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Generation of Configurable Advices in Mail, Telex or Swift Formats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Linked to Letters of Credit Module for Automatic Reversal of related LC Outstanding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Contract Status and Automatic Status Changes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Follow-up Tracers at User Defined Frequency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67615" y="1265726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Standard Clauses, Documents, Instructions and Free Format Text Inputs 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Capture of Document details for Incoming Bill after payment (hence generate Doc Arrival Notice)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Facility to Block Deposits / A/c Balance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View Changes during Amendment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41977" y="1188814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FX Linkage (Cover) for Bills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User Defined Fields for capturing Miscellaneous Info.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Bifurcation of Bill Amount (Invoice, Profit, Freight …)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Pre-shipment Finance liquidation.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Partial Liquidation of Bills – Principal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Charge Classes (Association, Application, Liquidation)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9991</TotalTime>
  <Words>1359</Words>
  <Application>Microsoft Office PowerPoint</Application>
  <PresentationFormat>On-screen Show (16:9)</PresentationFormat>
  <Paragraphs>378</Paragraphs>
  <Slides>30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Wingdings</vt:lpstr>
      <vt:lpstr>Oracle 2012</vt:lpstr>
      <vt:lpstr>Worksheet</vt:lpstr>
      <vt:lpstr>PowerPoint Presentation</vt:lpstr>
      <vt:lpstr>APACK 14.0.0.0.0 Islamic Bills and Collections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Accelerator Pack - IB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Accelerator Pack - IB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1278</cp:revision>
  <cp:lastPrinted>2012-08-03T22:03:14Z</cp:lastPrinted>
  <dcterms:created xsi:type="dcterms:W3CDTF">2012-05-31T20:53:14Z</dcterms:created>
  <dcterms:modified xsi:type="dcterms:W3CDTF">2020-04-19T12:39:32Z</dcterms:modified>
</cp:coreProperties>
</file>