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7"/>
  </p:notesMasterIdLst>
  <p:handoutMasterIdLst>
    <p:handoutMasterId r:id="rId18"/>
  </p:handoutMasterIdLst>
  <p:sldIdLst>
    <p:sldId id="267" r:id="rId2"/>
    <p:sldId id="507" r:id="rId3"/>
    <p:sldId id="575" r:id="rId4"/>
    <p:sldId id="576" r:id="rId5"/>
    <p:sldId id="577" r:id="rId6"/>
    <p:sldId id="578" r:id="rId7"/>
    <p:sldId id="579" r:id="rId8"/>
    <p:sldId id="580" r:id="rId9"/>
    <p:sldId id="581" r:id="rId10"/>
    <p:sldId id="582" r:id="rId11"/>
    <p:sldId id="583" r:id="rId12"/>
    <p:sldId id="584" r:id="rId13"/>
    <p:sldId id="586" r:id="rId14"/>
    <p:sldId id="587" r:id="rId15"/>
    <p:sldId id="588" r:id="rId1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414"/>
    <a:srgbClr val="00B050"/>
    <a:srgbClr val="FFB500"/>
    <a:srgbClr val="7A7A7A"/>
    <a:srgbClr val="B3B3B3"/>
    <a:srgbClr val="F3F3F3"/>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192"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790"/>
            <a:ext cx="4584912" cy="219168"/>
            <a:chOff x="597807" y="4913790"/>
            <a:chExt cx="4584912" cy="219168"/>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endParaRPr lang="en-US" sz="800" dirty="0" smtClean="0">
                <a:solidFill>
                  <a:schemeClr val="tx1"/>
                </a:solidFill>
              </a:endParaRPr>
            </a:p>
          </p:txBody>
        </p: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slide" Target="slide11.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44121"/>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769782" y="1138651"/>
            <a:ext cx="8229600" cy="2835144"/>
          </a:xfrm>
        </p:spPr>
        <p:txBody>
          <a:bodyPr/>
          <a:lstStyle/>
          <a:p>
            <a:pPr lvl="1" algn="just">
              <a:spcBef>
                <a:spcPct val="50000"/>
              </a:spcBef>
              <a:buClr>
                <a:srgbClr val="FF0000"/>
              </a:buClr>
              <a:buFont typeface="Wingdings" pitchFamily="2" charset="2"/>
              <a:buChar char="§"/>
            </a:pPr>
            <a:r>
              <a:rPr lang="en-US" sz="1600" dirty="0" smtClean="0"/>
              <a:t>Features of Rule – PRC1, NINT</a:t>
            </a:r>
          </a:p>
          <a:p>
            <a:pPr lvl="3"/>
            <a:r>
              <a:rPr lang="en-US" sz="1400" dirty="0" smtClean="0"/>
              <a:t>Fixed interest rate of 10%</a:t>
            </a:r>
          </a:p>
          <a:p>
            <a:pPr lvl="3"/>
            <a:r>
              <a:rPr lang="en-US" sz="1400" dirty="0" smtClean="0"/>
              <a:t>Interest based on pool reallocation</a:t>
            </a:r>
          </a:p>
          <a:p>
            <a:pPr lvl="3"/>
            <a:r>
              <a:rPr lang="en-US" sz="1400" dirty="0" smtClean="0"/>
              <a:t>Credit interest rate based on normal rule</a:t>
            </a:r>
          </a:p>
          <a:p>
            <a:pPr lvl="1" algn="just">
              <a:spcBef>
                <a:spcPct val="50000"/>
              </a:spcBef>
              <a:buClr>
                <a:srgbClr val="FF0000"/>
              </a:buClr>
              <a:buFont typeface="Wingdings" pitchFamily="2" charset="2"/>
              <a:buChar char="§"/>
            </a:pPr>
            <a:r>
              <a:rPr lang="en-US" sz="1600" dirty="0" smtClean="0"/>
              <a:t>Features of Product – PRC1, NINT</a:t>
            </a:r>
          </a:p>
          <a:p>
            <a:pPr lvl="3"/>
            <a:r>
              <a:rPr lang="en-US" sz="1400" dirty="0" smtClean="0"/>
              <a:t>Accrual frequency as daily</a:t>
            </a:r>
          </a:p>
          <a:p>
            <a:pPr lvl="3"/>
            <a:r>
              <a:rPr lang="en-US" sz="1400" dirty="0" smtClean="0"/>
              <a:t>Account level accrual</a:t>
            </a:r>
          </a:p>
          <a:p>
            <a:pPr lvl="3"/>
            <a:r>
              <a:rPr lang="en-US" sz="1400" dirty="0" smtClean="0"/>
              <a:t>Liquidation frequency as 1 month</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2 – ILM Sweep</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659069" y="1180268"/>
            <a:ext cx="8229600" cy="2451695"/>
          </a:xfrm>
        </p:spPr>
        <p:txBody>
          <a:bodyPr/>
          <a:lstStyle/>
          <a:p>
            <a:pPr lvl="1" algn="just">
              <a:spcBef>
                <a:spcPct val="50000"/>
              </a:spcBef>
              <a:buClr>
                <a:srgbClr val="FF0000"/>
              </a:buClr>
              <a:buFont typeface="Wingdings" pitchFamily="2" charset="2"/>
              <a:buChar char="§"/>
              <a:defRPr/>
            </a:pPr>
            <a:r>
              <a:rPr lang="en-US" sz="1600" dirty="0" smtClean="0"/>
              <a:t>This product purpose is to create an account which would be used either to Pool or Sweep the balances of all the accounts maintained in an account structure. As per the sweep type whether its pooling or sweeping used in the account structure the funds would be moved from child to parent or parent to child notionally or physically.</a:t>
            </a:r>
          </a:p>
          <a:p>
            <a:pPr lvl="1" algn="just">
              <a:spcBef>
                <a:spcPct val="50000"/>
              </a:spcBef>
              <a:buClr>
                <a:srgbClr val="FF0000"/>
              </a:buClr>
              <a:buFont typeface="Wingdings" pitchFamily="2" charset="2"/>
              <a:buChar char="§"/>
              <a:defRPr/>
            </a:pPr>
            <a:r>
              <a:rPr lang="en-US" sz="1600" dirty="0" smtClean="0"/>
              <a:t>Features of Account class – ILM003</a:t>
            </a:r>
          </a:p>
          <a:p>
            <a:pPr lvl="3" algn="just">
              <a:spcBef>
                <a:spcPct val="50000"/>
              </a:spcBef>
              <a:defRPr/>
            </a:pPr>
            <a:r>
              <a:rPr lang="en-US" sz="1600" dirty="0" smtClean="0"/>
              <a:t>Booking of deposit with sweep and pool facility</a:t>
            </a:r>
          </a:p>
          <a:p>
            <a:pPr lvl="3" algn="just">
              <a:spcBef>
                <a:spcPct val="50000"/>
              </a:spcBef>
              <a:defRPr/>
            </a:pPr>
            <a:r>
              <a:rPr lang="en-US" sz="1600" dirty="0" smtClean="0"/>
              <a:t>Integrated liquidated management option is enabled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3 – ILM pooling &amp; sweep</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Integrated liquidity management</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6033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1000"/>
                        </a:spcAft>
                      </a:pPr>
                      <a:r>
                        <a:rPr lang="en-US" sz="1100" dirty="0">
                          <a:latin typeface="Calibri"/>
                          <a:ea typeface="Calibri"/>
                        </a:rPr>
                        <a:t>Overdraft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77863">
                <a:tc>
                  <a:txBody>
                    <a:bodyPr/>
                    <a:lstStyle/>
                    <a:p>
                      <a:pPr marL="0" marR="0">
                        <a:spcBef>
                          <a:spcPts val="0"/>
                        </a:spcBef>
                        <a:spcAft>
                          <a:spcPts val="1000"/>
                        </a:spcAft>
                      </a:pPr>
                      <a:r>
                        <a:rPr lang="en-US" sz="1100">
                          <a:latin typeface="Calibri"/>
                          <a:ea typeface="Calibri"/>
                        </a:rPr>
                        <a:t>Track receivable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a:latin typeface="Calibri"/>
                          <a:ea typeface="Calibri"/>
                        </a:rPr>
                        <a:t>Account statistics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3"/>
                  </a:ext>
                </a:extLst>
              </a:tr>
              <a:tr h="239282">
                <a:tc>
                  <a:txBody>
                    <a:bodyPr/>
                    <a:lstStyle/>
                    <a:p>
                      <a:pPr marL="0" marR="0">
                        <a:spcBef>
                          <a:spcPts val="0"/>
                        </a:spcBef>
                        <a:spcAft>
                          <a:spcPts val="1000"/>
                        </a:spcAft>
                      </a:pPr>
                      <a:r>
                        <a:rPr lang="en-US" sz="1100">
                          <a:latin typeface="Calibri"/>
                          <a:ea typeface="Calibri"/>
                        </a:rPr>
                        <a:t>Exclude Same Day Reversal Transactions from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4"/>
                  </a:ext>
                </a:extLst>
              </a:tr>
              <a:tr h="282012">
                <a:tc>
                  <a:txBody>
                    <a:bodyPr/>
                    <a:lstStyle/>
                    <a:p>
                      <a:pPr marL="0" marR="0">
                        <a:spcBef>
                          <a:spcPts val="0"/>
                        </a:spcBef>
                        <a:spcAft>
                          <a:spcPts val="1000"/>
                        </a:spcAft>
                      </a:pPr>
                      <a:r>
                        <a:rPr lang="en-US" sz="1100">
                          <a:latin typeface="Calibri"/>
                          <a:ea typeface="Calibri"/>
                        </a:rPr>
                        <a:t>Back period entry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5"/>
                  </a:ext>
                </a:extLst>
              </a:tr>
              <a:tr h="213644">
                <a:tc>
                  <a:txBody>
                    <a:bodyPr/>
                    <a:lstStyle/>
                    <a:p>
                      <a:pPr marL="0" marR="0">
                        <a:spcBef>
                          <a:spcPts val="0"/>
                        </a:spcBef>
                        <a:spcAft>
                          <a:spcPts val="1000"/>
                        </a:spcAft>
                      </a:pPr>
                      <a:r>
                        <a:rPr lang="en-US" sz="1100">
                          <a:latin typeface="Calibri"/>
                          <a:ea typeface="Calibri"/>
                        </a:rPr>
                        <a:t>Interest charges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6"/>
                  </a:ext>
                </a:extLst>
              </a:tr>
              <a:tr h="188008">
                <a:tc>
                  <a:txBody>
                    <a:bodyPr/>
                    <a:lstStyle/>
                    <a:p>
                      <a:pPr marL="0" marR="0">
                        <a:spcBef>
                          <a:spcPts val="0"/>
                        </a:spcBef>
                        <a:spcAft>
                          <a:spcPts val="1000"/>
                        </a:spcAft>
                      </a:pPr>
                      <a:r>
                        <a:rPr lang="en-US" sz="1100">
                          <a:latin typeface="Calibri"/>
                          <a:ea typeface="Calibri"/>
                        </a:rPr>
                        <a:t>Track accrued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Debit credit advices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Posting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9"/>
                  </a:ext>
                </a:extLst>
              </a:tr>
              <a:tr h="273465">
                <a:tc>
                  <a:txBody>
                    <a:bodyPr/>
                    <a:lstStyle/>
                    <a:p>
                      <a:pPr marL="0" marR="0">
                        <a:spcBef>
                          <a:spcPts val="0"/>
                        </a:spcBef>
                        <a:spcAft>
                          <a:spcPts val="1000"/>
                        </a:spcAft>
                      </a:pPr>
                      <a:r>
                        <a:rPr lang="en-US" sz="1100">
                          <a:latin typeface="Calibri"/>
                          <a:ea typeface="Calibri"/>
                        </a:rPr>
                        <a:t>Interest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0"/>
                  </a:ext>
                </a:extLst>
              </a:tr>
              <a:tr h="179462">
                <a:tc>
                  <a:txBody>
                    <a:bodyPr/>
                    <a:lstStyle/>
                    <a:p>
                      <a:pPr marL="0" marR="0">
                        <a:spcBef>
                          <a:spcPts val="0"/>
                        </a:spcBef>
                        <a:spcAft>
                          <a:spcPts val="1000"/>
                        </a:spcAft>
                      </a:pPr>
                      <a:r>
                        <a:rPr lang="en-US" sz="1100">
                          <a:latin typeface="Calibri"/>
                          <a:ea typeface="Calibri"/>
                        </a:rPr>
                        <a:t>Available balance check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a:latin typeface="Calibri"/>
                          <a:ea typeface="Calibri"/>
                        </a:rPr>
                        <a:t>Integrated liquidity management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3 – ILM pooling &amp; sweep</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44121"/>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769782" y="1138651"/>
            <a:ext cx="8229600" cy="2835144"/>
          </a:xfrm>
        </p:spPr>
        <p:txBody>
          <a:bodyPr/>
          <a:lstStyle/>
          <a:p>
            <a:pPr lvl="1" algn="just">
              <a:spcBef>
                <a:spcPct val="50000"/>
              </a:spcBef>
              <a:buClr>
                <a:srgbClr val="FF0000"/>
              </a:buClr>
              <a:buFont typeface="Wingdings" pitchFamily="2" charset="2"/>
              <a:buChar char="§"/>
            </a:pPr>
            <a:r>
              <a:rPr lang="en-US" sz="1600" dirty="0" smtClean="0"/>
              <a:t>Features of Rule – PHR1, PRC1, NINT</a:t>
            </a:r>
          </a:p>
          <a:p>
            <a:pPr lvl="3"/>
            <a:r>
              <a:rPr lang="en-US" sz="1400" dirty="0" smtClean="0"/>
              <a:t>Fixed interest rate of 10%</a:t>
            </a:r>
          </a:p>
          <a:p>
            <a:pPr lvl="3"/>
            <a:r>
              <a:rPr lang="en-US" sz="1400" dirty="0" smtClean="0"/>
              <a:t>Interest based on pool leader and pool reallocation accounts</a:t>
            </a:r>
          </a:p>
          <a:p>
            <a:pPr lvl="3"/>
            <a:r>
              <a:rPr lang="en-US" sz="1400" dirty="0" smtClean="0"/>
              <a:t>Credit interest rate based on normal rule</a:t>
            </a:r>
          </a:p>
          <a:p>
            <a:pPr lvl="1" algn="just">
              <a:spcBef>
                <a:spcPct val="50000"/>
              </a:spcBef>
              <a:buClr>
                <a:srgbClr val="FF0000"/>
              </a:buClr>
              <a:buFont typeface="Wingdings" pitchFamily="2" charset="2"/>
              <a:buChar char="§"/>
            </a:pPr>
            <a:r>
              <a:rPr lang="en-US" sz="1600" dirty="0" smtClean="0"/>
              <a:t>Features of Product – PHR1, PRC1, NINT</a:t>
            </a:r>
          </a:p>
          <a:p>
            <a:pPr lvl="3"/>
            <a:r>
              <a:rPr lang="en-US" sz="1400" dirty="0" smtClean="0"/>
              <a:t>Accrual frequency as daily</a:t>
            </a:r>
          </a:p>
          <a:p>
            <a:pPr lvl="3"/>
            <a:r>
              <a:rPr lang="en-US" sz="1400" dirty="0" smtClean="0"/>
              <a:t>Account level accrual</a:t>
            </a:r>
          </a:p>
          <a:p>
            <a:pPr lvl="3"/>
            <a:r>
              <a:rPr lang="en-US" sz="1400" dirty="0" smtClean="0"/>
              <a:t>Liquidation frequency as 1 month</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3 – ILM pooling &amp; sweep</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a:t>
            </a:r>
            <a:r>
              <a:rPr lang="en-US" smtClean="0"/>
              <a:t>Pack 14.0.0.0.0</a:t>
            </a:r>
            <a:endParaRPr lang="en-US" dirty="0" smtClean="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sp>
        <p:nvSpPr>
          <p:cNvPr id="10" name="Text Placeholder 9"/>
          <p:cNvSpPr>
            <a:spLocks noGrp="1"/>
          </p:cNvSpPr>
          <p:nvPr>
            <p:ph type="body" sz="quarter" idx="13"/>
          </p:nvPr>
        </p:nvSpPr>
        <p:spPr/>
        <p:txBody>
          <a:bodyPr/>
          <a:lstStyle/>
          <a:p>
            <a:r>
              <a:rPr lang="en-US" dirty="0" smtClean="0"/>
              <a:t>Integrated Liquidity Management</a:t>
            </a:r>
            <a:endParaRPr lang="en-US" dirty="0"/>
          </a:p>
        </p:txBody>
      </p:sp>
      <p:pic>
        <p:nvPicPr>
          <p:cNvPr id="11"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prstGeom prst="rect">
            <a:avLst/>
          </a:prstGeom>
          <a:blipFill>
            <a:blip r:embed="rId4" cstate="print"/>
            <a:tile tx="0" ty="0" sx="100000" sy="100000" flip="none" algn="tl"/>
          </a:blipFill>
          <a:effectLst>
            <a:innerShdw blurRad="63500" dist="50800" dir="10800000">
              <a:prstClr val="black">
                <a:alpha val="50000"/>
              </a:prstClr>
            </a:innerShdw>
          </a:effectLst>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81" y="245538"/>
            <a:ext cx="7771752" cy="378305"/>
          </a:xfrm>
        </p:spPr>
        <p:txBody>
          <a:bodyPr/>
          <a:lstStyle/>
          <a:p>
            <a:r>
              <a:rPr lang="en-US" sz="2400" dirty="0" smtClean="0"/>
              <a:t>Accelerator Pack – Integrated liquidity management</a:t>
            </a:r>
            <a:endParaRPr lang="en-US" sz="2400" dirty="0"/>
          </a:p>
        </p:txBody>
      </p:sp>
      <p:sp>
        <p:nvSpPr>
          <p:cNvPr id="3" name="Text Placeholder 2"/>
          <p:cNvSpPr>
            <a:spLocks noGrp="1"/>
          </p:cNvSpPr>
          <p:nvPr>
            <p:ph type="body" sz="quarter" idx="13"/>
          </p:nvPr>
        </p:nvSpPr>
        <p:spPr>
          <a:xfrm>
            <a:off x="830618" y="1380224"/>
            <a:ext cx="7771752" cy="1730445"/>
          </a:xfrm>
        </p:spPr>
        <p:txBody>
          <a:bodyPr/>
          <a:lstStyle/>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Introduction</a:t>
            </a:r>
          </a:p>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Products</a:t>
            </a: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3" action="ppaction://hlinksldjump"/>
              </a:rPr>
              <a:t>ILM Pooling</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4" action="ppaction://hlinksldjump"/>
              </a:rPr>
              <a:t>ILM Sweeping</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5" action="ppaction://hlinksldjump"/>
              </a:rPr>
              <a:t>ILM Pooling and sweep</a:t>
            </a:r>
            <a:endParaRPr lang="en-US" sz="1400" dirty="0" smtClean="0"/>
          </a:p>
        </p:txBody>
      </p:sp>
      <p:sp>
        <p:nvSpPr>
          <p:cNvPr id="4" name="Rectangle 3"/>
          <p:cNvSpPr/>
          <p:nvPr/>
        </p:nvSpPr>
        <p:spPr>
          <a:xfrm>
            <a:off x="731648" y="700755"/>
            <a:ext cx="3493264" cy="341632"/>
          </a:xfrm>
          <a:prstGeom prst="rect">
            <a:avLst/>
          </a:prstGeom>
        </p:spPr>
        <p:txBody>
          <a:bodyPr wrap="square">
            <a:spAutoFit/>
          </a:bodyPr>
          <a:lstStyle/>
          <a:p>
            <a:pPr lvl="0">
              <a:lnSpc>
                <a:spcPct val="90000"/>
              </a:lnSpc>
              <a:spcBef>
                <a:spcPct val="0"/>
              </a:spcBef>
              <a:defRPr/>
            </a:pPr>
            <a:r>
              <a:rPr lang="en-US" dirty="0" smtClean="0">
                <a:solidFill>
                  <a:srgbClr val="FF0000"/>
                </a:solidFill>
                <a:ea typeface="ＭＳ Ｐゴシック" pitchFamily="127" charset="-128"/>
                <a:cs typeface="ＭＳ Ｐゴシック" pitchFamily="127" charset="-128"/>
              </a:rPr>
              <a:t>Contents</a:t>
            </a:r>
            <a:endParaRPr lang="en-US" b="1" dirty="0" smtClean="0">
              <a:ln w="0">
                <a:noFill/>
              </a:ln>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6" y="245538"/>
            <a:ext cx="8339653" cy="583403"/>
          </a:xfrm>
        </p:spPr>
        <p:txBody>
          <a:bodyPr/>
          <a:lstStyle/>
          <a:p>
            <a:r>
              <a:rPr lang="en-US" sz="2400" dirty="0" smtClean="0"/>
              <a:t>Accelerator Pack – Integrated liquidity management</a:t>
            </a:r>
            <a:endParaRPr lang="en-US" sz="2400" dirty="0"/>
          </a:p>
        </p:txBody>
      </p:sp>
      <p:sp>
        <p:nvSpPr>
          <p:cNvPr id="3" name="Content Placeholder 2"/>
          <p:cNvSpPr>
            <a:spLocks noGrp="1"/>
          </p:cNvSpPr>
          <p:nvPr>
            <p:ph sz="quarter" idx="12"/>
          </p:nvPr>
        </p:nvSpPr>
        <p:spPr>
          <a:xfrm>
            <a:off x="615576" y="1352864"/>
            <a:ext cx="8229600" cy="2468021"/>
          </a:xfrm>
        </p:spPr>
        <p:txBody>
          <a:bodyPr/>
          <a:lstStyle/>
          <a:p>
            <a:pPr lvl="0">
              <a:buNone/>
            </a:pPr>
            <a:r>
              <a:rPr lang="en-US" sz="1600" dirty="0" smtClean="0"/>
              <a:t>This document describes the sample ILM products that are offered off-the-shelf</a:t>
            </a:r>
          </a:p>
          <a:p>
            <a:pPr lvl="0">
              <a:buNone/>
            </a:pPr>
            <a:endParaRPr lang="en-US" sz="1600" dirty="0" smtClean="0"/>
          </a:p>
          <a:p>
            <a:pPr lvl="0"/>
            <a:r>
              <a:rPr lang="en-US" sz="1600" dirty="0" smtClean="0"/>
              <a:t>ILM module of FLEXCUBE supports processing of products like,</a:t>
            </a:r>
          </a:p>
          <a:p>
            <a:pPr lvl="1"/>
            <a:r>
              <a:rPr lang="en-US" sz="1400" dirty="0" smtClean="0"/>
              <a:t>Pooling accounts</a:t>
            </a:r>
          </a:p>
          <a:p>
            <a:pPr lvl="1"/>
            <a:r>
              <a:rPr lang="en-US" sz="1400" dirty="0" smtClean="0"/>
              <a:t>Sweep accounts</a:t>
            </a:r>
          </a:p>
        </p:txBody>
      </p:sp>
      <p:sp>
        <p:nvSpPr>
          <p:cNvPr id="4" name="Text Placeholder 3"/>
          <p:cNvSpPr>
            <a:spLocks noGrp="1"/>
          </p:cNvSpPr>
          <p:nvPr>
            <p:ph type="body" sz="quarter" idx="13"/>
          </p:nvPr>
        </p:nvSpPr>
        <p:spPr>
          <a:xfrm>
            <a:off x="693251" y="781403"/>
            <a:ext cx="2058113" cy="304800"/>
          </a:xfrm>
        </p:spPr>
        <p:txBody>
          <a:bodyPr/>
          <a:lstStyle/>
          <a:p>
            <a:r>
              <a:rPr lang="en-US" b="1" dirty="0" smtClean="0"/>
              <a:t>Introduction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659069" y="1180268"/>
            <a:ext cx="8229600" cy="2682431"/>
          </a:xfrm>
        </p:spPr>
        <p:txBody>
          <a:bodyPr/>
          <a:lstStyle/>
          <a:p>
            <a:pPr lvl="1" algn="just">
              <a:spcBef>
                <a:spcPct val="50000"/>
              </a:spcBef>
              <a:buClr>
                <a:srgbClr val="FF0000"/>
              </a:buClr>
              <a:buFont typeface="Wingdings" pitchFamily="2" charset="2"/>
              <a:buChar char="§"/>
              <a:defRPr/>
            </a:pPr>
            <a:r>
              <a:rPr lang="en-US" sz="1600" dirty="0" smtClean="0"/>
              <a:t>This offering has all  basic features that are needed for a corporate customer to open an account which could participate in the pooling account structure either as a header, Parent or Child This product would be used to pool the whole balances of all the accounts maintained in an account structure notionally.</a:t>
            </a:r>
          </a:p>
          <a:p>
            <a:pPr lvl="1" algn="just">
              <a:spcBef>
                <a:spcPct val="50000"/>
              </a:spcBef>
              <a:buClr>
                <a:srgbClr val="FF0000"/>
              </a:buClr>
              <a:buFont typeface="Wingdings" pitchFamily="2" charset="2"/>
              <a:buChar char="§"/>
              <a:defRPr/>
            </a:pPr>
            <a:r>
              <a:rPr lang="en-US" sz="1600" dirty="0" smtClean="0"/>
              <a:t>Features of Account class – ILM001</a:t>
            </a:r>
          </a:p>
          <a:p>
            <a:pPr lvl="3" algn="just">
              <a:spcBef>
                <a:spcPct val="50000"/>
              </a:spcBef>
              <a:defRPr/>
            </a:pPr>
            <a:r>
              <a:rPr lang="en-US" sz="1600" dirty="0" smtClean="0"/>
              <a:t>Booking of deposit with pooling facility</a:t>
            </a:r>
          </a:p>
          <a:p>
            <a:pPr lvl="3" algn="just">
              <a:spcBef>
                <a:spcPct val="50000"/>
              </a:spcBef>
              <a:defRPr/>
            </a:pPr>
            <a:r>
              <a:rPr lang="en-US" sz="1600" dirty="0" smtClean="0"/>
              <a:t>The account will get the credit or debit interest as per the amount it contributed to its parent</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1 – ILM pooling</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Integrated liquidity management</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6033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1000"/>
                        </a:spcAft>
                      </a:pPr>
                      <a:r>
                        <a:rPr lang="en-US" sz="1100" dirty="0">
                          <a:latin typeface="Calibri"/>
                          <a:ea typeface="Calibri"/>
                        </a:rPr>
                        <a:t>Overdraft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77863">
                <a:tc>
                  <a:txBody>
                    <a:bodyPr/>
                    <a:lstStyle/>
                    <a:p>
                      <a:pPr marL="0" marR="0">
                        <a:spcBef>
                          <a:spcPts val="0"/>
                        </a:spcBef>
                        <a:spcAft>
                          <a:spcPts val="1000"/>
                        </a:spcAft>
                      </a:pPr>
                      <a:r>
                        <a:rPr lang="en-US" sz="1100">
                          <a:latin typeface="Calibri"/>
                          <a:ea typeface="Calibri"/>
                        </a:rPr>
                        <a:t>Track receivable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a:latin typeface="Calibri"/>
                          <a:ea typeface="Calibri"/>
                        </a:rPr>
                        <a:t>Account statistics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3"/>
                  </a:ext>
                </a:extLst>
              </a:tr>
              <a:tr h="239282">
                <a:tc>
                  <a:txBody>
                    <a:bodyPr/>
                    <a:lstStyle/>
                    <a:p>
                      <a:pPr marL="0" marR="0">
                        <a:spcBef>
                          <a:spcPts val="0"/>
                        </a:spcBef>
                        <a:spcAft>
                          <a:spcPts val="1000"/>
                        </a:spcAft>
                      </a:pPr>
                      <a:r>
                        <a:rPr lang="en-US" sz="1100">
                          <a:latin typeface="Calibri"/>
                          <a:ea typeface="Calibri"/>
                        </a:rPr>
                        <a:t>Exclude Same Day Reversal Transactions from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4"/>
                  </a:ext>
                </a:extLst>
              </a:tr>
              <a:tr h="282012">
                <a:tc>
                  <a:txBody>
                    <a:bodyPr/>
                    <a:lstStyle/>
                    <a:p>
                      <a:pPr marL="0" marR="0">
                        <a:spcBef>
                          <a:spcPts val="0"/>
                        </a:spcBef>
                        <a:spcAft>
                          <a:spcPts val="1000"/>
                        </a:spcAft>
                      </a:pPr>
                      <a:r>
                        <a:rPr lang="en-US" sz="1100">
                          <a:latin typeface="Calibri"/>
                          <a:ea typeface="Calibri"/>
                        </a:rPr>
                        <a:t>Back period entry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5"/>
                  </a:ext>
                </a:extLst>
              </a:tr>
              <a:tr h="213644">
                <a:tc>
                  <a:txBody>
                    <a:bodyPr/>
                    <a:lstStyle/>
                    <a:p>
                      <a:pPr marL="0" marR="0">
                        <a:spcBef>
                          <a:spcPts val="0"/>
                        </a:spcBef>
                        <a:spcAft>
                          <a:spcPts val="1000"/>
                        </a:spcAft>
                      </a:pPr>
                      <a:r>
                        <a:rPr lang="en-US" sz="1100">
                          <a:latin typeface="Calibri"/>
                          <a:ea typeface="Calibri"/>
                        </a:rPr>
                        <a:t>Interest charges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6"/>
                  </a:ext>
                </a:extLst>
              </a:tr>
              <a:tr h="188008">
                <a:tc>
                  <a:txBody>
                    <a:bodyPr/>
                    <a:lstStyle/>
                    <a:p>
                      <a:pPr marL="0" marR="0">
                        <a:spcBef>
                          <a:spcPts val="0"/>
                        </a:spcBef>
                        <a:spcAft>
                          <a:spcPts val="1000"/>
                        </a:spcAft>
                      </a:pPr>
                      <a:r>
                        <a:rPr lang="en-US" sz="1100">
                          <a:latin typeface="Calibri"/>
                          <a:ea typeface="Calibri"/>
                        </a:rPr>
                        <a:t>Track accrued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Debit credit advices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Posting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9"/>
                  </a:ext>
                </a:extLst>
              </a:tr>
              <a:tr h="273465">
                <a:tc>
                  <a:txBody>
                    <a:bodyPr/>
                    <a:lstStyle/>
                    <a:p>
                      <a:pPr marL="0" marR="0">
                        <a:spcBef>
                          <a:spcPts val="0"/>
                        </a:spcBef>
                        <a:spcAft>
                          <a:spcPts val="1000"/>
                        </a:spcAft>
                      </a:pPr>
                      <a:r>
                        <a:rPr lang="en-US" sz="1100">
                          <a:latin typeface="Calibri"/>
                          <a:ea typeface="Calibri"/>
                        </a:rPr>
                        <a:t>Interest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0"/>
                  </a:ext>
                </a:extLst>
              </a:tr>
              <a:tr h="179462">
                <a:tc>
                  <a:txBody>
                    <a:bodyPr/>
                    <a:lstStyle/>
                    <a:p>
                      <a:pPr marL="0" marR="0">
                        <a:spcBef>
                          <a:spcPts val="0"/>
                        </a:spcBef>
                        <a:spcAft>
                          <a:spcPts val="1000"/>
                        </a:spcAft>
                      </a:pPr>
                      <a:r>
                        <a:rPr lang="en-US" sz="1100">
                          <a:latin typeface="Calibri"/>
                          <a:ea typeface="Calibri"/>
                        </a:rPr>
                        <a:t>Available balance check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a:latin typeface="Calibri"/>
                          <a:ea typeface="Calibri"/>
                        </a:rPr>
                        <a:t>Integrated liquidity management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ILM Pooling</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44121"/>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769782" y="1138651"/>
            <a:ext cx="8229600" cy="2835144"/>
          </a:xfrm>
        </p:spPr>
        <p:txBody>
          <a:bodyPr/>
          <a:lstStyle/>
          <a:p>
            <a:pPr lvl="1" algn="just">
              <a:spcBef>
                <a:spcPct val="50000"/>
              </a:spcBef>
              <a:buClr>
                <a:srgbClr val="FF0000"/>
              </a:buClr>
              <a:buFont typeface="Wingdings" pitchFamily="2" charset="2"/>
              <a:buChar char="§"/>
            </a:pPr>
            <a:r>
              <a:rPr lang="en-US" sz="1600" dirty="0" smtClean="0"/>
              <a:t>Features of Rule – PHR1, PRC1, NINT</a:t>
            </a:r>
          </a:p>
          <a:p>
            <a:pPr lvl="3"/>
            <a:r>
              <a:rPr lang="en-US" sz="1400" dirty="0" smtClean="0"/>
              <a:t>Fixed interest rate of 10%</a:t>
            </a:r>
          </a:p>
          <a:p>
            <a:pPr lvl="3"/>
            <a:r>
              <a:rPr lang="en-US" sz="1400" dirty="0" smtClean="0"/>
              <a:t>Interest based on pool leader and pool reallocation accounts</a:t>
            </a:r>
          </a:p>
          <a:p>
            <a:pPr lvl="3"/>
            <a:r>
              <a:rPr lang="en-US" sz="1400" dirty="0" smtClean="0"/>
              <a:t>Credit interest rate based on normal rule</a:t>
            </a:r>
          </a:p>
          <a:p>
            <a:pPr lvl="1" algn="just">
              <a:spcBef>
                <a:spcPct val="50000"/>
              </a:spcBef>
              <a:buClr>
                <a:srgbClr val="FF0000"/>
              </a:buClr>
              <a:buFont typeface="Wingdings" pitchFamily="2" charset="2"/>
              <a:buChar char="§"/>
            </a:pPr>
            <a:r>
              <a:rPr lang="en-US" sz="1600" dirty="0" smtClean="0"/>
              <a:t>Features of Product – PHR1, PRC1, NINT</a:t>
            </a:r>
          </a:p>
          <a:p>
            <a:pPr lvl="3"/>
            <a:r>
              <a:rPr lang="en-US" sz="1400" dirty="0" smtClean="0"/>
              <a:t>Accrual frequency as daily</a:t>
            </a:r>
          </a:p>
          <a:p>
            <a:pPr lvl="3"/>
            <a:r>
              <a:rPr lang="en-US" sz="1400" dirty="0" smtClean="0"/>
              <a:t>Account level accrual</a:t>
            </a:r>
          </a:p>
          <a:p>
            <a:pPr lvl="3"/>
            <a:r>
              <a:rPr lang="en-US" sz="1400" dirty="0" smtClean="0"/>
              <a:t>Liquidation frequency as 1 month</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1 – ILM Pooling</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659069" y="1180268"/>
            <a:ext cx="8229600" cy="2998625"/>
          </a:xfrm>
        </p:spPr>
        <p:txBody>
          <a:bodyPr/>
          <a:lstStyle/>
          <a:p>
            <a:pPr lvl="1" algn="just">
              <a:spcBef>
                <a:spcPct val="50000"/>
              </a:spcBef>
              <a:buClr>
                <a:srgbClr val="FF0000"/>
              </a:buClr>
              <a:buFont typeface="Wingdings" pitchFamily="2" charset="2"/>
              <a:buChar char="§"/>
              <a:defRPr/>
            </a:pPr>
            <a:r>
              <a:rPr lang="en-US" sz="1600" dirty="0" smtClean="0"/>
              <a:t>This offering has all  basic features that are needed for a corporate customer to open an account which could participate in the pooling account structure either as a header, Parent or Child This product would be used to sweep the balances of all the accounts maintained in an account structure. Physical funds are moved in account structure from child to parent or parent to child.</a:t>
            </a:r>
          </a:p>
          <a:p>
            <a:pPr lvl="1" algn="just">
              <a:spcBef>
                <a:spcPct val="50000"/>
              </a:spcBef>
              <a:buClr>
                <a:srgbClr val="FF0000"/>
              </a:buClr>
              <a:buFont typeface="Wingdings" pitchFamily="2" charset="2"/>
              <a:buChar char="§"/>
              <a:defRPr/>
            </a:pPr>
            <a:r>
              <a:rPr lang="en-US" sz="1600" dirty="0" smtClean="0"/>
              <a:t>Features of Account class – ILM002</a:t>
            </a:r>
          </a:p>
          <a:p>
            <a:pPr lvl="3" algn="just">
              <a:spcBef>
                <a:spcPct val="50000"/>
              </a:spcBef>
              <a:defRPr/>
            </a:pPr>
            <a:r>
              <a:rPr lang="en-US" sz="1600" dirty="0" smtClean="0"/>
              <a:t>Booking of deposit with sweep facility</a:t>
            </a:r>
          </a:p>
          <a:p>
            <a:pPr lvl="3" algn="just">
              <a:spcBef>
                <a:spcPct val="50000"/>
              </a:spcBef>
              <a:defRPr/>
            </a:pPr>
            <a:r>
              <a:rPr lang="en-US" sz="1600" dirty="0" smtClean="0"/>
              <a:t>Integrated liquidated management option is enabled</a:t>
            </a:r>
          </a:p>
        </p:txBody>
      </p:sp>
      <p:sp>
        <p:nvSpPr>
          <p:cNvPr id="4" name="Text Placeholder 3"/>
          <p:cNvSpPr>
            <a:spLocks noGrp="1"/>
          </p:cNvSpPr>
          <p:nvPr>
            <p:ph type="body" sz="quarter" idx="13"/>
          </p:nvPr>
        </p:nvSpPr>
        <p:spPr>
          <a:xfrm>
            <a:off x="582156" y="807041"/>
            <a:ext cx="8229600" cy="304800"/>
          </a:xfrm>
        </p:spPr>
        <p:txBody>
          <a:bodyPr/>
          <a:lstStyle/>
          <a:p>
            <a:r>
              <a:rPr lang="en-US" b="1" smtClean="0"/>
              <a:t>Product 2 </a:t>
            </a:r>
            <a:r>
              <a:rPr lang="en-US" b="1" dirty="0" smtClean="0"/>
              <a:t>– </a:t>
            </a:r>
            <a:r>
              <a:rPr lang="en-US" b="1" smtClean="0"/>
              <a:t>ILM sweep</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Integrated liquidity management</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6033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1000"/>
                        </a:spcAft>
                      </a:pPr>
                      <a:r>
                        <a:rPr lang="en-US" sz="1100" dirty="0">
                          <a:latin typeface="Calibri"/>
                          <a:ea typeface="Calibri"/>
                        </a:rPr>
                        <a:t>Overdraft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77863">
                <a:tc>
                  <a:txBody>
                    <a:bodyPr/>
                    <a:lstStyle/>
                    <a:p>
                      <a:pPr marL="0" marR="0">
                        <a:spcBef>
                          <a:spcPts val="0"/>
                        </a:spcBef>
                        <a:spcAft>
                          <a:spcPts val="1000"/>
                        </a:spcAft>
                      </a:pPr>
                      <a:r>
                        <a:rPr lang="en-US" sz="1100">
                          <a:latin typeface="Calibri"/>
                          <a:ea typeface="Calibri"/>
                        </a:rPr>
                        <a:t>Track receivable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a:latin typeface="Calibri"/>
                          <a:ea typeface="Calibri"/>
                        </a:rPr>
                        <a:t>Account statistics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3"/>
                  </a:ext>
                </a:extLst>
              </a:tr>
              <a:tr h="239282">
                <a:tc>
                  <a:txBody>
                    <a:bodyPr/>
                    <a:lstStyle/>
                    <a:p>
                      <a:pPr marL="0" marR="0">
                        <a:spcBef>
                          <a:spcPts val="0"/>
                        </a:spcBef>
                        <a:spcAft>
                          <a:spcPts val="1000"/>
                        </a:spcAft>
                      </a:pPr>
                      <a:r>
                        <a:rPr lang="en-US" sz="1100">
                          <a:latin typeface="Calibri"/>
                          <a:ea typeface="Calibri"/>
                        </a:rPr>
                        <a:t>Exclude Same Day Reversal Transactions from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4"/>
                  </a:ext>
                </a:extLst>
              </a:tr>
              <a:tr h="282012">
                <a:tc>
                  <a:txBody>
                    <a:bodyPr/>
                    <a:lstStyle/>
                    <a:p>
                      <a:pPr marL="0" marR="0">
                        <a:spcBef>
                          <a:spcPts val="0"/>
                        </a:spcBef>
                        <a:spcAft>
                          <a:spcPts val="1000"/>
                        </a:spcAft>
                      </a:pPr>
                      <a:r>
                        <a:rPr lang="en-US" sz="1100">
                          <a:latin typeface="Calibri"/>
                          <a:ea typeface="Calibri"/>
                        </a:rPr>
                        <a:t>Back period entry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5"/>
                  </a:ext>
                </a:extLst>
              </a:tr>
              <a:tr h="213644">
                <a:tc>
                  <a:txBody>
                    <a:bodyPr/>
                    <a:lstStyle/>
                    <a:p>
                      <a:pPr marL="0" marR="0">
                        <a:spcBef>
                          <a:spcPts val="0"/>
                        </a:spcBef>
                        <a:spcAft>
                          <a:spcPts val="1000"/>
                        </a:spcAft>
                      </a:pPr>
                      <a:r>
                        <a:rPr lang="en-US" sz="1100">
                          <a:latin typeface="Calibri"/>
                          <a:ea typeface="Calibri"/>
                        </a:rPr>
                        <a:t>Interest charges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6"/>
                  </a:ext>
                </a:extLst>
              </a:tr>
              <a:tr h="188008">
                <a:tc>
                  <a:txBody>
                    <a:bodyPr/>
                    <a:lstStyle/>
                    <a:p>
                      <a:pPr marL="0" marR="0">
                        <a:spcBef>
                          <a:spcPts val="0"/>
                        </a:spcBef>
                        <a:spcAft>
                          <a:spcPts val="1000"/>
                        </a:spcAft>
                      </a:pPr>
                      <a:r>
                        <a:rPr lang="en-US" sz="1100">
                          <a:latin typeface="Calibri"/>
                          <a:ea typeface="Calibri"/>
                        </a:rPr>
                        <a:t>Track accrued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Debit credit advices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Posting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9"/>
                  </a:ext>
                </a:extLst>
              </a:tr>
              <a:tr h="273465">
                <a:tc>
                  <a:txBody>
                    <a:bodyPr/>
                    <a:lstStyle/>
                    <a:p>
                      <a:pPr marL="0" marR="0">
                        <a:spcBef>
                          <a:spcPts val="0"/>
                        </a:spcBef>
                        <a:spcAft>
                          <a:spcPts val="1000"/>
                        </a:spcAft>
                      </a:pPr>
                      <a:r>
                        <a:rPr lang="en-US" sz="1100">
                          <a:latin typeface="Calibri"/>
                          <a:ea typeface="Calibri"/>
                        </a:rPr>
                        <a:t>Interest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0"/>
                  </a:ext>
                </a:extLst>
              </a:tr>
              <a:tr h="179462">
                <a:tc>
                  <a:txBody>
                    <a:bodyPr/>
                    <a:lstStyle/>
                    <a:p>
                      <a:pPr marL="0" marR="0">
                        <a:spcBef>
                          <a:spcPts val="0"/>
                        </a:spcBef>
                        <a:spcAft>
                          <a:spcPts val="1000"/>
                        </a:spcAft>
                      </a:pPr>
                      <a:r>
                        <a:rPr lang="en-US" sz="1100">
                          <a:latin typeface="Calibri"/>
                          <a:ea typeface="Calibri"/>
                        </a:rPr>
                        <a:t>Available balance check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a:latin typeface="Calibri"/>
                          <a:ea typeface="Calibri"/>
                        </a:rPr>
                        <a:t>Integrated liquidity management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2 – ILM Sweep</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8580</TotalTime>
  <Words>726</Words>
  <Application>Microsoft Office PowerPoint</Application>
  <PresentationFormat>On-screen Show (16:9)</PresentationFormat>
  <Paragraphs>153</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Calibri</vt:lpstr>
      <vt:lpstr>Times New Roman</vt:lpstr>
      <vt:lpstr>Wingdings</vt:lpstr>
      <vt:lpstr>Oracle 2012</vt:lpstr>
      <vt:lpstr>PowerPoint Presentation</vt:lpstr>
      <vt:lpstr>Accelerator Pack 14.0.0.0.0</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953</cp:revision>
  <cp:lastPrinted>2012-08-03T22:03:14Z</cp:lastPrinted>
  <dcterms:created xsi:type="dcterms:W3CDTF">2012-05-31T20:53:14Z</dcterms:created>
  <dcterms:modified xsi:type="dcterms:W3CDTF">2020-04-19T12:40:35Z</dcterms:modified>
</cp:coreProperties>
</file>