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2"/>
  </p:notesMasterIdLst>
  <p:handoutMasterIdLst>
    <p:handoutMasterId r:id="rId23"/>
  </p:handoutMasterIdLst>
  <p:sldIdLst>
    <p:sldId id="267" r:id="rId2"/>
    <p:sldId id="507" r:id="rId3"/>
    <p:sldId id="583" r:id="rId4"/>
    <p:sldId id="584" r:id="rId5"/>
    <p:sldId id="401" r:id="rId6"/>
    <p:sldId id="585" r:id="rId7"/>
    <p:sldId id="574" r:id="rId8"/>
    <p:sldId id="575" r:id="rId9"/>
    <p:sldId id="581" r:id="rId10"/>
    <p:sldId id="582" r:id="rId11"/>
    <p:sldId id="590" r:id="rId12"/>
    <p:sldId id="591" r:id="rId13"/>
    <p:sldId id="586" r:id="rId14"/>
    <p:sldId id="576" r:id="rId15"/>
    <p:sldId id="578" r:id="rId16"/>
    <p:sldId id="587" r:id="rId17"/>
    <p:sldId id="588" r:id="rId18"/>
    <p:sldId id="589" r:id="rId19"/>
    <p:sldId id="262" r:id="rId20"/>
    <p:sldId id="343" r:id="rId21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80716" y="4924515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2017,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Products…continued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47972" y="821346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SPOU – SI One to One – Sweep Out</a:t>
            </a:r>
          </a:p>
          <a:p>
            <a:pPr lvl="1">
              <a:defRPr/>
            </a:pPr>
            <a:r>
              <a:rPr lang="en-US" dirty="0" smtClean="0"/>
              <a:t>This type of standing instruction is used when balance of the customer account required to sweep out to the other account at every regular frequency.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sz="1800" dirty="0" smtClean="0"/>
              <a:t>SPIN – SI One to One – Sweep In</a:t>
            </a:r>
          </a:p>
          <a:p>
            <a:pPr lvl="1">
              <a:defRPr/>
            </a:pPr>
            <a:r>
              <a:rPr lang="en-US" dirty="0" smtClean="0"/>
              <a:t>This type of standing instruction is used when balance of the customer account required to sweep in from the other account at every regular frequency.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Products…continued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47972" y="821346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RBSP – Range Balancing Sweep</a:t>
            </a:r>
          </a:p>
          <a:p>
            <a:pPr lvl="1">
              <a:defRPr/>
            </a:pPr>
            <a:r>
              <a:rPr lang="en-US" dirty="0" smtClean="0"/>
              <a:t>This type of standing instruction funds from one account to another account based on the maximum and minimum balance limits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sz="1800" dirty="0" smtClean="0"/>
              <a:t>SIIS – SI One to One – Sweep In Intraday</a:t>
            </a:r>
          </a:p>
          <a:p>
            <a:pPr lvl="1">
              <a:defRPr/>
            </a:pPr>
            <a:r>
              <a:rPr lang="en-US" dirty="0" smtClean="0"/>
              <a:t>This type of standing instruction is used when balance of the customer account required to sweep in from the other account and instruction can be executed Intraday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Products…continued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47972" y="821346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RBIM – Range Balancing Sweep Intraday</a:t>
            </a:r>
          </a:p>
          <a:p>
            <a:pPr lvl="1">
              <a:defRPr/>
            </a:pPr>
            <a:r>
              <a:rPr lang="en-US" dirty="0" smtClean="0"/>
              <a:t>This type of standing instruction funds from one account to another account based on the maximum and minimum balance limits and instruction can be executed Intraday </a:t>
            </a:r>
            <a:r>
              <a:rPr lang="en-US" smtClean="0"/>
              <a:t>Multiple times</a:t>
            </a: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sz="1800" dirty="0" smtClean="0"/>
              <a:t>SISO – SI One to One – Sweep Out Intraday</a:t>
            </a:r>
          </a:p>
          <a:p>
            <a:pPr lvl="1">
              <a:defRPr/>
            </a:pPr>
            <a:r>
              <a:rPr lang="en-US" dirty="0" smtClean="0"/>
              <a:t>This type of standing instruction is used when balance of the customer account required to sweep in from the other account and instruction can be executed Intraday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 Advices and Reports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- Advices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47973" y="787163"/>
            <a:ext cx="8229600" cy="3062606"/>
          </a:xfrm>
        </p:spPr>
        <p:txBody>
          <a:bodyPr/>
          <a:lstStyle/>
          <a:p>
            <a:r>
              <a:rPr lang="en-US" sz="1800" dirty="0" smtClean="0"/>
              <a:t> EXEC_ADVICE</a:t>
            </a:r>
          </a:p>
          <a:p>
            <a:pPr lvl="2"/>
            <a:r>
              <a:rPr lang="en-US" dirty="0" smtClean="0"/>
              <a:t>This advice will be generated on  successful execution of SI.</a:t>
            </a:r>
          </a:p>
          <a:p>
            <a:pPr lvl="2"/>
            <a:endParaRPr lang="en-US" dirty="0" smtClean="0"/>
          </a:p>
          <a:p>
            <a:r>
              <a:rPr lang="en-US" sz="1800" dirty="0" smtClean="0"/>
              <a:t>OPEN_ADVICE</a:t>
            </a:r>
          </a:p>
          <a:p>
            <a:pPr lvl="2"/>
            <a:r>
              <a:rPr lang="en-US" dirty="0" smtClean="0"/>
              <a:t>This advice will be generated on successful creation of an instruction.</a:t>
            </a:r>
          </a:p>
          <a:p>
            <a:pPr lvl="2"/>
            <a:endParaRPr lang="en-US" dirty="0" smtClean="0"/>
          </a:p>
          <a:p>
            <a:r>
              <a:rPr lang="en-US" sz="1800" dirty="0" smtClean="0"/>
              <a:t>AMEND_ADVICE</a:t>
            </a:r>
          </a:p>
          <a:p>
            <a:pPr lvl="2"/>
            <a:r>
              <a:rPr lang="en-US" dirty="0" smtClean="0"/>
              <a:t>This advice will be generated when an existing instruction is amended.</a:t>
            </a:r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- Advices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56520" y="812799"/>
            <a:ext cx="8229600" cy="3062606"/>
          </a:xfrm>
        </p:spPr>
        <p:txBody>
          <a:bodyPr/>
          <a:lstStyle/>
          <a:p>
            <a:r>
              <a:rPr lang="en-US" sz="1800" dirty="0" smtClean="0"/>
              <a:t>CLOSE_ADVICE`</a:t>
            </a:r>
          </a:p>
          <a:p>
            <a:pPr lvl="2"/>
            <a:r>
              <a:rPr lang="en-US" dirty="0" smtClean="0"/>
              <a:t>This advice will be generated on closing an Instruction.</a:t>
            </a:r>
          </a:p>
          <a:p>
            <a:pPr lvl="2"/>
            <a:endParaRPr lang="en-US" dirty="0" smtClean="0"/>
          </a:p>
          <a:p>
            <a:r>
              <a:rPr lang="en-US" sz="1800" dirty="0" smtClean="0"/>
              <a:t>PAYMENT_MESSAGE</a:t>
            </a:r>
          </a:p>
          <a:p>
            <a:pPr lvl="2"/>
            <a:r>
              <a:rPr lang="en-US" dirty="0" smtClean="0"/>
              <a:t>This advice will be generated on credit of a payment.</a:t>
            </a:r>
          </a:p>
          <a:p>
            <a:pPr lvl="2"/>
            <a:endParaRPr lang="en-US" dirty="0" smtClean="0"/>
          </a:p>
          <a:p>
            <a:r>
              <a:rPr lang="en-US" sz="1800" dirty="0" smtClean="0"/>
              <a:t>REOPEN_ADVICE</a:t>
            </a:r>
          </a:p>
          <a:p>
            <a:pPr lvl="2"/>
            <a:r>
              <a:rPr lang="en-US" dirty="0" smtClean="0"/>
              <a:t>This advice will be generated while reopening a closed Instruction.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US" dirty="0" smtClean="0"/>
              <a:t>This report gives the details of SIs that have been defined for different customers.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Standing Instructions by customer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Reports </a:t>
            </a: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" cstate="print"/>
          <a:srcRect l="3815" t="9001" r="1852" b="4587"/>
          <a:stretch>
            <a:fillRect/>
          </a:stretch>
        </p:blipFill>
        <p:spPr bwMode="auto">
          <a:xfrm>
            <a:off x="4435267" y="1102406"/>
            <a:ext cx="4597638" cy="318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US" dirty="0" smtClean="0"/>
              <a:t>This report gives the details of SIs that have been created for different SI products.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just"/>
            <a:r>
              <a:rPr lang="en-US" dirty="0" smtClean="0"/>
              <a:t>Standing Instructions by product type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Reports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3841" t="6306" r="4115"/>
          <a:stretch>
            <a:fillRect/>
          </a:stretch>
        </p:blipFill>
        <p:spPr bwMode="auto">
          <a:xfrm>
            <a:off x="4435268" y="1085316"/>
            <a:ext cx="4571999" cy="31106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US" dirty="0" smtClean="0"/>
              <a:t>The report gives details of instructions that were scheduled for the day but were not processed for some reason.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Unsuccessful Standing Instructions for the Day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Reports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 l="2878" t="6431" r="3477"/>
          <a:stretch>
            <a:fillRect/>
          </a:stretch>
        </p:blipFill>
        <p:spPr bwMode="auto">
          <a:xfrm>
            <a:off x="4375446" y="1153683"/>
            <a:ext cx="4768553" cy="30337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Pack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FCUBS 14.0.0.0.0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972550" y="-287272"/>
            <a:ext cx="6044878" cy="5709255"/>
            <a:chOff x="8972550" y="-112614"/>
            <a:chExt cx="6044878" cy="5709255"/>
          </a:xfrm>
        </p:grpSpPr>
        <p:sp>
          <p:nvSpPr>
            <p:cNvPr id="6" name="Rectangle 5"/>
            <p:cNvSpPr/>
            <p:nvPr/>
          </p:nvSpPr>
          <p:spPr>
            <a:xfrm>
              <a:off x="9245604" y="-112614"/>
              <a:ext cx="5771824" cy="57092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182880" rtlCol="0" anchor="t">
              <a:spAutoFit/>
            </a:bodyPr>
            <a:lstStyle/>
            <a:p>
              <a:pPr marL="231775" indent="-231775" algn="l">
                <a:spcAft>
                  <a:spcPts val="1200"/>
                </a:spcAft>
              </a:pPr>
              <a:r>
                <a:rPr lang="en-US" b="1" dirty="0" smtClean="0"/>
                <a:t>To fill</a:t>
              </a:r>
              <a:r>
                <a:rPr lang="en-US" b="1" baseline="0" dirty="0" smtClean="0"/>
                <a:t> a shape with an image.</a:t>
              </a:r>
              <a:endParaRPr lang="en-US" b="0" i="1" baseline="0" dirty="0" smtClean="0"/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b="0" baseline="0" dirty="0" smtClean="0"/>
                <a:t>Use existing picture box, DO NOT delete and create new picture box.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Right click on the shape.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At the bottom of the submenu select </a:t>
              </a:r>
              <a:br>
                <a:rPr lang="en-US" b="0" baseline="0" dirty="0" smtClean="0"/>
              </a:br>
              <a:r>
                <a:rPr lang="en-US" b="0" baseline="0" dirty="0" smtClean="0"/>
                <a:t>“Format Shape”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Select “Fill” at the top of the “Format Shape” dialog box.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Select “Picture or Texture fill” from the options.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And select “File” under the “Insert from” option.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Navigate to the file you want to use and </a:t>
              </a:r>
              <a:br>
                <a:rPr lang="en-US" b="0" baseline="0" dirty="0" smtClean="0"/>
              </a:br>
              <a:r>
                <a:rPr lang="en-US" b="0" baseline="0" dirty="0" smtClean="0"/>
                <a:t>select “Insert”</a:t>
              </a:r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dirty="0" smtClean="0">
                  <a:solidFill>
                    <a:srgbClr val="FFFFFF"/>
                  </a:solidFill>
                </a:rPr>
                <a:t>On the “Format” tab, in the Size group, click on</a:t>
              </a:r>
              <a:r>
                <a:rPr lang="en-US" baseline="0" dirty="0" smtClean="0">
                  <a:solidFill>
                    <a:srgbClr val="FFFFFF"/>
                  </a:solidFill>
                </a:rPr>
                <a:t> “Crop to Fill” in the </a:t>
              </a:r>
              <a:r>
                <a:rPr lang="en-US" dirty="0" smtClean="0">
                  <a:solidFill>
                    <a:srgbClr val="FFFFFF"/>
                  </a:solidFill>
                </a:rPr>
                <a:t>Crop tool </a:t>
              </a:r>
              <a:r>
                <a:rPr lang="en-US" dirty="0" smtClean="0"/>
                <a:t>and drag the image bounding box to the desired size</a:t>
              </a:r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b="1" baseline="0" dirty="0" smtClean="0"/>
                <a:t>DELETE THIS</a:t>
              </a:r>
              <a:r>
                <a:rPr lang="en-US" b="1" dirty="0" smtClean="0"/>
                <a:t> INSTRUCTION NOTE WHEN NOT IN USE</a:t>
              </a:r>
              <a:endParaRPr lang="en-US" b="1" baseline="0" dirty="0" smtClean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8972550" y="2742013"/>
              <a:ext cx="273054" cy="0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</p:grp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/>
          <a:lstStyle/>
          <a:p>
            <a:r>
              <a:rPr lang="en-US" dirty="0" smtClean="0"/>
              <a:t>Standing Instructions</a:t>
            </a:r>
            <a:endParaRPr lang="en-US" dirty="0"/>
          </a:p>
        </p:txBody>
      </p:sp>
      <p:pic>
        <p:nvPicPr>
          <p:cNvPr id="10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Standing Instructions – Introduction</a:t>
            </a:r>
          </a:p>
          <a:p>
            <a:r>
              <a:rPr lang="en-US" dirty="0" smtClean="0"/>
              <a:t>Standing Instructions – Products</a:t>
            </a:r>
          </a:p>
          <a:p>
            <a:r>
              <a:rPr lang="en-US" dirty="0" smtClean="0"/>
              <a:t>Standing Instruction Advices and Reports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1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Introduction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1" y="770071"/>
            <a:ext cx="8229600" cy="3062606"/>
          </a:xfrm>
        </p:spPr>
        <p:txBody>
          <a:bodyPr/>
          <a:lstStyle/>
          <a:p>
            <a:pPr>
              <a:buFont typeface="Times" pitchFamily="18" charset="0"/>
              <a:buNone/>
              <a:defRPr/>
            </a:pPr>
            <a:r>
              <a:rPr lang="en-US" sz="1800" dirty="0" smtClean="0"/>
              <a:t>SI module processes the following types of standing instructions:</a:t>
            </a:r>
          </a:p>
          <a:p>
            <a:pPr lvl="2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Standing Payment Order</a:t>
            </a:r>
          </a:p>
          <a:p>
            <a:pPr lvl="2">
              <a:defRPr/>
            </a:pPr>
            <a:r>
              <a:rPr lang="en-US" dirty="0" smtClean="0"/>
              <a:t> Standing Collection Order</a:t>
            </a:r>
          </a:p>
          <a:p>
            <a:pPr lvl="2">
              <a:defRPr/>
            </a:pPr>
            <a:r>
              <a:rPr lang="en-US" dirty="0" smtClean="0"/>
              <a:t> Account Sweep (Sweep in and Sweep out)</a:t>
            </a:r>
          </a:p>
          <a:p>
            <a:pPr lvl="2">
              <a:defRPr/>
            </a:pPr>
            <a:r>
              <a:rPr lang="en-US" dirty="0" smtClean="0"/>
              <a:t> Variable Payment</a:t>
            </a:r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55529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SI11 – SI one to one- Payments</a:t>
            </a:r>
          </a:p>
          <a:p>
            <a:pPr lvl="2">
              <a:defRPr/>
            </a:pPr>
            <a:r>
              <a:rPr lang="en-US" dirty="0" smtClean="0"/>
              <a:t>The type of standing instruction which is being considered here is Standing Payment order. Under this type of service, one account is debited and another one account of same/different customer is credited. 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SI12 – SI one to Many- Payments</a:t>
            </a:r>
          </a:p>
          <a:p>
            <a:pPr lvl="2">
              <a:defRPr/>
            </a:pPr>
            <a:r>
              <a:rPr lang="en-US" dirty="0" smtClean="0"/>
              <a:t>Under this type of service, one account of customer is debited and more than one account of any customer account is  credited within FLEXCUBE.</a:t>
            </a:r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Products…continued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21346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SI13 – SI Many  to one- Payments </a:t>
            </a:r>
          </a:p>
          <a:p>
            <a:pPr lvl="2">
              <a:defRPr/>
            </a:pPr>
            <a:r>
              <a:rPr lang="en-US" dirty="0" smtClean="0"/>
              <a:t>Under this type of service, more than one account of customer is debited and another one account of a customer is credited.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SI14 – SI Many to Many – Payments</a:t>
            </a:r>
          </a:p>
          <a:p>
            <a:pPr lvl="2">
              <a:defRPr/>
            </a:pPr>
            <a:r>
              <a:rPr lang="en-US" dirty="0" smtClean="0"/>
              <a:t>Under this type of service, more than one account of customer is debited and the amount will be credited into  more than one account in FLEXCUBE.</a:t>
            </a:r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Products…continued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65065" y="829892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SIC1 – SI One to One - Collection </a:t>
            </a:r>
          </a:p>
          <a:p>
            <a:pPr lvl="1">
              <a:defRPr/>
            </a:pPr>
            <a:r>
              <a:rPr lang="en-US" dirty="0" smtClean="0"/>
              <a:t>The type of standing instruction which is being considered here is Standing Collection order. Under this type of service, one account is credited and another one account of same/different customer is debited.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sz="1800" dirty="0" smtClean="0"/>
              <a:t>VPAY – SI Variable Pay – Payment</a:t>
            </a:r>
          </a:p>
          <a:p>
            <a:pPr lvl="1">
              <a:defRPr/>
            </a:pPr>
            <a:r>
              <a:rPr lang="en-US" dirty="0" smtClean="0"/>
              <a:t>This type of standing instruction will have variable amount on each execution. For example Customer required Variable Payment for utility bill payment, where bill amount will be different every time.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8355</TotalTime>
  <Words>829</Words>
  <Application>Microsoft Office PowerPoint</Application>
  <PresentationFormat>On-screen Show (16:9)</PresentationFormat>
  <Paragraphs>105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Times</vt:lpstr>
      <vt:lpstr>Wingdings</vt:lpstr>
      <vt:lpstr>Oracle 2012</vt:lpstr>
      <vt:lpstr>PowerPoint Presentation</vt:lpstr>
      <vt:lpstr>Accelerator Pack  FCUBS 14.0.0.0.0</vt:lpstr>
      <vt:lpstr>Program Agenda</vt:lpstr>
      <vt:lpstr>Standing Instructions – Introduction</vt:lpstr>
      <vt:lpstr>Introduction </vt:lpstr>
      <vt:lpstr>Standing Instructions – Products</vt:lpstr>
      <vt:lpstr>Standing Instructions – Products</vt:lpstr>
      <vt:lpstr>Standing Instructions – Products…continued</vt:lpstr>
      <vt:lpstr>Standing Instructions – Products…continued</vt:lpstr>
      <vt:lpstr>Standing Instructions – Products…continued</vt:lpstr>
      <vt:lpstr>Standing Instructions – Products…continued</vt:lpstr>
      <vt:lpstr>Standing Instructions – Products…continued</vt:lpstr>
      <vt:lpstr>Standing Instruction Advices and Reports</vt:lpstr>
      <vt:lpstr>Standing Instructions - Advices</vt:lpstr>
      <vt:lpstr>Standing Instructions - Advices</vt:lpstr>
      <vt:lpstr>Standing Instructions – Reports </vt:lpstr>
      <vt:lpstr>Standing Instructions – Reports </vt:lpstr>
      <vt:lpstr>Standing Instructions – Reports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913</cp:revision>
  <cp:lastPrinted>2012-08-03T22:03:14Z</cp:lastPrinted>
  <dcterms:created xsi:type="dcterms:W3CDTF">2012-05-31T20:53:14Z</dcterms:created>
  <dcterms:modified xsi:type="dcterms:W3CDTF">2020-04-19T12:56:17Z</dcterms:modified>
</cp:coreProperties>
</file>