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9"/>
  </p:notesMasterIdLst>
  <p:handoutMasterIdLst>
    <p:handoutMasterId r:id="rId80"/>
  </p:handoutMasterIdLst>
  <p:sldIdLst>
    <p:sldId id="267" r:id="rId2"/>
    <p:sldId id="507" r:id="rId3"/>
    <p:sldId id="508" r:id="rId4"/>
    <p:sldId id="509"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10" r:id="rId19"/>
    <p:sldId id="511" r:id="rId20"/>
    <p:sldId id="547" r:id="rId21"/>
    <p:sldId id="512" r:id="rId22"/>
    <p:sldId id="513" r:id="rId23"/>
    <p:sldId id="514" r:id="rId24"/>
    <p:sldId id="515" r:id="rId25"/>
    <p:sldId id="582" r:id="rId26"/>
    <p:sldId id="584" r:id="rId27"/>
    <p:sldId id="548" r:id="rId28"/>
    <p:sldId id="549" r:id="rId29"/>
    <p:sldId id="550" r:id="rId30"/>
    <p:sldId id="551" r:id="rId31"/>
    <p:sldId id="585"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64" r:id="rId45"/>
    <p:sldId id="565" r:id="rId46"/>
    <p:sldId id="516" r:id="rId47"/>
    <p:sldId id="517" r:id="rId48"/>
    <p:sldId id="566" r:id="rId49"/>
    <p:sldId id="567" r:id="rId50"/>
    <p:sldId id="518" r:id="rId51"/>
    <p:sldId id="519" r:id="rId52"/>
    <p:sldId id="520" r:id="rId53"/>
    <p:sldId id="521" r:id="rId54"/>
    <p:sldId id="522" r:id="rId55"/>
    <p:sldId id="523" r:id="rId56"/>
    <p:sldId id="533" r:id="rId57"/>
    <p:sldId id="524" r:id="rId58"/>
    <p:sldId id="568" r:id="rId59"/>
    <p:sldId id="569" r:id="rId60"/>
    <p:sldId id="570" r:id="rId61"/>
    <p:sldId id="571" r:id="rId62"/>
    <p:sldId id="572" r:id="rId63"/>
    <p:sldId id="583" r:id="rId64"/>
    <p:sldId id="525" r:id="rId65"/>
    <p:sldId id="528" r:id="rId66"/>
    <p:sldId id="527" r:id="rId67"/>
    <p:sldId id="573" r:id="rId68"/>
    <p:sldId id="574" r:id="rId69"/>
    <p:sldId id="575" r:id="rId70"/>
    <p:sldId id="576" r:id="rId71"/>
    <p:sldId id="577" r:id="rId72"/>
    <p:sldId id="578" r:id="rId73"/>
    <p:sldId id="579" r:id="rId74"/>
    <p:sldId id="580" r:id="rId75"/>
    <p:sldId id="581" r:id="rId76"/>
    <p:sldId id="262" r:id="rId77"/>
    <p:sldId id="343" r:id="rId7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7" autoAdjust="0"/>
    <p:restoredTop sz="96074" autoAdjust="0"/>
  </p:normalViewPr>
  <p:slideViewPr>
    <p:cSldViewPr snapToGrid="0">
      <p:cViewPr varScale="1">
        <p:scale>
          <a:sx n="91" d="100"/>
          <a:sy n="91" d="100"/>
        </p:scale>
        <p:origin x="1116"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103807" y="1774228"/>
            <a:ext cx="4936386" cy="1595045"/>
            <a:chOff x="2113332" y="1464413"/>
            <a:chExt cx="4936386" cy="1595045"/>
          </a:xfrm>
        </p:grpSpPr>
        <p:pic>
          <p:nvPicPr>
            <p:cNvPr id="1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2" name="Rectangle 11"/>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21" name="Rectangle 2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3" name="Group 15"/>
          <p:cNvGrpSpPr/>
          <p:nvPr/>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629150"/>
            <a:ext cx="9144000" cy="168275"/>
            <a:chOff x="0" y="4629150"/>
            <a:chExt cx="9144000" cy="168275"/>
          </a:xfrm>
        </p:grpSpPr>
        <p:pic>
          <p:nvPicPr>
            <p:cNvPr id="19"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0"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1" name="Rectangle 20"/>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3" name="Rectangle 2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6" name="Group 13"/>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 name="Group 22"/>
          <p:cNvGrpSpPr/>
          <p:nvPr/>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23" name="Group 22"/>
          <p:cNvGrpSpPr/>
          <p:nvPr userDrawn="1"/>
        </p:nvGrpSpPr>
        <p:grpSpPr>
          <a:xfrm>
            <a:off x="0" y="4629150"/>
            <a:ext cx="9144000" cy="168275"/>
            <a:chOff x="0" y="4629150"/>
            <a:chExt cx="9144000" cy="168275"/>
          </a:xfrm>
        </p:grpSpPr>
        <p:pic>
          <p:nvPicPr>
            <p:cNvPr id="2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0"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userDrawn="1"/>
        </p:nvGrpSpPr>
        <p:grpSpPr>
          <a:xfrm>
            <a:off x="597807" y="4923700"/>
            <a:ext cx="2539093" cy="218542"/>
            <a:chOff x="597807" y="4913973"/>
            <a:chExt cx="2539093" cy="218542"/>
          </a:xfrm>
        </p:grpSpPr>
        <p:sp>
          <p:nvSpPr>
            <p:cNvPr id="32"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33" name="Straight Connector 32"/>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6" name="Rectangle 35"/>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25" r:id="rId33"/>
    <p:sldLayoutId id="2147483748" r:id="rId34"/>
    <p:sldLayoutId id="2147483740" r:id="rId35"/>
    <p:sldLayoutId id="2147483741" r:id="rId36"/>
    <p:sldLayoutId id="2147483733" r:id="rId37"/>
    <p:sldLayoutId id="2147483744" r:id="rId38"/>
    <p:sldLayoutId id="2147483694" r:id="rId39"/>
    <p:sldLayoutId id="2147483695" r:id="rId40"/>
    <p:sldLayoutId id="2147483701" r:id="rId41"/>
    <p:sldLayoutId id="2147483719" r:id="rId42"/>
    <p:sldLayoutId id="2147483700" r:id="rId43"/>
    <p:sldLayoutId id="2147483685" r:id="rId44"/>
    <p:sldLayoutId id="2147483686"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a:t>
            </a:r>
            <a:endParaRPr lang="en-US" dirty="0"/>
          </a:p>
        </p:txBody>
      </p:sp>
      <p:sp>
        <p:nvSpPr>
          <p:cNvPr id="3" name="Content Placeholder 2"/>
          <p:cNvSpPr>
            <a:spLocks noGrp="1"/>
          </p:cNvSpPr>
          <p:nvPr>
            <p:ph sz="quarter" idx="12"/>
          </p:nvPr>
        </p:nvSpPr>
        <p:spPr>
          <a:xfrm>
            <a:off x="804347" y="794759"/>
            <a:ext cx="8228558" cy="3789948"/>
          </a:xfrm>
        </p:spPr>
        <p:txBody>
          <a:bodyPr/>
          <a:lstStyle/>
          <a:p>
            <a:pPr algn="just">
              <a:buFont typeface="Arial" pitchFamily="34" charset="0"/>
              <a:buChar char="•"/>
            </a:pPr>
            <a:r>
              <a:rPr lang="en-GB" sz="1800" dirty="0" smtClean="0"/>
              <a:t>MUSHARAKA refers to joint partnership, where the Bank and the customer combine their capital to form a business or to buy a property. When used in home finance MUSHARAKA is applied as diminishing partnership as the Bank shares keep reducing after each repayment schedule. </a:t>
            </a:r>
          </a:p>
          <a:p>
            <a:pPr>
              <a:buFont typeface="Arial" pitchFamily="34" charset="0"/>
              <a:buChar char="•"/>
            </a:pPr>
            <a:r>
              <a:rPr lang="en-GB" sz="1800" dirty="0" smtClean="0"/>
              <a:t>Upon acquisition, the house/property  is rented out to the Customer. Customer agrees to buy additional shares from Bank on a monthly basis to ensure that Bank’s share reduces to zero by the end of the finance tenor.</a:t>
            </a:r>
          </a:p>
          <a:p>
            <a:pPr algn="just">
              <a:buFont typeface="Arial" pitchFamily="34" charset="0"/>
              <a:buChar char="•"/>
            </a:pPr>
            <a:r>
              <a:rPr lang="en-GB" sz="1800" dirty="0" smtClean="0"/>
              <a:t>The Bank receives compensation in the form of rent, which is based on a mutually agreed fair market value. Any amount paid above the rental value increases the share of the customer in the property and reduces the share of the Bank.</a:t>
            </a:r>
          </a:p>
          <a:p>
            <a:pPr algn="just">
              <a:buFont typeface="Arial" pitchFamily="34" charset="0"/>
              <a:buChar char="•"/>
            </a:pPr>
            <a:r>
              <a:rPr lang="en-GB" sz="1800" dirty="0" smtClean="0"/>
              <a:t>The profit rate could be fixed or floating for </a:t>
            </a:r>
            <a:r>
              <a:rPr lang="en-GB" sz="1800" dirty="0" err="1" smtClean="0"/>
              <a:t>Musharaka</a:t>
            </a:r>
            <a:r>
              <a:rPr lang="en-GB" sz="1800" dirty="0" smtClean="0"/>
              <a:t> but the same should be decided upfront before entering in to an agreement.</a:t>
            </a:r>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 UNDER CONSTRUCTION</a:t>
            </a:r>
            <a:endParaRPr lang="en-US" dirty="0"/>
          </a:p>
        </p:txBody>
      </p:sp>
      <p:sp>
        <p:nvSpPr>
          <p:cNvPr id="3" name="Content Placeholder 2"/>
          <p:cNvSpPr>
            <a:spLocks noGrp="1"/>
          </p:cNvSpPr>
          <p:nvPr>
            <p:ph sz="quarter" idx="12"/>
          </p:nvPr>
        </p:nvSpPr>
        <p:spPr>
          <a:xfrm>
            <a:off x="804347" y="1042587"/>
            <a:ext cx="8134554" cy="3542119"/>
          </a:xfrm>
        </p:spPr>
        <p:txBody>
          <a:bodyPr/>
          <a:lstStyle/>
          <a:p>
            <a:pPr algn="just">
              <a:buFont typeface="Arial" pitchFamily="34" charset="0"/>
              <a:buChar char="•"/>
            </a:pPr>
            <a:r>
              <a:rPr lang="en-GB" sz="1800" dirty="0" smtClean="0"/>
              <a:t>When MUSHARAKA is used for House under construction, the finance deal becomes a combination of MUSHARAKA and ISTISNAA agreements. The under construction period is ISTISNAA and upon completion of the house/property, the Diminishing MUSHARAKA arrangement will take over and the ISTISNAA gets terminated. This is called as </a:t>
            </a:r>
            <a:r>
              <a:rPr lang="en-GB" sz="1800" dirty="0" err="1" smtClean="0"/>
              <a:t>Musharaka</a:t>
            </a:r>
            <a:r>
              <a:rPr lang="en-GB" sz="1800" dirty="0" smtClean="0"/>
              <a:t> Under Construction contract.</a:t>
            </a:r>
          </a:p>
          <a:p>
            <a:pPr algn="just">
              <a:buFont typeface="Arial" pitchFamily="34" charset="0"/>
              <a:buChar char="•"/>
            </a:pPr>
            <a:r>
              <a:rPr lang="en-GB" sz="1800" dirty="0" smtClean="0"/>
              <a:t>Different rates can be applied for profit calculation during construction period and post construction period.</a:t>
            </a:r>
          </a:p>
          <a:p>
            <a:pPr algn="just">
              <a:buFont typeface="Arial" pitchFamily="34" charset="0"/>
              <a:buChar char="•"/>
            </a:pPr>
            <a:r>
              <a:rPr lang="en-GB" sz="1800" dirty="0" smtClean="0"/>
              <a:t>The amount financed can be disbursed part by part as per the percentage of completion for </a:t>
            </a:r>
            <a:r>
              <a:rPr lang="en-GB" sz="1800" dirty="0" err="1" smtClean="0"/>
              <a:t>Musharaka</a:t>
            </a:r>
            <a:r>
              <a:rPr lang="en-GB" sz="1800" dirty="0" smtClean="0"/>
              <a:t> under Construction.</a:t>
            </a:r>
          </a:p>
          <a:p>
            <a:pPr algn="just">
              <a:buFont typeface="Arial" pitchFamily="34" charset="0"/>
              <a:buChar char="•"/>
            </a:pPr>
            <a:r>
              <a:rPr lang="en-GB" sz="1800" dirty="0" smtClean="0"/>
              <a:t>For profit calculation different rates which are known upfront can be used.</a:t>
            </a:r>
            <a:endParaRPr lang="en-US" sz="1800" dirty="0" smtClean="0"/>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ISTISNA</a:t>
            </a:r>
            <a:endParaRPr lang="en-US" dirty="0"/>
          </a:p>
        </p:txBody>
      </p:sp>
      <p:sp>
        <p:nvSpPr>
          <p:cNvPr id="3" name="Content Placeholder 2"/>
          <p:cNvSpPr>
            <a:spLocks noGrp="1"/>
          </p:cNvSpPr>
          <p:nvPr>
            <p:ph sz="quarter" idx="12"/>
          </p:nvPr>
        </p:nvSpPr>
        <p:spPr>
          <a:xfrm>
            <a:off x="804347" y="1162228"/>
            <a:ext cx="8108917" cy="3422478"/>
          </a:xfrm>
        </p:spPr>
        <p:txBody>
          <a:bodyPr/>
          <a:lstStyle/>
          <a:p>
            <a:pPr marL="228600" lvl="1" indent="-168275" algn="just">
              <a:buClr>
                <a:srgbClr val="FF0000"/>
              </a:buClr>
              <a:buFont typeface="Arial" pitchFamily="34" charset="0"/>
              <a:buChar char="•"/>
              <a:defRPr/>
            </a:pPr>
            <a:r>
              <a:rPr lang="en-US" dirty="0" err="1" smtClean="0"/>
              <a:t>Istisna</a:t>
            </a:r>
            <a:r>
              <a:rPr lang="en-US" dirty="0" smtClean="0"/>
              <a:t> is a sale transaction where a commodity is transacted before it comes into existence. It is an order to a manufacturer to manufacture a specific commodity for the purchaser. The manufacturer uses his own material to manufacture the required goods.</a:t>
            </a:r>
          </a:p>
          <a:p>
            <a:pPr marL="228600" lvl="1" indent="-168275" algn="just">
              <a:buClr>
                <a:srgbClr val="FF0000"/>
              </a:buClr>
              <a:buFont typeface="Arial" pitchFamily="34" charset="0"/>
              <a:buChar char="•"/>
              <a:defRPr/>
            </a:pPr>
            <a:r>
              <a:rPr lang="en-US" dirty="0" smtClean="0"/>
              <a:t>In </a:t>
            </a:r>
            <a:r>
              <a:rPr lang="en-US" dirty="0" err="1" smtClean="0"/>
              <a:t>Istisna</a:t>
            </a:r>
            <a:r>
              <a:rPr lang="en-US" dirty="0" smtClean="0"/>
              <a:t> the maximum profit that needs to be collected by the bank will be decided upfront and the same would be booked in the initial stage of the </a:t>
            </a:r>
            <a:r>
              <a:rPr lang="en-US" dirty="0" err="1" smtClean="0"/>
              <a:t>Istisna</a:t>
            </a:r>
            <a:r>
              <a:rPr lang="en-US" dirty="0" smtClean="0"/>
              <a:t> contract, during the life cycle after each repayment the booked entry will get realized as Income.</a:t>
            </a:r>
          </a:p>
          <a:p>
            <a:pPr marL="228600" lvl="1" indent="-168275" algn="just">
              <a:buClr>
                <a:srgbClr val="FF0000"/>
              </a:buClr>
              <a:buFont typeface="Arial" pitchFamily="34" charset="0"/>
              <a:buChar char="•"/>
              <a:defRPr/>
            </a:pPr>
            <a:r>
              <a:rPr lang="en-US" dirty="0" smtClean="0"/>
              <a:t>Upfront Profit booking is supported in ORACLE FLEXCUBE by posting an event –UIDB.</a:t>
            </a:r>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692209"/>
            <a:ext cx="8229600" cy="3892499"/>
          </a:xfrm>
        </p:spPr>
        <p:txBody>
          <a:bodyPr/>
          <a:lstStyle/>
          <a:p>
            <a:pPr marL="228600" lvl="1" indent="-168275" algn="just">
              <a:buClr>
                <a:srgbClr val="FF0000"/>
              </a:buClr>
              <a:buFont typeface="Arial" pitchFamily="34" charset="0"/>
              <a:buChar char="•"/>
              <a:tabLst>
                <a:tab pos="50800" algn="l"/>
                <a:tab pos="115888" algn="l"/>
              </a:tabLst>
              <a:defRPr/>
            </a:pPr>
            <a:r>
              <a:rPr lang="en-US" dirty="0" err="1" smtClean="0"/>
              <a:t>Ijarah</a:t>
            </a:r>
            <a:r>
              <a:rPr lang="en-US" dirty="0" smtClean="0"/>
              <a:t> is simply a transaction meant to transfer the Legal title of a property from one person to another for an agreed period against an agreed consideration. Its </a:t>
            </a:r>
            <a:r>
              <a:rPr lang="en-GB" dirty="0" smtClean="0"/>
              <a:t>an arrangement under which the Lesser provides the money to buy an asset which would be used by the Lessee and in return get the rent as profit from the lessee. </a:t>
            </a:r>
          </a:p>
          <a:p>
            <a:pPr marL="228600" lvl="1" indent="-168275" algn="just">
              <a:buClr>
                <a:srgbClr val="FF0000"/>
              </a:buClr>
              <a:buFont typeface="Arial" pitchFamily="34" charset="0"/>
              <a:buChar char="•"/>
              <a:tabLst>
                <a:tab pos="50800" algn="l"/>
                <a:tab pos="115888" algn="l"/>
              </a:tabLst>
              <a:defRPr/>
            </a:pPr>
            <a:r>
              <a:rPr lang="en-GB" dirty="0" smtClean="0"/>
              <a:t>There are two major classifications in </a:t>
            </a:r>
            <a:r>
              <a:rPr lang="en-GB" dirty="0" err="1" smtClean="0"/>
              <a:t>Ijarah</a:t>
            </a:r>
            <a:endParaRPr lang="en-GB" dirty="0" smtClean="0"/>
          </a:p>
          <a:p>
            <a:pPr marL="1258888" lvl="4" indent="-227013" algn="just">
              <a:buFont typeface="Arial" pitchFamily="34" charset="0"/>
              <a:buChar char="•"/>
              <a:tabLst>
                <a:tab pos="50800" algn="l"/>
                <a:tab pos="115888" algn="l"/>
              </a:tabLst>
              <a:defRPr/>
            </a:pPr>
            <a:r>
              <a:rPr lang="en-GB" sz="1800" dirty="0" smtClean="0"/>
              <a:t>Operational</a:t>
            </a:r>
          </a:p>
          <a:p>
            <a:pPr marL="1258888" lvl="4" indent="-227013" algn="just">
              <a:buFont typeface="Arial" pitchFamily="34" charset="0"/>
              <a:buChar char="•"/>
              <a:tabLst>
                <a:tab pos="50800" algn="l"/>
                <a:tab pos="115888" algn="l"/>
              </a:tabLst>
              <a:defRPr/>
            </a:pPr>
            <a:r>
              <a:rPr lang="en-GB" sz="1800" dirty="0" smtClean="0"/>
              <a:t>Financial</a:t>
            </a:r>
          </a:p>
          <a:p>
            <a:pPr marL="228600" lvl="1" indent="-168275" algn="just">
              <a:buClr>
                <a:srgbClr val="FF0000"/>
              </a:buClr>
              <a:buFont typeface="Arial" pitchFamily="34" charset="0"/>
              <a:buChar char="•"/>
              <a:tabLst>
                <a:tab pos="50800" algn="l"/>
                <a:tab pos="115888" algn="l"/>
              </a:tabLst>
              <a:defRPr/>
            </a:pPr>
            <a:r>
              <a:rPr lang="en-GB" dirty="0" smtClean="0"/>
              <a:t>In Operational </a:t>
            </a:r>
            <a:r>
              <a:rPr lang="en-GB" dirty="0" err="1" smtClean="0"/>
              <a:t>Ijarah</a:t>
            </a:r>
            <a:r>
              <a:rPr lang="en-GB" dirty="0" smtClean="0"/>
              <a:t> the Legal title of the property will remain with the lesser and the lessee can only make use of the property during the </a:t>
            </a:r>
            <a:r>
              <a:rPr lang="en-GB" dirty="0" err="1" smtClean="0"/>
              <a:t>Ijarah</a:t>
            </a:r>
            <a:r>
              <a:rPr lang="en-GB" dirty="0" smtClean="0"/>
              <a:t> contract period .</a:t>
            </a:r>
          </a:p>
          <a:p>
            <a:pPr marL="228600" lvl="1" indent="-168275" algn="just">
              <a:buClr>
                <a:srgbClr val="FF0000"/>
              </a:buClr>
              <a:buFont typeface="Arial" pitchFamily="34" charset="0"/>
              <a:buChar char="•"/>
            </a:pPr>
            <a:r>
              <a:rPr lang="en-GB" dirty="0" smtClean="0"/>
              <a:t>In Financial </a:t>
            </a:r>
            <a:r>
              <a:rPr lang="en-GB" dirty="0" err="1" smtClean="0"/>
              <a:t>Ijarah</a:t>
            </a:r>
            <a:r>
              <a:rPr lang="en-GB" dirty="0" smtClean="0"/>
              <a:t> the legal title of the property will be transferred to the lessee during the end of the </a:t>
            </a:r>
            <a:r>
              <a:rPr lang="en-GB" dirty="0" err="1" smtClean="0"/>
              <a:t>Ijarah</a:t>
            </a:r>
            <a:r>
              <a:rPr lang="en-GB" dirty="0" smtClean="0"/>
              <a:t> period.</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837488"/>
            <a:ext cx="8229600" cy="3747220"/>
          </a:xfrm>
        </p:spPr>
        <p:txBody>
          <a:bodyPr/>
          <a:lstStyle/>
          <a:p>
            <a:pPr marL="228600" lvl="1" indent="-168275" algn="just">
              <a:buClr>
                <a:srgbClr val="FF0000"/>
              </a:buClr>
              <a:buFont typeface="Arial" pitchFamily="34" charset="0"/>
              <a:buChar char="•"/>
              <a:tabLst>
                <a:tab pos="50800" algn="l"/>
                <a:tab pos="115888" algn="l"/>
              </a:tabLst>
              <a:defRPr/>
            </a:pPr>
            <a:r>
              <a:rPr lang="en-IN" dirty="0" smtClean="0"/>
              <a:t>Booking an </a:t>
            </a:r>
            <a:r>
              <a:rPr lang="en-IN" dirty="0" err="1" smtClean="0"/>
              <a:t>Ijarah</a:t>
            </a:r>
            <a:r>
              <a:rPr lang="en-IN" dirty="0" smtClean="0"/>
              <a:t> during construction period  is referred as Forward </a:t>
            </a:r>
            <a:r>
              <a:rPr lang="en-IN" dirty="0" err="1" smtClean="0"/>
              <a:t>Ijarah</a:t>
            </a:r>
            <a:r>
              <a:rPr lang="en-IN" dirty="0" smtClean="0"/>
              <a:t> and the initial construction period would be treated as Moratorium Period as there will not be any repayment during that period.</a:t>
            </a:r>
          </a:p>
          <a:p>
            <a:pPr marL="228600" lvl="1" indent="-168275" algn="just">
              <a:buClr>
                <a:srgbClr val="FF0000"/>
              </a:buClr>
              <a:buFont typeface="Arial" pitchFamily="34" charset="0"/>
              <a:buChar char="•"/>
              <a:tabLst>
                <a:tab pos="50800" algn="l"/>
                <a:tab pos="115888" algn="l"/>
              </a:tabLst>
              <a:defRPr/>
            </a:pPr>
            <a:r>
              <a:rPr lang="en-IN" dirty="0" smtClean="0"/>
              <a:t>Processing of  profit payments could be either Advance or Arrears.</a:t>
            </a:r>
          </a:p>
          <a:p>
            <a:pPr marL="228600" lvl="1" indent="-168275" algn="just">
              <a:buClr>
                <a:srgbClr val="FF0000"/>
              </a:buClr>
              <a:buFont typeface="Arial" pitchFamily="34" charset="0"/>
              <a:buChar char="•"/>
              <a:tabLst>
                <a:tab pos="50800" algn="l"/>
                <a:tab pos="115888" algn="l"/>
              </a:tabLst>
              <a:defRPr/>
            </a:pPr>
            <a:r>
              <a:rPr lang="en-IN" dirty="0" smtClean="0"/>
              <a:t>Loading of the deferred construction period profit would be moved either to the first schedule or to the specific leasing period.</a:t>
            </a:r>
            <a:endParaRPr lang="en-US" dirty="0" smtClean="0"/>
          </a:p>
          <a:p>
            <a:pPr marL="228600" lvl="1" indent="-168275" algn="just">
              <a:buClr>
                <a:srgbClr val="FF0000"/>
              </a:buClr>
              <a:buFont typeface="Arial" pitchFamily="34" charset="0"/>
              <a:buChar char="•"/>
              <a:tabLst>
                <a:tab pos="50800" algn="l"/>
                <a:tab pos="115888" algn="l"/>
              </a:tabLst>
              <a:defRPr/>
            </a:pPr>
            <a:r>
              <a:rPr lang="en-IN" dirty="0" smtClean="0"/>
              <a:t>Cash flow computation and processing - computation of future cash inflows based on a set of initial cash outflows and a required profit rate that may be different for construction period and for the regular (post construction) period.</a:t>
            </a:r>
          </a:p>
          <a:p>
            <a:pPr marL="228600" lvl="1" indent="-168275" algn="just">
              <a:buClr>
                <a:srgbClr val="FF0000"/>
              </a:buClr>
              <a:buFont typeface="Arial" pitchFamily="34" charset="0"/>
              <a:buChar char="•"/>
            </a:pPr>
            <a:r>
              <a:rPr lang="en-GB" dirty="0" smtClean="0"/>
              <a:t>In Financial lease we have an option to track the asset details in the financing contract. </a:t>
            </a:r>
            <a:r>
              <a:rPr lang="en-US" dirty="0" smtClean="0"/>
              <a:t>The initial asset capitalization will be booked in the Fixed Assets Module and the financing will be done through Islamic Financing module.</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1384419"/>
            <a:ext cx="8229600" cy="3200288"/>
          </a:xfrm>
        </p:spPr>
        <p:txBody>
          <a:bodyPr/>
          <a:lstStyle/>
          <a:p>
            <a:pPr marL="227013" lvl="1" indent="-227013" eaLnBrk="0" hangingPunct="0">
              <a:spcBef>
                <a:spcPct val="20000"/>
              </a:spcBef>
              <a:buClr>
                <a:schemeClr val="accent1"/>
              </a:buClr>
              <a:buFont typeface="Arial" pitchFamily="34" charset="0"/>
              <a:buChar char="•"/>
              <a:tabLst>
                <a:tab pos="50800" algn="l"/>
                <a:tab pos="115888" algn="l"/>
              </a:tabLst>
              <a:defRPr/>
            </a:pPr>
            <a:r>
              <a:rPr lang="en-US" kern="0" dirty="0" smtClean="0"/>
              <a:t> 		</a:t>
            </a:r>
            <a:r>
              <a:rPr lang="en-US" dirty="0" err="1" smtClean="0"/>
              <a:t>Tawarooq</a:t>
            </a:r>
            <a:r>
              <a:rPr lang="en-US" dirty="0" smtClean="0"/>
              <a:t> is a sale contract, whereby a buyer buys an asset from a seller on deferred payment and subsequently sells the assets to the third party for cash, with a price lesser than the deferred price. This transaction is called </a:t>
            </a:r>
            <a:r>
              <a:rPr lang="en-US" dirty="0" err="1" smtClean="0"/>
              <a:t>tawarooq</a:t>
            </a:r>
            <a:r>
              <a:rPr lang="en-US" dirty="0" smtClean="0"/>
              <a:t>, mainly because when the buyer purchases the asset on deferred terms, it is not the buyer’s intention to utilize the benefit from the purchased asset, rather to facilitate him to attain liquidity (</a:t>
            </a:r>
            <a:r>
              <a:rPr lang="en-US" dirty="0" err="1" smtClean="0"/>
              <a:t>waraqh</a:t>
            </a:r>
            <a:r>
              <a:rPr lang="en-US" dirty="0" smtClean="0"/>
              <a:t> </a:t>
            </a:r>
            <a:r>
              <a:rPr lang="en-US" dirty="0" err="1" smtClean="0"/>
              <a:t>maliah</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752030"/>
            <a:ext cx="8229600" cy="3832677"/>
          </a:xfrm>
        </p:spPr>
        <p:txBody>
          <a:bodyPr/>
          <a:lstStyle/>
          <a:p>
            <a:pPr marL="227013" lvl="1" indent="-227013" eaLnBrk="0" hangingPunct="0">
              <a:spcBef>
                <a:spcPct val="20000"/>
              </a:spcBef>
              <a:buClr>
                <a:schemeClr val="tx2"/>
              </a:buClr>
              <a:buNone/>
              <a:tabLst>
                <a:tab pos="50800" algn="l"/>
                <a:tab pos="115888" algn="l"/>
              </a:tabLst>
              <a:defRPr/>
            </a:pPr>
            <a:r>
              <a:rPr lang="en-US" kern="0" dirty="0" smtClean="0"/>
              <a:t> 	</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33413" y="734938"/>
            <a:ext cx="8185847" cy="3845609"/>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AR-RAHNU</a:t>
            </a:r>
            <a:endParaRPr lang="en-US" dirty="0"/>
          </a:p>
        </p:txBody>
      </p:sp>
      <p:sp>
        <p:nvSpPr>
          <p:cNvPr id="3" name="Content Placeholder 2"/>
          <p:cNvSpPr>
            <a:spLocks noGrp="1"/>
          </p:cNvSpPr>
          <p:nvPr>
            <p:ph sz="quarter" idx="12"/>
          </p:nvPr>
        </p:nvSpPr>
        <p:spPr>
          <a:xfrm>
            <a:off x="804347" y="1367327"/>
            <a:ext cx="7912363" cy="2734654"/>
          </a:xfrm>
        </p:spPr>
        <p:txBody>
          <a:bodyPr/>
          <a:lstStyle/>
          <a:p>
            <a:pPr>
              <a:buFont typeface="Arial" pitchFamily="34" charset="0"/>
              <a:buChar char="•"/>
            </a:pPr>
            <a:r>
              <a:rPr lang="en-US" sz="1800" dirty="0" err="1" smtClean="0"/>
              <a:t>Ar-Rahnu</a:t>
            </a:r>
            <a:r>
              <a:rPr lang="en-US" sz="1800" dirty="0" smtClean="0"/>
              <a:t> is a transaction that represents collateral based financing. The customer provides collateral (typically gold) against which financing is provided at no profit.</a:t>
            </a:r>
          </a:p>
          <a:p>
            <a:pPr>
              <a:buFont typeface="Arial" pitchFamily="34" charset="0"/>
              <a:buChar char="•"/>
            </a:pPr>
            <a:r>
              <a:rPr lang="en-US" sz="1800" dirty="0" smtClean="0"/>
              <a:t>Periodic charges are collected towards safekeeping of collateral. </a:t>
            </a:r>
          </a:p>
          <a:p>
            <a:pPr>
              <a:buFont typeface="Arial" pitchFamily="34" charset="0"/>
              <a:buChar char="•"/>
            </a:pPr>
            <a:r>
              <a:rPr lang="en-US" sz="1800" dirty="0" smtClean="0"/>
              <a:t>For </a:t>
            </a:r>
            <a:r>
              <a:rPr lang="en-US" sz="1800" dirty="0" err="1" smtClean="0"/>
              <a:t>Ar-Rahnu</a:t>
            </a:r>
            <a:r>
              <a:rPr lang="en-US" sz="1800" dirty="0" smtClean="0"/>
              <a:t> transaction the tenor can be extended.</a:t>
            </a:r>
          </a:p>
          <a:p>
            <a:pPr>
              <a:buFont typeface="Arial" pitchFamily="34" charset="0"/>
              <a:buChar char="•"/>
            </a:pPr>
            <a:r>
              <a:rPr lang="en-US" sz="1800" dirty="0" smtClean="0"/>
              <a:t>Tenor extension has to be done manually.</a:t>
            </a:r>
          </a:p>
          <a:p>
            <a:endParaRPr lang="en-US" sz="1800" dirty="0" smtClean="0"/>
          </a:p>
          <a:p>
            <a:pPr marL="227013" lvl="1" indent="-227013" eaLnBrk="0" hangingPunct="0">
              <a:spcBef>
                <a:spcPct val="20000"/>
              </a:spcBef>
              <a:buClr>
                <a:schemeClr val="tx2"/>
              </a:buClr>
              <a:buNone/>
              <a:tabLst>
                <a:tab pos="50800" algn="l"/>
                <a:tab pos="115888"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059680"/>
            <a:ext cx="8229600" cy="3298676"/>
          </a:xfrm>
        </p:spPr>
        <p:txBody>
          <a:bodyPr/>
          <a:lstStyle/>
          <a:p>
            <a:pPr>
              <a:buFont typeface="Arial" charset="0"/>
              <a:buChar char="•"/>
            </a:pPr>
            <a:r>
              <a:rPr lang="en-US" sz="1800" dirty="0" smtClean="0"/>
              <a:t>Complete Life Cycle Tracking and Processing.</a:t>
            </a:r>
          </a:p>
          <a:p>
            <a:pPr>
              <a:buFont typeface="Arial" charset="0"/>
              <a:buChar char="•"/>
            </a:pPr>
            <a:r>
              <a:rPr lang="en-US" sz="1800" dirty="0" smtClean="0"/>
              <a:t>Ability to Create and Tailor Products With Standard Features.</a:t>
            </a:r>
          </a:p>
          <a:p>
            <a:pPr>
              <a:buFont typeface="Arial" charset="0"/>
              <a:buChar char="•"/>
            </a:pPr>
            <a:r>
              <a:rPr lang="en-US" sz="1800" dirty="0" smtClean="0"/>
              <a:t>Flexibility to Modify Standard Features for Specific CI Contract.</a:t>
            </a:r>
          </a:p>
          <a:p>
            <a:pPr>
              <a:buFont typeface="Arial" charset="0"/>
              <a:buChar char="•"/>
            </a:pPr>
            <a:r>
              <a:rPr lang="en-US" sz="1800" dirty="0" smtClean="0"/>
              <a:t>On-Line Updates and Accounting Entries.</a:t>
            </a:r>
          </a:p>
          <a:p>
            <a:pPr>
              <a:buFont typeface="Arial" charset="0"/>
              <a:buChar char="•"/>
            </a:pPr>
            <a:r>
              <a:rPr lang="en-US" sz="1800" dirty="0" smtClean="0"/>
              <a:t>Credit Limit Maintenance and On-Line Tracking of limit utilization.</a:t>
            </a:r>
          </a:p>
          <a:p>
            <a:pPr>
              <a:buFont typeface="Arial" charset="0"/>
              <a:buChar char="•"/>
            </a:pPr>
            <a:r>
              <a:rPr lang="en-US" sz="1800" dirty="0" smtClean="0"/>
              <a:t>Automated Handling of User Defined Profit, Automated Generation of Configurable Advices in Mail Formats.</a:t>
            </a:r>
          </a:p>
          <a:p>
            <a:pPr>
              <a:buFont typeface="Arial" charset="0"/>
              <a:buChar char="•"/>
            </a:pPr>
            <a:r>
              <a:rPr lang="en-US" sz="1800" dirty="0" smtClean="0"/>
              <a:t>User Defined Contract Status and Automatic Status Changes.</a:t>
            </a:r>
          </a:p>
          <a:p>
            <a:pPr>
              <a:buFont typeface="Arial" charset="0"/>
              <a:buChar char="•"/>
            </a:pPr>
            <a:r>
              <a:rPr lang="en-US" sz="1800" dirty="0" smtClean="0"/>
              <a:t>User Defined Events (UDE) can be defined.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14.1.0.0.0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Islamic Financing</a:t>
            </a:r>
          </a:p>
          <a:p>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435694"/>
            <a:ext cx="8229600" cy="2999574"/>
          </a:xfrm>
        </p:spPr>
        <p:txBody>
          <a:bodyPr/>
          <a:lstStyle/>
          <a:p>
            <a:pPr algn="just">
              <a:buFont typeface="Arial" pitchFamily="34" charset="0"/>
              <a:buChar char="•"/>
            </a:pPr>
            <a:r>
              <a:rPr lang="en-US" dirty="0" smtClean="0"/>
              <a:t>The Oracle Flexcube supports the following types of Profit Calculation methods in Islamic Financing</a:t>
            </a:r>
          </a:p>
          <a:p>
            <a:pPr algn="just">
              <a:buFont typeface="Arial" pitchFamily="34" charset="0"/>
              <a:buChar char="•"/>
            </a:pPr>
            <a:r>
              <a:rPr lang="en-US" sz="1800" b="1" dirty="0" smtClean="0"/>
              <a:t>Simple Bearing</a:t>
            </a:r>
            <a:r>
              <a:rPr lang="en-US" sz="1800" dirty="0" smtClean="0"/>
              <a:t>: Typically used for corporate customers. </a:t>
            </a:r>
          </a:p>
          <a:p>
            <a:pPr algn="just">
              <a:buFont typeface="Arial" pitchFamily="34" charset="0"/>
              <a:buChar char="•"/>
            </a:pPr>
            <a:r>
              <a:rPr lang="en-US" sz="1800" dirty="0" smtClean="0"/>
              <a:t> </a:t>
            </a:r>
            <a:r>
              <a:rPr lang="en-US" sz="1800" b="1" dirty="0" smtClean="0"/>
              <a:t>Bearing Capitalized</a:t>
            </a:r>
            <a:r>
              <a:rPr lang="en-US" sz="1800" dirty="0" smtClean="0"/>
              <a:t>: Used for corporate customers. The profit accrued at the end of the schedule is added to the Principal.</a:t>
            </a:r>
          </a:p>
          <a:p>
            <a:pPr algn="just">
              <a:buFont typeface="Arial" pitchFamily="34" charset="0"/>
              <a:buChar char="•"/>
            </a:pPr>
            <a:r>
              <a:rPr lang="en-US" sz="1800" dirty="0" smtClean="0"/>
              <a:t> </a:t>
            </a:r>
            <a:r>
              <a:rPr lang="en-US" sz="1800" b="1" dirty="0" smtClean="0"/>
              <a:t>Amortized</a:t>
            </a:r>
            <a:r>
              <a:rPr lang="en-US" sz="1800" dirty="0" smtClean="0"/>
              <a:t>: Typically used for retail customers.</a:t>
            </a:r>
          </a:p>
          <a:p>
            <a:pPr algn="just">
              <a:buFont typeface="Arial" pitchFamily="34" charset="0"/>
              <a:buChar char="•"/>
            </a:pPr>
            <a:r>
              <a:rPr lang="en-US" sz="1800" b="1" dirty="0" smtClean="0"/>
              <a:t>Compounding Profit</a:t>
            </a:r>
            <a:r>
              <a:rPr lang="en-US" sz="1800" dirty="0" smtClean="0"/>
              <a:t>: Supported for both Simple and Amortized types of 			  finances.</a:t>
            </a:r>
          </a:p>
          <a:p>
            <a:pPr algn="just"/>
            <a:r>
              <a:rPr lang="en-US" sz="1800" b="1" dirty="0" smtClean="0"/>
              <a:t>Flat Rate</a:t>
            </a:r>
            <a:r>
              <a:rPr lang="en-US" sz="1800" dirty="0" smtClean="0"/>
              <a:t>: Used in </a:t>
            </a:r>
            <a:r>
              <a:rPr lang="en-US" sz="1800" dirty="0" err="1" smtClean="0"/>
              <a:t>Murabaha</a:t>
            </a:r>
            <a:r>
              <a:rPr lang="en-US" sz="1800" dirty="0" smtClean="0"/>
              <a:t> and </a:t>
            </a:r>
            <a:r>
              <a:rPr lang="en-US" sz="1800" dirty="0" err="1" smtClean="0"/>
              <a:t>Istisna</a:t>
            </a:r>
            <a:r>
              <a:rPr lang="en-US" sz="1800" dirty="0" smtClean="0"/>
              <a:t> Contracts</a:t>
            </a:r>
          </a:p>
          <a:p>
            <a:pPr algn="just">
              <a:buFont typeface="Arial" pitchFamily="34" charset="0"/>
              <a:buChar char="•"/>
            </a:pPr>
            <a:endParaRPr lang="en-US" sz="1800" dirty="0" smtClean="0"/>
          </a:p>
          <a:p>
            <a:pPr algn="just"/>
            <a:endParaRPr lang="en-US" sz="1800" dirty="0" smtClean="0"/>
          </a:p>
        </p:txBody>
      </p:sp>
      <p:sp>
        <p:nvSpPr>
          <p:cNvPr id="7" name="Text Placeholder 6"/>
          <p:cNvSpPr>
            <a:spLocks noGrp="1"/>
          </p:cNvSpPr>
          <p:nvPr>
            <p:ph type="body" sz="quarter" idx="13"/>
          </p:nvPr>
        </p:nvSpPr>
        <p:spPr>
          <a:xfrm>
            <a:off x="804347" y="935226"/>
            <a:ext cx="8229600" cy="304800"/>
          </a:xfrm>
        </p:spPr>
        <p:txBody>
          <a:bodyPr/>
          <a:lstStyle/>
          <a:p>
            <a:r>
              <a:rPr lang="en-US" dirty="0" smtClean="0"/>
              <a:t>Product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6" name="Content Placeholder 5"/>
          <p:cNvSpPr>
            <a:spLocks noGrp="1"/>
          </p:cNvSpPr>
          <p:nvPr>
            <p:ph sz="quarter" idx="12"/>
          </p:nvPr>
        </p:nvSpPr>
        <p:spPr>
          <a:xfrm>
            <a:off x="804347" y="794758"/>
            <a:ext cx="8229600" cy="3708875"/>
          </a:xfrm>
        </p:spPr>
        <p:txBody>
          <a:bodyPr/>
          <a:lstStyle/>
          <a:p>
            <a:pPr marL="228600" lvl="1" indent="-168275">
              <a:buClr>
                <a:srgbClr val="FF0000"/>
              </a:buClr>
              <a:buFont typeface="Arial" pitchFamily="34" charset="0"/>
              <a:buChar char="•"/>
            </a:pPr>
            <a:r>
              <a:rPr lang="en-US" sz="2000" dirty="0" smtClean="0"/>
              <a:t> </a:t>
            </a:r>
            <a:r>
              <a:rPr lang="en-US" b="1" dirty="0" smtClean="0"/>
              <a:t>Reducing Balance with fixed principal</a:t>
            </a:r>
            <a:r>
              <a:rPr lang="en-US" dirty="0" smtClean="0"/>
              <a:t>:</a:t>
            </a:r>
            <a:r>
              <a:rPr lang="en-US" b="1" dirty="0" smtClean="0"/>
              <a:t> </a:t>
            </a:r>
            <a:r>
              <a:rPr lang="en-US" dirty="0" smtClean="0"/>
              <a:t>Used in </a:t>
            </a:r>
            <a:r>
              <a:rPr lang="en-US" dirty="0" err="1" smtClean="0"/>
              <a:t>Murabaha</a:t>
            </a:r>
            <a:r>
              <a:rPr lang="en-US" dirty="0" smtClean="0"/>
              <a:t> and </a:t>
            </a:r>
            <a:r>
              <a:rPr lang="en-US" dirty="0" err="1" smtClean="0"/>
              <a:t>Istisna</a:t>
            </a:r>
            <a:r>
              <a:rPr lang="en-US" dirty="0" smtClean="0"/>
              <a:t> Contracts</a:t>
            </a:r>
          </a:p>
          <a:p>
            <a:pPr marL="228600" lvl="1" indent="-168275">
              <a:buClr>
                <a:srgbClr val="FF0000"/>
              </a:buClr>
              <a:buFont typeface="Arial" pitchFamily="34" charset="0"/>
              <a:buChar char="•"/>
            </a:pPr>
            <a:r>
              <a:rPr lang="en-US" b="1" dirty="0" smtClean="0"/>
              <a:t>Moratorium Formula </a:t>
            </a:r>
            <a:r>
              <a:rPr lang="en-US" dirty="0" smtClean="0"/>
              <a:t>:</a:t>
            </a:r>
            <a:br>
              <a:rPr lang="en-US" dirty="0" smtClean="0"/>
            </a:br>
            <a:r>
              <a:rPr lang="en-US" dirty="0" smtClean="0"/>
              <a:t>In the CI Module  Moratorium  refers to the repayment holiday given during  the period between the value date of the Finance and the first repayment date(construction period). While no repayment  happens  computation will still happen. The formula to be used for the computation of the same is maintained using a special Moratorium Formula.</a:t>
            </a:r>
          </a:p>
          <a:p>
            <a:pPr marL="228600" lvl="1" indent="-168275">
              <a:buClr>
                <a:srgbClr val="FF0000"/>
              </a:buClr>
              <a:buFont typeface="Arial" pitchFamily="34" charset="0"/>
              <a:buChar char="•"/>
            </a:pPr>
            <a:r>
              <a:rPr lang="en-US" b="1" dirty="0" smtClean="0"/>
              <a:t>Moratorium Liquidation Formula </a:t>
            </a:r>
            <a:r>
              <a:rPr lang="en-US" dirty="0" smtClean="0"/>
              <a:t>:</a:t>
            </a:r>
            <a:r>
              <a:rPr lang="en-US" u="sng" dirty="0" smtClean="0"/>
              <a:t/>
            </a:r>
            <a:br>
              <a:rPr lang="en-US" u="sng" dirty="0" smtClean="0"/>
            </a:br>
            <a:r>
              <a:rPr lang="en-US" dirty="0" smtClean="0"/>
              <a:t>In the CI Module if the product is enabled for moratorium , we can define the profit liquidation formula in three different ways to adjust the profit  accrued during the moratorium period in the upcoming schedules </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8" name="Content Placeholder 7"/>
          <p:cNvSpPr>
            <a:spLocks noGrp="1"/>
          </p:cNvSpPr>
          <p:nvPr>
            <p:ph sz="quarter" idx="12"/>
          </p:nvPr>
        </p:nvSpPr>
        <p:spPr>
          <a:xfrm>
            <a:off x="804347" y="1136591"/>
            <a:ext cx="8091825" cy="2922661"/>
          </a:xfrm>
        </p:spPr>
        <p:txBody>
          <a:bodyPr anchor="ctr"/>
          <a:lstStyle/>
          <a:p>
            <a:pPr marL="228600" lvl="1" indent="-168275" algn="just">
              <a:buClr>
                <a:srgbClr val="FF0000"/>
              </a:buClr>
              <a:buNone/>
            </a:pPr>
            <a:r>
              <a:rPr lang="en-US" dirty="0" smtClean="0"/>
              <a:t>	 1.Moratorium profit getting added to first EMI. </a:t>
            </a:r>
            <a:br>
              <a:rPr lang="en-US" dirty="0" smtClean="0"/>
            </a:br>
            <a:r>
              <a:rPr lang="en-US" dirty="0" smtClean="0"/>
              <a:t> 2.Moratorium profit getting apportioned across all EMI’s. </a:t>
            </a:r>
            <a:br>
              <a:rPr lang="en-US" dirty="0" smtClean="0"/>
            </a:br>
            <a:r>
              <a:rPr lang="en-US" dirty="0" smtClean="0">
                <a:solidFill>
                  <a:srgbClr val="FF0000"/>
                </a:solidFill>
              </a:rPr>
              <a:t> </a:t>
            </a:r>
            <a:r>
              <a:rPr lang="en-US" dirty="0" smtClean="0"/>
              <a:t>3.Moratorium profit gets capitalized in the final schedule </a:t>
            </a:r>
          </a:p>
          <a:p>
            <a:pPr marL="228600" lvl="1" indent="-168275" algn="just">
              <a:buClr>
                <a:srgbClr val="FF0000"/>
              </a:buClr>
              <a:buFont typeface="Arial" pitchFamily="34" charset="0"/>
              <a:buChar char="•"/>
            </a:pPr>
            <a:r>
              <a:rPr lang="en-US" b="1" dirty="0" smtClean="0"/>
              <a:t>Payment in Advance: </a:t>
            </a:r>
            <a:r>
              <a:rPr lang="en-US" dirty="0" smtClean="0"/>
              <a:t>Supported for both simple and amortized types of finances.  The repayment schedule starts from the value date of the finance.</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dirty="0" smtClean="0"/>
              <a:t> </a:t>
            </a:r>
            <a:r>
              <a:rPr lang="en-US" b="1" dirty="0" smtClean="0"/>
              <a:t>Amortized Rule of 78: </a:t>
            </a:r>
            <a:r>
              <a:rPr lang="en-US" dirty="0" smtClean="0"/>
              <a:t>Used in short term retail finances. </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b="1" dirty="0" smtClean="0"/>
              <a:t>User Defined: </a:t>
            </a:r>
            <a:r>
              <a:rPr lang="en-US" dirty="0" smtClean="0"/>
              <a:t>The user can define the formula for requirements other than the above mentioned types of profit calculation. </a:t>
            </a:r>
            <a:r>
              <a:rPr lang="en-US" dirty="0" err="1" smtClean="0"/>
              <a:t>Eg</a:t>
            </a:r>
            <a:r>
              <a:rPr lang="en-US" dirty="0" smtClean="0"/>
              <a:t>. Flat rate used in microfinance.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60575"/>
            <a:ext cx="8229600" cy="3824131"/>
          </a:xfrm>
        </p:spPr>
        <p:txBody>
          <a:bodyPr/>
          <a:lstStyle/>
          <a:p>
            <a:pPr algn="just" fontAlgn="base">
              <a:lnSpc>
                <a:spcPct val="90000"/>
              </a:lnSpc>
              <a:spcBef>
                <a:spcPct val="50000"/>
              </a:spcBef>
              <a:spcAft>
                <a:spcPct val="0"/>
              </a:spcAft>
              <a:buClr>
                <a:schemeClr val="tx2"/>
              </a:buClr>
              <a:buNone/>
            </a:pPr>
            <a:r>
              <a:rPr lang="en-US" sz="1800" b="1" dirty="0" smtClean="0"/>
              <a:t>Disbursement Mode:</a:t>
            </a:r>
          </a:p>
          <a:p>
            <a:pPr algn="just">
              <a:buClr>
                <a:schemeClr val="tx2"/>
              </a:buClr>
              <a:buNone/>
            </a:pPr>
            <a:r>
              <a:rPr lang="en-US" sz="1800" dirty="0" smtClean="0"/>
              <a:t>The following modes of disbursement are supported</a:t>
            </a:r>
          </a:p>
          <a:p>
            <a:pPr algn="just">
              <a:buClr>
                <a:schemeClr val="accent1"/>
              </a:buClr>
              <a:buFont typeface="Arial" pitchFamily="34" charset="0"/>
              <a:buChar char="•"/>
            </a:pPr>
            <a:r>
              <a:rPr lang="en-US" sz="1800" dirty="0" smtClean="0"/>
              <a:t>	</a:t>
            </a:r>
            <a:r>
              <a:rPr lang="en-US" sz="1600" dirty="0" smtClean="0"/>
              <a:t>Auto</a:t>
            </a:r>
          </a:p>
          <a:p>
            <a:pPr algn="just">
              <a:buClr>
                <a:schemeClr val="accent1"/>
              </a:buClr>
              <a:buFont typeface="Arial" pitchFamily="34" charset="0"/>
              <a:buChar char="•"/>
            </a:pPr>
            <a:r>
              <a:rPr lang="en-US" sz="1600" dirty="0" smtClean="0"/>
              <a:t>	Manual</a:t>
            </a:r>
          </a:p>
          <a:p>
            <a:pPr algn="just">
              <a:buClr>
                <a:schemeClr val="tx2"/>
              </a:buClr>
              <a:buNone/>
            </a:pPr>
            <a:r>
              <a:rPr lang="en-US" sz="1800" dirty="0" smtClean="0"/>
              <a:t>For disbursement, the following types of Credit Settlement modes are supported:</a:t>
            </a:r>
          </a:p>
          <a:p>
            <a:pPr algn="just">
              <a:buClr>
                <a:schemeClr val="accent1"/>
              </a:buClr>
              <a:buFont typeface="Arial" pitchFamily="34" charset="0"/>
              <a:buChar char="•"/>
            </a:pPr>
            <a:r>
              <a:rPr lang="en-US" sz="1800" dirty="0" smtClean="0"/>
              <a:t>	</a:t>
            </a:r>
            <a:r>
              <a:rPr lang="en-US" sz="1600" dirty="0" smtClean="0"/>
              <a:t>CASA</a:t>
            </a:r>
          </a:p>
          <a:p>
            <a:pPr algn="just">
              <a:buClr>
                <a:schemeClr val="accent1"/>
              </a:buClr>
              <a:buFont typeface="Arial" pitchFamily="34" charset="0"/>
              <a:buChar char="•"/>
            </a:pPr>
            <a:r>
              <a:rPr lang="en-US" sz="1600" dirty="0" smtClean="0"/>
              <a:t>	Credit Card</a:t>
            </a:r>
          </a:p>
          <a:p>
            <a:pPr algn="just">
              <a:buClr>
                <a:schemeClr val="accent1"/>
              </a:buClr>
              <a:buFont typeface="Arial" pitchFamily="34" charset="0"/>
              <a:buChar char="•"/>
            </a:pPr>
            <a:r>
              <a:rPr lang="en-US" sz="1600" dirty="0" smtClean="0"/>
              <a:t>	Debit Card</a:t>
            </a:r>
          </a:p>
          <a:p>
            <a:pPr algn="just">
              <a:buClr>
                <a:schemeClr val="accent1"/>
              </a:buClr>
              <a:buFont typeface="Arial" pitchFamily="34" charset="0"/>
              <a:buChar char="•"/>
            </a:pPr>
            <a:r>
              <a:rPr lang="en-US" sz="1600" dirty="0" smtClean="0"/>
              <a:t>	Clearing</a:t>
            </a:r>
          </a:p>
          <a:p>
            <a:pPr algn="just">
              <a:buClr>
                <a:schemeClr val="accent1"/>
              </a:buClr>
              <a:buFont typeface="Arial" pitchFamily="34" charset="0"/>
              <a:buChar char="•"/>
            </a:pPr>
            <a:r>
              <a:rPr lang="en-US" sz="1600" dirty="0" smtClean="0"/>
              <a:t>	External Account</a:t>
            </a:r>
          </a:p>
          <a:p>
            <a:pPr algn="just">
              <a:buClr>
                <a:schemeClr val="accent1"/>
              </a:buClr>
              <a:buFont typeface="Arial" pitchFamily="34" charset="0"/>
              <a:buChar char="•"/>
            </a:pPr>
            <a:r>
              <a:rPr lang="en-US" sz="1600" dirty="0" smtClean="0"/>
              <a:t>	Electronic Pay order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Liquidation Mode: </a:t>
            </a:r>
          </a:p>
          <a:p>
            <a:pPr algn="just">
              <a:buClr>
                <a:schemeClr val="tx2"/>
              </a:buClr>
              <a:buNone/>
            </a:pPr>
            <a:r>
              <a:rPr lang="en-US" sz="1800" dirty="0" smtClean="0"/>
              <a:t>The following modes of Liquidation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800" dirty="0" smtClean="0"/>
              <a:t>For Liquidation, the following Debit Settlement modes are supported</a:t>
            </a:r>
            <a:endParaRPr lang="en-US" sz="1400" dirty="0" smtClean="0"/>
          </a:p>
          <a:p>
            <a:pPr algn="just">
              <a:buClr>
                <a:schemeClr val="accent1"/>
              </a:buClr>
              <a:buFont typeface="Arial" pitchFamily="34" charset="0"/>
              <a:buChar char="•"/>
            </a:pPr>
            <a:r>
              <a:rPr lang="en-US" sz="1600" dirty="0" smtClean="0"/>
              <a:t>  CASA (with / without balance) 				</a:t>
            </a:r>
          </a:p>
          <a:p>
            <a:pPr algn="just">
              <a:buClr>
                <a:schemeClr val="accent1"/>
              </a:buClr>
              <a:buFont typeface="Arial" pitchFamily="34" charset="0"/>
              <a:buChar char="•"/>
            </a:pPr>
            <a:r>
              <a:rPr lang="en-US" sz="1600" dirty="0" smtClean="0"/>
              <a:t>  Credit Card												</a:t>
            </a:r>
          </a:p>
          <a:p>
            <a:pPr algn="just">
              <a:buClr>
                <a:schemeClr val="accent1"/>
              </a:buClr>
              <a:buFont typeface="Arial" pitchFamily="34" charset="0"/>
              <a:buChar char="•"/>
            </a:pPr>
            <a:r>
              <a:rPr lang="en-US" sz="1600" dirty="0" smtClean="0"/>
              <a:t>  Debit Card											</a:t>
            </a:r>
          </a:p>
          <a:p>
            <a:pPr algn="just">
              <a:buClr>
                <a:schemeClr val="accent1"/>
              </a:buClr>
              <a:buFont typeface="Arial" pitchFamily="34" charset="0"/>
              <a:buChar char="•"/>
            </a:pPr>
            <a:r>
              <a:rPr lang="en-US" sz="1600" dirty="0" smtClean="0"/>
              <a:t>  Clearing / PDC										</a:t>
            </a:r>
          </a:p>
          <a:p>
            <a:pPr algn="just">
              <a:buClr>
                <a:schemeClr val="accent1"/>
              </a:buClr>
              <a:buFont typeface="Arial" pitchFamily="34" charset="0"/>
              <a:buChar char="•"/>
            </a:pPr>
            <a:r>
              <a:rPr lang="en-US" sz="1600" dirty="0" smtClean="0"/>
              <a:t>  Internal </a:t>
            </a:r>
            <a:r>
              <a:rPr lang="en-US" sz="1600" dirty="0" err="1" smtClean="0"/>
              <a:t>Cheque</a:t>
            </a:r>
            <a:endParaRPr lang="en-US" sz="1600" dirty="0" smtClean="0"/>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endParaRPr lang="en-US" sz="1800" b="1" dirty="0" smtClean="0"/>
          </a:p>
          <a:p>
            <a:pPr algn="just">
              <a:buClr>
                <a:schemeClr val="tx2"/>
              </a:buClr>
              <a:buNone/>
            </a:pPr>
            <a:r>
              <a:rPr lang="en-US" sz="1800" b="1" dirty="0" smtClean="0"/>
              <a:t>Liquidation Mode: </a:t>
            </a:r>
          </a:p>
          <a:p>
            <a:pPr algn="just">
              <a:buClr>
                <a:schemeClr val="tx2"/>
              </a:buClr>
              <a:buNone/>
            </a:pPr>
            <a:r>
              <a:rPr lang="en-US" sz="1800" dirty="0" smtClean="0"/>
              <a:t>For Liquidation, the following Debit Settlement modes are supported</a:t>
            </a:r>
            <a:endParaRPr lang="en-US" sz="1800" b="1" dirty="0" smtClean="0"/>
          </a:p>
          <a:p>
            <a:pPr lvl="2" algn="just">
              <a:buClr>
                <a:schemeClr val="accent1"/>
              </a:buClr>
              <a:buFont typeface="Arial" pitchFamily="34" charset="0"/>
              <a:buChar char="•"/>
            </a:pPr>
            <a:r>
              <a:rPr lang="en-US" sz="1600" dirty="0" smtClean="0"/>
              <a:t>External Account</a:t>
            </a:r>
          </a:p>
          <a:p>
            <a:pPr lvl="2" algn="just">
              <a:buClr>
                <a:schemeClr val="accent1"/>
              </a:buClr>
              <a:buFont typeface="Arial" pitchFamily="34" charset="0"/>
              <a:buChar char="•"/>
            </a:pPr>
            <a:r>
              <a:rPr lang="en-US" sz="1600" dirty="0" smtClean="0"/>
              <a:t>Electronic Pay order</a:t>
            </a:r>
          </a:p>
          <a:p>
            <a:pPr lvl="2" algn="just">
              <a:buClr>
                <a:schemeClr val="accent1"/>
              </a:buClr>
              <a:buFont typeface="Arial" pitchFamily="34" charset="0"/>
              <a:buChar char="•"/>
            </a:pPr>
            <a:r>
              <a:rPr lang="en-US" sz="1600" dirty="0" smtClean="0"/>
              <a:t>Instrument</a:t>
            </a:r>
          </a:p>
          <a:p>
            <a:pPr lvl="2" algn="just">
              <a:buClr>
                <a:schemeClr val="accent1"/>
              </a:buClr>
              <a:buFont typeface="Arial" pitchFamily="34" charset="0"/>
              <a:buChar char="•"/>
            </a:pPr>
            <a:r>
              <a:rPr lang="en-US" sz="1600" dirty="0" smtClean="0"/>
              <a:t>Cash/Teller</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Provisioning Mode: </a:t>
            </a:r>
          </a:p>
          <a:p>
            <a:pPr algn="just">
              <a:buClr>
                <a:schemeClr val="tx2"/>
              </a:buClr>
              <a:buNone/>
            </a:pPr>
            <a:r>
              <a:rPr lang="en-US" sz="1800" dirty="0" smtClean="0"/>
              <a:t>The following modes of Provisioning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Tenor / Frequency for Disbursement/Liquidation: </a:t>
            </a:r>
          </a:p>
          <a:p>
            <a:pPr algn="just">
              <a:buClr>
                <a:schemeClr val="tx2"/>
              </a:buClr>
              <a:buNone/>
              <a:defRPr/>
            </a:pPr>
            <a:r>
              <a:rPr lang="en-US" sz="1800" dirty="0" smtClean="0"/>
              <a:t>The following types of settlement frequency are supported :</a:t>
            </a:r>
          </a:p>
          <a:p>
            <a:pPr lvl="2" algn="just">
              <a:buClr>
                <a:schemeClr val="accent1"/>
              </a:buClr>
              <a:buFont typeface="Arial" pitchFamily="34" charset="0"/>
              <a:buChar char="•"/>
              <a:defRPr/>
            </a:pPr>
            <a:r>
              <a:rPr lang="en-US" sz="1600" dirty="0" smtClean="0"/>
              <a:t>Daily</a:t>
            </a:r>
          </a:p>
          <a:p>
            <a:pPr lvl="2" algn="just">
              <a:buClr>
                <a:schemeClr val="accent1"/>
              </a:buClr>
              <a:buFont typeface="Arial" pitchFamily="34" charset="0"/>
              <a:buChar char="•"/>
              <a:defRPr/>
            </a:pPr>
            <a:r>
              <a:rPr lang="en-US" sz="1600" dirty="0" smtClean="0"/>
              <a:t>Weekly</a:t>
            </a:r>
          </a:p>
          <a:p>
            <a:pPr lvl="2" algn="just">
              <a:buClr>
                <a:schemeClr val="accent1"/>
              </a:buClr>
              <a:buFont typeface="Arial" pitchFamily="34" charset="0"/>
              <a:buChar char="•"/>
              <a:defRPr/>
            </a:pPr>
            <a:r>
              <a:rPr lang="en-US" sz="1600" dirty="0" smtClean="0"/>
              <a:t>Monthly</a:t>
            </a:r>
          </a:p>
          <a:p>
            <a:pPr lvl="2" algn="just">
              <a:buClr>
                <a:schemeClr val="accent1"/>
              </a:buClr>
              <a:buFont typeface="Arial" pitchFamily="34" charset="0"/>
              <a:buChar char="•"/>
              <a:defRPr/>
            </a:pPr>
            <a:r>
              <a:rPr lang="en-US" sz="1600" dirty="0" smtClean="0"/>
              <a:t>Quarterly</a:t>
            </a:r>
          </a:p>
          <a:p>
            <a:pPr lvl="2" algn="just">
              <a:buClr>
                <a:schemeClr val="accent1"/>
              </a:buClr>
              <a:buFont typeface="Arial" pitchFamily="34" charset="0"/>
              <a:buChar char="•"/>
              <a:defRPr/>
            </a:pPr>
            <a:r>
              <a:rPr lang="en-US" sz="1600" dirty="0" smtClean="0"/>
              <a:t>Half-yearly</a:t>
            </a:r>
          </a:p>
          <a:p>
            <a:pPr lvl="2" algn="just">
              <a:buClr>
                <a:schemeClr val="accent1"/>
              </a:buClr>
              <a:buFont typeface="Arial" pitchFamily="34" charset="0"/>
              <a:buChar char="•"/>
              <a:defRPr/>
            </a:pPr>
            <a:r>
              <a:rPr lang="en-US" sz="1600" dirty="0" smtClean="0"/>
              <a:t>Yearly</a:t>
            </a:r>
          </a:p>
          <a:p>
            <a:pPr lvl="2" algn="just">
              <a:buClr>
                <a:schemeClr val="accent1"/>
              </a:buClr>
              <a:buFont typeface="Arial" pitchFamily="34" charset="0"/>
              <a:buChar char="•"/>
              <a:defRPr/>
            </a:pPr>
            <a:r>
              <a:rPr lang="en-US" sz="1600" dirty="0" smtClean="0"/>
              <a:t>Bullet </a:t>
            </a:r>
          </a:p>
          <a:p>
            <a:pPr marL="228600" lvl="2" indent="-168275">
              <a:buClr>
                <a:schemeClr val="tx2"/>
              </a:buClr>
              <a:buNone/>
            </a:pPr>
            <a:r>
              <a:rPr lang="en-US" dirty="0" smtClean="0"/>
              <a:t>Moratorium on repayment is supported. The profit accrued during moratorium period is settled in future normal schedules.</a:t>
            </a:r>
          </a:p>
          <a:p>
            <a:pPr algn="just">
              <a:buClr>
                <a:schemeClr val="tx2"/>
              </a:buCl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03305"/>
            <a:ext cx="8074733" cy="3734512"/>
          </a:xfrm>
        </p:spPr>
        <p:txBody>
          <a:bodyPr/>
          <a:lstStyle/>
          <a:p>
            <a:pPr algn="just" fontAlgn="base">
              <a:lnSpc>
                <a:spcPct val="90000"/>
              </a:lnSpc>
              <a:spcBef>
                <a:spcPct val="50000"/>
              </a:spcBef>
              <a:spcAft>
                <a:spcPct val="0"/>
              </a:spcAft>
              <a:buClr>
                <a:schemeClr val="tx2"/>
              </a:buClr>
              <a:buNone/>
            </a:pPr>
            <a:r>
              <a:rPr lang="en-US" sz="1800" b="1" dirty="0" smtClean="0"/>
              <a:t>Value Dating:</a:t>
            </a:r>
          </a:p>
          <a:p>
            <a:pPr algn="just">
              <a:buClr>
                <a:schemeClr val="tx2"/>
              </a:buClr>
              <a:buNone/>
            </a:pPr>
            <a:r>
              <a:rPr lang="en-US" sz="1800" dirty="0" smtClean="0"/>
              <a:t>The following types of value dating is supported for various activities on finance accounts like disbursement, payment etc:</a:t>
            </a:r>
          </a:p>
          <a:p>
            <a:pPr algn="just">
              <a:lnSpc>
                <a:spcPct val="100000"/>
              </a:lnSpc>
              <a:spcBef>
                <a:spcPct val="0"/>
              </a:spcBef>
              <a:buClr>
                <a:schemeClr val="accent1"/>
              </a:buClr>
              <a:buFont typeface="Arial" pitchFamily="34" charset="0"/>
              <a:buChar char="•"/>
            </a:pPr>
            <a:r>
              <a:rPr lang="en-US" sz="1800" dirty="0" smtClean="0"/>
              <a:t>	</a:t>
            </a:r>
            <a:r>
              <a:rPr lang="en-US" sz="1600" dirty="0" smtClean="0"/>
              <a:t>Current Date</a:t>
            </a:r>
          </a:p>
          <a:p>
            <a:pPr algn="just">
              <a:lnSpc>
                <a:spcPct val="100000"/>
              </a:lnSpc>
              <a:spcBef>
                <a:spcPct val="0"/>
              </a:spcBef>
              <a:buClr>
                <a:schemeClr val="accent1"/>
              </a:buClr>
              <a:buFont typeface="Arial" pitchFamily="34" charset="0"/>
              <a:buChar char="•"/>
            </a:pPr>
            <a:r>
              <a:rPr lang="en-US" sz="1600" dirty="0" smtClean="0"/>
              <a:t>	Back Date</a:t>
            </a:r>
          </a:p>
          <a:p>
            <a:pPr algn="just">
              <a:lnSpc>
                <a:spcPct val="100000"/>
              </a:lnSpc>
              <a:spcBef>
                <a:spcPct val="0"/>
              </a:spcBef>
              <a:buClr>
                <a:schemeClr val="accent1"/>
              </a:buClr>
              <a:buFont typeface="Arial" pitchFamily="34" charset="0"/>
              <a:buChar char="•"/>
            </a:pPr>
            <a:r>
              <a:rPr lang="en-US" sz="1600" dirty="0" smtClean="0"/>
              <a:t>	Future Date</a:t>
            </a:r>
          </a:p>
          <a:p>
            <a:pPr>
              <a:buClr>
                <a:schemeClr val="tx2"/>
              </a:buClr>
              <a:buNone/>
            </a:pPr>
            <a:r>
              <a:rPr lang="en-US" sz="1800" b="1" dirty="0" smtClean="0"/>
              <a:t>Excess Payment:</a:t>
            </a:r>
          </a:p>
          <a:p>
            <a:pPr algn="just">
              <a:buClr>
                <a:schemeClr val="tx2"/>
              </a:buClr>
              <a:buNone/>
            </a:pPr>
            <a:r>
              <a:rPr lang="en-US" sz="1600" dirty="0" smtClean="0"/>
              <a:t>The following types of excess payment are supported</a:t>
            </a:r>
          </a:p>
          <a:p>
            <a:pPr algn="just">
              <a:buClr>
                <a:schemeClr val="accent1"/>
              </a:buClr>
              <a:buFont typeface="Arial" pitchFamily="34" charset="0"/>
              <a:buChar char="•"/>
            </a:pPr>
            <a:r>
              <a:rPr lang="en-US" sz="1600" b="1" dirty="0" smtClean="0"/>
              <a:t> Prepayment: </a:t>
            </a:r>
            <a:r>
              <a:rPr lang="en-US" sz="1600" dirty="0" smtClean="0"/>
              <a:t>If the amount paid by customer is more than what’s due in the current schedule, the excess amount is considered as a prepayment towards the principal. The future schedules are recomputed accordingly.</a:t>
            </a:r>
          </a:p>
          <a:p>
            <a:pPr algn="just">
              <a:buClr>
                <a:schemeClr val="accent1"/>
              </a:buClr>
              <a:buFont typeface="Arial" pitchFamily="34" charset="0"/>
              <a:buChar char="•"/>
            </a:pPr>
            <a:r>
              <a:rPr lang="en-US" sz="1600" b="1" dirty="0" smtClean="0"/>
              <a:t> Advance payment:</a:t>
            </a:r>
            <a:r>
              <a:rPr lang="en-US" sz="1600" dirty="0" smtClean="0"/>
              <a:t> Future schedules settled through a current dated payment.</a:t>
            </a:r>
          </a:p>
          <a:p>
            <a:pPr algn="just">
              <a:lnSpc>
                <a:spcPct val="100000"/>
              </a:lnSpc>
              <a:spcBef>
                <a:spcPct val="0"/>
              </a:spcBef>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pPr>
            <a:r>
              <a:rPr lang="en-US" sz="1800" b="1" dirty="0" smtClean="0"/>
              <a:t>Settlement:</a:t>
            </a:r>
          </a:p>
          <a:p>
            <a:pPr>
              <a:buClr>
                <a:schemeClr val="tx2"/>
              </a:buClr>
              <a:buNone/>
            </a:pPr>
            <a:r>
              <a:rPr lang="en-US" sz="1800" dirty="0" smtClean="0"/>
              <a:t>Various flavors of settlement trough accounts that are supported:</a:t>
            </a:r>
          </a:p>
          <a:p>
            <a:pPr>
              <a:buClr>
                <a:schemeClr val="accent1"/>
              </a:buClr>
              <a:buFont typeface="Arial" pitchFamily="34" charset="0"/>
              <a:buChar char="•"/>
            </a:pPr>
            <a:r>
              <a:rPr lang="en-US" sz="1800" dirty="0" smtClean="0"/>
              <a:t>	</a:t>
            </a:r>
            <a:r>
              <a:rPr lang="en-US" sz="1600" dirty="0" smtClean="0"/>
              <a:t>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endParaRPr lang="en-US" sz="1800" dirty="0" smtClean="0"/>
          </a:p>
          <a:p>
            <a:pPr algn="just">
              <a:buClr>
                <a:schemeClr val="tx2"/>
              </a:buClr>
              <a:buNone/>
            </a:pPr>
            <a:r>
              <a:rPr lang="en-US" sz="1800" b="1" dirty="0" smtClean="0"/>
              <a:t>Preferences for settlement of components:</a:t>
            </a:r>
          </a:p>
          <a:p>
            <a:pPr algn="just">
              <a:buClr>
                <a:schemeClr val="accent1"/>
              </a:buClr>
              <a:buFont typeface="Arial" pitchFamily="34" charset="0"/>
              <a:buChar char="•"/>
            </a:pPr>
            <a:r>
              <a:rPr lang="en-US" sz="1800"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APACK Product List</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Operations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and Advices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87256" y="717848"/>
            <a:ext cx="8074733" cy="3811424"/>
          </a:xfrm>
        </p:spPr>
        <p:txBody>
          <a:bodyPr/>
          <a:lstStyle/>
          <a:p>
            <a:pPr>
              <a:buClr>
                <a:schemeClr val="tx2"/>
              </a:buClr>
              <a:buNone/>
              <a:defRPr/>
            </a:pPr>
            <a:r>
              <a:rPr lang="en-US" sz="1800" b="1" dirty="0" smtClean="0"/>
              <a:t>Component Types:</a:t>
            </a:r>
          </a:p>
          <a:p>
            <a:pPr>
              <a:buClr>
                <a:schemeClr val="tx2"/>
              </a:buClr>
              <a:buNone/>
              <a:defRPr/>
            </a:pPr>
            <a:r>
              <a:rPr lang="en-US" sz="1800" dirty="0" smtClean="0"/>
              <a:t>Various types of components are supported in Finance products apart from the Principal and Profit. The typical component types are:</a:t>
            </a:r>
          </a:p>
          <a:p>
            <a:pPr lvl="1">
              <a:buClr>
                <a:schemeClr val="accent1"/>
              </a:buClr>
              <a:buFont typeface="Arial" pitchFamily="34" charset="0"/>
              <a:buChar char="•"/>
              <a:defRPr/>
            </a:pPr>
            <a:r>
              <a:rPr lang="en-US" sz="1600" dirty="0" smtClean="0"/>
              <a:t>Charge component</a:t>
            </a:r>
          </a:p>
          <a:p>
            <a:pPr lvl="1">
              <a:buClr>
                <a:schemeClr val="accent1"/>
              </a:buClr>
              <a:buFont typeface="Arial" pitchFamily="34" charset="0"/>
              <a:buChar char="•"/>
              <a:defRPr/>
            </a:pPr>
            <a:r>
              <a:rPr lang="en-US" sz="1600" dirty="0" smtClean="0"/>
              <a:t>Fees component</a:t>
            </a:r>
          </a:p>
          <a:p>
            <a:pPr lvl="1">
              <a:buClr>
                <a:schemeClr val="accent1"/>
              </a:buClr>
              <a:buFont typeface="Arial" pitchFamily="34" charset="0"/>
              <a:buChar char="•"/>
              <a:defRPr/>
            </a:pPr>
            <a:r>
              <a:rPr lang="en-US" sz="1600" dirty="0" smtClean="0"/>
              <a:t>Compensation component (on over dues and prepayment)</a:t>
            </a:r>
          </a:p>
          <a:p>
            <a:pPr lvl="1">
              <a:buClr>
                <a:schemeClr val="accent1"/>
              </a:buClr>
              <a:buFont typeface="Arial" pitchFamily="34" charset="0"/>
              <a:buChar char="•"/>
              <a:defRPr/>
            </a:pPr>
            <a:r>
              <a:rPr lang="en-US" sz="1600" dirty="0" smtClean="0"/>
              <a:t>Additional Profit Component</a:t>
            </a:r>
          </a:p>
          <a:p>
            <a:pPr lvl="1">
              <a:buClr>
                <a:schemeClr val="accent1"/>
              </a:buClr>
              <a:buFont typeface="Arial" pitchFamily="34" charset="0"/>
              <a:buChar char="•"/>
              <a:defRPr/>
            </a:pPr>
            <a:r>
              <a:rPr lang="en-US" sz="1600" dirty="0" smtClean="0"/>
              <a:t>Savings Component</a:t>
            </a:r>
          </a:p>
          <a:p>
            <a:pPr lvl="1">
              <a:buClr>
                <a:schemeClr val="accent1"/>
              </a:buClr>
              <a:buFont typeface="Arial" pitchFamily="34" charset="0"/>
              <a:buChar char="•"/>
              <a:defRPr/>
            </a:pPr>
            <a:r>
              <a:rPr lang="en-US" sz="1600" dirty="0" smtClean="0"/>
              <a:t>Takaful component(supported for all financing types</a:t>
            </a:r>
          </a:p>
          <a:p>
            <a:pPr lvl="1">
              <a:buClr>
                <a:schemeClr val="accent1"/>
              </a:buClr>
              <a:buFont typeface="Arial" charset="0"/>
              <a:buChar char="•"/>
            </a:pPr>
            <a:r>
              <a:rPr lang="en-US" sz="1600" dirty="0" smtClean="0"/>
              <a:t>Balloon component</a:t>
            </a:r>
          </a:p>
          <a:p>
            <a:pPr lvl="1">
              <a:buClr>
                <a:schemeClr val="accent1"/>
              </a:buClr>
              <a:buFont typeface="Arial" charset="0"/>
              <a:buChar char="•"/>
            </a:pPr>
            <a:r>
              <a:rPr lang="en-US" sz="1600" dirty="0" smtClean="0"/>
              <a:t>Balloon Rollover component</a:t>
            </a:r>
          </a:p>
          <a:p>
            <a:pPr lvl="1">
              <a:buClr>
                <a:schemeClr val="accent1"/>
              </a:buClr>
              <a:buFont typeface="Arial" charset="0"/>
              <a:buChar char="•"/>
            </a:pPr>
            <a:r>
              <a:rPr lang="en-US" sz="1600" dirty="0" smtClean="0"/>
              <a:t>Balloon Principal component</a:t>
            </a:r>
          </a:p>
          <a:p>
            <a:pPr lvl="1">
              <a:buClr>
                <a:schemeClr val="accent1"/>
              </a:buClr>
              <a:buFont typeface="Arial" pitchFamily="34" charset="0"/>
              <a:buChar char="•"/>
              <a:defRPr/>
            </a:pPr>
            <a:endParaRPr lang="en-US" sz="1600" dirty="0" smtClean="0"/>
          </a:p>
          <a:p>
            <a:pPr lvl="1">
              <a:buClr>
                <a:schemeClr val="accent1"/>
              </a:buClr>
              <a:buFont typeface="Arial" pitchFamily="34" charset="0"/>
              <a:buChar char="•"/>
              <a:defRPr/>
            </a:pPr>
            <a:endParaRPr lang="en-US" sz="1600" dirty="0" smtClean="0"/>
          </a:p>
          <a:p>
            <a:pPr algn="just">
              <a:buClr>
                <a:schemeClr val="tx2"/>
              </a:buClr>
              <a:buNone/>
            </a:pPr>
            <a:endParaRPr lang="en-US" sz="1800" dirty="0" smtClean="0"/>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753072" y="1180269"/>
            <a:ext cx="8229600" cy="3062606"/>
          </a:xfrm>
        </p:spPr>
        <p:txBody>
          <a:bodyPr anchor="t"/>
          <a:lstStyle/>
          <a:p>
            <a:pPr marL="228600" lvl="1" indent="-168275">
              <a:buClr>
                <a:srgbClr val="FF0000"/>
              </a:buClr>
              <a:buFont typeface="Arial" pitchFamily="34" charset="0"/>
              <a:buChar char="•"/>
            </a:pPr>
            <a:r>
              <a:rPr lang="en-US" dirty="0" smtClean="0"/>
              <a:t>Takaful component(supported for all financing types)</a:t>
            </a:r>
          </a:p>
          <a:p>
            <a:pPr marL="228600" lvl="1" indent="-168275">
              <a:buClr>
                <a:srgbClr val="FF0000"/>
              </a:buClr>
              <a:buFont typeface="Arial" pitchFamily="34" charset="0"/>
              <a:buChar char="•"/>
            </a:pPr>
            <a:r>
              <a:rPr lang="en-US" b="1" dirty="0" smtClean="0"/>
              <a:t>Grace Days : </a:t>
            </a:r>
            <a:r>
              <a:rPr lang="en-US" dirty="0" smtClean="0"/>
              <a:t>User can define grace days for the repayment Principal and Profit components. No compensation will be charged during this period.</a:t>
            </a:r>
          </a:p>
          <a:p>
            <a:pPr>
              <a:buNone/>
            </a:pPr>
            <a:endParaRPr lang="en-US" dirty="0"/>
          </a:p>
        </p:txBody>
      </p:sp>
      <p:sp>
        <p:nvSpPr>
          <p:cNvPr id="4" name="Text Placeholder 3"/>
          <p:cNvSpPr>
            <a:spLocks noGrp="1"/>
          </p:cNvSpPr>
          <p:nvPr>
            <p:ph type="body" sz="quarter" idx="13"/>
          </p:nvPr>
        </p:nvSpPr>
        <p:spPr/>
        <p:txBody>
          <a:bodyPr/>
          <a:lstStyle/>
          <a:p>
            <a:r>
              <a:rPr lang="en-US" b="1" dirty="0" smtClean="0"/>
              <a:t>Component Types: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40935"/>
            <a:ext cx="8074733" cy="3990886"/>
          </a:xfrm>
        </p:spPr>
        <p:txBody>
          <a:bodyPr/>
          <a:lstStyle/>
          <a:p>
            <a:pPr algn="just">
              <a:buClr>
                <a:schemeClr val="tx2"/>
              </a:buClr>
              <a:buNone/>
            </a:pPr>
            <a:r>
              <a:rPr lang="en-US" sz="1800" b="1" dirty="0" smtClean="0"/>
              <a:t>Track Receivable: </a:t>
            </a:r>
          </a:p>
          <a:p>
            <a:pPr>
              <a:buClr>
                <a:schemeClr val="tx2"/>
              </a:buClr>
              <a:buNone/>
            </a:pPr>
            <a:r>
              <a:rPr lang="en-US" sz="1800" dirty="0" smtClean="0"/>
              <a:t>   During Auto liquidation of a finance, if a component is not settled due to non-availability of funds, the system will track the debit settlement CASA account. When funds become available in the account, the receivable amount will be blocked for the finance and settled during the subsequent End of Day.</a:t>
            </a:r>
          </a:p>
          <a:p>
            <a:pPr algn="just">
              <a:buClr>
                <a:schemeClr val="tx2"/>
              </a:buClr>
              <a:buNone/>
            </a:pPr>
            <a:r>
              <a:rPr lang="en-US" sz="1800" b="1" dirty="0" smtClean="0"/>
              <a:t>Waive Options: </a:t>
            </a:r>
          </a:p>
          <a:p>
            <a:pPr algn="just">
              <a:buClr>
                <a:schemeClr val="tx2"/>
              </a:buClr>
              <a:buNone/>
            </a:pPr>
            <a:r>
              <a:rPr lang="en-US" sz="1600" dirty="0" smtClean="0"/>
              <a:t>The following types of components can be waived</a:t>
            </a:r>
          </a:p>
          <a:p>
            <a:pPr algn="just">
              <a:lnSpc>
                <a:spcPct val="100000"/>
              </a:lnSpc>
              <a:spcBef>
                <a:spcPct val="0"/>
              </a:spcBef>
              <a:buClr>
                <a:schemeClr val="accent1"/>
              </a:buClr>
              <a:buFont typeface="Arial" pitchFamily="34" charset="0"/>
              <a:buChar char="•"/>
            </a:pPr>
            <a:r>
              <a:rPr lang="en-US" sz="1600" dirty="0" smtClean="0"/>
              <a:t>	Profit</a:t>
            </a:r>
          </a:p>
          <a:p>
            <a:pPr algn="just">
              <a:lnSpc>
                <a:spcPct val="100000"/>
              </a:lnSpc>
              <a:spcBef>
                <a:spcPct val="0"/>
              </a:spcBef>
              <a:buClr>
                <a:schemeClr val="accent1"/>
              </a:buClr>
              <a:buFont typeface="Arial" pitchFamily="34" charset="0"/>
              <a:buChar char="•"/>
            </a:pPr>
            <a:r>
              <a:rPr lang="en-US" sz="1600" dirty="0" smtClean="0"/>
              <a:t>	Compensation</a:t>
            </a:r>
          </a:p>
          <a:p>
            <a:pPr algn="just">
              <a:lnSpc>
                <a:spcPct val="100000"/>
              </a:lnSpc>
              <a:spcBef>
                <a:spcPct val="0"/>
              </a:spcBef>
              <a:buClr>
                <a:schemeClr val="accent1"/>
              </a:buClr>
              <a:buFont typeface="Arial" pitchFamily="34" charset="0"/>
              <a:buChar char="•"/>
            </a:pPr>
            <a:r>
              <a:rPr lang="en-US" sz="1600" dirty="0" smtClean="0"/>
              <a:t>	Charges</a:t>
            </a:r>
          </a:p>
          <a:p>
            <a:pPr algn="just">
              <a:buClr>
                <a:schemeClr val="tx2"/>
              </a:buClr>
              <a:buNone/>
            </a:pPr>
            <a:r>
              <a:rPr lang="en-US" sz="1800" b="1" dirty="0" smtClean="0"/>
              <a:t>Hamish </a:t>
            </a:r>
            <a:r>
              <a:rPr lang="en-US" sz="1800" b="1" dirty="0" err="1" smtClean="0"/>
              <a:t>Jiddayah</a:t>
            </a:r>
            <a:r>
              <a:rPr lang="en-US" sz="1800" b="1" dirty="0" smtClean="0"/>
              <a:t> Minimum Percentage: </a:t>
            </a:r>
          </a:p>
          <a:p>
            <a:pPr algn="just">
              <a:buClr>
                <a:schemeClr val="tx2"/>
              </a:buClr>
              <a:buNone/>
            </a:pPr>
            <a:r>
              <a:rPr lang="en-US" sz="1600" dirty="0" smtClean="0"/>
              <a:t>   A minimum amount of Down payment to be maintained for a Product during account creation can be captured at the product.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85316"/>
            <a:ext cx="8074733" cy="3255948"/>
          </a:xfrm>
        </p:spPr>
        <p:txBody>
          <a:bodyPr/>
          <a:lstStyle/>
          <a:p>
            <a:pPr>
              <a:buClr>
                <a:schemeClr val="tx2"/>
              </a:buClr>
              <a:buNone/>
            </a:pPr>
            <a:r>
              <a:rPr lang="en-US" sz="1800" b="1" dirty="0" smtClean="0"/>
              <a:t>Profit Rate: </a:t>
            </a:r>
          </a:p>
          <a:p>
            <a:pPr>
              <a:buClr>
                <a:schemeClr val="tx2"/>
              </a:buClr>
              <a:buNone/>
            </a:pPr>
            <a:r>
              <a:rPr lang="en-US" sz="1800" dirty="0" smtClean="0"/>
              <a:t>The profit rate can be of two types:-</a:t>
            </a:r>
          </a:p>
          <a:p>
            <a:pPr>
              <a:buClr>
                <a:schemeClr val="accent1"/>
              </a:buClr>
              <a:buFont typeface="Arial" pitchFamily="34" charset="0"/>
              <a:buChar char="•"/>
            </a:pPr>
            <a:r>
              <a:rPr lang="en-US" sz="1800" dirty="0" smtClean="0"/>
              <a:t>Fixed rate</a:t>
            </a:r>
          </a:p>
          <a:p>
            <a:pPr>
              <a:buClr>
                <a:schemeClr val="accent1"/>
              </a:buClr>
              <a:buFont typeface="Arial" pitchFamily="34" charset="0"/>
              <a:buChar char="•"/>
            </a:pPr>
            <a:r>
              <a:rPr lang="en-US" sz="1800" dirty="0" smtClean="0"/>
              <a:t>Floating Rate</a:t>
            </a:r>
          </a:p>
          <a:p>
            <a:pPr>
              <a:buClr>
                <a:schemeClr val="tx2"/>
              </a:buClr>
            </a:pPr>
            <a:endParaRPr lang="en-US" sz="1800" dirty="0" smtClean="0"/>
          </a:p>
          <a:p>
            <a:pPr>
              <a:buClr>
                <a:schemeClr val="tx2"/>
              </a:buClr>
              <a:buNone/>
            </a:pPr>
            <a:r>
              <a:rPr lang="en-US" sz="1800" dirty="0" smtClean="0"/>
              <a:t>The revision of profit rate in case of a floating rate can be done through the following methods:</a:t>
            </a:r>
          </a:p>
          <a:p>
            <a:pPr>
              <a:buClr>
                <a:schemeClr val="accent1"/>
              </a:buClr>
              <a:buFont typeface="Arial" pitchFamily="34" charset="0"/>
              <a:buChar char="•"/>
            </a:pPr>
            <a:r>
              <a:rPr lang="en-US" sz="1800" dirty="0" smtClean="0"/>
              <a:t>Automatic Rate Revision </a:t>
            </a:r>
          </a:p>
          <a:p>
            <a:pPr>
              <a:buClr>
                <a:schemeClr val="accent1"/>
              </a:buClr>
              <a:buFont typeface="Arial" pitchFamily="34" charset="0"/>
              <a:buChar char="•"/>
            </a:pPr>
            <a:r>
              <a:rPr lang="en-US" sz="1800" dirty="0" smtClean="0"/>
              <a:t>Periodic Rate Revision (user defined schedules)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09301"/>
            <a:ext cx="8074733" cy="3871245"/>
          </a:xfrm>
        </p:spPr>
        <p:txBody>
          <a:bodyPr/>
          <a:lstStyle/>
          <a:p>
            <a:pPr>
              <a:buClr>
                <a:schemeClr val="tx2"/>
              </a:buClr>
              <a:buNone/>
            </a:pPr>
            <a:r>
              <a:rPr lang="en-US" sz="1800" b="1" dirty="0" smtClean="0"/>
              <a:t> </a:t>
            </a:r>
            <a:r>
              <a:rPr lang="en-US" sz="1800" b="1" dirty="0" err="1" smtClean="0"/>
              <a:t>Recomputation</a:t>
            </a:r>
            <a:r>
              <a:rPr lang="en-US" sz="1800" b="1" dirty="0" smtClean="0"/>
              <a:t> of schedules:</a:t>
            </a:r>
          </a:p>
          <a:p>
            <a:pPr algn="just">
              <a:buClr>
                <a:schemeClr val="tx2"/>
              </a:buClr>
              <a:buNone/>
            </a:pPr>
            <a:r>
              <a:rPr lang="en-US" sz="1800" dirty="0" smtClean="0"/>
              <a:t>The finance repayment schedules are recomputed on events like prepayment, amendment, profit rate revision etc.</a:t>
            </a:r>
            <a:endParaRPr lang="en-US" sz="1600" dirty="0" smtClean="0"/>
          </a:p>
          <a:p>
            <a:pPr>
              <a:buClr>
                <a:schemeClr val="accent1"/>
              </a:buClr>
              <a:buNone/>
            </a:pPr>
            <a:r>
              <a:rPr lang="en-US" sz="1800" dirty="0" err="1" smtClean="0"/>
              <a:t>Recomputation</a:t>
            </a:r>
            <a:r>
              <a:rPr lang="en-US" sz="1800" dirty="0" smtClean="0"/>
              <a:t> basis on Amendment of a Amortized finance(Principal Increase)</a:t>
            </a:r>
          </a:p>
          <a:p>
            <a:pPr algn="just">
              <a:buClr>
                <a:schemeClr val="accent1"/>
              </a:buClr>
              <a:buFont typeface="Arial" pitchFamily="34" charset="0"/>
              <a:buChar char="•"/>
            </a:pPr>
            <a:r>
              <a:rPr lang="en-US" sz="1600" dirty="0" smtClean="0"/>
              <a:t>	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endParaRPr lang="en-US" sz="1800" dirty="0" smtClean="0"/>
          </a:p>
          <a:p>
            <a:pPr algn="just">
              <a:buClr>
                <a:schemeClr val="accent1"/>
              </a:buClr>
              <a:buNone/>
            </a:pPr>
            <a:r>
              <a:rPr lang="en-US" sz="1800" dirty="0" err="1" smtClean="0"/>
              <a:t>Recomputation</a:t>
            </a:r>
            <a:r>
              <a:rPr lang="en-US" sz="1800" dirty="0" smtClean="0"/>
              <a:t> basis on Pre-payment of a Amortized finance</a:t>
            </a:r>
          </a:p>
          <a:p>
            <a:pPr algn="just">
              <a:buClr>
                <a:schemeClr val="accent1"/>
              </a:buClr>
              <a:buFont typeface="Arial" pitchFamily="34" charset="0"/>
              <a:buChar char="•"/>
            </a:pPr>
            <a:r>
              <a:rPr lang="en-US" sz="1800"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EMI Calculation Type:</a:t>
            </a:r>
          </a:p>
          <a:p>
            <a:pPr>
              <a:buClr>
                <a:schemeClr val="tx2"/>
              </a:buClr>
            </a:pPr>
            <a:endParaRPr lang="en-US" sz="1800" dirty="0" smtClean="0"/>
          </a:p>
          <a:p>
            <a:pPr algn="just">
              <a:buClr>
                <a:schemeClr val="tx2"/>
              </a:buClr>
              <a:buNone/>
            </a:pPr>
            <a:r>
              <a:rPr lang="en-US" sz="1800" dirty="0" smtClean="0"/>
              <a:t>If different profit rates are maintained in the finance contract with future effective dates, the EMI can be calculated with the following methods during account opening, amendment and prepayment</a:t>
            </a:r>
          </a:p>
          <a:p>
            <a:pPr algn="just">
              <a:buClr>
                <a:schemeClr val="tx2"/>
              </a:buClr>
            </a:pPr>
            <a:endParaRPr lang="en-US" sz="1800" dirty="0" smtClean="0"/>
          </a:p>
          <a:p>
            <a:pPr algn="just">
              <a:buClr>
                <a:schemeClr val="accent1"/>
              </a:buClr>
              <a:buFont typeface="Arial" pitchFamily="34" charset="0"/>
              <a:buChar char="•"/>
            </a:pPr>
            <a:r>
              <a:rPr lang="en-US" sz="1800" dirty="0" smtClean="0"/>
              <a:t>Single Installment : The same EMI for all schedules.</a:t>
            </a:r>
          </a:p>
          <a:p>
            <a:pPr algn="just">
              <a:buClr>
                <a:schemeClr val="accent1"/>
              </a:buClr>
              <a:buFont typeface="Arial" pitchFamily="34" charset="0"/>
              <a:buChar char="•"/>
            </a:pPr>
            <a:r>
              <a:rPr lang="en-US" sz="1800" dirty="0" smtClean="0"/>
              <a:t>Multiple Installments: Different EMIs for the schedules based on the effective dates of rate revision.</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Amendment Options:</a:t>
            </a:r>
          </a:p>
          <a:p>
            <a:pPr>
              <a:buClr>
                <a:schemeClr val="tx2"/>
              </a:buClr>
              <a:buNone/>
            </a:pPr>
            <a:r>
              <a:rPr lang="en-US" sz="1800" dirty="0" smtClean="0"/>
              <a:t>The following operations are supported for finance account amendment:</a:t>
            </a:r>
          </a:p>
          <a:p>
            <a:pPr>
              <a:buClr>
                <a:schemeClr val="accent1"/>
              </a:buClr>
              <a:buFont typeface="Arial" pitchFamily="34" charset="0"/>
              <a:buChar char="•"/>
            </a:pPr>
            <a:r>
              <a:rPr lang="en-US" sz="1800" dirty="0" smtClean="0"/>
              <a:t>	Profit Rate amendment</a:t>
            </a:r>
          </a:p>
          <a:p>
            <a:pPr>
              <a:buClr>
                <a:schemeClr val="accent1"/>
              </a:buClr>
              <a:buFont typeface="Arial" pitchFamily="34" charset="0"/>
              <a:buChar char="•"/>
            </a:pPr>
            <a:r>
              <a:rPr lang="en-US" sz="1800" dirty="0" smtClean="0"/>
              <a:t>	Changing maturity date</a:t>
            </a:r>
          </a:p>
          <a:p>
            <a:pPr>
              <a:buClr>
                <a:schemeClr val="accent1"/>
              </a:buClr>
              <a:buFont typeface="Arial" pitchFamily="34" charset="0"/>
              <a:buChar char="•"/>
            </a:pPr>
            <a:r>
              <a:rPr lang="en-US" sz="1800" dirty="0" smtClean="0"/>
              <a:t>	Schedule amendment</a:t>
            </a:r>
          </a:p>
          <a:p>
            <a:pPr>
              <a:buClr>
                <a:schemeClr val="accent1"/>
              </a:buClr>
              <a:buFont typeface="Arial" pitchFamily="34" charset="0"/>
              <a:buChar char="•"/>
            </a:pPr>
            <a:r>
              <a:rPr lang="en-US" sz="1800" dirty="0" smtClean="0"/>
              <a:t>	Non-financial details</a:t>
            </a:r>
          </a:p>
          <a:p>
            <a:pPr>
              <a:buClr>
                <a:schemeClr val="accent1"/>
              </a:buClr>
              <a:buFont typeface="Arial" pitchFamily="34" charset="0"/>
              <a:buChar char="•"/>
            </a:pPr>
            <a:r>
              <a:rPr lang="en-US" sz="1800" dirty="0" smtClean="0"/>
              <a:t>	Principal Increase</a:t>
            </a:r>
          </a:p>
          <a:p>
            <a:pPr>
              <a:buClr>
                <a:schemeClr val="accent1"/>
              </a:buClr>
              <a:buFont typeface="Arial" pitchFamily="34" charset="0"/>
              <a:buChar char="•"/>
            </a:pPr>
            <a:r>
              <a:rPr lang="en-US" sz="1800" dirty="0" smtClean="0"/>
              <a:t>	Repayment amount</a:t>
            </a:r>
          </a:p>
          <a:p>
            <a:pPr>
              <a:buClr>
                <a:schemeClr val="accent1"/>
              </a:buClr>
              <a:buFont typeface="Arial" pitchFamily="34" charset="0"/>
              <a:buChar char="•"/>
            </a:pPr>
            <a:r>
              <a:rPr lang="en-US" sz="1800" dirty="0" smtClean="0"/>
              <a:t>	Finance settlement Notice</a:t>
            </a:r>
          </a:p>
          <a:p>
            <a:pPr>
              <a:buClr>
                <a:schemeClr val="accent1"/>
              </a:buClr>
              <a:buFont typeface="Arial" pitchFamily="34" charset="0"/>
              <a:buChar char="•"/>
            </a:pPr>
            <a:r>
              <a:rPr lang="en-US" sz="1800" dirty="0" smtClean="0"/>
              <a:t>    Provisioning Mode</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Reassignment Options:</a:t>
            </a:r>
          </a:p>
          <a:p>
            <a:pPr>
              <a:buClr>
                <a:schemeClr val="tx2"/>
              </a:buClr>
            </a:pPr>
            <a:endParaRPr lang="en-US" sz="1800" dirty="0" smtClean="0"/>
          </a:p>
          <a:p>
            <a:pPr>
              <a:buClr>
                <a:schemeClr val="tx2"/>
              </a:buClr>
              <a:buNone/>
            </a:pPr>
            <a:r>
              <a:rPr lang="en-US" sz="1800" dirty="0" smtClean="0"/>
              <a:t>The following types of reassignment are supported</a:t>
            </a:r>
          </a:p>
          <a:p>
            <a:pPr>
              <a:buClr>
                <a:schemeClr val="accent1"/>
              </a:buClr>
              <a:buFont typeface="Arial" pitchFamily="34" charset="0"/>
              <a:buChar char="•"/>
            </a:pPr>
            <a:r>
              <a:rPr lang="en-US" sz="1800" dirty="0" smtClean="0"/>
              <a:t>	Changing Customer</a:t>
            </a:r>
          </a:p>
          <a:p>
            <a:pPr>
              <a:buClr>
                <a:schemeClr val="accent1"/>
              </a:buClr>
              <a:buFont typeface="Arial" pitchFamily="34" charset="0"/>
              <a:buChar char="•"/>
            </a:pPr>
            <a:r>
              <a:rPr lang="en-US" sz="1800" dirty="0" smtClean="0"/>
              <a:t>	Changing the Linkage details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66572"/>
            <a:ext cx="8074733" cy="3913974"/>
          </a:xfrm>
        </p:spPr>
        <p:txBody>
          <a:bodyPr/>
          <a:lstStyle/>
          <a:p>
            <a:pPr>
              <a:buClr>
                <a:schemeClr val="tx2"/>
              </a:buClr>
              <a:buNone/>
            </a:pPr>
            <a:r>
              <a:rPr lang="en-US" sz="1800" b="1" dirty="0" smtClean="0"/>
              <a:t>Renegotiation Options:</a:t>
            </a:r>
          </a:p>
          <a:p>
            <a:pPr>
              <a:buClr>
                <a:schemeClr val="tx2"/>
              </a:buClr>
              <a:buNone/>
            </a:pPr>
            <a:r>
              <a:rPr lang="en-US" sz="1800" dirty="0" smtClean="0"/>
              <a:t>The following operations are supported for finance account renegotiation:</a:t>
            </a:r>
          </a:p>
          <a:p>
            <a:pPr>
              <a:buClr>
                <a:schemeClr val="accent1"/>
              </a:buClr>
              <a:buFont typeface="Arial" pitchFamily="34" charset="0"/>
              <a:buChar char="•"/>
            </a:pPr>
            <a:r>
              <a:rPr lang="en-US" sz="1800" dirty="0" smtClean="0"/>
              <a:t>	</a:t>
            </a:r>
            <a:r>
              <a:rPr lang="en-US" sz="1600" dirty="0" smtClean="0"/>
              <a:t>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Profit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endParaRPr lang="en-US" sz="1800" dirty="0" smtClean="0"/>
          </a:p>
          <a:p>
            <a:pPr>
              <a:buClr>
                <a:schemeClr val="tx2"/>
              </a:buClr>
              <a:buNone/>
            </a:pPr>
            <a:r>
              <a:rPr lang="en-US" sz="1800" dirty="0" smtClean="0"/>
              <a:t>For a particular Financing account the maximum number of renegotiations that can be done can be captured at the finance account. Validation is done during renegotiation if renegotiation count exceeds this maximum number.</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22946"/>
            <a:ext cx="8074733" cy="3503775"/>
          </a:xfrm>
        </p:spPr>
        <p:txBody>
          <a:bodyPr/>
          <a:lstStyle/>
          <a:p>
            <a:pPr>
              <a:buClr>
                <a:schemeClr val="tx2"/>
              </a:buClr>
              <a:buNone/>
            </a:pPr>
            <a:r>
              <a:rPr lang="en-US" sz="1800" b="1" dirty="0" smtClean="0"/>
              <a:t>Finance Extension Options:</a:t>
            </a:r>
          </a:p>
          <a:p>
            <a:pPr>
              <a:buClr>
                <a:schemeClr val="tx2"/>
              </a:buClr>
              <a:buNone/>
            </a:pPr>
            <a:r>
              <a:rPr lang="en-US" sz="1800" dirty="0" smtClean="0"/>
              <a:t>The tenor of the finance can be extended only for </a:t>
            </a:r>
            <a:r>
              <a:rPr lang="en-US" sz="1800" dirty="0" err="1" smtClean="0"/>
              <a:t>Ar-Rahnu</a:t>
            </a:r>
            <a:r>
              <a:rPr lang="en-US" sz="1800" dirty="0" smtClean="0"/>
              <a:t> accounts.</a:t>
            </a:r>
          </a:p>
          <a:p>
            <a:pPr>
              <a:buClr>
                <a:schemeClr val="tx2"/>
              </a:buClr>
              <a:buNone/>
            </a:pPr>
            <a:r>
              <a:rPr lang="en-US" sz="1800" dirty="0" smtClean="0"/>
              <a:t>Extension has to be done manually for </a:t>
            </a:r>
            <a:r>
              <a:rPr lang="en-US" sz="1800" dirty="0" err="1" smtClean="0"/>
              <a:t>Ar-Rahnu</a:t>
            </a:r>
            <a:r>
              <a:rPr lang="en-US" sz="1800" dirty="0" smtClean="0"/>
              <a:t> accounts.</a:t>
            </a:r>
          </a:p>
          <a:p>
            <a:pPr>
              <a:buClr>
                <a:schemeClr val="tx2"/>
              </a:buClr>
              <a:buNone/>
            </a:pPr>
            <a:r>
              <a:rPr lang="en-US" sz="1800" dirty="0" smtClean="0"/>
              <a:t>It can be achieved through manual rollover.</a:t>
            </a:r>
          </a:p>
          <a:p>
            <a:pPr>
              <a:buClr>
                <a:schemeClr val="tx2"/>
              </a:buClr>
              <a:buNone/>
            </a:pPr>
            <a:endParaRPr lang="en-US" sz="1600" dirty="0" smtClean="0"/>
          </a:p>
          <a:p>
            <a:pPr>
              <a:buClr>
                <a:schemeClr val="tx2"/>
              </a:buClr>
              <a:buNone/>
            </a:pPr>
            <a:r>
              <a:rPr lang="en-US" sz="1800" b="1" dirty="0" smtClean="0"/>
              <a:t>Simulation Options:</a:t>
            </a:r>
          </a:p>
          <a:p>
            <a:pPr>
              <a:buClr>
                <a:schemeClr val="tx2"/>
              </a:buClr>
              <a:buNone/>
            </a:pPr>
            <a:r>
              <a:rPr lang="en-US" sz="1800" dirty="0" smtClean="0"/>
              <a:t>The simulation of following operations are supported:</a:t>
            </a:r>
          </a:p>
          <a:p>
            <a:pPr>
              <a:buClr>
                <a:schemeClr val="accent1"/>
              </a:buClr>
              <a:buFont typeface="Arial" pitchFamily="34" charset="0"/>
              <a:buChar char="•"/>
            </a:pPr>
            <a:r>
              <a:rPr lang="en-US" sz="1600" dirty="0" smtClean="0"/>
              <a:t> Booking of Finance</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lgn="just">
              <a:buFont typeface="Arial" pitchFamily="34" charset="0"/>
              <a:buChar char="•"/>
            </a:pPr>
            <a:r>
              <a:rPr lang="en-US" sz="1800" dirty="0" smtClean="0"/>
              <a:t>The Islamic Financing accounts can be booked for Retail and corporate customers through Islamic Financing Module.</a:t>
            </a:r>
          </a:p>
          <a:p>
            <a:pPr algn="just">
              <a:buFont typeface="Arial" pitchFamily="34" charset="0"/>
              <a:buChar char="•"/>
            </a:pPr>
            <a:r>
              <a:rPr lang="en-US" sz="1800" dirty="0" smtClean="0"/>
              <a:t>The Primary function of banks is to provide for all Financial contracts and to serve economic necessities, local and international but restricted to formats permitted by </a:t>
            </a:r>
            <a:r>
              <a:rPr lang="en-US" sz="1800" dirty="0" err="1" smtClean="0"/>
              <a:t>Sharia</a:t>
            </a:r>
            <a:r>
              <a:rPr lang="en-US" sz="1800" dirty="0" smtClean="0"/>
              <a:t> principles and those that could be developed with in its framework.</a:t>
            </a:r>
          </a:p>
          <a:p>
            <a:pPr algn="just">
              <a:buFont typeface="Arial" pitchFamily="34" charset="0"/>
              <a:buChar char="•"/>
            </a:pPr>
            <a:r>
              <a:rPr lang="en-US" sz="1800" dirty="0" smtClean="0"/>
              <a:t>On each disbursal of finance, the bank creates an Asset in its book of accounts.</a:t>
            </a:r>
          </a:p>
          <a:p>
            <a:pPr algn="just">
              <a:buFont typeface="Arial" pitchFamily="34" charset="0"/>
              <a:buChar char="•"/>
            </a:pPr>
            <a:r>
              <a:rPr lang="en-US" sz="1800" dirty="0" smtClean="0"/>
              <a:t>The profit earned from the finances are the main income for the bank.</a:t>
            </a:r>
          </a:p>
          <a:p>
            <a:pPr algn="just"/>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179320"/>
            <a:ext cx="8074733" cy="3247401"/>
          </a:xfrm>
        </p:spPr>
        <p:txBody>
          <a:bodyPr/>
          <a:lstStyle/>
          <a:p>
            <a:pPr>
              <a:buClr>
                <a:schemeClr val="tx2"/>
              </a:buClr>
              <a:buNone/>
            </a:pPr>
            <a:r>
              <a:rPr lang="en-US" sz="1800" b="1" dirty="0" smtClean="0"/>
              <a:t>Relationship Pricing:</a:t>
            </a:r>
          </a:p>
          <a:p>
            <a:pPr>
              <a:buClr>
                <a:schemeClr val="tx2"/>
              </a:buClr>
              <a:buNone/>
            </a:pPr>
            <a:endParaRPr lang="en-US" sz="1800" b="1" dirty="0" smtClean="0"/>
          </a:p>
          <a:p>
            <a:pPr>
              <a:buClr>
                <a:schemeClr val="tx2"/>
              </a:buClr>
              <a:buNone/>
            </a:pPr>
            <a:r>
              <a:rPr lang="en-US" sz="1800" dirty="0" smtClean="0"/>
              <a:t>The following benefits are supported for customers who have relationship pricing:</a:t>
            </a:r>
          </a:p>
          <a:p>
            <a:pPr lvl="1">
              <a:buClr>
                <a:schemeClr val="accent1"/>
              </a:buClr>
              <a:buFont typeface="Arial" pitchFamily="34" charset="0"/>
              <a:buChar char="•"/>
            </a:pPr>
            <a:r>
              <a:rPr lang="en-US" sz="1600" dirty="0" smtClean="0"/>
              <a:t>	</a:t>
            </a:r>
            <a:r>
              <a:rPr lang="en-US" sz="1400" dirty="0" smtClean="0"/>
              <a:t>Profit Rate</a:t>
            </a:r>
          </a:p>
          <a:p>
            <a:pPr lvl="1">
              <a:buClr>
                <a:schemeClr val="accent1"/>
              </a:buClr>
              <a:buFont typeface="Arial" pitchFamily="34" charset="0"/>
              <a:buChar char="•"/>
            </a:pPr>
            <a:r>
              <a:rPr lang="en-US" sz="1400" dirty="0" smtClean="0"/>
              <a:t>	Exchange Rate</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717847"/>
            <a:ext cx="7955092" cy="3708874"/>
          </a:xfrm>
        </p:spPr>
        <p:txBody>
          <a:bodyPr/>
          <a:lstStyle/>
          <a:p>
            <a:pPr>
              <a:buClr>
                <a:schemeClr val="tx2"/>
              </a:buClr>
              <a:buNone/>
            </a:pPr>
            <a:r>
              <a:rPr lang="en-US" b="1" dirty="0" smtClean="0"/>
              <a:t>NPA tracking:</a:t>
            </a:r>
          </a:p>
          <a:p>
            <a:pPr algn="just">
              <a:buClr>
                <a:schemeClr val="tx2"/>
              </a:buClr>
              <a:buNone/>
            </a:pPr>
            <a:r>
              <a:rPr lang="en-US" sz="18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sz="1800" dirty="0" smtClean="0"/>
              <a:t>	</a:t>
            </a:r>
            <a:r>
              <a:rPr lang="en-US" sz="1800" b="1" dirty="0" smtClean="0"/>
              <a:t>Installment level: </a:t>
            </a:r>
            <a:r>
              <a:rPr lang="en-US" sz="1800" dirty="0" smtClean="0"/>
              <a:t>Status can be tracked at each installment/ repayment schedule level. The is supported only for amortized finances.</a:t>
            </a:r>
          </a:p>
          <a:p>
            <a:pPr algn="just">
              <a:buClr>
                <a:schemeClr val="accent1"/>
              </a:buClr>
              <a:buFont typeface="Arial" pitchFamily="34" charset="0"/>
              <a:buChar char="•"/>
            </a:pPr>
            <a:r>
              <a:rPr lang="en-US" sz="1800" dirty="0" smtClean="0"/>
              <a:t>	</a:t>
            </a:r>
            <a:r>
              <a:rPr lang="en-US" sz="1800" b="1" dirty="0" smtClean="0"/>
              <a:t>Account Level: </a:t>
            </a:r>
            <a:r>
              <a:rPr lang="en-US" sz="1800" dirty="0" smtClean="0"/>
              <a:t>Status can be tracked at each account level.  This is supported for all types of finances. </a:t>
            </a:r>
          </a:p>
          <a:p>
            <a:pPr algn="just">
              <a:buClr>
                <a:schemeClr val="accent1"/>
              </a:buClr>
              <a:buFont typeface="Arial" pitchFamily="34" charset="0"/>
              <a:buChar char="•"/>
            </a:pPr>
            <a:r>
              <a:rPr lang="en-US" sz="1800" dirty="0" smtClean="0"/>
              <a:t>	</a:t>
            </a:r>
            <a:r>
              <a:rPr lang="en-US" sz="1800" b="1" dirty="0" smtClean="0"/>
              <a:t>Group Level: </a:t>
            </a:r>
            <a:r>
              <a:rPr lang="en-US" sz="1800" dirty="0" smtClean="0"/>
              <a:t>By considering the status of all type of accounts for a customer, the system can update the worst status of a account to all other accounts.  </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1068224"/>
            <a:ext cx="7955092" cy="3281586"/>
          </a:xfrm>
        </p:spPr>
        <p:txBody>
          <a:bodyPr/>
          <a:lstStyle/>
          <a:p>
            <a:pPr>
              <a:buClr>
                <a:schemeClr val="tx2"/>
              </a:buClr>
              <a:buNone/>
            </a:pPr>
            <a:r>
              <a:rPr lang="en-US" b="1" dirty="0" smtClean="0"/>
              <a:t>Provisioning:</a:t>
            </a:r>
          </a:p>
          <a:p>
            <a:pPr>
              <a:buClr>
                <a:schemeClr val="tx2"/>
              </a:buClr>
              <a:buNone/>
            </a:pPr>
            <a:r>
              <a:rPr lang="en-US" sz="1800" dirty="0" smtClean="0"/>
              <a:t>Provisioning for bad assets can be done based on the following</a:t>
            </a:r>
          </a:p>
          <a:p>
            <a:pPr>
              <a:buClr>
                <a:schemeClr val="accent1"/>
              </a:buClr>
              <a:buFont typeface="Arial" pitchFamily="34" charset="0"/>
              <a:buChar char="•"/>
            </a:pPr>
            <a:r>
              <a:rPr lang="en-US" sz="1800" dirty="0" smtClean="0"/>
              <a:t>	</a:t>
            </a:r>
            <a:r>
              <a:rPr lang="en-US" sz="1600" dirty="0" smtClean="0"/>
              <a:t>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marL="228600" lvl="1" indent="-168275">
              <a:buClr>
                <a:schemeClr val="tx2"/>
              </a:buClr>
              <a:buNone/>
            </a:pPr>
            <a:endParaRPr lang="en-US" sz="1600" dirty="0" smtClean="0"/>
          </a:p>
          <a:p>
            <a:pPr marL="228600" lvl="1" indent="-168275">
              <a:buClr>
                <a:schemeClr val="tx2"/>
              </a:buClr>
              <a:buNone/>
            </a:pPr>
            <a:r>
              <a:rPr lang="en-US" b="1" dirty="0" smtClean="0"/>
              <a:t>IRR and Yield accrual:</a:t>
            </a:r>
          </a:p>
          <a:p>
            <a:pPr algn="just">
              <a:buClr>
                <a:schemeClr val="tx2"/>
              </a:buClr>
              <a:buNone/>
            </a:pPr>
            <a:r>
              <a:rPr lang="en-US" sz="1800" dirty="0" smtClean="0"/>
              <a:t>The facility to calculate IRR is supported. This is supported only for </a:t>
            </a:r>
            <a:r>
              <a:rPr lang="en-US" sz="1800" dirty="0" err="1" smtClean="0"/>
              <a:t>Murabaha</a:t>
            </a:r>
            <a:r>
              <a:rPr lang="en-US" sz="1800" dirty="0" smtClean="0"/>
              <a:t> Products.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92209"/>
            <a:ext cx="8151645" cy="3939612"/>
          </a:xfrm>
        </p:spPr>
        <p:txBody>
          <a:bodyPr/>
          <a:lstStyle/>
          <a:p>
            <a:pPr>
              <a:buClr>
                <a:schemeClr val="tx2"/>
              </a:buClr>
              <a:buNone/>
            </a:pPr>
            <a:r>
              <a:rPr lang="en-US" sz="1800" b="1" dirty="0" smtClean="0"/>
              <a:t> Profit Only Period:</a:t>
            </a:r>
          </a:p>
          <a:p>
            <a:pPr algn="just">
              <a:buClr>
                <a:schemeClr val="tx2"/>
              </a:buClr>
              <a:buNone/>
            </a:pPr>
            <a:r>
              <a:rPr lang="en-US" sz="1600" dirty="0" smtClean="0"/>
              <a:t>	Banks can provide principal repayment holidays to the customer in between the tenor of the financing accounts. During this period the customer will only pay the profit on the outstanding principal. In the remaining schedules the customers will pay both the profit as well as principal component using amortized schedules.</a:t>
            </a:r>
            <a:endParaRPr lang="en-US" sz="1800" dirty="0" smtClean="0"/>
          </a:p>
          <a:p>
            <a:pPr>
              <a:buClr>
                <a:schemeClr val="tx2"/>
              </a:buClr>
              <a:buNone/>
            </a:pPr>
            <a:r>
              <a:rPr lang="en-US" sz="1800" b="1" dirty="0" smtClean="0"/>
              <a:t>Rate Plan Change Frequency and Rate plan Window:</a:t>
            </a:r>
          </a:p>
          <a:p>
            <a:pPr algn="just">
              <a:buClr>
                <a:schemeClr val="tx2"/>
              </a:buClr>
              <a:buNone/>
            </a:pPr>
            <a:r>
              <a:rPr lang="en-US" sz="1600" dirty="0" smtClean="0"/>
              <a:t>	In Rate plan Change Frequency we can maintain the frequency to change the rate plan for a contract and the rate plan window will say after reaching the rate plan frequency for how long the amendment could be done.</a:t>
            </a:r>
          </a:p>
          <a:p>
            <a:pPr algn="just">
              <a:buClr>
                <a:schemeClr val="tx2"/>
              </a:buClr>
              <a:buNone/>
            </a:pPr>
            <a:r>
              <a:rPr lang="en-US" sz="1600" dirty="0" smtClean="0"/>
              <a:t>	Banks can provide rate plan windows to their customers during which the customers can ask the bank to change their rate plan. </a:t>
            </a:r>
          </a:p>
          <a:p>
            <a:pPr algn="just">
              <a:buClr>
                <a:schemeClr val="tx2"/>
              </a:buClr>
              <a:buNone/>
            </a:pPr>
            <a:r>
              <a:rPr lang="en-US" sz="1600" dirty="0" smtClean="0"/>
              <a:t>	Profit rate amendment outside this window could be restricted.</a:t>
            </a:r>
          </a:p>
          <a:p>
            <a:pPr algn="just">
              <a:buClr>
                <a:schemeClr val="tx2"/>
              </a:buClr>
              <a:buNone/>
            </a:pPr>
            <a:r>
              <a:rPr lang="en-US" sz="1600" dirty="0" smtClean="0"/>
              <a:t>	Example: The customer can ask to change his Profit rate from a fixed type to floating type or Vice versa.</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Linking a Savings account to a CI Contract:</a:t>
            </a:r>
          </a:p>
          <a:p>
            <a:pPr algn="just">
              <a:buClr>
                <a:schemeClr val="tx2"/>
              </a:buClr>
              <a:buNone/>
            </a:pPr>
            <a:endParaRPr lang="en-US" sz="1400" dirty="0" smtClean="0"/>
          </a:p>
          <a:p>
            <a:pPr algn="just">
              <a:buClr>
                <a:schemeClr val="tx2"/>
              </a:buClr>
              <a:buNone/>
            </a:pPr>
            <a:r>
              <a:rPr lang="en-US" sz="1800" dirty="0" smtClean="0"/>
              <a:t>	The banks can provide their customers a facility to link their savings account to their financing contract. </a:t>
            </a:r>
          </a:p>
          <a:p>
            <a:pPr algn="just">
              <a:buClr>
                <a:schemeClr val="tx2"/>
              </a:buClr>
              <a:buNone/>
            </a:pPr>
            <a:r>
              <a:rPr lang="en-US" sz="1800" dirty="0" smtClean="0"/>
              <a:t>	If the customer has balance in his account, the profit on the finance is only collected on the difference of the outstanding principal and the balance in the CASA. </a:t>
            </a:r>
          </a:p>
          <a:p>
            <a:pPr algn="just">
              <a:buClr>
                <a:schemeClr val="tx2"/>
              </a:buClr>
              <a:buNone/>
            </a:pPr>
            <a:r>
              <a:rPr lang="en-US" sz="1800" dirty="0" smtClean="0"/>
              <a:t>	If the balance in the CASA is greater than the outstanding principal, no profit is collected for the finance account. The customer is given profit for the excess balance in his CASA using the profit rate for the savings account.</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dirty="0" smtClean="0"/>
              <a:t>Finance Statement</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Finance statement Generation:</a:t>
            </a:r>
          </a:p>
          <a:p>
            <a:pPr>
              <a:buClr>
                <a:schemeClr val="tx2"/>
              </a:buClr>
            </a:pPr>
            <a:endParaRPr lang="en-US" sz="1800" dirty="0" smtClean="0"/>
          </a:p>
          <a:p>
            <a:pPr>
              <a:buClr>
                <a:schemeClr val="tx2"/>
              </a:buClr>
              <a:buNone/>
            </a:pPr>
            <a:r>
              <a:rPr lang="en-US" sz="1800" dirty="0" smtClean="0"/>
              <a:t>The Finance statement can be generated through the following methods</a:t>
            </a:r>
          </a:p>
          <a:p>
            <a:pPr>
              <a:buClr>
                <a:schemeClr val="tx2"/>
              </a:buClr>
            </a:pPr>
            <a:endParaRPr lang="en-US" sz="1800" dirty="0" smtClean="0"/>
          </a:p>
          <a:p>
            <a:pPr>
              <a:buClr>
                <a:schemeClr val="tx2"/>
              </a:buClr>
              <a:buNone/>
            </a:pPr>
            <a:r>
              <a:rPr lang="en-US" sz="1800" dirty="0" smtClean="0"/>
              <a:t>1) Periodic generation of Finance Statements: LSTM event can be configured to generate finance statement on a periodic basis.</a:t>
            </a:r>
          </a:p>
          <a:p>
            <a:pPr>
              <a:buClr>
                <a:schemeClr val="tx2"/>
              </a:buClr>
            </a:pPr>
            <a:endParaRPr lang="en-US" sz="1800" dirty="0" smtClean="0"/>
          </a:p>
          <a:p>
            <a:pPr>
              <a:buClr>
                <a:schemeClr val="tx2"/>
              </a:buClr>
              <a:buNone/>
            </a:pPr>
            <a:r>
              <a:rPr lang="en-US" sz="1800" dirty="0" smtClean="0"/>
              <a:t>2) </a:t>
            </a:r>
            <a:r>
              <a:rPr lang="en-US" sz="1800" dirty="0" err="1" smtClean="0"/>
              <a:t>Adhoc</a:t>
            </a:r>
            <a:r>
              <a:rPr lang="en-US" sz="1800" dirty="0" smtClean="0"/>
              <a:t> Finance Statement Generation: Detailed and summary Finance statement can be generated on an </a:t>
            </a:r>
            <a:r>
              <a:rPr lang="en-US" sz="1800" dirty="0" err="1" smtClean="0"/>
              <a:t>Adhoc</a:t>
            </a:r>
            <a:r>
              <a:rPr lang="en-US" sz="1800" dirty="0" smtClean="0"/>
              <a:t> basis.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APACK Product List</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95801" y="914400"/>
            <a:ext cx="7271429" cy="3435410"/>
          </a:xfrm>
        </p:spPr>
        <p:txBody>
          <a:bodyPr/>
          <a:lstStyle/>
          <a:p>
            <a:pPr algn="just">
              <a:buFont typeface="Arial" pitchFamily="34" charset="0"/>
              <a:buChar char="•"/>
            </a:pPr>
            <a:r>
              <a:rPr lang="en-US" sz="1800" dirty="0" smtClean="0"/>
              <a:t>WAK1– </a:t>
            </a:r>
            <a:r>
              <a:rPr lang="en-US" sz="1800" dirty="0" err="1" smtClean="0"/>
              <a:t>Wakala</a:t>
            </a:r>
            <a:r>
              <a:rPr lang="en-US" sz="1800" dirty="0" smtClean="0"/>
              <a:t> Financing</a:t>
            </a:r>
          </a:p>
          <a:p>
            <a:pPr algn="just">
              <a:buFont typeface="Arial" pitchFamily="34" charset="0"/>
              <a:buChar char="•"/>
            </a:pPr>
            <a:r>
              <a:rPr lang="en-US" sz="1800" dirty="0" smtClean="0"/>
              <a:t>WMU1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WMU2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TAW1 – </a:t>
            </a:r>
            <a:r>
              <a:rPr lang="en-US" sz="1800" dirty="0" err="1" smtClean="0"/>
              <a:t>Tawarooq</a:t>
            </a:r>
            <a:r>
              <a:rPr lang="en-US" sz="1800" dirty="0" smtClean="0"/>
              <a:t> with Auto Disbursement - Bearing</a:t>
            </a:r>
          </a:p>
          <a:p>
            <a:pPr algn="just">
              <a:buFont typeface="Arial" pitchFamily="34" charset="0"/>
              <a:buChar char="•"/>
            </a:pPr>
            <a:r>
              <a:rPr lang="en-US" sz="1800" dirty="0" smtClean="0"/>
              <a:t>TAW2 – </a:t>
            </a:r>
            <a:r>
              <a:rPr lang="en-US" sz="1800" dirty="0" err="1" smtClean="0"/>
              <a:t>Tawarooq</a:t>
            </a:r>
            <a:r>
              <a:rPr lang="en-US" sz="1800" dirty="0" smtClean="0"/>
              <a:t> with Manual Disbursement </a:t>
            </a:r>
          </a:p>
          <a:p>
            <a:pPr algn="just">
              <a:buFont typeface="Arial" pitchFamily="34" charset="0"/>
              <a:buChar char="•"/>
            </a:pPr>
            <a:r>
              <a:rPr lang="en-US" sz="1800" dirty="0" smtClean="0"/>
              <a:t>MDA1 – </a:t>
            </a:r>
            <a:r>
              <a:rPr lang="en-US" sz="1800" dirty="0" err="1" smtClean="0"/>
              <a:t>Mudarabah</a:t>
            </a:r>
            <a:r>
              <a:rPr lang="en-US" sz="1800" dirty="0" smtClean="0"/>
              <a:t> Financing – Auto Disbursement</a:t>
            </a:r>
          </a:p>
          <a:p>
            <a:pPr algn="just">
              <a:buFont typeface="Arial" pitchFamily="34" charset="0"/>
              <a:buChar char="•"/>
            </a:pPr>
            <a:r>
              <a:rPr lang="en-US" sz="1800" dirty="0" smtClean="0"/>
              <a:t>MDA2 – </a:t>
            </a:r>
            <a:r>
              <a:rPr lang="en-US" sz="1800" dirty="0" err="1" smtClean="0"/>
              <a:t>Mudarabah</a:t>
            </a:r>
            <a:r>
              <a:rPr lang="en-US" sz="1800" dirty="0" smtClean="0"/>
              <a:t> Financing – Manual Disbursement</a:t>
            </a:r>
          </a:p>
          <a:p>
            <a:pPr algn="just">
              <a:buFont typeface="Arial" pitchFamily="34" charset="0"/>
              <a:buChar char="•"/>
            </a:pPr>
            <a:r>
              <a:rPr lang="en-US" sz="1800" dirty="0" smtClean="0"/>
              <a:t>MRH1 – </a:t>
            </a:r>
            <a:r>
              <a:rPr lang="en-US" sz="1800" dirty="0" err="1" smtClean="0"/>
              <a:t>Murabaha</a:t>
            </a:r>
            <a:r>
              <a:rPr lang="en-US" sz="1800" dirty="0" smtClean="0"/>
              <a:t> Financing (Dual Formula)</a:t>
            </a:r>
          </a:p>
          <a:p>
            <a:pPr algn="just">
              <a:buFont typeface="Arial" pitchFamily="34" charset="0"/>
              <a:buChar char="•"/>
            </a:pPr>
            <a:r>
              <a:rPr lang="en-US" sz="1800" dirty="0" smtClean="0"/>
              <a:t>MRH2 – </a:t>
            </a:r>
            <a:r>
              <a:rPr lang="en-US" sz="1800" dirty="0" err="1" smtClean="0"/>
              <a:t>Murabaha</a:t>
            </a:r>
            <a:r>
              <a:rPr lang="en-US" sz="1800" dirty="0" smtClean="0"/>
              <a:t> Financing (Dual Formula)</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854579"/>
            <a:ext cx="8161233" cy="3597780"/>
          </a:xfrm>
        </p:spPr>
        <p:txBody>
          <a:bodyPr/>
          <a:lstStyle/>
          <a:p>
            <a:pPr algn="just">
              <a:buFont typeface="Arial" pitchFamily="34" charset="0"/>
              <a:buChar char="•"/>
            </a:pPr>
            <a:r>
              <a:rPr lang="en-US" sz="1800" dirty="0" smtClean="0"/>
              <a:t>MSK1 – Diminishing </a:t>
            </a:r>
            <a:r>
              <a:rPr lang="en-US" sz="1800" dirty="0" err="1" smtClean="0"/>
              <a:t>Musharaka</a:t>
            </a:r>
            <a:r>
              <a:rPr lang="en-US" sz="1800" dirty="0" smtClean="0"/>
              <a:t> Financing – Auto Disbursement</a:t>
            </a:r>
          </a:p>
          <a:p>
            <a:pPr algn="just">
              <a:buFont typeface="Arial" pitchFamily="34" charset="0"/>
              <a:buChar char="•"/>
            </a:pPr>
            <a:r>
              <a:rPr lang="en-US" sz="1800" dirty="0" smtClean="0"/>
              <a:t>MSK2 – Diminishing </a:t>
            </a:r>
            <a:r>
              <a:rPr lang="en-US" sz="1800" dirty="0" err="1" smtClean="0"/>
              <a:t>Musharaka</a:t>
            </a:r>
            <a:r>
              <a:rPr lang="en-US" sz="1800" dirty="0" smtClean="0"/>
              <a:t> Financing – Manual Disbursement</a:t>
            </a:r>
          </a:p>
          <a:p>
            <a:pPr>
              <a:buFont typeface="Arial" pitchFamily="34" charset="0"/>
              <a:buChar char="•"/>
            </a:pPr>
            <a:r>
              <a:rPr lang="en-US" sz="1800" dirty="0" smtClean="0"/>
              <a:t>MCN1– </a:t>
            </a:r>
            <a:r>
              <a:rPr lang="en-US" sz="1800" dirty="0" err="1" smtClean="0"/>
              <a:t>Musharaka</a:t>
            </a:r>
            <a:r>
              <a:rPr lang="en-US" sz="1800" dirty="0" smtClean="0"/>
              <a:t> under Construction Financing – Auto Disbursement &amp; Bearing method</a:t>
            </a:r>
          </a:p>
          <a:p>
            <a:pPr>
              <a:buFont typeface="Arial" pitchFamily="34" charset="0"/>
              <a:buChar char="•"/>
            </a:pPr>
            <a:r>
              <a:rPr lang="en-US" sz="1800" dirty="0" smtClean="0"/>
              <a:t>MCN2– </a:t>
            </a:r>
            <a:r>
              <a:rPr lang="en-US" sz="1800" dirty="0" err="1" smtClean="0"/>
              <a:t>Musharaka</a:t>
            </a:r>
            <a:r>
              <a:rPr lang="en-US" sz="1800" dirty="0" smtClean="0"/>
              <a:t> under Construction Financing – Manual Disbursement &amp; Amortized method</a:t>
            </a:r>
          </a:p>
          <a:p>
            <a:pPr algn="just">
              <a:buFont typeface="Arial" pitchFamily="34" charset="0"/>
              <a:buChar char="•"/>
            </a:pPr>
            <a:r>
              <a:rPr lang="en-US" sz="1800" dirty="0" smtClean="0"/>
              <a:t>ISN1 – </a:t>
            </a:r>
            <a:r>
              <a:rPr lang="en-US" sz="1800" dirty="0" err="1" smtClean="0"/>
              <a:t>Istisna</a:t>
            </a:r>
            <a:r>
              <a:rPr lang="en-US" sz="1800" dirty="0" smtClean="0"/>
              <a:t> - Home Financing –  Auto Disbursement &amp; Amortized method</a:t>
            </a:r>
          </a:p>
          <a:p>
            <a:pPr algn="just">
              <a:buFont typeface="Arial" pitchFamily="34" charset="0"/>
              <a:buChar char="•"/>
            </a:pPr>
            <a:r>
              <a:rPr lang="en-US" sz="1800" dirty="0" smtClean="0"/>
              <a:t>ISN2 – </a:t>
            </a:r>
            <a:r>
              <a:rPr lang="en-US" sz="1800" dirty="0" err="1" smtClean="0"/>
              <a:t>Istisna</a:t>
            </a:r>
            <a:r>
              <a:rPr lang="en-US" sz="1800" dirty="0" smtClean="0"/>
              <a:t> - Home Financing –  Manual Disbursement &amp; Bearing method</a:t>
            </a:r>
          </a:p>
          <a:p>
            <a:pPr algn="just">
              <a:buFont typeface="Arial" pitchFamily="34" charset="0"/>
              <a:buChar char="•"/>
            </a:pPr>
            <a:r>
              <a:rPr lang="en-US" sz="1800" dirty="0" smtClean="0"/>
              <a:t>ISN3 – </a:t>
            </a:r>
            <a:r>
              <a:rPr lang="en-US" sz="1800" dirty="0" err="1" smtClean="0"/>
              <a:t>Istisna</a:t>
            </a:r>
            <a:r>
              <a:rPr lang="en-US" sz="1800" dirty="0" smtClean="0"/>
              <a:t> - Home Financing –  Nominal Disbursement &amp; Bearing method</a:t>
            </a:r>
          </a:p>
          <a:p>
            <a:pPr>
              <a:buFont typeface="Arial" pitchFamily="34" charset="0"/>
              <a:buChar char="•"/>
            </a:pPr>
            <a:r>
              <a:rPr lang="en-US" sz="1800" dirty="0" smtClean="0"/>
              <a:t>ISN4 – </a:t>
            </a:r>
            <a:r>
              <a:rPr lang="en-US" sz="1800" dirty="0" err="1" smtClean="0"/>
              <a:t>Istisna</a:t>
            </a:r>
            <a:r>
              <a:rPr lang="en-US" sz="1800" dirty="0" smtClean="0"/>
              <a:t> - Home Financing –  Nominal Actual Disbursement &amp; Bearing method</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905854"/>
            <a:ext cx="8161233" cy="3008120"/>
          </a:xfrm>
        </p:spPr>
        <p:txBody>
          <a:bodyPr/>
          <a:lstStyle/>
          <a:p>
            <a:pPr>
              <a:buFont typeface="Arial" pitchFamily="34" charset="0"/>
              <a:buChar char="•"/>
            </a:pPr>
            <a:r>
              <a:rPr lang="en-US" sz="1800" dirty="0" smtClean="0"/>
              <a:t>IJ99 – Operational </a:t>
            </a:r>
            <a:r>
              <a:rPr lang="en-US" sz="1800" dirty="0" err="1" smtClean="0"/>
              <a:t>Ijarah</a:t>
            </a:r>
            <a:r>
              <a:rPr lang="en-US" sz="1800" dirty="0" smtClean="0"/>
              <a:t> (Arrear)</a:t>
            </a:r>
          </a:p>
          <a:p>
            <a:pPr>
              <a:buFont typeface="Arial" pitchFamily="34" charset="0"/>
              <a:buChar char="•"/>
            </a:pPr>
            <a:r>
              <a:rPr lang="en-US" sz="1800" dirty="0" smtClean="0"/>
              <a:t>IJ02 – Operational </a:t>
            </a:r>
            <a:r>
              <a:rPr lang="en-US" sz="1800" dirty="0" err="1" smtClean="0"/>
              <a:t>Ijarah</a:t>
            </a:r>
            <a:r>
              <a:rPr lang="en-US" sz="1800" dirty="0" smtClean="0"/>
              <a:t> (Advance)</a:t>
            </a:r>
          </a:p>
          <a:p>
            <a:pPr algn="just">
              <a:buFont typeface="Arial" pitchFamily="34" charset="0"/>
              <a:buChar char="•"/>
            </a:pPr>
            <a:r>
              <a:rPr lang="en-US" sz="1800" dirty="0" smtClean="0"/>
              <a:t>IJAD – Advance Financial </a:t>
            </a:r>
            <a:r>
              <a:rPr lang="en-US" sz="1800" dirty="0" err="1" smtClean="0"/>
              <a:t>Ijarah</a:t>
            </a:r>
            <a:r>
              <a:rPr lang="en-US" sz="1800" dirty="0" smtClean="0"/>
              <a:t> with Pre Defined Profit Amount</a:t>
            </a:r>
          </a:p>
          <a:p>
            <a:pPr algn="just">
              <a:buFont typeface="Arial" pitchFamily="34" charset="0"/>
              <a:buChar char="•"/>
            </a:pPr>
            <a:r>
              <a:rPr lang="en-US" sz="1800" dirty="0" smtClean="0"/>
              <a:t>IJF2 – Forward </a:t>
            </a:r>
            <a:r>
              <a:rPr lang="en-US" sz="1800" dirty="0" err="1" smtClean="0"/>
              <a:t>Ijarah</a:t>
            </a:r>
            <a:r>
              <a:rPr lang="en-US" sz="1800" dirty="0" smtClean="0"/>
              <a:t> with Moratorium Period (Advance)</a:t>
            </a:r>
          </a:p>
          <a:p>
            <a:pPr algn="just">
              <a:buFont typeface="Arial" pitchFamily="34" charset="0"/>
              <a:buChar char="•"/>
            </a:pPr>
            <a:r>
              <a:rPr lang="en-US" sz="1800" dirty="0" smtClean="0"/>
              <a:t>IJF3	 – Financial </a:t>
            </a:r>
            <a:r>
              <a:rPr lang="en-US" sz="1800" dirty="0" err="1" smtClean="0"/>
              <a:t>Ijarah</a:t>
            </a:r>
            <a:r>
              <a:rPr lang="en-US" sz="1800" dirty="0" smtClean="0"/>
              <a:t> with Asset (Arrear)</a:t>
            </a:r>
          </a:p>
          <a:p>
            <a:pPr algn="just">
              <a:buFont typeface="Arial" pitchFamily="34" charset="0"/>
              <a:buChar char="•"/>
            </a:pPr>
            <a:r>
              <a:rPr lang="en-US" sz="1800" dirty="0" smtClean="0"/>
              <a:t>ARH1– </a:t>
            </a:r>
            <a:r>
              <a:rPr lang="en-US" sz="1800" dirty="0" err="1" smtClean="0"/>
              <a:t>Ar-Rahnu</a:t>
            </a:r>
            <a:r>
              <a:rPr lang="en-US" sz="1800" dirty="0" smtClean="0"/>
              <a:t> Financing – Medium to Long Term (Auto Disbursement and  Simple Method)</a:t>
            </a:r>
          </a:p>
          <a:p>
            <a:pPr algn="just">
              <a:buFont typeface="Arial" pitchFamily="34" charset="0"/>
              <a:buChar char="•"/>
            </a:pPr>
            <a:r>
              <a:rPr lang="en-US" sz="1800" dirty="0" smtClean="0"/>
              <a:t>ARH2– </a:t>
            </a:r>
            <a:r>
              <a:rPr lang="en-US" sz="1800" dirty="0" err="1" smtClean="0"/>
              <a:t>Ar-Rahnu</a:t>
            </a:r>
            <a:r>
              <a:rPr lang="en-US" sz="1800" dirty="0" smtClean="0"/>
              <a:t> Financing – Medium to Long Term (Manual Disbursement and Bearing Method)</a:t>
            </a:r>
          </a:p>
          <a:p>
            <a:pPr algn="just"/>
            <a:endParaRPr lang="en-US" sz="1800" dirty="0" smtClean="0"/>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buFont typeface="Arial" pitchFamily="34" charset="0"/>
              <a:buChar char="•"/>
            </a:pPr>
            <a:r>
              <a:rPr lang="en-US" sz="1800" dirty="0" smtClean="0"/>
              <a:t>Islamic Finances offered by banks can be for </a:t>
            </a:r>
          </a:p>
          <a:p>
            <a:pPr lvl="1">
              <a:buClr>
                <a:schemeClr val="accent1"/>
              </a:buClr>
              <a:buFont typeface="Arial" pitchFamily="34" charset="0"/>
              <a:buChar char="•"/>
            </a:pPr>
            <a:r>
              <a:rPr lang="en-US" dirty="0" smtClean="0"/>
              <a:t>Long term or Short term</a:t>
            </a:r>
          </a:p>
          <a:p>
            <a:pPr lvl="1">
              <a:buClr>
                <a:schemeClr val="accent1"/>
              </a:buClr>
              <a:buFont typeface="Arial" pitchFamily="34" charset="0"/>
              <a:buChar char="•"/>
            </a:pPr>
            <a:r>
              <a:rPr lang="en-US" dirty="0" smtClean="0"/>
              <a:t>Fixed or Floating profit rate</a:t>
            </a:r>
          </a:p>
          <a:p>
            <a:pPr lvl="1">
              <a:buClr>
                <a:schemeClr val="accent1"/>
              </a:buClr>
              <a:buFont typeface="Arial" pitchFamily="34" charset="0"/>
              <a:buChar char="•"/>
            </a:pPr>
            <a:r>
              <a:rPr lang="en-US" dirty="0" smtClean="0"/>
              <a:t>Bullet schedule or with certain repayment frequency </a:t>
            </a:r>
          </a:p>
          <a:p>
            <a:pPr lvl="1">
              <a:buClr>
                <a:schemeClr val="accent1"/>
              </a:buClr>
              <a:buFont typeface="Arial" pitchFamily="34" charset="0"/>
              <a:buChar char="•"/>
            </a:pPr>
            <a:r>
              <a:rPr lang="en-US" dirty="0" smtClean="0"/>
              <a:t>Single disbursement or Multiple disbursements</a:t>
            </a:r>
          </a:p>
          <a:p>
            <a:pPr algn="just">
              <a:buFont typeface="Arial" pitchFamily="34" charset="0"/>
              <a:buChar char="•"/>
            </a:pPr>
            <a:r>
              <a:rPr lang="en-US" sz="1800" dirty="0" smtClean="0"/>
              <a:t>The finance passes through various stages from the moment the financed amount is disbursed till the time it is fully repaid.</a:t>
            </a:r>
          </a:p>
          <a:p>
            <a:pPr algn="just">
              <a:buNone/>
            </a:pPr>
            <a:endParaRPr lang="en-US" dirty="0" smtClean="0"/>
          </a:p>
        </p:txBody>
      </p:sp>
      <p:sp>
        <p:nvSpPr>
          <p:cNvPr id="5" name="Text Placeholder 4"/>
          <p:cNvSpPr>
            <a:spLocks noGrp="1"/>
          </p:cNvSpPr>
          <p:nvPr>
            <p:ph type="body" sz="quarter" idx="13"/>
          </p:nvPr>
        </p:nvSpPr>
        <p:spPr/>
        <p:txBody>
          <a:bodyPr/>
          <a:lstStyle/>
          <a:p>
            <a:r>
              <a:rPr lang="en-US" sz="1800" dirty="0" smtClean="0"/>
              <a:t>Continue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Operations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55217"/>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700755" y="794759"/>
            <a:ext cx="8075776" cy="3743058"/>
          </a:xfrm>
        </p:spPr>
        <p:txBody>
          <a:bodyPr/>
          <a:lstStyle/>
          <a:p>
            <a:pPr algn="just">
              <a:lnSpc>
                <a:spcPct val="100000"/>
              </a:lnSpc>
              <a:buFont typeface="Arial" pitchFamily="34" charset="0"/>
              <a:buChar char="•"/>
              <a:defRPr/>
            </a:pPr>
            <a:r>
              <a:rPr lang="pt-BR" sz="1800" dirty="0" smtClean="0"/>
              <a:t>Separate Screens for Account Input are available for each Product Category.</a:t>
            </a:r>
          </a:p>
          <a:p>
            <a:pPr algn="just">
              <a:lnSpc>
                <a:spcPct val="100000"/>
              </a:lnSpc>
              <a:buFont typeface="Arial" pitchFamily="34" charset="0"/>
              <a:buChar char="•"/>
              <a:defRPr/>
            </a:pPr>
            <a:r>
              <a:rPr lang="pt-BR" sz="1800" dirty="0" smtClean="0"/>
              <a:t>As there can be multiple disbursement schedule for principal disbursement, even for down payment  we can have multiple schedules.</a:t>
            </a:r>
          </a:p>
          <a:p>
            <a:pPr algn="just">
              <a:lnSpc>
                <a:spcPct val="100000"/>
              </a:lnSpc>
              <a:buFont typeface="Arial" pitchFamily="34" charset="0"/>
              <a:buChar char="•"/>
              <a:defRPr/>
            </a:pPr>
            <a:r>
              <a:rPr lang="pt-BR" sz="1800" dirty="0" smtClean="0"/>
              <a:t>In preference screen, the check box ‘Multiple Downpayment required’ should be checked to maintain multiple schedule for down payment.</a:t>
            </a:r>
          </a:p>
          <a:p>
            <a:pPr algn="just">
              <a:lnSpc>
                <a:spcPct val="100000"/>
              </a:lnSpc>
              <a:buFont typeface="Arial" pitchFamily="34" charset="0"/>
              <a:buChar char="•"/>
              <a:defRPr/>
            </a:pPr>
            <a:r>
              <a:rPr lang="pt-BR" sz="1800" dirty="0" smtClean="0"/>
              <a:t>Down payment entries are fired with disbursment in DSBR event.</a:t>
            </a:r>
          </a:p>
          <a:p>
            <a:pPr algn="just">
              <a:lnSpc>
                <a:spcPct val="100000"/>
              </a:lnSpc>
              <a:buFont typeface="Arial" pitchFamily="34" charset="0"/>
              <a:buChar char="•"/>
              <a:defRPr/>
            </a:pPr>
            <a:r>
              <a:rPr lang="pt-BR" sz="1800" dirty="0" smtClean="0"/>
              <a:t>Separate record for down payment is created on passing of down payment entries for each down payment schedule.</a:t>
            </a:r>
          </a:p>
          <a:p>
            <a:pPr algn="just">
              <a:lnSpc>
                <a:spcPct val="100000"/>
              </a:lnSpc>
              <a:buFont typeface="Arial" pitchFamily="34" charset="0"/>
              <a:buChar char="•"/>
              <a:defRPr/>
            </a:pPr>
            <a:r>
              <a:rPr lang="pt-BR" sz="1800" dirty="0" smtClean="0"/>
              <a:t>RT module is used to pass downpayment entries.</a:t>
            </a:r>
          </a:p>
          <a:p>
            <a:pPr algn="just">
              <a:buFont typeface="Arial" pitchFamily="34" charset="0"/>
              <a:buChar char="•"/>
              <a:defRPr/>
            </a:pPr>
            <a:r>
              <a:rPr lang="pt-BR" sz="1800" kern="0" dirty="0" smtClean="0"/>
              <a:t>For manual disbursement if down payment need to be captured , first an entry in downpayment screen should be made, that is the customer had to pay the down payment amount before the manual disbursement.</a:t>
            </a:r>
          </a:p>
          <a:p>
            <a:pPr algn="just">
              <a:lnSpc>
                <a:spcPct val="100000"/>
              </a:lnSpc>
              <a:defRPr/>
            </a:pPr>
            <a:endParaRPr lang="pt-BR" sz="1800"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4667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48583"/>
            <a:ext cx="7938001" cy="3563596"/>
          </a:xfrm>
        </p:spPr>
        <p:txBody>
          <a:bodyPr/>
          <a:lstStyle/>
          <a:p>
            <a:pPr algn="just">
              <a:lnSpc>
                <a:spcPct val="100000"/>
              </a:lnSpc>
              <a:buFont typeface="Arial" pitchFamily="34" charset="0"/>
              <a:buChar char="•"/>
              <a:defRPr/>
            </a:pPr>
            <a:r>
              <a:rPr lang="pt-BR" sz="1800" dirty="0" smtClean="0"/>
              <a:t>Field to capture down payment is available in manual disbursement screen.</a:t>
            </a:r>
          </a:p>
          <a:p>
            <a:pPr algn="just">
              <a:lnSpc>
                <a:spcPct val="100000"/>
              </a:lnSpc>
              <a:buFont typeface="Arial" pitchFamily="34" charset="0"/>
              <a:buChar char="•"/>
              <a:defRPr/>
            </a:pPr>
            <a:r>
              <a:rPr lang="pt-BR" sz="1800" dirty="0" smtClean="0"/>
              <a:t>Disbursement can be done effect from value date, and value date can be current or back dated.</a:t>
            </a:r>
          </a:p>
          <a:p>
            <a:pPr algn="just">
              <a:lnSpc>
                <a:spcPct val="100000"/>
              </a:lnSpc>
              <a:buFont typeface="Arial" pitchFamily="34" charset="0"/>
              <a:buChar char="•"/>
              <a:defRPr/>
            </a:pPr>
            <a:r>
              <a:rPr lang="pt-BR" sz="1800" dirty="0" smtClean="0"/>
              <a:t>On saving a disbursement using manual disbursement or Auto disbursement whild booking contract  DSBR event will fire in the account.</a:t>
            </a:r>
            <a:endParaRPr lang="en-US" sz="1800" dirty="0" smtClean="0"/>
          </a:p>
          <a:p>
            <a:pPr algn="just">
              <a:buFont typeface="Arial" pitchFamily="34" charset="0"/>
              <a:buChar char="•"/>
              <a:defRPr/>
            </a:pPr>
            <a:r>
              <a:rPr lang="en-US" sz="1800" dirty="0" smtClean="0"/>
              <a:t>   If the CI account falls due then the same could be tracked through Collection module.</a:t>
            </a:r>
          </a:p>
          <a:p>
            <a:pPr algn="just">
              <a:buFont typeface="Arial" pitchFamily="34" charset="0"/>
              <a:buChar char="•"/>
              <a:defRPr/>
            </a:pPr>
            <a:r>
              <a:rPr lang="en-US" sz="1800" dirty="0" smtClean="0"/>
              <a:t>   For a single asset  (CI Account)  there could be many Child collection contract which would be linked to a parent collection contract (Only one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82766"/>
            <a:ext cx="8049096" cy="3478140"/>
          </a:xfrm>
        </p:spPr>
        <p:txBody>
          <a:bodyPr/>
          <a:lstStyle/>
          <a:p>
            <a:pPr algn="just">
              <a:buFont typeface="Arial" pitchFamily="34" charset="0"/>
              <a:buChar char="•"/>
              <a:defRPr/>
            </a:pPr>
            <a:r>
              <a:rPr lang="en-US" sz="1800" dirty="0" smtClean="0"/>
              <a:t>When a financing account becomes NPA, the linked collateral with the financing account can be taken over by the bank.</a:t>
            </a:r>
          </a:p>
          <a:p>
            <a:pPr algn="just">
              <a:buFont typeface="Arial" pitchFamily="34" charset="0"/>
              <a:buChar char="•"/>
              <a:defRPr/>
            </a:pPr>
            <a:r>
              <a:rPr lang="en-IN" sz="1800" dirty="0" smtClean="0"/>
              <a:t>The Islamic Finance contract reference number is given as input to search the collateral code. After inputting the contract reference number user can select the collateral code  to be taken over from collateral code field LOV  in which Collaterals linked to the Islamic finance will be listed.</a:t>
            </a:r>
            <a:endParaRPr lang="en-US" sz="1800" dirty="0" smtClean="0"/>
          </a:p>
          <a:p>
            <a:pPr algn="just">
              <a:buFont typeface="Arial" pitchFamily="34" charset="0"/>
              <a:buChar char="•"/>
              <a:defRPr/>
            </a:pPr>
            <a:r>
              <a:rPr lang="en-US" sz="1800" dirty="0" smtClean="0"/>
              <a:t>If the collateral is shared by other liabilities it cannot be taken over.</a:t>
            </a:r>
          </a:p>
          <a:p>
            <a:pPr algn="just">
              <a:buFont typeface="Arial" pitchFamily="34" charset="0"/>
              <a:buChar char="•"/>
              <a:defRPr/>
            </a:pPr>
            <a:r>
              <a:rPr lang="en-US" sz="1800" dirty="0" smtClean="0"/>
              <a:t>If the collateral is part of any Collateral pool then it cannot be taken over.</a:t>
            </a:r>
          </a:p>
          <a:p>
            <a:pPr algn="just">
              <a:buFont typeface="Arial" pitchFamily="34" charset="0"/>
              <a:buChar char="•"/>
              <a:defRPr/>
            </a:pPr>
            <a:r>
              <a:rPr lang="en-US" sz="1800" dirty="0" smtClean="0"/>
              <a:t>Once the collateral is taken over, same will be marked as Taken Over asset in financing account, and the asset contract details are updated.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1170773"/>
            <a:ext cx="7972184" cy="2897025"/>
          </a:xfrm>
        </p:spPr>
        <p:txBody>
          <a:bodyPr/>
          <a:lstStyle/>
          <a:p>
            <a:pPr algn="just">
              <a:buFont typeface="Arial" pitchFamily="34" charset="0"/>
              <a:buChar char="•"/>
              <a:defRPr/>
            </a:pPr>
            <a:r>
              <a:rPr lang="en-US" sz="1800" dirty="0" smtClean="0"/>
              <a:t>Islamic financing account can be securitized by the bank.</a:t>
            </a:r>
          </a:p>
          <a:p>
            <a:pPr algn="just">
              <a:buFont typeface="Arial" pitchFamily="34" charset="0"/>
              <a:buChar char="•"/>
              <a:defRPr/>
            </a:pPr>
            <a:r>
              <a:rPr lang="en-US" sz="1800" dirty="0" smtClean="0"/>
              <a:t>Islamic Securitization is the process of transferring the Islamic Asset (</a:t>
            </a:r>
            <a:r>
              <a:rPr lang="en-US" sz="1800" dirty="0" err="1" smtClean="0"/>
              <a:t>Musharaka</a:t>
            </a:r>
            <a:r>
              <a:rPr lang="en-US" sz="1800" dirty="0" smtClean="0"/>
              <a:t>, </a:t>
            </a:r>
            <a:r>
              <a:rPr lang="en-US" sz="1800" dirty="0" err="1" smtClean="0"/>
              <a:t>Mudarabah</a:t>
            </a:r>
            <a:r>
              <a:rPr lang="en-US" sz="1800" dirty="0" smtClean="0"/>
              <a:t>, </a:t>
            </a:r>
            <a:r>
              <a:rPr lang="en-US" sz="1800" dirty="0" err="1" smtClean="0"/>
              <a:t>Murabaha</a:t>
            </a:r>
            <a:r>
              <a:rPr lang="en-US" sz="1800" dirty="0" smtClean="0"/>
              <a:t>, </a:t>
            </a:r>
            <a:r>
              <a:rPr lang="en-US" sz="1800" dirty="0" err="1" smtClean="0"/>
              <a:t>Istisna</a:t>
            </a:r>
            <a:r>
              <a:rPr lang="en-US" sz="1800" dirty="0" smtClean="0"/>
              <a:t>, </a:t>
            </a:r>
            <a:r>
              <a:rPr lang="en-US" sz="1800" dirty="0" err="1" smtClean="0"/>
              <a:t>Ijarah</a:t>
            </a:r>
            <a:r>
              <a:rPr lang="en-US" sz="1800" dirty="0" smtClean="0"/>
              <a:t> (Financial Lease assets) from Bank’s account to the SPV account. </a:t>
            </a:r>
          </a:p>
          <a:p>
            <a:pPr algn="just">
              <a:buFont typeface="Arial" pitchFamily="34" charset="0"/>
              <a:buChar char="•"/>
              <a:defRPr/>
            </a:pPr>
            <a:r>
              <a:rPr lang="en-US" sz="1800" dirty="0" smtClean="0"/>
              <a:t>Post securitization, the Islamic assets which are part of the securitization pool are transferred to SPV and all further activities of the underlying pool contracts is linked to SPV account.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897309"/>
            <a:ext cx="8040550" cy="3695944"/>
          </a:xfrm>
        </p:spPr>
        <p:txBody>
          <a:bodyPr/>
          <a:lstStyle/>
          <a:p>
            <a:pPr algn="just">
              <a:lnSpc>
                <a:spcPct val="100000"/>
              </a:lnSpc>
              <a:buClr>
                <a:schemeClr val="accent1"/>
              </a:buClr>
              <a:buFont typeface="Arial" pitchFamily="34" charset="0"/>
              <a:buChar char="•"/>
              <a:defRPr/>
            </a:pPr>
            <a:r>
              <a:rPr lang="pt-BR" sz="1800" dirty="0" smtClean="0"/>
              <a:t>Schedule amount and profit calculation can be done using different methods</a:t>
            </a:r>
          </a:p>
          <a:p>
            <a:pPr marL="684213" lvl="1" indent="-227013" algn="just">
              <a:lnSpc>
                <a:spcPct val="100000"/>
              </a:lnSpc>
              <a:spcBef>
                <a:spcPct val="20000"/>
              </a:spcBef>
              <a:buClr>
                <a:schemeClr val="accent1"/>
              </a:buClr>
              <a:buFont typeface="Arial" pitchFamily="34" charset="0"/>
              <a:buChar char="•"/>
              <a:defRPr/>
            </a:pPr>
            <a:r>
              <a:rPr lang="pt-BR" kern="0" dirty="0" smtClean="0"/>
              <a:t>Amortized Reducing</a:t>
            </a:r>
          </a:p>
          <a:p>
            <a:pPr marL="684213" lvl="1" indent="-227013" algn="just">
              <a:lnSpc>
                <a:spcPct val="100000"/>
              </a:lnSpc>
              <a:spcBef>
                <a:spcPct val="20000"/>
              </a:spcBef>
              <a:buClr>
                <a:schemeClr val="accent1"/>
              </a:buClr>
              <a:buFont typeface="Arial" pitchFamily="34" charset="0"/>
              <a:buChar char="•"/>
              <a:defRPr/>
            </a:pPr>
            <a:r>
              <a:rPr lang="pt-BR" kern="0" dirty="0" smtClean="0"/>
              <a:t>Simple</a:t>
            </a:r>
          </a:p>
          <a:p>
            <a:pPr algn="just">
              <a:buClr>
                <a:schemeClr val="accent1"/>
              </a:buClr>
              <a:buFont typeface="Arial" pitchFamily="34" charset="0"/>
              <a:buChar char="•"/>
              <a:defRPr/>
            </a:pPr>
            <a:r>
              <a:rPr lang="pt-BR" sz="1800" dirty="0" smtClean="0"/>
              <a:t>At product maintenance level if we select calculation method as Simple following formula will be used to calculate profit amount</a:t>
            </a:r>
          </a:p>
          <a:p>
            <a:pPr marL="342900" indent="-342900">
              <a:spcBef>
                <a:spcPct val="20000"/>
              </a:spcBef>
              <a:buClr>
                <a:schemeClr val="accent1"/>
              </a:buClr>
              <a:buFont typeface="Arial" pitchFamily="34" charset="0"/>
              <a:buChar char="•"/>
              <a:defRPr/>
            </a:pPr>
            <a:r>
              <a:rPr lang="pt-BR" sz="1800" kern="0" dirty="0" smtClean="0"/>
              <a:t>@SIMPLE(PRINCIPAL_EXPECTED,(PROFIT_RATE),DAYS,YEAR,COMPOUND_VALUE)</a:t>
            </a:r>
          </a:p>
          <a:p>
            <a:pPr algn="just">
              <a:buClr>
                <a:schemeClr val="accent1"/>
              </a:buClr>
              <a:buFont typeface="Arial" pitchFamily="34" charset="0"/>
              <a:buChar char="•"/>
              <a:defRPr/>
            </a:pPr>
            <a:r>
              <a:rPr lang="pt-BR" sz="1800" dirty="0" smtClean="0"/>
              <a:t>If Amortized Reducing is used then following will be the formula which will be used</a:t>
            </a:r>
          </a:p>
          <a:p>
            <a:pPr marL="342900" indent="-342900">
              <a:spcBef>
                <a:spcPct val="20000"/>
              </a:spcBef>
              <a:buClr>
                <a:schemeClr val="accent1"/>
              </a:buClr>
              <a:buFont typeface="Arial" pitchFamily="34" charset="0"/>
              <a:buChar char="•"/>
              <a:defRPr/>
            </a:pPr>
            <a:r>
              <a:rPr lang="pt-BR" sz="1800" kern="0" dirty="0" smtClean="0"/>
              <a:t>@AMORT_RED(PRINCIPAL_EXPECTED,(PROFIT_RATE),DAYS,YEAR)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46671"/>
          </a:xfrm>
        </p:spPr>
        <p:txBody>
          <a:bodyPr/>
          <a:lstStyle/>
          <a:p>
            <a:r>
              <a:rPr lang="en-US" dirty="0" smtClean="0"/>
              <a:t>Processing – CI Disbursement</a:t>
            </a:r>
            <a:endParaRPr lang="en-US" dirty="0"/>
          </a:p>
        </p:txBody>
      </p:sp>
      <p:sp>
        <p:nvSpPr>
          <p:cNvPr id="6" name="Content Placeholder 2"/>
          <p:cNvSpPr txBox="1">
            <a:spLocks/>
          </p:cNvSpPr>
          <p:nvPr/>
        </p:nvSpPr>
        <p:spPr>
          <a:xfrm>
            <a:off x="812893" y="982766"/>
            <a:ext cx="7929456" cy="3247402"/>
          </a:xfrm>
          <a:prstGeom prst="rect">
            <a:avLst/>
          </a:prstGeom>
        </p:spPr>
        <p:txBody>
          <a:bodyPr vert="horz" lIns="0" tIns="0" rIns="0" bIns="0" rtlCol="0">
            <a:noAutofit/>
          </a:bodyPr>
          <a:lstStyle/>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For Istisna Account, during manual disbursement percentage of completion of the project can be captured based on which the Amount to be disbursed will be displayed.</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If actual amount disbursed is greater than the calculated amount to be disbursed system will display an override message.</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During final disbursement if the percentage of completion is not equal to 100% system will display an override.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The Payment can be against any combination of the components due.</a:t>
            </a:r>
          </a:p>
          <a:p>
            <a:pPr algn="just">
              <a:spcBef>
                <a:spcPct val="0"/>
              </a:spcBef>
              <a:buFont typeface="Arial" pitchFamily="34" charset="0"/>
              <a:buChar char="•"/>
              <a:defRPr/>
            </a:pPr>
            <a:r>
              <a:rPr lang="en-US" sz="1800" dirty="0" smtClean="0"/>
              <a:t>The payment computed by the system can be overridden by the customer negotiated amount and a subsidy will be captured as amount waived.</a:t>
            </a:r>
          </a:p>
          <a:p>
            <a:pPr algn="just">
              <a:spcBef>
                <a:spcPct val="0"/>
              </a:spcBef>
              <a:buFont typeface="Arial" pitchFamily="34" charset="0"/>
              <a:buChar char="•"/>
              <a:defRPr/>
            </a:pPr>
            <a:r>
              <a:rPr lang="en-US" sz="1800" dirty="0" smtClean="0"/>
              <a:t> The amount accepted will be either waived or capitalized.</a:t>
            </a:r>
          </a:p>
          <a:p>
            <a:pPr algn="just">
              <a:spcBef>
                <a:spcPct val="0"/>
              </a:spcBef>
              <a:buFont typeface="Arial" pitchFamily="34" charset="0"/>
              <a:buChar char="•"/>
              <a:defRPr/>
            </a:pPr>
            <a:r>
              <a:rPr lang="en-US" sz="1800" dirty="0" smtClean="0"/>
              <a:t> Depending on the mode selected, additional details about the payment will be captured such as the clearing house details, settlement  products to be used if the Settlement is through another product of ORACLE FLEXCUBE.</a:t>
            </a:r>
          </a:p>
          <a:p>
            <a:pPr algn="just">
              <a:spcBef>
                <a:spcPct val="0"/>
              </a:spcBef>
              <a:buFont typeface="Arial" pitchFamily="34" charset="0"/>
              <a:buChar char="•"/>
              <a:defRPr/>
            </a:pPr>
            <a:r>
              <a:rPr lang="en-US" sz="1800" dirty="0" smtClean="0"/>
              <a:t> ORACLE FLEXCUBE supports back value dated payment up to the last Payment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 If the product preference allows for “Allow back valued entries” only then this functionality will be allowed for the account.</a:t>
            </a:r>
          </a:p>
          <a:p>
            <a:pPr algn="just">
              <a:spcBef>
                <a:spcPct val="0"/>
              </a:spcBef>
              <a:buFont typeface="Arial" pitchFamily="34" charset="0"/>
              <a:buChar char="•"/>
              <a:defRPr/>
            </a:pPr>
            <a:r>
              <a:rPr lang="en-US" sz="1800" dirty="0" smtClean="0"/>
              <a:t> Whenever a back valued event (Principal Increase, Rate Change, Payment Reversal) is made, the system will recalculate profit based on the new conditions and pass the difference as a back valued adjustments.</a:t>
            </a:r>
          </a:p>
          <a:p>
            <a:pPr algn="just">
              <a:spcBef>
                <a:spcPct val="0"/>
              </a:spcBef>
              <a:buFont typeface="Arial" pitchFamily="34" charset="0"/>
              <a:buChar char="•"/>
              <a:defRPr/>
            </a:pPr>
            <a:r>
              <a:rPr lang="en-US" sz="1800" dirty="0" smtClean="0"/>
              <a:t>  Back valued Adjustments (accruals and Liquidations) will be passed on the same day.</a:t>
            </a:r>
          </a:p>
          <a:p>
            <a:pPr algn="just">
              <a:spcBef>
                <a:spcPct val="0"/>
              </a:spcBef>
              <a:buFont typeface="Arial" pitchFamily="34" charset="0"/>
              <a:buChar char="•"/>
              <a:defRPr/>
            </a:pPr>
            <a:r>
              <a:rPr lang="en-US" sz="1800" dirty="0" smtClean="0"/>
              <a:t> If any collateral is linked to a financing contract, during payment, the linked amount will be de utilized to the extent of amount paid by the customer.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95801" y="769120"/>
            <a:ext cx="8126008" cy="3777243"/>
          </a:xfrm>
        </p:spPr>
        <p:txBody>
          <a:bodyPr/>
          <a:lstStyle/>
          <a:p>
            <a:pPr algn="just">
              <a:spcBef>
                <a:spcPct val="0"/>
              </a:spcBef>
              <a:buFont typeface="Arial" pitchFamily="34" charset="0"/>
              <a:buChar char="•"/>
              <a:defRPr/>
            </a:pPr>
            <a:r>
              <a:rPr lang="en-US" sz="1800" dirty="0" smtClean="0"/>
              <a:t> In CI module Value dated effective amendments to the finances is called Value Dated amendments (VAMI)</a:t>
            </a:r>
          </a:p>
          <a:p>
            <a:pPr algn="just">
              <a:spcBef>
                <a:spcPct val="0"/>
              </a:spcBef>
              <a:buFont typeface="Arial" pitchFamily="34" charset="0"/>
              <a:buChar char="•"/>
              <a:defRPr/>
            </a:pPr>
            <a:r>
              <a:rPr lang="en-US" sz="1800" dirty="0" smtClean="0"/>
              <a:t>   This will also be used to support account amendment which are non financial in nature. </a:t>
            </a:r>
          </a:p>
          <a:p>
            <a:pPr algn="just">
              <a:spcBef>
                <a:spcPct val="0"/>
              </a:spcBef>
              <a:buFont typeface="Arial" pitchFamily="34" charset="0"/>
              <a:buChar char="•"/>
              <a:defRPr/>
            </a:pPr>
            <a:r>
              <a:rPr lang="en-US" sz="1800" dirty="0" smtClean="0"/>
              <a:t>   These non-financial amendment typically do not have an effective date but CI will handle these also as amendments with value date as of the effective date. This will not be handled online but as part of end of cycle operations.</a:t>
            </a:r>
          </a:p>
          <a:p>
            <a:pPr algn="just">
              <a:spcBef>
                <a:spcPct val="0"/>
              </a:spcBef>
              <a:buFont typeface="Arial" pitchFamily="34" charset="0"/>
              <a:buChar char="•"/>
              <a:defRPr/>
            </a:pPr>
            <a:r>
              <a:rPr lang="en-US" sz="1800" dirty="0" smtClean="0"/>
              <a:t>   When the amendment affects the Profit rate, the accrual will be recomputed. The difference in accruals would be accounted in the current period on the booking date of the change.</a:t>
            </a:r>
          </a:p>
          <a:p>
            <a:pPr algn="just">
              <a:spcBef>
                <a:spcPct val="0"/>
              </a:spcBef>
              <a:buFont typeface="Arial" pitchFamily="34" charset="0"/>
              <a:buChar char="•"/>
              <a:defRPr/>
            </a:pPr>
            <a:r>
              <a:rPr lang="en-US" sz="1800" dirty="0" smtClean="0"/>
              <a:t>If the requirement is to have these effective on a particular date and if its not already maintained, a fresh set of rates would be required to be maintained.</a:t>
            </a:r>
          </a:p>
          <a:p>
            <a:pPr algn="just">
              <a:spcBef>
                <a:spcPct val="0"/>
              </a:spcBef>
              <a:buNone/>
              <a:defRPr/>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a:xfrm>
            <a:off x="787255" y="812800"/>
            <a:ext cx="8229600" cy="3776292"/>
          </a:xfrm>
        </p:spPr>
        <p:txBody>
          <a:bodyPr/>
          <a:lstStyle/>
          <a:p>
            <a:pPr marL="227013" indent="-227013" eaLnBrk="0" hangingPunct="0">
              <a:spcBef>
                <a:spcPct val="20000"/>
              </a:spcBef>
              <a:buClr>
                <a:schemeClr val="tx2"/>
              </a:buClr>
              <a:buNone/>
              <a:defRPr/>
            </a:pPr>
            <a:r>
              <a:rPr lang="en-US" sz="1800" kern="0" dirty="0" smtClean="0"/>
              <a:t>	ORACLE FLEXCUBE offers the following products categories for Islamic Financing</a:t>
            </a:r>
          </a:p>
          <a:p>
            <a:pPr marL="625475" lvl="4">
              <a:buFont typeface="Arial" pitchFamily="34" charset="0"/>
              <a:buChar char="•"/>
              <a:defRPr/>
            </a:pPr>
            <a:r>
              <a:rPr lang="en-US" sz="1600" dirty="0" smtClean="0"/>
              <a:t>WAKALA</a:t>
            </a:r>
          </a:p>
          <a:p>
            <a:pPr marL="625475" lvl="4">
              <a:buFont typeface="Arial" pitchFamily="34" charset="0"/>
              <a:buChar char="•"/>
              <a:defRPr/>
            </a:pPr>
            <a:r>
              <a:rPr lang="en-US" sz="1600" dirty="0" smtClean="0"/>
              <a:t>WAKALA TO MURABAHA</a:t>
            </a:r>
          </a:p>
          <a:p>
            <a:pPr marL="625475" lvl="4">
              <a:buFont typeface="Arial" pitchFamily="34" charset="0"/>
              <a:buChar char="•"/>
              <a:defRPr/>
            </a:pPr>
            <a:r>
              <a:rPr lang="en-US" sz="1600" dirty="0" smtClean="0"/>
              <a:t>MURABAHA</a:t>
            </a:r>
          </a:p>
          <a:p>
            <a:pPr marL="625475" lvl="4">
              <a:buFont typeface="Arial" pitchFamily="34" charset="0"/>
              <a:buChar char="•"/>
              <a:defRPr/>
            </a:pPr>
            <a:r>
              <a:rPr lang="en-US" sz="1600" dirty="0" smtClean="0"/>
              <a:t>MUDARABAH</a:t>
            </a:r>
          </a:p>
          <a:p>
            <a:pPr marL="625475" lvl="4">
              <a:buFont typeface="Arial" pitchFamily="34" charset="0"/>
              <a:buChar char="•"/>
              <a:defRPr/>
            </a:pPr>
            <a:r>
              <a:rPr lang="en-US" sz="1600" dirty="0" smtClean="0"/>
              <a:t>MUSHARAKA</a:t>
            </a:r>
          </a:p>
          <a:p>
            <a:pPr marL="625475" lvl="4">
              <a:buFont typeface="Arial" pitchFamily="34" charset="0"/>
              <a:buChar char="•"/>
              <a:defRPr/>
            </a:pPr>
            <a:r>
              <a:rPr lang="en-US" sz="1600" dirty="0" smtClean="0"/>
              <a:t>IJARAH</a:t>
            </a:r>
          </a:p>
          <a:p>
            <a:pPr marL="625475" lvl="4">
              <a:buFont typeface="Arial" pitchFamily="34" charset="0"/>
              <a:buChar char="•"/>
              <a:defRPr/>
            </a:pPr>
            <a:r>
              <a:rPr lang="en-US" sz="1600" dirty="0" smtClean="0"/>
              <a:t>ISTISNA</a:t>
            </a:r>
          </a:p>
          <a:p>
            <a:pPr marL="625475" lvl="4">
              <a:buFont typeface="Arial" pitchFamily="34" charset="0"/>
              <a:buChar char="•"/>
              <a:defRPr/>
            </a:pPr>
            <a:r>
              <a:rPr lang="en-US" sz="1600" dirty="0" smtClean="0"/>
              <a:t>TAWAROOQ</a:t>
            </a:r>
          </a:p>
          <a:p>
            <a:pPr marL="625475" lvl="4">
              <a:buFont typeface="Arial" pitchFamily="34" charset="0"/>
              <a:buChar char="•"/>
              <a:defRPr/>
            </a:pPr>
            <a:r>
              <a:rPr lang="en-US" sz="1600" dirty="0" smtClean="0"/>
              <a:t>ARRAHNU</a:t>
            </a:r>
          </a:p>
          <a:p>
            <a:pPr marL="227013" indent="-227013" eaLnBrk="0" hangingPunct="0">
              <a:spcBef>
                <a:spcPct val="20000"/>
              </a:spcBef>
              <a:buClr>
                <a:schemeClr val="tx2"/>
              </a:buClr>
              <a:buNone/>
              <a:defRPr/>
            </a:pPr>
            <a:endParaRPr lang="en-US"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27434" y="837487"/>
            <a:ext cx="8040551" cy="3777241"/>
          </a:xfrm>
        </p:spPr>
        <p:txBody>
          <a:bodyPr/>
          <a:lstStyle/>
          <a:p>
            <a:pPr algn="just">
              <a:spcBef>
                <a:spcPct val="0"/>
              </a:spcBef>
              <a:buFont typeface="Arial" pitchFamily="34" charset="0"/>
              <a:buChar char="•"/>
              <a:defRPr/>
            </a:pPr>
            <a:r>
              <a:rPr lang="en-US" sz="1800" dirty="0" smtClean="0"/>
              <a:t>Specify the account number for which the amendment needs to be done and then ‘Unlock’ the record. </a:t>
            </a:r>
          </a:p>
          <a:p>
            <a:pPr algn="just">
              <a:spcBef>
                <a:spcPct val="0"/>
              </a:spcBef>
              <a:buFont typeface="Arial" pitchFamily="34" charset="0"/>
              <a:buChar char="•"/>
              <a:defRPr/>
            </a:pPr>
            <a:r>
              <a:rPr lang="en-US" sz="1800" dirty="0" smtClean="0"/>
              <a:t> In the New Amendment frame specify the Effective Date. Click the ‘Create New Amendment’ button in order to make new amendments to finances. </a:t>
            </a:r>
          </a:p>
          <a:p>
            <a:pPr algn="just">
              <a:spcBef>
                <a:spcPct val="0"/>
              </a:spcBef>
              <a:buFont typeface="Arial" pitchFamily="34" charset="0"/>
              <a:buChar char="•"/>
              <a:defRPr/>
            </a:pPr>
            <a:r>
              <a:rPr lang="en-US" sz="1800" dirty="0" smtClean="0"/>
              <a:t> The Account Details tab is displayed where you can create the new amendment.</a:t>
            </a:r>
          </a:p>
          <a:p>
            <a:pPr eaLnBrk="0" hangingPunct="0">
              <a:spcBef>
                <a:spcPct val="20000"/>
              </a:spcBef>
              <a:buClr>
                <a:schemeClr val="accent1"/>
              </a:buClr>
              <a:buFont typeface="Arial" pitchFamily="34" charset="0"/>
              <a:buChar char="•"/>
            </a:pPr>
            <a:r>
              <a:rPr lang="en-US" sz="1800" dirty="0" smtClean="0"/>
              <a:t>Following are the amendments to the Value date effective finance accounts that you can perform through this screen:</a:t>
            </a:r>
          </a:p>
          <a:p>
            <a:pPr marL="687388" lvl="1" indent="-60325" eaLnBrk="0" hangingPunct="0">
              <a:spcBef>
                <a:spcPct val="20000"/>
              </a:spcBef>
              <a:buClr>
                <a:schemeClr val="accent1"/>
              </a:buClr>
              <a:buFont typeface="Arial" pitchFamily="34" charset="0"/>
              <a:buChar char="•"/>
            </a:pPr>
            <a:r>
              <a:rPr lang="en-US" dirty="0" smtClean="0"/>
              <a:t>	</a:t>
            </a:r>
            <a:r>
              <a:rPr lang="en-US" sz="1600" dirty="0" smtClean="0"/>
              <a:t>Value Date based changes to the Principal</a:t>
            </a:r>
          </a:p>
          <a:p>
            <a:pPr marL="687388" lvl="1" indent="-60325" eaLnBrk="0" hangingPunct="0">
              <a:spcBef>
                <a:spcPct val="20000"/>
              </a:spcBef>
              <a:buClr>
                <a:schemeClr val="accent1"/>
              </a:buClr>
              <a:buFont typeface="Arial" pitchFamily="34" charset="0"/>
              <a:buChar char="•"/>
            </a:pPr>
            <a:r>
              <a:rPr lang="en-US" sz="1600" dirty="0" smtClean="0"/>
              <a:t>	Value Date based changes to the Rates</a:t>
            </a:r>
          </a:p>
          <a:p>
            <a:pPr marL="687388" lvl="1" indent="-60325" eaLnBrk="0" hangingPunct="0">
              <a:spcBef>
                <a:spcPct val="20000"/>
              </a:spcBef>
              <a:buClr>
                <a:schemeClr val="accent1"/>
              </a:buClr>
              <a:buFont typeface="Arial" pitchFamily="34" charset="0"/>
              <a:buChar char="•"/>
            </a:pPr>
            <a:r>
              <a:rPr lang="en-US" sz="1600" dirty="0" smtClean="0"/>
              <a:t>	Value Date based changes to the Tenor of the 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Transfer of CI Accounts</a:t>
            </a:r>
            <a:endParaRPr lang="en-US" dirty="0"/>
          </a:p>
        </p:txBody>
      </p:sp>
      <p:sp>
        <p:nvSpPr>
          <p:cNvPr id="3" name="Content Placeholder 2"/>
          <p:cNvSpPr>
            <a:spLocks noGrp="1"/>
          </p:cNvSpPr>
          <p:nvPr>
            <p:ph sz="quarter" idx="12"/>
          </p:nvPr>
        </p:nvSpPr>
        <p:spPr>
          <a:xfrm>
            <a:off x="683664" y="897309"/>
            <a:ext cx="8246691" cy="3657599"/>
          </a:xfrm>
        </p:spPr>
        <p:txBody>
          <a:bodyPr/>
          <a:lstStyle/>
          <a:p>
            <a:pPr>
              <a:spcBef>
                <a:spcPct val="0"/>
              </a:spcBef>
              <a:buFont typeface="Times" pitchFamily="18" charset="0"/>
              <a:buNone/>
            </a:pPr>
            <a:r>
              <a:rPr lang="en-US" b="1" u="sng" dirty="0" smtClean="0"/>
              <a:t>Transfer Categories:</a:t>
            </a:r>
          </a:p>
          <a:p>
            <a:pPr>
              <a:spcBef>
                <a:spcPct val="0"/>
              </a:spcBef>
              <a:buFont typeface="Times" pitchFamily="18" charset="0"/>
              <a:buNone/>
            </a:pPr>
            <a:endParaRPr lang="en-US" sz="600" dirty="0" smtClean="0"/>
          </a:p>
          <a:p>
            <a:pPr>
              <a:spcBef>
                <a:spcPct val="0"/>
              </a:spcBef>
              <a:buFont typeface="Times" pitchFamily="18" charset="0"/>
              <a:buNone/>
            </a:pPr>
            <a:r>
              <a:rPr lang="en-US" sz="1800" b="1" dirty="0" smtClean="0"/>
              <a:t>Single Transfer:  </a:t>
            </a:r>
            <a:r>
              <a:rPr lang="en-US" sz="1800" dirty="0" smtClean="0"/>
              <a:t>A CI account could be transferred from source branch to any target branch.</a:t>
            </a:r>
          </a:p>
          <a:p>
            <a:pPr>
              <a:spcBef>
                <a:spcPct val="0"/>
              </a:spcBef>
              <a:buFont typeface="Times" pitchFamily="18" charset="0"/>
              <a:buNone/>
            </a:pPr>
            <a:r>
              <a:rPr lang="en-US" sz="1800" b="1" dirty="0" smtClean="0"/>
              <a:t>Product Transfer: </a:t>
            </a:r>
            <a:r>
              <a:rPr lang="en-US" sz="1800" dirty="0" smtClean="0"/>
              <a:t>All the accounts belonging to a particular product are transferred from source branch to any target branch.</a:t>
            </a:r>
          </a:p>
          <a:p>
            <a:pPr>
              <a:spcBef>
                <a:spcPct val="0"/>
              </a:spcBef>
              <a:buFont typeface="Times" pitchFamily="18" charset="0"/>
              <a:buNone/>
            </a:pPr>
            <a:r>
              <a:rPr lang="en-US" sz="1800" b="1" dirty="0" smtClean="0"/>
              <a:t>Customer Portfolio Transfer : </a:t>
            </a:r>
            <a:r>
              <a:rPr lang="en-US" sz="1800" dirty="0" smtClean="0"/>
              <a:t>All the CASA, TD and Financing contracts belonging to a particular customer are moved from source branch to target branch.</a:t>
            </a:r>
          </a:p>
          <a:p>
            <a:pPr>
              <a:spcBef>
                <a:spcPct val="0"/>
              </a:spcBef>
              <a:buFont typeface="Times" pitchFamily="18" charset="0"/>
              <a:buNone/>
            </a:pPr>
            <a:r>
              <a:rPr lang="en-US" sz="1800" b="1" dirty="0" smtClean="0"/>
              <a:t>Branch Merger: </a:t>
            </a:r>
            <a:r>
              <a:rPr lang="en-US" sz="1800" dirty="0" smtClean="0"/>
              <a:t>The source branch will get merged to the target branch by moving all its accounts (CASA and TD) and contracts belonging to CI,CL,MO.</a:t>
            </a:r>
          </a:p>
          <a:p>
            <a:pPr>
              <a:spcBef>
                <a:spcPct val="0"/>
              </a:spcBef>
              <a:buFont typeface="Times" pitchFamily="18" charset="0"/>
              <a:buNone/>
            </a:pPr>
            <a:r>
              <a:rPr lang="en-US" sz="1600" b="1" dirty="0" smtClean="0"/>
              <a:t>Note</a:t>
            </a:r>
            <a:r>
              <a:rPr lang="en-US" sz="1600" dirty="0" smtClean="0"/>
              <a:t>: Transfer would be successful only If the contract is not linked to any Fund 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36591" y="933021"/>
          <a:ext cx="6016240" cy="3247196"/>
        </p:xfrm>
        <a:graphic>
          <a:graphicData uri="http://schemas.openxmlformats.org/drawingml/2006/table">
            <a:tbl>
              <a:tblPr>
                <a:effectLst/>
              </a:tblPr>
              <a:tblGrid>
                <a:gridCol w="2444098">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400" b="0" i="0" u="none" strike="noStrike" dirty="0">
                          <a:solidFill>
                            <a:srgbClr val="000000"/>
                          </a:solidFill>
                          <a:latin typeface="Arial"/>
                        </a:rPr>
                        <a:t>BOOK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Booking </a:t>
                      </a:r>
                      <a:r>
                        <a:rPr lang="en-US" sz="14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400" b="0" i="0" u="none" strike="noStrike" dirty="0">
                          <a:solidFill>
                            <a:srgbClr val="000000"/>
                          </a:solidFill>
                          <a:latin typeface="Arial"/>
                        </a:rPr>
                        <a:t>INIT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Contract </a:t>
                      </a:r>
                      <a:r>
                        <a:rPr lang="en-US" sz="1400" b="0" i="0" u="none" strike="noStrike" dirty="0">
                          <a:solidFill>
                            <a:srgbClr val="000000"/>
                          </a:solidFill>
                          <a:latin typeface="Arial"/>
                        </a:rPr>
                        <a:t>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400" b="0" i="0" u="none" strike="noStrike" dirty="0">
                          <a:solidFill>
                            <a:srgbClr val="000000"/>
                          </a:solidFill>
                          <a:latin typeface="Arial"/>
                        </a:rPr>
                        <a:t>DSBR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Disbursement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400" b="0" i="0" u="none" strike="noStrike" dirty="0">
                          <a:solidFill>
                            <a:srgbClr val="000000"/>
                          </a:solidFill>
                          <a:latin typeface="Arial"/>
                        </a:rPr>
                        <a:t>ACCR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Accrual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400" b="0" i="0" u="none" strike="noStrike" dirty="0">
                          <a:solidFill>
                            <a:srgbClr val="000000"/>
                          </a:solidFill>
                          <a:latin typeface="Arial"/>
                        </a:rPr>
                        <a:t>MLIQ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Manual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400" b="0" i="0" u="none" strike="noStrike" dirty="0">
                          <a:solidFill>
                            <a:srgbClr val="000000"/>
                          </a:solidFill>
                          <a:latin typeface="Arial"/>
                        </a:rPr>
                        <a:t>ALIQ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Automatic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400" b="0" i="0" u="none" strike="noStrike" dirty="0">
                          <a:solidFill>
                            <a:srgbClr val="000000"/>
                          </a:solidFill>
                          <a:latin typeface="Arial"/>
                        </a:rPr>
                        <a:t>PROV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Provisioning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400" b="0" i="0" u="none" strike="noStrike" dirty="0">
                          <a:solidFill>
                            <a:srgbClr val="000000"/>
                          </a:solidFill>
                          <a:latin typeface="Arial"/>
                        </a:rPr>
                        <a:t>ADBK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400" b="0" i="0" u="none" strike="noStrike" dirty="0">
                          <a:solidFill>
                            <a:srgbClr val="000000"/>
                          </a:solidFill>
                          <a:latin typeface="Arial"/>
                        </a:rPr>
                        <a:t>ADCH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Application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400" b="0" i="0" u="none" strike="noStrike" dirty="0">
                          <a:solidFill>
                            <a:srgbClr val="000000"/>
                          </a:solidFill>
                          <a:latin typeface="Arial"/>
                        </a:rPr>
                        <a:t>VAMB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b"/>
                      <a:r>
                        <a:rPr lang="en-US" sz="1400" b="0" i="0" u="none" strike="noStrike" dirty="0">
                          <a:solidFill>
                            <a:srgbClr val="000000"/>
                          </a:solidFill>
                          <a:latin typeface="Arial"/>
                        </a:rPr>
                        <a:t>VAMI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pPr algn="l" rtl="0" fontAlgn="b"/>
                      <a:r>
                        <a:rPr lang="en-US" sz="1400" b="0" i="0" u="none" strike="noStrike" dirty="0">
                          <a:solidFill>
                            <a:srgbClr val="000000"/>
                          </a:solidFill>
                          <a:latin typeface="Arial"/>
                        </a:rPr>
                        <a:t>RACR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Reversal </a:t>
                      </a:r>
                      <a:r>
                        <a:rPr lang="en-US" sz="1400" b="0" i="0" u="none" strike="noStrike" dirty="0">
                          <a:solidFill>
                            <a:srgbClr val="000000"/>
                          </a:solidFill>
                          <a:latin typeface="Arial"/>
                        </a:rPr>
                        <a:t>Accrual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15564">
                <a:tc>
                  <a:txBody>
                    <a:bodyPr/>
                    <a:lstStyle/>
                    <a:p>
                      <a:pPr algn="l" rtl="0" fontAlgn="b"/>
                      <a:r>
                        <a:rPr lang="en-US" sz="1400" b="0" i="0" u="none" strike="noStrike" dirty="0">
                          <a:solidFill>
                            <a:srgbClr val="000000"/>
                          </a:solidFill>
                          <a:latin typeface="Arial"/>
                        </a:rPr>
                        <a:t>NOVA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Novation</a:t>
                      </a:r>
                      <a:r>
                        <a:rPr lang="en-US" sz="1400" b="0" i="0" u="none" strike="noStrike" dirty="0" smtClean="0">
                          <a:solidFill>
                            <a:srgbClr val="000000"/>
                          </a:solidFill>
                          <a:latin typeface="Arial"/>
                        </a:rPr>
                        <a:t> </a:t>
                      </a:r>
                      <a:r>
                        <a:rPr lang="en-US" sz="1400" b="0" i="0" u="none" strike="noStrike" dirty="0">
                          <a:solidFill>
                            <a:srgbClr val="000000"/>
                          </a:solidFill>
                          <a:latin typeface="Arial"/>
                        </a:rPr>
                        <a:t>(Customer change)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80372" y="1051133"/>
          <a:ext cx="5545168" cy="2827243"/>
        </p:xfrm>
        <a:graphic>
          <a:graphicData uri="http://schemas.openxmlformats.org/drawingml/2006/table">
            <a:tbl>
              <a:tblPr>
                <a:effectLst/>
              </a:tblPr>
              <a:tblGrid>
                <a:gridCol w="1861930">
                  <a:extLst>
                    <a:ext uri="{9D8B030D-6E8A-4147-A177-3AD203B41FA5}">
                      <a16:colId xmlns:a16="http://schemas.microsoft.com/office/drawing/2014/main" val="20000"/>
                    </a:ext>
                  </a:extLst>
                </a:gridCol>
                <a:gridCol w="3683238">
                  <a:extLst>
                    <a:ext uri="{9D8B030D-6E8A-4147-A177-3AD203B41FA5}">
                      <a16:colId xmlns:a16="http://schemas.microsoft.com/office/drawing/2014/main" val="20001"/>
                    </a:ext>
                  </a:extLst>
                </a:gridCol>
              </a:tblGrid>
              <a:tr h="28721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600" b="0" i="0" u="none" strike="noStrike" dirty="0">
                          <a:solidFill>
                            <a:srgbClr val="000000"/>
                          </a:solidFill>
                          <a:latin typeface="Arial"/>
                        </a:rPr>
                        <a:t>REOP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t>
                      </a:r>
                      <a:r>
                        <a:rPr lang="en-US" sz="1600" b="0" i="0" u="none" strike="noStrike" dirty="0" err="1" smtClean="0">
                          <a:solidFill>
                            <a:srgbClr val="000000"/>
                          </a:solidFill>
                          <a:latin typeface="Arial"/>
                        </a:rPr>
                        <a:t>ReOpen</a:t>
                      </a:r>
                      <a:r>
                        <a:rPr lang="en-US" sz="1600" b="0" i="0" u="none" strike="noStrike" dirty="0" smtClean="0">
                          <a:solidFill>
                            <a:srgbClr val="000000"/>
                          </a:solidFill>
                          <a:latin typeface="Arial"/>
                        </a:rPr>
                        <a:t> </a:t>
                      </a:r>
                      <a:r>
                        <a:rPr lang="en-US" sz="1600" b="0" i="0" u="none" strike="noStrike" dirty="0">
                          <a:solidFill>
                            <a:srgbClr val="000000"/>
                          </a:solidFill>
                          <a:latin typeface="Arial"/>
                        </a:rPr>
                        <a:t>of Loan Account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600" b="0" i="0" u="none" strike="noStrike" dirty="0">
                          <a:solidFill>
                            <a:srgbClr val="000000"/>
                          </a:solidFill>
                          <a:latin typeface="Arial"/>
                        </a:rPr>
                        <a:t>RNOG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Re-Negotiation </a:t>
                      </a:r>
                      <a:endParaRPr lang="en-US" sz="16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600" b="0" i="0" u="none" strike="noStrike" dirty="0">
                          <a:solidFill>
                            <a:srgbClr val="000000"/>
                          </a:solidFill>
                          <a:latin typeface="Arial"/>
                        </a:rPr>
                        <a:t>ROLB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600" b="0" i="0" u="none" strike="noStrike" dirty="0">
                          <a:solidFill>
                            <a:srgbClr val="000000"/>
                          </a:solidFill>
                          <a:latin typeface="Arial"/>
                        </a:rPr>
                        <a:t>TRFR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Branch </a:t>
                      </a:r>
                      <a:r>
                        <a:rPr lang="en-US" sz="1600" b="0" i="0" u="none" strike="noStrike" dirty="0">
                          <a:solidFill>
                            <a:srgbClr val="000000"/>
                          </a:solidFill>
                          <a:latin typeface="Arial"/>
                        </a:rPr>
                        <a:t>Transfer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600" b="0" i="0" u="none" strike="noStrike" dirty="0">
                          <a:solidFill>
                            <a:srgbClr val="000000"/>
                          </a:solidFill>
                          <a:latin typeface="Arial"/>
                        </a:rPr>
                        <a:t>TADJ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Transfer </a:t>
                      </a:r>
                      <a:r>
                        <a:rPr lang="en-US" sz="1600" b="0" i="0" u="none" strike="noStrike" dirty="0">
                          <a:solidFill>
                            <a:srgbClr val="000000"/>
                          </a:solidFill>
                          <a:latin typeface="Arial"/>
                        </a:rPr>
                        <a:t>Adjustments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600" b="0" i="0" u="none" strike="noStrike" dirty="0">
                          <a:solidFill>
                            <a:srgbClr val="000000"/>
                          </a:solidFill>
                          <a:latin typeface="Arial"/>
                        </a:rPr>
                        <a:t>REVN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Periodic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600" b="0" i="0" u="none" strike="noStrike" dirty="0">
                          <a:solidFill>
                            <a:srgbClr val="000000"/>
                          </a:solidFill>
                          <a:latin typeface="Arial"/>
                        </a:rPr>
                        <a:t>UIDB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Upfront </a:t>
                      </a:r>
                      <a:r>
                        <a:rPr lang="en-US" sz="1600" b="0" i="0" u="none" strike="noStrike" dirty="0">
                          <a:solidFill>
                            <a:srgbClr val="000000"/>
                          </a:solidFill>
                          <a:latin typeface="Arial"/>
                        </a:rPr>
                        <a:t>Profit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600" b="0" i="0" u="none" strike="noStrike" dirty="0">
                          <a:solidFill>
                            <a:srgbClr val="000000"/>
                          </a:solidFill>
                          <a:latin typeface="Arial"/>
                        </a:rPr>
                        <a:t>UIDR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Reversal </a:t>
                      </a:r>
                      <a:r>
                        <a:rPr lang="en-US" sz="1600" b="0" i="0" u="none" strike="noStrike" dirty="0">
                          <a:solidFill>
                            <a:srgbClr val="000000"/>
                          </a:solidFill>
                          <a:latin typeface="Arial"/>
                        </a:rPr>
                        <a:t>of Upfront Profit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600" b="0" i="0" u="none" strike="noStrike" dirty="0">
                          <a:solidFill>
                            <a:srgbClr val="000000"/>
                          </a:solidFill>
                          <a:latin typeface="Arial"/>
                        </a:rPr>
                        <a:t>ARVN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Automatic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600" b="0" i="0" u="none" strike="noStrike" dirty="0">
                          <a:solidFill>
                            <a:srgbClr val="000000"/>
                          </a:solidFill>
                          <a:latin typeface="Arial"/>
                        </a:rPr>
                        <a:t>ROLL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Reports and Advices</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752942" y="984296"/>
          <a:ext cx="3254894" cy="3102865"/>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mn-lt"/>
                        </a:rPr>
                        <a:t>Finance Maturity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68263">
                <a:tc>
                  <a:txBody>
                    <a:bodyPr/>
                    <a:lstStyle/>
                    <a:p>
                      <a:pPr algn="l" rtl="0" fontAlgn="t"/>
                      <a:r>
                        <a:rPr lang="en-US" sz="1600" b="0" i="0" u="none" strike="noStrike" dirty="0">
                          <a:solidFill>
                            <a:srgbClr val="000000"/>
                          </a:solidFill>
                          <a:latin typeface="Arial"/>
                        </a:rPr>
                        <a:t>Accrual Control List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pPr algn="l" rtl="0" fontAlgn="t"/>
                      <a:r>
                        <a:rPr lang="en-US" sz="1600" b="0" i="0" u="none" strike="noStrike" dirty="0">
                          <a:solidFill>
                            <a:srgbClr val="000000"/>
                          </a:solidFill>
                          <a:latin typeface="Arial"/>
                        </a:rPr>
                        <a:t>Overdue Schedule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pPr algn="l" rtl="0" fontAlgn="t"/>
                      <a:r>
                        <a:rPr lang="en-US" sz="1600" b="0" i="0" u="none" strike="noStrike" dirty="0">
                          <a:solidFill>
                            <a:srgbClr val="000000"/>
                          </a:solidFill>
                          <a:latin typeface="Arial"/>
                        </a:rPr>
                        <a:t>Periodic Rate Revision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pPr algn="l" rtl="0" fontAlgn="t"/>
                      <a:r>
                        <a:rPr lang="en-US" sz="1600" b="0" i="0" u="none" strike="noStrike" dirty="0">
                          <a:solidFill>
                            <a:srgbClr val="000000"/>
                          </a:solidFill>
                          <a:latin typeface="Arial"/>
                        </a:rPr>
                        <a:t>Customer Finance agreement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pPr algn="l" rtl="0" fontAlgn="t"/>
                      <a:r>
                        <a:rPr lang="en-US" sz="1600" b="0" i="0" u="none" strike="noStrike">
                          <a:solidFill>
                            <a:srgbClr val="000000"/>
                          </a:solidFill>
                          <a:latin typeface="Arial"/>
                        </a:rPr>
                        <a:t>Profit calculation Analysis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t"/>
                      <a:r>
                        <a:rPr lang="en-US" sz="1600" b="0" i="0" u="none" strike="noStrike" dirty="0">
                          <a:solidFill>
                            <a:srgbClr val="000000"/>
                          </a:solidFill>
                          <a:latin typeface="Arial"/>
                        </a:rPr>
                        <a:t>Finance history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t"/>
                      <a:r>
                        <a:rPr lang="en-US" sz="1600" b="0" i="0" u="none" strike="noStrike" dirty="0">
                          <a:solidFill>
                            <a:srgbClr val="000000"/>
                          </a:solidFill>
                          <a:latin typeface="Arial"/>
                        </a:rPr>
                        <a:t>Finance Register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t"/>
                      <a:r>
                        <a:rPr lang="en-US" sz="1600" b="0" i="0" u="none" strike="noStrike">
                          <a:solidFill>
                            <a:srgbClr val="000000"/>
                          </a:solidFill>
                          <a:latin typeface="Arial"/>
                        </a:rPr>
                        <a:t>Event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t"/>
                      <a:r>
                        <a:rPr lang="en-US" sz="1600" b="0" i="0" u="none" strike="noStrike">
                          <a:solidFill>
                            <a:srgbClr val="000000"/>
                          </a:solidFill>
                          <a:latin typeface="Arial"/>
                        </a:rPr>
                        <a:t>Adverse Status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t"/>
                      <a:r>
                        <a:rPr lang="en-US" sz="1600" b="0" i="0" u="none" strike="noStrike" dirty="0">
                          <a:solidFill>
                            <a:srgbClr val="000000"/>
                          </a:solidFill>
                          <a:latin typeface="Arial"/>
                        </a:rPr>
                        <a:t>Linked Contract Utilization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347" y="162370"/>
            <a:ext cx="8229586" cy="333287"/>
          </a:xfrm>
        </p:spPr>
        <p:txBody>
          <a:bodyPr/>
          <a:lstStyle/>
          <a:p>
            <a:r>
              <a:rPr lang="en-US" dirty="0" smtClean="0"/>
              <a:t>Advices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62228" y="616828"/>
          <a:ext cx="7383568" cy="3815165"/>
        </p:xfrm>
        <a:graphic>
          <a:graphicData uri="http://schemas.openxmlformats.org/drawingml/2006/table">
            <a:tbl>
              <a:tblPr>
                <a:effectLst/>
              </a:tblPr>
              <a:tblGrid>
                <a:gridCol w="3251595">
                  <a:extLst>
                    <a:ext uri="{9D8B030D-6E8A-4147-A177-3AD203B41FA5}">
                      <a16:colId xmlns:a16="http://schemas.microsoft.com/office/drawing/2014/main" val="20000"/>
                    </a:ext>
                  </a:extLst>
                </a:gridCol>
                <a:gridCol w="4131973">
                  <a:extLst>
                    <a:ext uri="{9D8B030D-6E8A-4147-A177-3AD203B41FA5}">
                      <a16:colId xmlns:a16="http://schemas.microsoft.com/office/drawing/2014/main" val="20001"/>
                    </a:ext>
                  </a:extLst>
                </a:gridCol>
              </a:tblGrid>
              <a:tr h="16938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0336">
                <a:tc>
                  <a:txBody>
                    <a:bodyPr/>
                    <a:lstStyle/>
                    <a:p>
                      <a:pPr algn="l" rtl="0" fontAlgn="t"/>
                      <a:r>
                        <a:rPr lang="en-US" sz="1400" b="0" i="0" u="none" strike="noStrike">
                          <a:solidFill>
                            <a:srgbClr val="000000"/>
                          </a:solidFill>
                          <a:latin typeface="Arial"/>
                        </a:rPr>
                        <a:t>CL_INIT_ADVICE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Initiation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6406">
                <a:tc>
                  <a:txBody>
                    <a:bodyPr/>
                    <a:lstStyle/>
                    <a:p>
                      <a:pPr algn="l" rtl="0" fontAlgn="t"/>
                      <a:r>
                        <a:rPr lang="en-US" sz="1400" b="0" i="0" u="none" strike="noStrike" dirty="0">
                          <a:solidFill>
                            <a:srgbClr val="000000"/>
                          </a:solidFill>
                          <a:latin typeface="Arial"/>
                        </a:rPr>
                        <a:t>CL_CONT_ADV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Contract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36406">
                <a:tc>
                  <a:txBody>
                    <a:bodyPr/>
                    <a:lstStyle/>
                    <a:p>
                      <a:pPr algn="l" rtl="0" fontAlgn="t"/>
                      <a:r>
                        <a:rPr lang="en-US" sz="1400" b="0" i="0" u="none" strike="noStrike" dirty="0">
                          <a:solidFill>
                            <a:srgbClr val="000000"/>
                          </a:solidFill>
                          <a:latin typeface="Arial"/>
                        </a:rPr>
                        <a:t>CLST_SUMMARY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Summary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36779">
                <a:tc>
                  <a:txBody>
                    <a:bodyPr/>
                    <a:lstStyle/>
                    <a:p>
                      <a:pPr algn="l" rtl="0" fontAlgn="t"/>
                      <a:r>
                        <a:rPr lang="en-US" sz="1400" b="0" i="0" u="none" strike="noStrike" dirty="0">
                          <a:solidFill>
                            <a:srgbClr val="000000"/>
                          </a:solidFill>
                          <a:latin typeface="Arial"/>
                        </a:rPr>
                        <a:t>CR_ADV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Credit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36406">
                <a:tc>
                  <a:txBody>
                    <a:bodyPr/>
                    <a:lstStyle/>
                    <a:p>
                      <a:pPr algn="l" rtl="0" fontAlgn="t"/>
                      <a:r>
                        <a:rPr lang="en-US" sz="1400" b="0" i="0" u="none" strike="noStrike" dirty="0">
                          <a:solidFill>
                            <a:srgbClr val="000000"/>
                          </a:solidFill>
                          <a:latin typeface="Arial"/>
                        </a:rPr>
                        <a:t>CLST_DETAILED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detailed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36406">
                <a:tc>
                  <a:txBody>
                    <a:bodyPr/>
                    <a:lstStyle/>
                    <a:p>
                      <a:pPr algn="l" rtl="0" fontAlgn="t"/>
                      <a:r>
                        <a:rPr lang="en-US" sz="1400" b="0" i="0" u="none" strike="noStrike" dirty="0">
                          <a:solidFill>
                            <a:srgbClr val="000000"/>
                          </a:solidFill>
                          <a:latin typeface="Arial"/>
                        </a:rPr>
                        <a:t>DR_ADV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Debit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21938">
                <a:tc>
                  <a:txBody>
                    <a:bodyPr/>
                    <a:lstStyle/>
                    <a:p>
                      <a:pPr algn="l" rtl="0" fontAlgn="t"/>
                      <a:r>
                        <a:rPr lang="en-US" sz="1400" b="0" i="0" u="none" strike="noStrike" dirty="0">
                          <a:solidFill>
                            <a:srgbClr val="000000"/>
                          </a:solidFill>
                          <a:latin typeface="Arial"/>
                        </a:rPr>
                        <a:t>DELINQYADV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Delinquency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6406">
                <a:tc>
                  <a:txBody>
                    <a:bodyPr/>
                    <a:lstStyle/>
                    <a:p>
                      <a:pPr algn="l" rtl="0" fontAlgn="t"/>
                      <a:r>
                        <a:rPr lang="en-US" sz="1400" b="0" i="0" u="none" strike="noStrike" dirty="0">
                          <a:solidFill>
                            <a:srgbClr val="000000"/>
                          </a:solidFill>
                          <a:latin typeface="Arial"/>
                        </a:rPr>
                        <a:t>BILNOTC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Billing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36406">
                <a:tc>
                  <a:txBody>
                    <a:bodyPr/>
                    <a:lstStyle/>
                    <a:p>
                      <a:pPr algn="l" rtl="0" fontAlgn="t"/>
                      <a:r>
                        <a:rPr lang="en-US" sz="1400" b="0" i="0" u="none" strike="noStrike" dirty="0">
                          <a:solidFill>
                            <a:srgbClr val="000000"/>
                          </a:solidFill>
                          <a:latin typeface="Arial"/>
                        </a:rPr>
                        <a:t>CL_INT_STMT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Profit Statement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36406">
                <a:tc>
                  <a:txBody>
                    <a:bodyPr/>
                    <a:lstStyle/>
                    <a:p>
                      <a:pPr algn="l" rtl="0" fontAlgn="t"/>
                      <a:r>
                        <a:rPr lang="en-US" sz="1400" b="0" i="0" u="none" strike="noStrike" dirty="0">
                          <a:solidFill>
                            <a:srgbClr val="000000"/>
                          </a:solidFill>
                          <a:latin typeface="Arial"/>
                        </a:rPr>
                        <a:t>RATECH_ADV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Rate Change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36406">
                <a:tc>
                  <a:txBody>
                    <a:bodyPr/>
                    <a:lstStyle/>
                    <a:p>
                      <a:pPr algn="l" rtl="0" fontAlgn="t"/>
                      <a:r>
                        <a:rPr lang="en-US" sz="1400" b="0" i="0" u="none" strike="noStrike" dirty="0">
                          <a:solidFill>
                            <a:srgbClr val="000000"/>
                          </a:solidFill>
                          <a:latin typeface="Arial"/>
                        </a:rPr>
                        <a:t>CL_ROLL_ADV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Rollover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36406">
                <a:tc>
                  <a:txBody>
                    <a:bodyPr/>
                    <a:lstStyle/>
                    <a:p>
                      <a:pPr algn="l" rtl="0" fontAlgn="t"/>
                      <a:r>
                        <a:rPr lang="en-US" sz="1400" b="0" i="0" u="none" strike="noStrike" dirty="0">
                          <a:solidFill>
                            <a:srgbClr val="000000"/>
                          </a:solidFill>
                          <a:latin typeface="Arial"/>
                        </a:rPr>
                        <a:t>CL_AMD_ADV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Amendment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36406">
                <a:tc>
                  <a:txBody>
                    <a:bodyPr/>
                    <a:lstStyle/>
                    <a:p>
                      <a:pPr algn="l" rtl="0" fontAlgn="t"/>
                      <a:r>
                        <a:rPr lang="en-US" sz="1400" b="0" i="0" u="none" strike="noStrike" dirty="0">
                          <a:solidFill>
                            <a:srgbClr val="000000"/>
                          </a:solidFill>
                          <a:latin typeface="Arial"/>
                        </a:rPr>
                        <a:t>CL_CAP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Capitalization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r h="0">
                <a:tc>
                  <a:txBody>
                    <a:bodyPr/>
                    <a:lstStyle/>
                    <a:p>
                      <a:pPr algn="l" rtl="0" fontAlgn="t"/>
                      <a:r>
                        <a:rPr lang="en-US" sz="1400" b="0" i="0" u="none" strike="noStrike" dirty="0">
                          <a:solidFill>
                            <a:srgbClr val="000000"/>
                          </a:solidFill>
                          <a:latin typeface="Arial"/>
                        </a:rPr>
                        <a:t>COUPON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Coupon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4"/>
                  </a:ext>
                </a:extLst>
              </a:tr>
              <a:tr h="236406">
                <a:tc>
                  <a:txBody>
                    <a:bodyPr/>
                    <a:lstStyle/>
                    <a:p>
                      <a:pPr algn="l" rtl="0" fontAlgn="t"/>
                      <a:r>
                        <a:rPr lang="en-US" sz="1400" b="0" i="0" u="none" strike="noStrike" dirty="0">
                          <a:solidFill>
                            <a:srgbClr val="000000"/>
                          </a:solidFill>
                          <a:latin typeface="Arial"/>
                        </a:rPr>
                        <a:t>PAYMENT_ADVICE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Payment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dirty="0" smtClean="0"/>
              <a:t> </a:t>
            </a:r>
            <a:r>
              <a:rPr lang="en-US" sz="1400" dirty="0" smtClean="0"/>
              <a:t>The Islamic Financing Origination is supported for the below Islamic product categories.</a:t>
            </a:r>
            <a:endParaRPr lang="en-US" dirty="0" smtClean="0"/>
          </a:p>
          <a:p>
            <a:pPr>
              <a:buNone/>
            </a:pPr>
            <a:endParaRPr lang="en-US" sz="900" dirty="0" smtClean="0"/>
          </a:p>
          <a:p>
            <a:pPr>
              <a:buNone/>
            </a:pPr>
            <a:r>
              <a:rPr lang="en-US" b="1" dirty="0" smtClean="0"/>
              <a:t>Process Flows:</a:t>
            </a:r>
            <a:endParaRPr lang="en-US" dirty="0" smtClean="0"/>
          </a:p>
          <a:p>
            <a:pPr lvl="1">
              <a:buClr>
                <a:schemeClr val="accent1"/>
              </a:buClr>
              <a:buFont typeface="Arial" pitchFamily="34" charset="0"/>
              <a:buChar char="•"/>
            </a:pPr>
            <a:r>
              <a:rPr lang="en-US" sz="1400" dirty="0" err="1" smtClean="0"/>
              <a:t>Murabaha</a:t>
            </a:r>
            <a:r>
              <a:rPr lang="en-US" sz="1400" dirty="0" smtClean="0"/>
              <a:t> Origination</a:t>
            </a:r>
          </a:p>
          <a:p>
            <a:pPr lvl="1">
              <a:buClr>
                <a:schemeClr val="accent1"/>
              </a:buClr>
              <a:buFont typeface="Arial" pitchFamily="34" charset="0"/>
              <a:buChar char="•"/>
            </a:pPr>
            <a:r>
              <a:rPr lang="en-US" sz="1400" dirty="0" err="1" smtClean="0"/>
              <a:t>Tawarooq</a:t>
            </a:r>
            <a:r>
              <a:rPr lang="en-US" sz="1400" dirty="0" smtClean="0"/>
              <a:t> Origination</a:t>
            </a:r>
          </a:p>
          <a:p>
            <a:pPr lvl="1">
              <a:buClr>
                <a:schemeClr val="accent1"/>
              </a:buClr>
              <a:buFont typeface="Arial" pitchFamily="34" charset="0"/>
              <a:buChar char="•"/>
            </a:pPr>
            <a:r>
              <a:rPr lang="en-US" sz="1400" dirty="0" err="1" smtClean="0"/>
              <a:t>Istisnaa</a:t>
            </a:r>
            <a:r>
              <a:rPr lang="en-US" sz="1400" dirty="0" smtClean="0"/>
              <a:t> Origination</a:t>
            </a:r>
          </a:p>
          <a:p>
            <a:pPr lvl="1">
              <a:buClr>
                <a:schemeClr val="accent1"/>
              </a:buClr>
              <a:buFont typeface="Arial" pitchFamily="34" charset="0"/>
              <a:buChar char="•"/>
            </a:pPr>
            <a:r>
              <a:rPr lang="en-US" sz="1400" dirty="0" err="1" smtClean="0"/>
              <a:t>Musharaka</a:t>
            </a:r>
            <a:r>
              <a:rPr lang="en-US" sz="1400" dirty="0" smtClean="0"/>
              <a:t> Origination</a:t>
            </a:r>
          </a:p>
          <a:p>
            <a:pPr lvl="1">
              <a:buClr>
                <a:schemeClr val="accent1"/>
              </a:buClr>
              <a:buFont typeface="Arial" pitchFamily="34" charset="0"/>
              <a:buChar char="•"/>
            </a:pPr>
            <a:r>
              <a:rPr lang="en-US" sz="1400" dirty="0" err="1" smtClean="0"/>
              <a:t>Mudarabah</a:t>
            </a:r>
            <a:r>
              <a:rPr lang="en-US" sz="1400" dirty="0" smtClean="0"/>
              <a:t> Origination</a:t>
            </a:r>
          </a:p>
          <a:p>
            <a:pPr lvl="1">
              <a:buClr>
                <a:schemeClr val="accent1"/>
              </a:buClr>
              <a:buFont typeface="Arial" pitchFamily="34" charset="0"/>
              <a:buChar char="•"/>
            </a:pPr>
            <a:r>
              <a:rPr lang="en-US" sz="1400" dirty="0" err="1" smtClean="0"/>
              <a:t>Ijarah</a:t>
            </a:r>
            <a:r>
              <a:rPr lang="en-US" sz="1400" dirty="0" smtClean="0"/>
              <a:t> Origination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pPr lvl="1">
              <a:buClr>
                <a:schemeClr val="accent1"/>
              </a:buClr>
              <a:buFont typeface="Arial" pitchFamily="34" charset="0"/>
              <a:buChar char="•"/>
            </a:pPr>
            <a:r>
              <a:rPr lang="en-US" dirty="0" smtClean="0"/>
              <a:t>Balance sheet size Maintenance</a:t>
            </a:r>
            <a:r>
              <a:rPr lang="en-US" b="1" dirty="0" smtClean="0"/>
              <a:t> </a:t>
            </a:r>
          </a:p>
          <a:p>
            <a:pPr lvl="1">
              <a:buClr>
                <a:schemeClr val="accent1"/>
              </a:buClr>
              <a:buFont typeface="Arial" pitchFamily="34" charset="0"/>
              <a:buChar char="•"/>
            </a:pPr>
            <a:r>
              <a:rPr lang="en-US" dirty="0" smtClean="0"/>
              <a:t>Ratio Benchmark Maintenance </a:t>
            </a:r>
          </a:p>
          <a:p>
            <a:pPr lvl="1">
              <a:buClr>
                <a:schemeClr val="accent1"/>
              </a:buClr>
              <a:buFont typeface="Arial" pitchFamily="34" charset="0"/>
              <a:buChar char="•"/>
            </a:pPr>
            <a:r>
              <a:rPr lang="en-US" dirty="0" smtClean="0"/>
              <a:t>Credit Ratio Maintenance </a:t>
            </a:r>
          </a:p>
          <a:p>
            <a:pPr lvl="1">
              <a:buClr>
                <a:schemeClr val="accent1"/>
              </a:buClr>
              <a:buFont typeface="Arial" pitchFamily="34" charset="0"/>
              <a:buChar char="•"/>
            </a:pPr>
            <a:r>
              <a:rPr lang="en-US" dirty="0" smtClean="0"/>
              <a:t>SDE Maintenance </a:t>
            </a:r>
          </a:p>
          <a:p>
            <a:pPr lvl="1">
              <a:buClr>
                <a:schemeClr val="accent1"/>
              </a:buClr>
              <a:buFont typeface="Arial" pitchFamily="34" charset="0"/>
              <a:buChar char="•"/>
            </a:pPr>
            <a:r>
              <a:rPr lang="en-US" dirty="0" smtClean="0"/>
              <a:t>Ratio Template Definition </a:t>
            </a:r>
          </a:p>
          <a:p>
            <a:pPr lvl="1">
              <a:buClr>
                <a:schemeClr val="accent1"/>
              </a:buClr>
              <a:buFont typeface="Arial" pitchFamily="34" charset="0"/>
              <a:buChar char="•"/>
            </a:pPr>
            <a:endParaRPr lang="en-US" b="1" dirty="0" smtClean="0"/>
          </a:p>
          <a:p>
            <a:pPr lvl="1">
              <a:buClr>
                <a:schemeClr val="accent1"/>
              </a:buClr>
              <a:buFont typeface="Arial" pitchFamily="34" charset="0"/>
              <a:buChar cha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WAKALA</a:t>
            </a:r>
            <a:endParaRPr lang="en-US" dirty="0"/>
          </a:p>
        </p:txBody>
      </p:sp>
      <p:sp>
        <p:nvSpPr>
          <p:cNvPr id="3" name="Content Placeholder 2"/>
          <p:cNvSpPr>
            <a:spLocks noGrp="1"/>
          </p:cNvSpPr>
          <p:nvPr>
            <p:ph sz="quarter" idx="12"/>
          </p:nvPr>
        </p:nvSpPr>
        <p:spPr>
          <a:xfrm>
            <a:off x="804347" y="1162228"/>
            <a:ext cx="8229600" cy="3422479"/>
          </a:xfrm>
        </p:spPr>
        <p:txBody>
          <a:bodyPr/>
          <a:lstStyle/>
          <a:p>
            <a:pPr algn="just">
              <a:buFont typeface="Arial" pitchFamily="34" charset="0"/>
              <a:buChar char="•"/>
            </a:pPr>
            <a:r>
              <a:rPr lang="en-US" sz="1800" dirty="0" err="1" smtClean="0"/>
              <a:t>Wakala</a:t>
            </a:r>
            <a:r>
              <a:rPr lang="en-US" sz="1800" dirty="0" smtClean="0"/>
              <a:t> is an agency contract, where business is managed by an agent appointed by the bank. </a:t>
            </a:r>
          </a:p>
          <a:p>
            <a:pPr algn="just">
              <a:buFont typeface="Arial" pitchFamily="34" charset="0"/>
              <a:buChar char="•"/>
            </a:pPr>
            <a:r>
              <a:rPr lang="en-US" sz="1800" dirty="0" smtClean="0"/>
              <a:t>In </a:t>
            </a:r>
            <a:r>
              <a:rPr lang="en-US" sz="1800" dirty="0" err="1" smtClean="0"/>
              <a:t>Wakala</a:t>
            </a:r>
            <a:r>
              <a:rPr lang="en-US" sz="1800" dirty="0" smtClean="0"/>
              <a:t> Bank agrees to finance the customer in advance before they enter into an agreement. </a:t>
            </a:r>
          </a:p>
          <a:p>
            <a:pPr algn="just">
              <a:buFont typeface="Arial" pitchFamily="34" charset="0"/>
              <a:buChar char="•"/>
            </a:pPr>
            <a:r>
              <a:rPr lang="en-US" sz="1800" dirty="0" smtClean="0"/>
              <a:t>The fee for the </a:t>
            </a:r>
            <a:r>
              <a:rPr lang="en-US" sz="1800" dirty="0" err="1" smtClean="0"/>
              <a:t>Wakala</a:t>
            </a:r>
            <a:r>
              <a:rPr lang="en-US" sz="1800" dirty="0" smtClean="0"/>
              <a:t> period is recovered  from the customer when the </a:t>
            </a:r>
            <a:r>
              <a:rPr lang="en-US" sz="1800" dirty="0" err="1" smtClean="0"/>
              <a:t>Wakala</a:t>
            </a:r>
            <a:r>
              <a:rPr lang="en-US" sz="1800" dirty="0" smtClean="0"/>
              <a:t> is converted into a </a:t>
            </a:r>
            <a:r>
              <a:rPr lang="en-US" sz="1800" dirty="0" err="1" smtClean="0"/>
              <a:t>Murabaha</a:t>
            </a:r>
            <a:r>
              <a:rPr lang="en-US" sz="1800" dirty="0" smtClean="0"/>
              <a:t> contract.</a:t>
            </a:r>
          </a:p>
          <a:p>
            <a:pPr algn="just">
              <a:buFont typeface="Arial" pitchFamily="34" charset="0"/>
              <a:buChar char="•"/>
            </a:pPr>
            <a:r>
              <a:rPr lang="en-US" sz="1800" dirty="0" smtClean="0"/>
              <a:t>No Profit / Fee / Charges would be collected during the </a:t>
            </a:r>
            <a:r>
              <a:rPr lang="en-US" sz="1800" dirty="0" err="1" smtClean="0"/>
              <a:t>Wakala</a:t>
            </a:r>
            <a:r>
              <a:rPr lang="en-US" sz="1800" dirty="0" smtClean="0"/>
              <a:t> transaction period.</a:t>
            </a:r>
          </a:p>
          <a:p>
            <a:pPr algn="just">
              <a:buFont typeface="Arial" pitchFamily="34" charset="0"/>
              <a:buChar char="•"/>
            </a:pPr>
            <a:r>
              <a:rPr lang="en-US" sz="1800" dirty="0" smtClean="0"/>
              <a:t>Normal tenor of a </a:t>
            </a:r>
            <a:r>
              <a:rPr lang="en-US" sz="1800" dirty="0" err="1" smtClean="0"/>
              <a:t>Wakala</a:t>
            </a:r>
            <a:r>
              <a:rPr lang="en-US" sz="1800" dirty="0" smtClean="0"/>
              <a:t> contract is of one week to 10 days.</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905854" y="700754"/>
            <a:ext cx="8128094" cy="4042161"/>
          </a:xfrm>
        </p:spPr>
        <p:txBody>
          <a:bodyPr/>
          <a:lstStyle/>
          <a:p>
            <a:pPr>
              <a:buNone/>
            </a:pPr>
            <a:r>
              <a:rPr lang="en-US" sz="1600" b="1" dirty="0" smtClean="0"/>
              <a:t>Stages in </a:t>
            </a:r>
            <a:r>
              <a:rPr lang="en-US" sz="1600" b="1" dirty="0" err="1" smtClean="0"/>
              <a:t>Murabaha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vendor payment</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299104" y="649480"/>
            <a:ext cx="8734844" cy="3935227"/>
          </a:xfrm>
        </p:spPr>
        <p:txBody>
          <a:bodyPr/>
          <a:lstStyle/>
          <a:p>
            <a:pPr>
              <a:buNone/>
            </a:pPr>
            <a:r>
              <a:rPr lang="en-US" sz="1600" b="1" dirty="0" smtClean="0"/>
              <a:t>Stages in </a:t>
            </a:r>
            <a:r>
              <a:rPr lang="en-US" sz="1600" b="1" dirty="0" err="1" smtClean="0"/>
              <a:t>Tawarooq</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589660" y="589660"/>
            <a:ext cx="8444287" cy="3995047"/>
          </a:xfrm>
        </p:spPr>
        <p:txBody>
          <a:bodyPr/>
          <a:lstStyle/>
          <a:p>
            <a:pPr>
              <a:buNone/>
            </a:pPr>
            <a:r>
              <a:rPr lang="en-US" sz="1600" b="1" dirty="0" smtClean="0"/>
              <a:t>Stages in </a:t>
            </a:r>
            <a:r>
              <a:rPr lang="en-US" sz="1600" b="1" dirty="0" err="1" smtClean="0"/>
              <a:t>Istisnaa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83664" y="623844"/>
            <a:ext cx="8350283" cy="3960864"/>
          </a:xfrm>
        </p:spPr>
        <p:txBody>
          <a:bodyPr/>
          <a:lstStyle/>
          <a:p>
            <a:pPr>
              <a:buNone/>
            </a:pPr>
            <a:r>
              <a:rPr lang="en-US" sz="1600" b="1" dirty="0" smtClean="0"/>
              <a:t>Stages in </a:t>
            </a:r>
            <a:r>
              <a:rPr lang="en-US" sz="1600" b="1" dirty="0" err="1" smtClean="0"/>
              <a:t>Musharaka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49480" y="623844"/>
            <a:ext cx="8384467" cy="3960864"/>
          </a:xfrm>
        </p:spPr>
        <p:txBody>
          <a:bodyPr/>
          <a:lstStyle/>
          <a:p>
            <a:pPr>
              <a:buNone/>
            </a:pPr>
            <a:r>
              <a:rPr lang="en-US" sz="1600" b="1" dirty="0" smtClean="0"/>
              <a:t>Stages in </a:t>
            </a:r>
            <a:r>
              <a:rPr lang="en-US" sz="1600" b="1" dirty="0" err="1" smtClean="0"/>
              <a:t>Mudarabah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6752" y="692210"/>
            <a:ext cx="8427196" cy="3892498"/>
          </a:xfrm>
        </p:spPr>
        <p:txBody>
          <a:bodyPr/>
          <a:lstStyle/>
          <a:p>
            <a:pPr>
              <a:buNone/>
            </a:pPr>
            <a:r>
              <a:rPr lang="en-US" sz="1600" b="1" dirty="0" smtClean="0"/>
              <a:t>Stages in </a:t>
            </a:r>
            <a:r>
              <a:rPr lang="en-US" sz="1600" b="1" dirty="0" err="1" smtClean="0"/>
              <a:t>Ijarah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MURABAHA</a:t>
            </a:r>
            <a:endParaRPr lang="en-US" dirty="0"/>
          </a:p>
        </p:txBody>
      </p:sp>
      <p:sp>
        <p:nvSpPr>
          <p:cNvPr id="3" name="Content Placeholder 2"/>
          <p:cNvSpPr>
            <a:spLocks noGrp="1"/>
          </p:cNvSpPr>
          <p:nvPr>
            <p:ph sz="quarter" idx="12"/>
          </p:nvPr>
        </p:nvSpPr>
        <p:spPr>
          <a:xfrm>
            <a:off x="804347" y="905854"/>
            <a:ext cx="8229600" cy="3678854"/>
          </a:xfrm>
        </p:spPr>
        <p:txBody>
          <a:bodyPr/>
          <a:lstStyle/>
          <a:p>
            <a:pPr algn="just">
              <a:buFont typeface="Arial" pitchFamily="34" charset="0"/>
              <a:buChar char="•"/>
            </a:pPr>
            <a:r>
              <a:rPr lang="en-US" sz="1800" dirty="0" err="1" smtClean="0"/>
              <a:t>Murabaha</a:t>
            </a:r>
            <a:r>
              <a:rPr lang="en-US" sz="1800" dirty="0" smtClean="0"/>
              <a:t> is a sale contract, where Bank sells the goods to the customer with cost plus profit basis.</a:t>
            </a:r>
          </a:p>
          <a:p>
            <a:pPr algn="just">
              <a:buFont typeface="Arial" pitchFamily="34" charset="0"/>
              <a:buChar char="•"/>
            </a:pPr>
            <a:r>
              <a:rPr lang="en-US" sz="1800" dirty="0" smtClean="0"/>
              <a:t>The profit amount for the bank’s service is determined during the sale of the goods.</a:t>
            </a:r>
          </a:p>
          <a:p>
            <a:pPr algn="just">
              <a:buFont typeface="Arial" pitchFamily="34" charset="0"/>
              <a:buChar char="•"/>
            </a:pPr>
            <a:r>
              <a:rPr lang="en-US" sz="1800" dirty="0" smtClean="0"/>
              <a:t>Profit once determined cannot be changed.</a:t>
            </a:r>
          </a:p>
          <a:p>
            <a:pPr algn="just">
              <a:buFont typeface="Arial" pitchFamily="34" charset="0"/>
              <a:buChar char="•"/>
            </a:pPr>
            <a:r>
              <a:rPr lang="en-US" sz="1800" dirty="0" smtClean="0"/>
              <a:t>Only the goods which are existing and are under bank’s possession can be sold under </a:t>
            </a:r>
            <a:r>
              <a:rPr lang="en-US" sz="1800" dirty="0" err="1" smtClean="0"/>
              <a:t>Murabaha</a:t>
            </a:r>
            <a:r>
              <a:rPr lang="en-US" sz="1800" dirty="0" smtClean="0"/>
              <a:t>.</a:t>
            </a:r>
          </a:p>
          <a:p>
            <a:pPr algn="just">
              <a:buFont typeface="Arial" pitchFamily="34" charset="0"/>
              <a:buChar char="•"/>
            </a:pPr>
            <a:r>
              <a:rPr lang="en-US" sz="1800" dirty="0" err="1" smtClean="0"/>
              <a:t>Murabaha</a:t>
            </a:r>
            <a:r>
              <a:rPr lang="en-US" sz="1800" dirty="0" smtClean="0"/>
              <a:t> contract can have grace days for the supplier and customer, where different rate of profit is applied than the actual profit during that period.</a:t>
            </a:r>
          </a:p>
          <a:p>
            <a:pPr algn="just">
              <a:buFont typeface="Arial" pitchFamily="34" charset="0"/>
              <a:buChar char="•"/>
            </a:pPr>
            <a:r>
              <a:rPr lang="en-US" sz="1800" dirty="0" smtClean="0"/>
              <a:t>The </a:t>
            </a:r>
            <a:r>
              <a:rPr lang="en-US" sz="1800" dirty="0" err="1" smtClean="0"/>
              <a:t>Wakala</a:t>
            </a:r>
            <a:r>
              <a:rPr lang="en-US" sz="1800" dirty="0" smtClean="0"/>
              <a:t> agency contract will get converted into </a:t>
            </a:r>
            <a:r>
              <a:rPr lang="en-US" sz="1800" dirty="0" err="1" smtClean="0"/>
              <a:t>Murabaha</a:t>
            </a:r>
            <a:r>
              <a:rPr lang="en-US" sz="1800" dirty="0" smtClean="0"/>
              <a:t> once the goods is acquired within the </a:t>
            </a:r>
            <a:r>
              <a:rPr lang="en-US" sz="1800" dirty="0" err="1" smtClean="0"/>
              <a:t>Wakala</a:t>
            </a:r>
            <a:r>
              <a:rPr lang="en-US" sz="1800" dirty="0" smtClean="0"/>
              <a:t> Period.</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MUDARABAH</a:t>
            </a:r>
            <a:endParaRPr lang="en-US" dirty="0"/>
          </a:p>
        </p:txBody>
      </p:sp>
      <p:sp>
        <p:nvSpPr>
          <p:cNvPr id="3" name="Content Placeholder 2"/>
          <p:cNvSpPr>
            <a:spLocks noGrp="1"/>
          </p:cNvSpPr>
          <p:nvPr>
            <p:ph sz="quarter" idx="12"/>
          </p:nvPr>
        </p:nvSpPr>
        <p:spPr>
          <a:xfrm>
            <a:off x="804347" y="940036"/>
            <a:ext cx="8229600" cy="3644671"/>
          </a:xfrm>
        </p:spPr>
        <p:txBody>
          <a:bodyPr/>
          <a:lstStyle/>
          <a:p>
            <a:pPr marL="228600" lvl="1" indent="-168275" algn="just">
              <a:buClr>
                <a:srgbClr val="FF0000"/>
              </a:buClr>
              <a:buFont typeface="Arial" pitchFamily="34" charset="0"/>
              <a:buChar char="•"/>
              <a:defRPr/>
            </a:pPr>
            <a:r>
              <a:rPr lang="en-GB" dirty="0" err="1" smtClean="0"/>
              <a:t>Mudarabah</a:t>
            </a:r>
            <a:r>
              <a:rPr lang="en-GB" dirty="0" smtClean="0"/>
              <a:t> is a partnership between the bank and an enterprise / company for a pre-agreed period. The bank invests in either a new or existing company with pre-agreed profit percentage share.</a:t>
            </a:r>
          </a:p>
          <a:p>
            <a:pPr marL="228600" lvl="1" indent="-168275" algn="just">
              <a:buClr>
                <a:srgbClr val="FF0000"/>
              </a:buClr>
              <a:buFont typeface="Arial" pitchFamily="34" charset="0"/>
              <a:buChar char="•"/>
              <a:defRPr/>
            </a:pPr>
            <a:r>
              <a:rPr lang="en-GB" dirty="0" err="1" smtClean="0"/>
              <a:t>Mudarabah</a:t>
            </a:r>
            <a:r>
              <a:rPr lang="en-GB" dirty="0" smtClean="0"/>
              <a:t> refers to an investment done by the Bank (</a:t>
            </a:r>
            <a:r>
              <a:rPr lang="en-GB" dirty="0" err="1" smtClean="0"/>
              <a:t>Rabbul</a:t>
            </a:r>
            <a:r>
              <a:rPr lang="en-GB" dirty="0" smtClean="0"/>
              <a:t>-mal) with an entrepreneur. The </a:t>
            </a:r>
            <a:r>
              <a:rPr lang="en-GB" dirty="0" err="1" smtClean="0"/>
              <a:t>Rabbul</a:t>
            </a:r>
            <a:r>
              <a:rPr lang="en-GB" dirty="0" smtClean="0"/>
              <a:t>-mal invests by allowing an entrepreneur with ideas and expertise to use the capital for productive purposes and shares the profit (if any) with the entrepreneur-borrower (</a:t>
            </a:r>
            <a:r>
              <a:rPr lang="en-GB" dirty="0" err="1" smtClean="0"/>
              <a:t>Mudarib</a:t>
            </a:r>
            <a:r>
              <a:rPr lang="en-GB" dirty="0" smtClean="0"/>
              <a:t>). And the losses (if any) however, is borne wholly by the </a:t>
            </a:r>
            <a:r>
              <a:rPr lang="en-GB" dirty="0" err="1" smtClean="0"/>
              <a:t>Rabbul</a:t>
            </a:r>
            <a:r>
              <a:rPr lang="en-GB" dirty="0" smtClean="0"/>
              <a:t>-mal. In Islamic literature, this mode of financing is being termed as </a:t>
            </a:r>
            <a:r>
              <a:rPr lang="en-GB" dirty="0" err="1" smtClean="0"/>
              <a:t>Mudarabah</a:t>
            </a:r>
            <a:r>
              <a:rPr lang="en-GB" dirty="0" smtClean="0"/>
              <a:t>.</a:t>
            </a:r>
          </a:p>
          <a:p>
            <a:pPr marL="228600" lvl="1" indent="-168275" algn="just">
              <a:buClr>
                <a:srgbClr val="FF0000"/>
              </a:buClr>
              <a:buFont typeface="Arial" pitchFamily="34" charset="0"/>
              <a:buChar char="•"/>
              <a:defRPr/>
            </a:pPr>
            <a:r>
              <a:rPr lang="en-GB" dirty="0" smtClean="0"/>
              <a:t>Under </a:t>
            </a:r>
            <a:r>
              <a:rPr lang="en-GB" dirty="0" err="1" smtClean="0"/>
              <a:t>Mudarabah</a:t>
            </a:r>
            <a:r>
              <a:rPr lang="en-GB" dirty="0" smtClean="0"/>
              <a:t> financing, the bank invests hundred percent (100%) of the project or investment value. There is no Margin or Down payment.</a:t>
            </a:r>
            <a:endParaRPr lang="en-US"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9894</TotalTime>
  <Words>5209</Words>
  <Application>Microsoft Office PowerPoint</Application>
  <PresentationFormat>On-screen Show (16:9)</PresentationFormat>
  <Paragraphs>668</Paragraphs>
  <Slides>77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ＭＳ Ｐゴシック</vt:lpstr>
      <vt:lpstr>Arial</vt:lpstr>
      <vt:lpstr>Calibri</vt:lpstr>
      <vt:lpstr>Times</vt:lpstr>
      <vt:lpstr>Wingdings</vt:lpstr>
      <vt:lpstr>Oracle 2014</vt:lpstr>
      <vt:lpstr>PowerPoint Presentation</vt:lpstr>
      <vt:lpstr>Accelerator Pack 14.1.0.0.0</vt:lpstr>
      <vt:lpstr>Agenda </vt:lpstr>
      <vt:lpstr>Islamic Financing</vt:lpstr>
      <vt:lpstr>Islamic Financing</vt:lpstr>
      <vt:lpstr>Islamic Financing</vt:lpstr>
      <vt:lpstr>WAKALA</vt:lpstr>
      <vt:lpstr>MURABAHA</vt:lpstr>
      <vt:lpstr>MUDARABAH</vt:lpstr>
      <vt:lpstr>MUSHARAKA</vt:lpstr>
      <vt:lpstr>MUSHARAKA UNDER CONSTRUCTION</vt:lpstr>
      <vt:lpstr>ISTISNA</vt:lpstr>
      <vt:lpstr>IJARAH</vt:lpstr>
      <vt:lpstr>IJARAH</vt:lpstr>
      <vt:lpstr>TAWAROOQ</vt:lpstr>
      <vt:lpstr>TAWAROOQ</vt:lpstr>
      <vt:lpstr>AR-RAHNU</vt:lpstr>
      <vt:lpstr>Products Features  </vt:lpstr>
      <vt:lpstr>Islamic Financing- Product Features</vt:lpstr>
      <vt:lpstr>Islamic Financing- 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Finance Statement</vt:lpstr>
      <vt:lpstr>APACK Product List </vt:lpstr>
      <vt:lpstr>APACK - Products</vt:lpstr>
      <vt:lpstr>APACK - Products</vt:lpstr>
      <vt:lpstr>APACK - Products</vt:lpstr>
      <vt:lpstr>Operations </vt:lpstr>
      <vt:lpstr>Processing – CI Account</vt:lpstr>
      <vt:lpstr>Processing – CI Account</vt:lpstr>
      <vt:lpstr>Processing – CI Account</vt:lpstr>
      <vt:lpstr>Processing – CI Account</vt:lpstr>
      <vt:lpstr>Processing – CI Account</vt:lpstr>
      <vt:lpstr>Processing – CI Disbursement</vt:lpstr>
      <vt:lpstr>Processing – CI Payment</vt:lpstr>
      <vt:lpstr>Processing – CI Payment</vt:lpstr>
      <vt:lpstr>Processing – VAMI</vt:lpstr>
      <vt:lpstr>Processing – VAMI</vt:lpstr>
      <vt:lpstr>Processing – Transfer of CI Accounts</vt:lpstr>
      <vt:lpstr>Events Covered</vt:lpstr>
      <vt:lpstr>Events Covered</vt:lpstr>
      <vt:lpstr>Reports and Advices </vt:lpstr>
      <vt:lpstr>Reports</vt:lpstr>
      <vt:lpstr>Advices</vt:lpstr>
      <vt:lpstr>BPEL Process Flow   </vt:lpstr>
      <vt:lpstr>Loan Origination </vt:lpstr>
      <vt:lpstr>Loan Origination </vt:lpstr>
      <vt:lpstr>Loan Origination </vt:lpstr>
      <vt:lpstr>Loan Origination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1057</cp:revision>
  <cp:lastPrinted>2012-08-03T22:03:14Z</cp:lastPrinted>
  <dcterms:created xsi:type="dcterms:W3CDTF">2012-05-31T20:53:14Z</dcterms:created>
  <dcterms:modified xsi:type="dcterms:W3CDTF">2020-04-19T13:09:11Z</dcterms:modified>
</cp:coreProperties>
</file>