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64"/>
  </p:notesMasterIdLst>
  <p:handoutMasterIdLst>
    <p:handoutMasterId r:id="rId65"/>
  </p:handoutMasterIdLst>
  <p:sldIdLst>
    <p:sldId id="267" r:id="rId2"/>
    <p:sldId id="507" r:id="rId3"/>
    <p:sldId id="508" r:id="rId4"/>
    <p:sldId id="582" r:id="rId5"/>
    <p:sldId id="509" r:id="rId6"/>
    <p:sldId id="534" r:id="rId7"/>
    <p:sldId id="510" r:id="rId8"/>
    <p:sldId id="511" r:id="rId9"/>
    <p:sldId id="535" r:id="rId10"/>
    <p:sldId id="536" r:id="rId11"/>
    <p:sldId id="538" r:id="rId12"/>
    <p:sldId id="537" r:id="rId13"/>
    <p:sldId id="539" r:id="rId14"/>
    <p:sldId id="540" r:id="rId15"/>
    <p:sldId id="541" r:id="rId16"/>
    <p:sldId id="588" r:id="rId17"/>
    <p:sldId id="542" r:id="rId18"/>
    <p:sldId id="543" r:id="rId19"/>
    <p:sldId id="544" r:id="rId20"/>
    <p:sldId id="545" r:id="rId21"/>
    <p:sldId id="546" r:id="rId22"/>
    <p:sldId id="547" r:id="rId23"/>
    <p:sldId id="548" r:id="rId24"/>
    <p:sldId id="549" r:id="rId25"/>
    <p:sldId id="550" r:id="rId26"/>
    <p:sldId id="551" r:id="rId27"/>
    <p:sldId id="552" r:id="rId28"/>
    <p:sldId id="553" r:id="rId29"/>
    <p:sldId id="554" r:id="rId30"/>
    <p:sldId id="555" r:id="rId31"/>
    <p:sldId id="556" r:id="rId32"/>
    <p:sldId id="557" r:id="rId33"/>
    <p:sldId id="558" r:id="rId34"/>
    <p:sldId id="559" r:id="rId35"/>
    <p:sldId id="560" r:id="rId36"/>
    <p:sldId id="561" r:id="rId37"/>
    <p:sldId id="562" r:id="rId38"/>
    <p:sldId id="563" r:id="rId39"/>
    <p:sldId id="564" r:id="rId40"/>
    <p:sldId id="565" r:id="rId41"/>
    <p:sldId id="566" r:id="rId42"/>
    <p:sldId id="577" r:id="rId43"/>
    <p:sldId id="567" r:id="rId44"/>
    <p:sldId id="568" r:id="rId45"/>
    <p:sldId id="569" r:id="rId46"/>
    <p:sldId id="578" r:id="rId47"/>
    <p:sldId id="570" r:id="rId48"/>
    <p:sldId id="573" r:id="rId49"/>
    <p:sldId id="579" r:id="rId50"/>
    <p:sldId id="571" r:id="rId51"/>
    <p:sldId id="572" r:id="rId52"/>
    <p:sldId id="580" r:id="rId53"/>
    <p:sldId id="574" r:id="rId54"/>
    <p:sldId id="581" r:id="rId55"/>
    <p:sldId id="576" r:id="rId56"/>
    <p:sldId id="584" r:id="rId57"/>
    <p:sldId id="583" r:id="rId58"/>
    <p:sldId id="585" r:id="rId59"/>
    <p:sldId id="586" r:id="rId60"/>
    <p:sldId id="587" r:id="rId61"/>
    <p:sldId id="262" r:id="rId62"/>
    <p:sldId id="343" r:id="rId63"/>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extLst>
      <p:ext uri="{BB962C8B-B14F-4D97-AF65-F5344CB8AC3E}">
        <p14:creationId xmlns:p14="http://schemas.microsoft.com/office/powerpoint/2010/main" val="3070891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a:t>
            </a:fld>
            <a:endParaRPr lang="en-US"/>
          </a:p>
        </p:txBody>
      </p:sp>
    </p:spTree>
    <p:extLst>
      <p:ext uri="{BB962C8B-B14F-4D97-AF65-F5344CB8AC3E}">
        <p14:creationId xmlns:p14="http://schemas.microsoft.com/office/powerpoint/2010/main" val="2066563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61</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62</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2018,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Lending - Product Features</a:t>
            </a:r>
            <a:endParaRPr lang="en-US" dirty="0"/>
          </a:p>
        </p:txBody>
      </p:sp>
      <p:sp>
        <p:nvSpPr>
          <p:cNvPr id="3" name="Content Placeholder 2"/>
          <p:cNvSpPr>
            <a:spLocks noGrp="1"/>
          </p:cNvSpPr>
          <p:nvPr>
            <p:ph sz="quarter" idx="12"/>
          </p:nvPr>
        </p:nvSpPr>
        <p:spPr>
          <a:xfrm>
            <a:off x="619010" y="1245520"/>
            <a:ext cx="8229600" cy="3062606"/>
          </a:xfrm>
        </p:spPr>
        <p:txBody>
          <a:bodyPr/>
          <a:lstStyle/>
          <a:p>
            <a:pPr>
              <a:buFont typeface="Arial" pitchFamily="34" charset="0"/>
              <a:buChar char="•"/>
            </a:pPr>
            <a:r>
              <a:rPr lang="en-US" sz="1600" dirty="0" smtClean="0"/>
              <a:t>Accrual preference for interest component in status change </a:t>
            </a:r>
          </a:p>
          <a:p>
            <a:pPr>
              <a:buFont typeface="Arial" pitchFamily="34" charset="0"/>
              <a:buChar char="•"/>
            </a:pPr>
            <a:r>
              <a:rPr lang="en-US" sz="1600" dirty="0" smtClean="0"/>
              <a:t>Reversal of interest income during status change with options </a:t>
            </a:r>
          </a:p>
          <a:p>
            <a:pPr>
              <a:buFont typeface="Arial" pitchFamily="34" charset="0"/>
              <a:buChar char="•"/>
            </a:pPr>
            <a:r>
              <a:rPr lang="en-US" sz="1600" dirty="0" smtClean="0"/>
              <a:t>Liquidation order will be used to liquidated the components due on this order </a:t>
            </a:r>
          </a:p>
          <a:p>
            <a:pPr>
              <a:buFont typeface="Arial" pitchFamily="34" charset="0"/>
              <a:buChar char="•"/>
            </a:pPr>
            <a:r>
              <a:rPr lang="en-US" sz="1600" dirty="0" smtClean="0"/>
              <a:t>Different types of Static and User defined roles </a:t>
            </a:r>
          </a:p>
          <a:p>
            <a:pPr>
              <a:buFont typeface="Arial" pitchFamily="34" charset="0"/>
              <a:buChar char="•"/>
            </a:pPr>
            <a:r>
              <a:rPr lang="en-US" sz="1600" dirty="0" smtClean="0"/>
              <a:t>Usage of different types of GLs during status change </a:t>
            </a:r>
          </a:p>
          <a:p>
            <a:pPr>
              <a:buFont typeface="Arial" pitchFamily="34" charset="0"/>
              <a:buChar char="•"/>
            </a:pPr>
            <a:r>
              <a:rPr lang="en-US" sz="1600" dirty="0" smtClean="0"/>
              <a:t>Capitalization of components </a:t>
            </a:r>
          </a:p>
          <a:p>
            <a:pPr>
              <a:buFont typeface="Arial" pitchFamily="34" charset="0"/>
              <a:buChar char="•"/>
            </a:pPr>
            <a:r>
              <a:rPr lang="en-US" sz="1600" dirty="0" smtClean="0"/>
              <a:t>Contingent Accrual Entries during status change</a:t>
            </a:r>
          </a:p>
          <a:p>
            <a:pPr>
              <a:buFont typeface="Arial" pitchFamily="34" charset="0"/>
              <a:buChar char="•"/>
            </a:pPr>
            <a:r>
              <a:rPr lang="en-US" sz="1600" dirty="0" smtClean="0"/>
              <a:t>Interest pay back can be enabled for pre-payments</a:t>
            </a:r>
          </a:p>
          <a:p>
            <a:pPr>
              <a:buFont typeface="Arial" pitchFamily="34" charset="0"/>
              <a:buChar char="•"/>
            </a:pPr>
            <a:r>
              <a:rPr lang="en-US" sz="1600" dirty="0" smtClean="0"/>
              <a:t>Loan top-up restrictions can be given for the products.</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Product Parameters</a:t>
            </a:r>
            <a:br>
              <a:rPr lang="en-US" sz="3200" dirty="0" smtClean="0"/>
            </a:br>
            <a:endParaRPr lang="en-US" dirty="0"/>
          </a:p>
        </p:txBody>
      </p:sp>
      <p:sp>
        <p:nvSpPr>
          <p:cNvPr id="3" name="Content Placeholder 2"/>
          <p:cNvSpPr>
            <a:spLocks noGrp="1"/>
          </p:cNvSpPr>
          <p:nvPr>
            <p:ph sz="quarter" idx="12"/>
          </p:nvPr>
        </p:nvSpPr>
        <p:spPr>
          <a:xfrm>
            <a:off x="445423" y="1756575"/>
            <a:ext cx="8229600" cy="3062606"/>
          </a:xfrm>
        </p:spPr>
        <p:txBody>
          <a:bodyPr/>
          <a:lstStyle/>
          <a:p>
            <a:pPr algn="just">
              <a:buClr>
                <a:schemeClr val="accent1"/>
              </a:buClr>
              <a:buFont typeface="Arial" charset="0"/>
              <a:buChar char="•"/>
            </a:pPr>
            <a:r>
              <a:rPr lang="en-US" sz="1600" dirty="0" smtClean="0"/>
              <a:t>Simple Bearing: Typically used for corporate customers. </a:t>
            </a:r>
          </a:p>
          <a:p>
            <a:pPr algn="just">
              <a:buClr>
                <a:schemeClr val="accent1"/>
              </a:buClr>
              <a:buFont typeface="Arial" charset="0"/>
              <a:buChar char="•"/>
            </a:pPr>
            <a:r>
              <a:rPr lang="en-US" sz="1600" dirty="0" smtClean="0"/>
              <a:t> Bearing Capitalized: Used for corporate customers. The interest accrued at the end of the schedule is added to the Principal.</a:t>
            </a:r>
          </a:p>
          <a:p>
            <a:pPr algn="just">
              <a:buClr>
                <a:schemeClr val="accent1"/>
              </a:buClr>
              <a:buFont typeface="Arial" charset="0"/>
              <a:buChar char="•"/>
            </a:pPr>
            <a:r>
              <a:rPr lang="en-US" sz="1600" dirty="0" smtClean="0"/>
              <a:t> Discounted/True Discounted: Used for corporate customers who need short term financing. The interest is collected upfront. </a:t>
            </a:r>
          </a:p>
          <a:p>
            <a:pPr algn="just">
              <a:buClr>
                <a:schemeClr val="accent1"/>
              </a:buClr>
              <a:buFont typeface="Arial" charset="0"/>
              <a:buChar char="•"/>
            </a:pPr>
            <a:r>
              <a:rPr lang="en-US" sz="1600" dirty="0" smtClean="0"/>
              <a:t> Amortized: Typically used for retail customers.</a:t>
            </a:r>
          </a:p>
          <a:p>
            <a:pPr algn="just">
              <a:buClr>
                <a:schemeClr val="accent1"/>
              </a:buClr>
              <a:buFont typeface="Arial" charset="0"/>
              <a:buChar char="•"/>
            </a:pPr>
            <a:r>
              <a:rPr lang="en-US" sz="1600" dirty="0" smtClean="0"/>
              <a:t> Compounding Interest: Supported for both Simple and Amortized types of loans</a:t>
            </a:r>
          </a:p>
          <a:p>
            <a:pPr>
              <a:buNone/>
            </a:pPr>
            <a:endParaRPr lang="en-US" dirty="0"/>
          </a:p>
        </p:txBody>
      </p:sp>
      <p:sp>
        <p:nvSpPr>
          <p:cNvPr id="4" name="Text Placeholder 3"/>
          <p:cNvSpPr>
            <a:spLocks noGrp="1"/>
          </p:cNvSpPr>
          <p:nvPr>
            <p:ph type="body" sz="quarter" idx="13"/>
          </p:nvPr>
        </p:nvSpPr>
        <p:spPr>
          <a:xfrm>
            <a:off x="449786" y="1021828"/>
            <a:ext cx="8229600" cy="304800"/>
          </a:xfrm>
        </p:spPr>
        <p:txBody>
          <a:bodyPr/>
          <a:lstStyle/>
          <a:p>
            <a:pPr algn="just"/>
            <a:r>
              <a:rPr lang="en-US" dirty="0" smtClean="0"/>
              <a:t>The following types of Interest Calculation Methods are supported: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Product Parameters</a:t>
            </a:r>
            <a:br>
              <a:rPr lang="en-US" sz="3200" dirty="0" smtClean="0"/>
            </a:br>
            <a:endParaRPr lang="en-US" dirty="0"/>
          </a:p>
        </p:txBody>
      </p:sp>
      <p:sp>
        <p:nvSpPr>
          <p:cNvPr id="3" name="Content Placeholder 2"/>
          <p:cNvSpPr>
            <a:spLocks noGrp="1"/>
          </p:cNvSpPr>
          <p:nvPr>
            <p:ph sz="quarter" idx="12"/>
          </p:nvPr>
        </p:nvSpPr>
        <p:spPr>
          <a:xfrm>
            <a:off x="476250" y="1238251"/>
            <a:ext cx="8186310" cy="2324100"/>
          </a:xfrm>
        </p:spPr>
        <p:txBody>
          <a:bodyPr/>
          <a:lstStyle/>
          <a:p>
            <a:pPr algn="just">
              <a:buClr>
                <a:schemeClr val="accent1"/>
              </a:buClr>
              <a:buFont typeface="Arial" charset="0"/>
              <a:buChar char="•"/>
            </a:pPr>
            <a:r>
              <a:rPr lang="en-US" sz="1600" dirty="0" smtClean="0"/>
              <a:t>Payment in Advance: Supported for both simple and amortized types of loans.  The repayment schedule starts from the value date of the loan. </a:t>
            </a:r>
          </a:p>
          <a:p>
            <a:pPr algn="just">
              <a:buClr>
                <a:schemeClr val="accent1"/>
              </a:buClr>
              <a:buFont typeface="Arial" charset="0"/>
              <a:buChar char="•"/>
            </a:pPr>
            <a:r>
              <a:rPr lang="en-US" sz="1600" dirty="0" smtClean="0"/>
              <a:t> Amortized Rule of 78: Used in short term retail loans. </a:t>
            </a:r>
            <a:r>
              <a:rPr lang="en-US" sz="1600" dirty="0" err="1" smtClean="0"/>
              <a:t>Eg</a:t>
            </a:r>
            <a:r>
              <a:rPr lang="en-US" sz="1600" dirty="0" smtClean="0"/>
              <a:t>. Loans for automobiles.</a:t>
            </a:r>
          </a:p>
          <a:p>
            <a:pPr algn="just">
              <a:buClr>
                <a:schemeClr val="accent1"/>
              </a:buClr>
              <a:buFont typeface="Arial" charset="0"/>
              <a:buChar char="•"/>
            </a:pPr>
            <a:r>
              <a:rPr lang="en-US" sz="1600" dirty="0" smtClean="0"/>
              <a:t> User Defined : The user can define the formula for requirements other than the above mentioned types of interest calculation. </a:t>
            </a:r>
            <a:r>
              <a:rPr lang="en-US" sz="1600" dirty="0" err="1" smtClean="0"/>
              <a:t>Eg</a:t>
            </a:r>
            <a:r>
              <a:rPr lang="en-US" sz="1600" dirty="0" smtClean="0"/>
              <a:t>. Flat rate used in microfinance.</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752475" y="923184"/>
            <a:ext cx="8117143" cy="3554100"/>
          </a:xfrm>
        </p:spPr>
        <p:txBody>
          <a:bodyPr/>
          <a:lstStyle/>
          <a:p>
            <a:pPr algn="just">
              <a:buClr>
                <a:schemeClr val="tx2"/>
              </a:buClr>
              <a:buNone/>
            </a:pPr>
            <a:r>
              <a:rPr lang="en-US" b="1" dirty="0" smtClean="0"/>
              <a:t>Disbursement Mode</a:t>
            </a:r>
            <a:r>
              <a:rPr lang="en-US" dirty="0" smtClean="0"/>
              <a:t>:</a:t>
            </a:r>
          </a:p>
          <a:p>
            <a:pPr algn="just">
              <a:buClr>
                <a:schemeClr val="tx2"/>
              </a:buClr>
              <a:buNone/>
            </a:pPr>
            <a:r>
              <a:rPr lang="en-US" sz="1600" dirty="0" smtClean="0"/>
              <a:t>The following modes of disbursement are supported</a:t>
            </a:r>
          </a:p>
          <a:p>
            <a:pPr algn="just">
              <a:buClr>
                <a:schemeClr val="accent1"/>
              </a:buClr>
              <a:buFont typeface="Arial" pitchFamily="34" charset="0"/>
              <a:buChar char="•"/>
            </a:pPr>
            <a:r>
              <a:rPr lang="en-US" sz="1600" dirty="0" smtClean="0"/>
              <a:t> Auto</a:t>
            </a:r>
          </a:p>
          <a:p>
            <a:pPr algn="just">
              <a:buClr>
                <a:schemeClr val="accent1"/>
              </a:buClr>
              <a:buFont typeface="Arial" pitchFamily="34" charset="0"/>
              <a:buChar char="•"/>
            </a:pPr>
            <a:r>
              <a:rPr lang="en-US" sz="1600" dirty="0" smtClean="0"/>
              <a:t>Manual</a:t>
            </a:r>
          </a:p>
          <a:p>
            <a:pPr algn="just">
              <a:buClr>
                <a:schemeClr val="tx2"/>
              </a:buClr>
              <a:buNone/>
            </a:pPr>
            <a:r>
              <a:rPr lang="en-US" sz="1600" dirty="0" smtClean="0"/>
              <a:t>For disbursement, the following types of Credit Settlement modes are supported:</a:t>
            </a:r>
          </a:p>
          <a:p>
            <a:pPr algn="just">
              <a:buClr>
                <a:schemeClr val="accent1"/>
              </a:buClr>
              <a:buFont typeface="Arial" pitchFamily="34" charset="0"/>
              <a:buChar char="•"/>
            </a:pPr>
            <a:r>
              <a:rPr lang="en-US" sz="1600" dirty="0" smtClean="0"/>
              <a:t>CASA</a:t>
            </a:r>
          </a:p>
          <a:p>
            <a:pPr algn="just">
              <a:buClr>
                <a:schemeClr val="accent1"/>
              </a:buClr>
              <a:buFont typeface="Arial" pitchFamily="34" charset="0"/>
              <a:buChar char="•"/>
            </a:pPr>
            <a:r>
              <a:rPr lang="en-US" sz="1600" dirty="0" smtClean="0"/>
              <a:t>Credit Card</a:t>
            </a:r>
          </a:p>
          <a:p>
            <a:pPr algn="just">
              <a:buClr>
                <a:schemeClr val="accent1"/>
              </a:buClr>
              <a:buFont typeface="Arial" pitchFamily="34" charset="0"/>
              <a:buChar char="•"/>
            </a:pPr>
            <a:r>
              <a:rPr lang="en-US" sz="1600" dirty="0" smtClean="0"/>
              <a:t>Debit Card</a:t>
            </a:r>
          </a:p>
          <a:p>
            <a:pPr algn="just">
              <a:buClr>
                <a:schemeClr val="accent1"/>
              </a:buClr>
              <a:buFont typeface="Arial" pitchFamily="34" charset="0"/>
              <a:buChar char="•"/>
            </a:pPr>
            <a:r>
              <a:rPr lang="en-US" sz="1600" dirty="0" smtClean="0"/>
              <a:t>Clearing</a:t>
            </a:r>
          </a:p>
          <a:p>
            <a:pPr algn="just">
              <a:buClr>
                <a:schemeClr val="accent1"/>
              </a:buClr>
              <a:buFont typeface="Arial" pitchFamily="34" charset="0"/>
              <a:buChar char="•"/>
            </a:pPr>
            <a:r>
              <a:rPr lang="en-US" sz="1600" dirty="0" smtClean="0"/>
              <a:t>External Account</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00050" y="866775"/>
            <a:ext cx="8460043" cy="3839109"/>
          </a:xfrm>
        </p:spPr>
        <p:txBody>
          <a:bodyPr/>
          <a:lstStyle/>
          <a:p>
            <a:pPr algn="just">
              <a:buClr>
                <a:schemeClr val="tx2"/>
              </a:buClr>
              <a:buNone/>
            </a:pPr>
            <a:r>
              <a:rPr lang="en-US" b="1" dirty="0" smtClean="0"/>
              <a:t>Liquidation Mode</a:t>
            </a:r>
            <a:r>
              <a:rPr lang="en-US" sz="1800" dirty="0" smtClean="0"/>
              <a:t>: </a:t>
            </a:r>
          </a:p>
          <a:p>
            <a:pPr algn="just">
              <a:buClr>
                <a:schemeClr val="tx2"/>
              </a:buClr>
              <a:buNone/>
            </a:pPr>
            <a:r>
              <a:rPr lang="en-US" sz="1800" dirty="0" smtClean="0"/>
              <a:t>	</a:t>
            </a:r>
            <a:r>
              <a:rPr lang="en-US" sz="1600" dirty="0" smtClean="0"/>
              <a:t>The following modes of Liquidation are supported</a:t>
            </a:r>
          </a:p>
          <a:p>
            <a:pPr algn="just">
              <a:buClr>
                <a:schemeClr val="accent1"/>
              </a:buClr>
              <a:buFont typeface="Arial" pitchFamily="34" charset="0"/>
              <a:buChar char="•"/>
            </a:pPr>
            <a:r>
              <a:rPr lang="en-US" sz="1600" dirty="0" smtClean="0"/>
              <a:t>  Auto</a:t>
            </a:r>
          </a:p>
          <a:p>
            <a:pPr algn="just">
              <a:buClr>
                <a:schemeClr val="accent1"/>
              </a:buClr>
              <a:buFont typeface="Arial" pitchFamily="34" charset="0"/>
              <a:buChar char="•"/>
            </a:pPr>
            <a:r>
              <a:rPr lang="en-US" sz="1600" dirty="0" smtClean="0"/>
              <a:t>  Manual</a:t>
            </a:r>
          </a:p>
          <a:p>
            <a:pPr algn="just">
              <a:buClr>
                <a:schemeClr val="accent1"/>
              </a:buClr>
              <a:buFont typeface="Arial" pitchFamily="34" charset="0"/>
              <a:buChar char="•"/>
            </a:pPr>
            <a:r>
              <a:rPr lang="en-US" sz="1600" dirty="0" smtClean="0"/>
              <a:t>  Component (Independent mode for each component- auto/manual)</a:t>
            </a:r>
          </a:p>
          <a:p>
            <a:pPr algn="just">
              <a:buClr>
                <a:schemeClr val="tx2"/>
              </a:buClr>
              <a:buNone/>
            </a:pPr>
            <a:r>
              <a:rPr lang="en-US" sz="1600" dirty="0" smtClean="0"/>
              <a:t>   For Liquidation, the following Debit Settlement modes are supported</a:t>
            </a:r>
          </a:p>
          <a:p>
            <a:pPr lvl="2" algn="just">
              <a:buClr>
                <a:schemeClr val="accent1"/>
              </a:buClr>
              <a:buFont typeface="Arial" pitchFamily="34" charset="0"/>
              <a:buChar char="•"/>
            </a:pPr>
            <a:r>
              <a:rPr lang="en-US" sz="1600" dirty="0" smtClean="0"/>
              <a:t>CASA (with / without balance)</a:t>
            </a:r>
          </a:p>
          <a:p>
            <a:pPr lvl="2" algn="just">
              <a:buClr>
                <a:schemeClr val="accent1"/>
              </a:buClr>
              <a:buFont typeface="Arial" pitchFamily="34" charset="0"/>
              <a:buChar char="•"/>
            </a:pPr>
            <a:r>
              <a:rPr lang="en-US" sz="1600" dirty="0" smtClean="0"/>
              <a:t>Credit Card</a:t>
            </a:r>
          </a:p>
          <a:p>
            <a:pPr lvl="2" algn="just">
              <a:buClr>
                <a:schemeClr val="accent1"/>
              </a:buClr>
              <a:buFont typeface="Arial" pitchFamily="34" charset="0"/>
              <a:buChar char="•"/>
            </a:pPr>
            <a:r>
              <a:rPr lang="en-US" sz="1600" dirty="0" smtClean="0"/>
              <a:t>Debit Card</a:t>
            </a:r>
          </a:p>
          <a:p>
            <a:pPr lvl="2" algn="just">
              <a:buClr>
                <a:schemeClr val="accent1"/>
              </a:buClr>
              <a:buFont typeface="Arial" pitchFamily="34" charset="0"/>
              <a:buChar char="•"/>
            </a:pPr>
            <a:r>
              <a:rPr lang="en-US" sz="1600" dirty="0" smtClean="0"/>
              <a:t>-Clearing / PDC</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00050" y="866775"/>
            <a:ext cx="8460043" cy="3839109"/>
          </a:xfrm>
        </p:spPr>
        <p:txBody>
          <a:bodyPr/>
          <a:lstStyle/>
          <a:p>
            <a:pPr algn="just">
              <a:buClr>
                <a:schemeClr val="tx2"/>
              </a:buClr>
              <a:buNone/>
            </a:pPr>
            <a:r>
              <a:rPr lang="en-US" b="1" dirty="0" smtClean="0"/>
              <a:t>Provisioning Mode</a:t>
            </a:r>
            <a:r>
              <a:rPr lang="en-US" sz="1800" dirty="0" smtClean="0"/>
              <a:t>: </a:t>
            </a:r>
          </a:p>
          <a:p>
            <a:pPr algn="just">
              <a:buClr>
                <a:schemeClr val="tx2"/>
              </a:buClr>
              <a:buNone/>
            </a:pPr>
            <a:r>
              <a:rPr lang="en-US" sz="1800" dirty="0" smtClean="0"/>
              <a:t>	</a:t>
            </a:r>
            <a:r>
              <a:rPr lang="en-US" sz="1600" dirty="0" smtClean="0"/>
              <a:t>The following modes of Provisioning are supported</a:t>
            </a:r>
          </a:p>
          <a:p>
            <a:pPr algn="just">
              <a:buClr>
                <a:schemeClr val="accent1"/>
              </a:buClr>
              <a:buFont typeface="Arial" pitchFamily="34" charset="0"/>
              <a:buChar char="•"/>
            </a:pPr>
            <a:r>
              <a:rPr lang="en-US" sz="1600" dirty="0" smtClean="0"/>
              <a:t>  Auto</a:t>
            </a:r>
          </a:p>
          <a:p>
            <a:pPr algn="just">
              <a:buClr>
                <a:schemeClr val="accent1"/>
              </a:buClr>
              <a:buFont typeface="Arial" pitchFamily="34" charset="0"/>
              <a:buChar char="•"/>
            </a:pPr>
            <a:r>
              <a:rPr lang="en-US" sz="1600" dirty="0" smtClean="0"/>
              <a:t>  Manual</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180359"/>
            <a:ext cx="8546837" cy="3554100"/>
          </a:xfrm>
        </p:spPr>
        <p:txBody>
          <a:bodyPr/>
          <a:lstStyle/>
          <a:p>
            <a:pPr algn="just">
              <a:buClr>
                <a:schemeClr val="tx2"/>
              </a:buClr>
              <a:buNone/>
            </a:pPr>
            <a:r>
              <a:rPr lang="en-US" sz="1600" dirty="0" smtClean="0"/>
              <a:t>For Liquidation, the following Debit Settlement modes are supported</a:t>
            </a:r>
          </a:p>
          <a:p>
            <a:pPr lvl="2" algn="just">
              <a:buClr>
                <a:schemeClr val="tx2"/>
              </a:buClr>
              <a:buNone/>
            </a:pPr>
            <a:r>
              <a:rPr lang="en-US" sz="1600" dirty="0" smtClean="0"/>
              <a:t>	</a:t>
            </a:r>
          </a:p>
          <a:p>
            <a:pPr lvl="2" algn="just">
              <a:buClr>
                <a:schemeClr val="accent1"/>
              </a:buClr>
              <a:buFont typeface="Arial" pitchFamily="34" charset="0"/>
              <a:buChar char="•"/>
            </a:pPr>
            <a:r>
              <a:rPr lang="en-US" sz="1600" dirty="0" smtClean="0"/>
              <a:t>   External Account</a:t>
            </a:r>
          </a:p>
          <a:p>
            <a:pPr lvl="2" algn="just">
              <a:buClr>
                <a:schemeClr val="accent1"/>
              </a:buClr>
              <a:buFont typeface="Arial" pitchFamily="34" charset="0"/>
              <a:buChar char="•"/>
            </a:pPr>
            <a:r>
              <a:rPr lang="en-US" sz="1600" dirty="0" smtClean="0"/>
              <a:t>	Electronic Pay order</a:t>
            </a:r>
          </a:p>
          <a:p>
            <a:pPr lvl="2" algn="just">
              <a:buClr>
                <a:schemeClr val="accent1"/>
              </a:buClr>
              <a:buFont typeface="Arial" pitchFamily="34" charset="0"/>
              <a:buChar char="•"/>
            </a:pPr>
            <a:r>
              <a:rPr lang="en-US" sz="1600" dirty="0" smtClean="0"/>
              <a:t>	Internal Cheque</a:t>
            </a:r>
          </a:p>
          <a:p>
            <a:pPr lvl="2" algn="just">
              <a:buClr>
                <a:schemeClr val="accent1"/>
              </a:buClr>
              <a:buFont typeface="Arial" pitchFamily="34" charset="0"/>
              <a:buChar char="•"/>
            </a:pPr>
            <a:r>
              <a:rPr lang="en-US" sz="1600" dirty="0" smtClean="0"/>
              <a:t>	Instrument</a:t>
            </a:r>
          </a:p>
          <a:p>
            <a:pPr lvl="2" algn="just">
              <a:buClr>
                <a:schemeClr val="accent1"/>
              </a:buClr>
              <a:buFont typeface="Arial" pitchFamily="34" charset="0"/>
              <a:buChar char="•"/>
            </a:pPr>
            <a:r>
              <a:rPr lang="en-US" sz="1600" dirty="0" smtClean="0"/>
              <a:t>	Cash/Teller</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161309"/>
            <a:ext cx="8546837" cy="3554100"/>
          </a:xfrm>
        </p:spPr>
        <p:txBody>
          <a:bodyPr/>
          <a:lstStyle/>
          <a:p>
            <a:pPr algn="just">
              <a:buClr>
                <a:schemeClr val="tx2"/>
              </a:buClr>
              <a:buNone/>
            </a:pPr>
            <a:r>
              <a:rPr lang="en-US" sz="1600" dirty="0" smtClean="0"/>
              <a:t>Tenor / Frequency for Disbursement/Liquidation</a:t>
            </a:r>
          </a:p>
          <a:p>
            <a:pPr algn="just">
              <a:buClr>
                <a:schemeClr val="tx2"/>
              </a:buClr>
              <a:buNone/>
            </a:pPr>
            <a:r>
              <a:rPr lang="en-US" sz="1600" dirty="0" smtClean="0"/>
              <a:t>The following types of settlement frequency are supported :</a:t>
            </a:r>
          </a:p>
          <a:p>
            <a:pPr lvl="2" algn="just">
              <a:buClr>
                <a:schemeClr val="accent1"/>
              </a:buClr>
              <a:buFont typeface="Arial" pitchFamily="34" charset="0"/>
              <a:buChar char="•"/>
            </a:pPr>
            <a:r>
              <a:rPr lang="en-US" sz="1600" dirty="0" smtClean="0"/>
              <a:t>Daily</a:t>
            </a:r>
          </a:p>
          <a:p>
            <a:pPr lvl="2" algn="just">
              <a:buClr>
                <a:schemeClr val="accent1"/>
              </a:buClr>
              <a:buFont typeface="Arial" pitchFamily="34" charset="0"/>
              <a:buChar char="•"/>
            </a:pPr>
            <a:r>
              <a:rPr lang="en-US" sz="1600" dirty="0" smtClean="0"/>
              <a:t>Weekly</a:t>
            </a:r>
          </a:p>
          <a:p>
            <a:pPr lvl="2" algn="just">
              <a:buClr>
                <a:schemeClr val="accent1"/>
              </a:buClr>
              <a:buFont typeface="Arial" pitchFamily="34" charset="0"/>
              <a:buChar char="•"/>
            </a:pPr>
            <a:r>
              <a:rPr lang="en-US" sz="1600" dirty="0" smtClean="0"/>
              <a:t>Monthly</a:t>
            </a:r>
          </a:p>
          <a:p>
            <a:pPr lvl="2" algn="just">
              <a:buClr>
                <a:schemeClr val="accent1"/>
              </a:buClr>
              <a:buFont typeface="Arial" pitchFamily="34" charset="0"/>
              <a:buChar char="•"/>
            </a:pPr>
            <a:r>
              <a:rPr lang="en-US" sz="1600" dirty="0" smtClean="0"/>
              <a:t>Quarterly</a:t>
            </a:r>
          </a:p>
          <a:p>
            <a:pPr lvl="2" algn="just">
              <a:buClr>
                <a:schemeClr val="accent1"/>
              </a:buClr>
              <a:buFont typeface="Arial" pitchFamily="34" charset="0"/>
              <a:buChar char="•"/>
            </a:pPr>
            <a:r>
              <a:rPr lang="en-US" sz="1600" dirty="0" smtClean="0"/>
              <a:t>Half-yearly</a:t>
            </a:r>
          </a:p>
          <a:p>
            <a:pPr lvl="2" algn="just">
              <a:buClr>
                <a:schemeClr val="accent1"/>
              </a:buClr>
              <a:buFont typeface="Arial" pitchFamily="34" charset="0"/>
              <a:buChar char="•"/>
            </a:pPr>
            <a:r>
              <a:rPr lang="en-US" sz="1600" dirty="0" smtClean="0"/>
              <a:t>Yearly</a:t>
            </a:r>
          </a:p>
          <a:p>
            <a:pPr lvl="2" algn="just">
              <a:buClr>
                <a:schemeClr val="accent1"/>
              </a:buClr>
              <a:buFont typeface="Arial" pitchFamily="34" charset="0"/>
              <a:buChar char="•"/>
            </a:pPr>
            <a:r>
              <a:rPr lang="en-US" sz="1600" dirty="0" smtClean="0"/>
              <a:t>Bullet </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32306" y="1332759"/>
            <a:ext cx="8546837" cy="3554100"/>
          </a:xfrm>
        </p:spPr>
        <p:txBody>
          <a:bodyPr/>
          <a:lstStyle/>
          <a:p>
            <a:pPr algn="just">
              <a:buClr>
                <a:schemeClr val="tx2"/>
              </a:buClr>
              <a:buNone/>
            </a:pPr>
            <a:r>
              <a:rPr lang="en-US" sz="1600" dirty="0" smtClean="0"/>
              <a:t>The following types of settlement frequency are supported :</a:t>
            </a:r>
          </a:p>
          <a:p>
            <a:pPr lvl="2" algn="just">
              <a:buClr>
                <a:schemeClr val="accent1"/>
              </a:buClr>
              <a:buFont typeface="Arial" pitchFamily="34" charset="0"/>
              <a:buChar char="•"/>
            </a:pPr>
            <a:r>
              <a:rPr lang="en-US" sz="1600" dirty="0" smtClean="0"/>
              <a:t>Yearly</a:t>
            </a:r>
          </a:p>
          <a:p>
            <a:pPr lvl="2" algn="just">
              <a:buClr>
                <a:schemeClr val="accent1"/>
              </a:buClr>
              <a:buFont typeface="Arial" pitchFamily="34" charset="0"/>
              <a:buChar char="•"/>
            </a:pPr>
            <a:r>
              <a:rPr lang="en-US" sz="1600" dirty="0" smtClean="0"/>
              <a:t>Bullet </a:t>
            </a:r>
          </a:p>
          <a:p>
            <a:pPr lvl="2" algn="just">
              <a:buClr>
                <a:schemeClr val="tx2"/>
              </a:buClr>
            </a:pPr>
            <a:endParaRPr lang="en-US" sz="1600" dirty="0" smtClean="0"/>
          </a:p>
          <a:p>
            <a:pPr>
              <a:buNone/>
            </a:pPr>
            <a:r>
              <a:rPr lang="en-US" sz="1600" dirty="0" smtClean="0"/>
              <a:t>  Moratorium on repayment is supported. The interest accrued during moratorium period is settled in future normal schedules.</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14.1.0.0.0</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Corporate Lending</a:t>
            </a:r>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None/>
            </a:pPr>
            <a:r>
              <a:rPr lang="en-US" dirty="0" smtClean="0"/>
              <a:t>Value Dating</a:t>
            </a:r>
          </a:p>
          <a:p>
            <a:pPr algn="just">
              <a:buClr>
                <a:schemeClr val="tx2"/>
              </a:buClr>
              <a:buNone/>
            </a:pPr>
            <a:r>
              <a:rPr lang="en-US" dirty="0" smtClean="0"/>
              <a:t>  </a:t>
            </a:r>
            <a:r>
              <a:rPr lang="en-US" sz="1600" dirty="0" smtClean="0"/>
              <a:t>The following types of value dating is supported for various activities on loan accounts like disbursement, payment etc:</a:t>
            </a:r>
          </a:p>
          <a:p>
            <a:pPr algn="just">
              <a:buClr>
                <a:schemeClr val="accent1"/>
              </a:buClr>
              <a:buFont typeface="Arial" pitchFamily="34" charset="0"/>
              <a:buChar char="•"/>
            </a:pPr>
            <a:r>
              <a:rPr lang="en-US" sz="1600" dirty="0" smtClean="0"/>
              <a:t>Current Date</a:t>
            </a:r>
          </a:p>
          <a:p>
            <a:pPr algn="just">
              <a:buClr>
                <a:schemeClr val="accent1"/>
              </a:buClr>
              <a:buFont typeface="Arial" pitchFamily="34" charset="0"/>
              <a:buChar char="•"/>
            </a:pPr>
            <a:r>
              <a:rPr lang="en-US" sz="1600" dirty="0" smtClean="0"/>
              <a:t>Back Date</a:t>
            </a:r>
          </a:p>
          <a:p>
            <a:pPr algn="just">
              <a:buClr>
                <a:schemeClr val="accent1"/>
              </a:buClr>
              <a:buFont typeface="Arial" pitchFamily="34" charset="0"/>
              <a:buChar char="•"/>
            </a:pPr>
            <a:r>
              <a:rPr lang="en-US" sz="1600" dirty="0" smtClean="0"/>
              <a:t>Future Date</a:t>
            </a:r>
          </a:p>
          <a:p>
            <a:pPr>
              <a:buClr>
                <a:schemeClr val="tx2"/>
              </a:buClr>
              <a:buNone/>
            </a:pPr>
            <a:r>
              <a:rPr lang="en-US" dirty="0" smtClean="0"/>
              <a:t>Excess Payment</a:t>
            </a:r>
          </a:p>
          <a:p>
            <a:pPr algn="just">
              <a:buClr>
                <a:schemeClr val="tx2"/>
              </a:buClr>
              <a:buNone/>
            </a:pPr>
            <a:r>
              <a:rPr lang="en-US" dirty="0" smtClean="0"/>
              <a:t> 	</a:t>
            </a:r>
            <a:r>
              <a:rPr lang="en-US" sz="1600" dirty="0" smtClean="0"/>
              <a:t>The following types of excess payment are supported</a:t>
            </a:r>
          </a:p>
          <a:p>
            <a:pPr algn="just">
              <a:buClr>
                <a:schemeClr val="accent1"/>
              </a:buClr>
              <a:buFont typeface="Arial" pitchFamily="34" charset="0"/>
              <a:buChar char="•"/>
            </a:pPr>
            <a:r>
              <a:rPr lang="en-US" sz="1600" dirty="0" smtClean="0"/>
              <a:t> Advance payment: </a:t>
            </a:r>
          </a:p>
          <a:p>
            <a:pPr algn="just">
              <a:buClr>
                <a:schemeClr val="tx2"/>
              </a:buClr>
              <a:buNone/>
            </a:pPr>
            <a:r>
              <a:rPr lang="en-US" sz="1600" dirty="0" smtClean="0"/>
              <a:t>			Future schedules settled through a current dated payment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18031" y="1256559"/>
            <a:ext cx="8546837" cy="3554100"/>
          </a:xfrm>
        </p:spPr>
        <p:txBody>
          <a:bodyPr/>
          <a:lstStyle/>
          <a:p>
            <a:pPr>
              <a:buClr>
                <a:schemeClr val="tx2"/>
              </a:buClr>
              <a:buNone/>
            </a:pPr>
            <a:r>
              <a:rPr lang="en-US" dirty="0" smtClean="0"/>
              <a:t>Excess Payment</a:t>
            </a:r>
          </a:p>
          <a:p>
            <a:pPr>
              <a:buClr>
                <a:schemeClr val="tx2"/>
              </a:buClr>
              <a:buFont typeface="Arial" charset="0"/>
              <a:buChar char="•"/>
            </a:pPr>
            <a:endParaRPr lang="en-US" dirty="0" smtClean="0"/>
          </a:p>
          <a:p>
            <a:pPr algn="just">
              <a:buClr>
                <a:schemeClr val="accent1"/>
              </a:buClr>
              <a:buFont typeface="Arial" pitchFamily="34" charset="0"/>
              <a:buChar char="•"/>
            </a:pPr>
            <a:r>
              <a:rPr lang="en-US" sz="1600" dirty="0" smtClean="0"/>
              <a:t>Prepayment: If the amount paid by customer is more than what’s due in the current schedule, the excess amount is considered as a prepayment towards the principal. The future schedules are recomputed accordingly.</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Settlement</a:t>
            </a:r>
          </a:p>
          <a:p>
            <a:pPr>
              <a:buClr>
                <a:schemeClr val="tx2"/>
              </a:buClr>
              <a:buNone/>
            </a:pPr>
            <a:endParaRPr lang="en-US" dirty="0" smtClean="0"/>
          </a:p>
          <a:p>
            <a:pPr>
              <a:buClr>
                <a:schemeClr val="tx2"/>
              </a:buClr>
              <a:buNone/>
            </a:pPr>
            <a:r>
              <a:rPr lang="en-US" sz="1600" dirty="0" smtClean="0"/>
              <a:t>Various flavors of settlement trough accounts that are supported:</a:t>
            </a:r>
          </a:p>
          <a:p>
            <a:pPr>
              <a:buClr>
                <a:schemeClr val="accent1"/>
              </a:buClr>
              <a:buFont typeface="Arial" pitchFamily="34" charset="0"/>
              <a:buChar char="•"/>
            </a:pPr>
            <a:r>
              <a:rPr lang="en-US" sz="1600" dirty="0" smtClean="0"/>
              <a:t>CASA belonging to the borrower or guarantor(co-applicant).</a:t>
            </a:r>
          </a:p>
          <a:p>
            <a:pPr>
              <a:buClr>
                <a:schemeClr val="accent1"/>
              </a:buClr>
              <a:buFont typeface="Arial" pitchFamily="34" charset="0"/>
              <a:buChar char="•"/>
            </a:pPr>
            <a:r>
              <a:rPr lang="en-US" sz="1600" dirty="0" smtClean="0"/>
              <a:t>CASA in the local branch or a different branch.</a:t>
            </a:r>
          </a:p>
          <a:p>
            <a:pPr>
              <a:buClr>
                <a:schemeClr val="accent1"/>
              </a:buClr>
              <a:buFont typeface="Arial" pitchFamily="34" charset="0"/>
              <a:buChar char="•"/>
            </a:pPr>
            <a:r>
              <a:rPr lang="en-US" sz="1600" dirty="0" smtClean="0"/>
              <a:t>CASA in the local currency or foreign currency.</a:t>
            </a:r>
          </a:p>
          <a:p>
            <a:pPr algn="just">
              <a:buClr>
                <a:schemeClr val="accent1"/>
              </a:buClr>
              <a:buFont typeface="Arial" pitchFamily="34" charset="0"/>
              <a:buChar char="•"/>
            </a:pPr>
            <a:r>
              <a:rPr lang="en-US" sz="1600" dirty="0" smtClean="0"/>
              <a:t>Settlement through multiple accounts (Primary/Secondary)</a:t>
            </a:r>
          </a:p>
          <a:p>
            <a:pPr algn="just">
              <a:buClr>
                <a:schemeClr val="accent1"/>
              </a:buClr>
              <a:buFont typeface="Arial" pitchFamily="34" charset="0"/>
              <a:buChar char="•"/>
            </a:pPr>
            <a:r>
              <a:rPr lang="en-US" sz="1600" dirty="0" smtClean="0"/>
              <a:t>Settlement through salary account (hold on salary)</a:t>
            </a:r>
          </a:p>
          <a:p>
            <a:pPr algn="just">
              <a:buClr>
                <a:schemeClr val="accent1"/>
              </a:buClr>
              <a:buFont typeface="Arial" pitchFamily="34" charset="0"/>
              <a:buChar char="•"/>
            </a:pPr>
            <a:r>
              <a:rPr lang="en-US" sz="1600" dirty="0" smtClean="0"/>
              <a:t>Negative Interest Can be Credited to the Customer account or adjusted to the Principal or Interest or Penalty Due/Overdue</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endParaRPr lang="en-US" sz="16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lgn="just">
              <a:buClr>
                <a:schemeClr val="tx2"/>
              </a:buClr>
              <a:buNone/>
            </a:pPr>
            <a:r>
              <a:rPr lang="en-US" dirty="0" smtClean="0"/>
              <a:t>Preferences for settlement of components</a:t>
            </a:r>
          </a:p>
          <a:p>
            <a:pPr algn="just">
              <a:buClr>
                <a:schemeClr val="tx2"/>
              </a:buClr>
              <a:buNone/>
            </a:pPr>
            <a:r>
              <a:rPr lang="en-US" dirty="0" smtClean="0"/>
              <a:t>		</a:t>
            </a:r>
          </a:p>
          <a:p>
            <a:pPr algn="just">
              <a:buClr>
                <a:schemeClr val="accent1"/>
              </a:buClr>
              <a:buFont typeface="Arial" pitchFamily="34" charset="0"/>
              <a:buChar char="•"/>
            </a:pPr>
            <a:r>
              <a:rPr lang="en-US" dirty="0" smtClean="0"/>
              <a:t>	</a:t>
            </a:r>
            <a:r>
              <a:rPr lang="en-US" sz="1600" dirty="0" smtClean="0"/>
              <a:t>Each component across schedules</a:t>
            </a:r>
          </a:p>
          <a:p>
            <a:pPr algn="just">
              <a:buClr>
                <a:schemeClr val="accent1"/>
              </a:buClr>
              <a:buFont typeface="Arial" pitchFamily="34" charset="0"/>
              <a:buChar char="•"/>
            </a:pPr>
            <a:r>
              <a:rPr lang="en-US" sz="1600" dirty="0" smtClean="0"/>
              <a:t>	All components for each schedule</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Component Types</a:t>
            </a:r>
          </a:p>
          <a:p>
            <a:pPr>
              <a:buClr>
                <a:schemeClr val="tx2"/>
              </a:buClr>
              <a:buNone/>
            </a:pPr>
            <a:r>
              <a:rPr lang="en-US" dirty="0" smtClean="0"/>
              <a:t>		</a:t>
            </a:r>
            <a:r>
              <a:rPr lang="en-US" sz="1600" dirty="0" smtClean="0"/>
              <a:t>Various types of components are supported in Loan products apart from 	the Principal and Interest. The typical component types are:</a:t>
            </a:r>
          </a:p>
          <a:p>
            <a:pPr lvl="1">
              <a:buClr>
                <a:schemeClr val="accent1"/>
              </a:buClr>
              <a:buFont typeface="Arial" pitchFamily="34" charset="0"/>
              <a:buChar char="•"/>
            </a:pPr>
            <a:r>
              <a:rPr lang="en-US" sz="1600" dirty="0" smtClean="0"/>
              <a:t>	Charge component</a:t>
            </a:r>
          </a:p>
          <a:p>
            <a:pPr lvl="1">
              <a:buClr>
                <a:schemeClr val="accent1"/>
              </a:buClr>
              <a:buFont typeface="Arial" pitchFamily="34" charset="0"/>
              <a:buChar char="•"/>
            </a:pPr>
            <a:r>
              <a:rPr lang="en-US" sz="1600" dirty="0" smtClean="0"/>
              <a:t>	Fees component</a:t>
            </a:r>
          </a:p>
          <a:p>
            <a:pPr lvl="1">
              <a:buClr>
                <a:schemeClr val="accent1"/>
              </a:buClr>
              <a:buFont typeface="Arial" pitchFamily="34" charset="0"/>
              <a:buChar char="•"/>
            </a:pPr>
            <a:r>
              <a:rPr lang="en-US" sz="1600" dirty="0" smtClean="0"/>
              <a:t>	Penalty component (on over dues and prepayment)</a:t>
            </a:r>
          </a:p>
          <a:p>
            <a:pPr lvl="1">
              <a:buClr>
                <a:schemeClr val="accent1"/>
              </a:buClr>
              <a:buFont typeface="Arial" pitchFamily="34" charset="0"/>
              <a:buChar char="•"/>
            </a:pPr>
            <a:r>
              <a:rPr lang="en-US" sz="1600" dirty="0" smtClean="0"/>
              <a:t>	VAT</a:t>
            </a:r>
          </a:p>
          <a:p>
            <a:pPr lvl="1">
              <a:buClr>
                <a:schemeClr val="accent1"/>
              </a:buClr>
              <a:buFont typeface="Arial" pitchFamily="34" charset="0"/>
              <a:buChar char="•"/>
            </a:pPr>
            <a:r>
              <a:rPr lang="en-US" sz="1600" dirty="0" smtClean="0"/>
              <a:t>	Tax</a:t>
            </a:r>
          </a:p>
          <a:p>
            <a:pPr lvl="1">
              <a:buClr>
                <a:schemeClr val="accent1"/>
              </a:buClr>
              <a:buFont typeface="Arial" pitchFamily="34" charset="0"/>
              <a:buChar char="•"/>
            </a:pPr>
            <a:r>
              <a:rPr lang="en-US" sz="1600" dirty="0" smtClean="0"/>
              <a:t>	Additional Interest Component</a:t>
            </a:r>
          </a:p>
          <a:p>
            <a:pPr lvl="1">
              <a:buClr>
                <a:schemeClr val="accent1"/>
              </a:buClr>
              <a:buFont typeface="Arial" pitchFamily="34" charset="0"/>
              <a:buChar char="•"/>
            </a:pPr>
            <a:r>
              <a:rPr lang="en-US" sz="1600" dirty="0" smtClean="0"/>
              <a:t>Interest Pay back</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 	Grace Days : </a:t>
            </a:r>
          </a:p>
          <a:p>
            <a:pPr>
              <a:buClr>
                <a:schemeClr val="tx2"/>
              </a:buClr>
              <a:buNone/>
            </a:pPr>
            <a:endParaRPr lang="en-US" dirty="0" smtClean="0"/>
          </a:p>
          <a:p>
            <a:pPr>
              <a:buClr>
                <a:schemeClr val="tx2"/>
              </a:buClr>
              <a:buNone/>
            </a:pPr>
            <a:r>
              <a:rPr lang="en-US" dirty="0" smtClean="0"/>
              <a:t>			</a:t>
            </a:r>
            <a:r>
              <a:rPr lang="en-US" sz="1600" dirty="0" smtClean="0"/>
              <a:t>User can define grace days for the repayment Principal and Interest 	components. No 		     penalty will be charged during this period</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Font typeface="Arial" charset="0"/>
              <a:buChar char="•"/>
            </a:pPr>
            <a:endParaRPr lang="en-US" dirty="0" smtClean="0"/>
          </a:p>
          <a:p>
            <a:pPr algn="just">
              <a:buClr>
                <a:schemeClr val="tx2"/>
              </a:buClr>
              <a:buNone/>
            </a:pPr>
            <a:r>
              <a:rPr lang="en-US" dirty="0" smtClean="0"/>
              <a:t>Track Receivable </a:t>
            </a:r>
          </a:p>
          <a:p>
            <a:pPr algn="just">
              <a:buClr>
                <a:schemeClr val="tx2"/>
              </a:buClr>
              <a:buNone/>
            </a:pPr>
            <a:r>
              <a:rPr lang="en-US" dirty="0" smtClean="0"/>
              <a:t>	</a:t>
            </a:r>
          </a:p>
          <a:p>
            <a:pPr algn="just">
              <a:buClr>
                <a:schemeClr val="tx2"/>
              </a:buClr>
              <a:buNone/>
            </a:pPr>
            <a:r>
              <a:rPr lang="en-US" dirty="0" smtClean="0"/>
              <a:t>	</a:t>
            </a:r>
            <a:r>
              <a:rPr lang="en-US" sz="1600" dirty="0" smtClean="0"/>
              <a:t>During Auto liquidation of a loan, if a component is not settled due to non-availability of funds, the system will track the debit settlement CASA account. When funds become available in the account, the receivable amount will be blocked for the loan and settled during the subsequent End of Day.</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97163" y="1323234"/>
            <a:ext cx="8546837" cy="3554100"/>
          </a:xfrm>
        </p:spPr>
        <p:txBody>
          <a:bodyPr/>
          <a:lstStyle/>
          <a:p>
            <a:pPr algn="just">
              <a:buClr>
                <a:schemeClr val="tx2"/>
              </a:buClr>
              <a:buNone/>
            </a:pPr>
            <a:r>
              <a:rPr lang="en-US" dirty="0" smtClean="0"/>
              <a:t>Waive Options </a:t>
            </a:r>
          </a:p>
          <a:p>
            <a:pPr algn="just">
              <a:buClr>
                <a:schemeClr val="tx2"/>
              </a:buClr>
              <a:buNone/>
            </a:pPr>
            <a:endParaRPr lang="en-US" dirty="0" smtClean="0"/>
          </a:p>
          <a:p>
            <a:pPr algn="just">
              <a:buClr>
                <a:schemeClr val="tx2"/>
              </a:buClr>
              <a:buNone/>
            </a:pPr>
            <a:r>
              <a:rPr lang="en-US" dirty="0" smtClean="0"/>
              <a:t> 	</a:t>
            </a:r>
            <a:r>
              <a:rPr lang="en-US" sz="1600" dirty="0" smtClean="0"/>
              <a:t>The following types of components can be waived</a:t>
            </a:r>
          </a:p>
          <a:p>
            <a:pPr algn="just">
              <a:buClr>
                <a:schemeClr val="accent1"/>
              </a:buClr>
              <a:buFont typeface="Arial" pitchFamily="34" charset="0"/>
              <a:buChar char="•"/>
            </a:pPr>
            <a:r>
              <a:rPr lang="en-US" sz="1600" dirty="0" smtClean="0"/>
              <a:t>	Interest</a:t>
            </a:r>
          </a:p>
          <a:p>
            <a:pPr algn="just">
              <a:buClr>
                <a:schemeClr val="accent1"/>
              </a:buClr>
              <a:buFont typeface="Arial" pitchFamily="34" charset="0"/>
              <a:buChar char="•"/>
            </a:pPr>
            <a:r>
              <a:rPr lang="en-US" sz="1600" dirty="0" smtClean="0"/>
              <a:t>	Penalty</a:t>
            </a:r>
          </a:p>
          <a:p>
            <a:pPr algn="just">
              <a:buClr>
                <a:schemeClr val="accent1"/>
              </a:buClr>
              <a:buFont typeface="Arial" pitchFamily="34" charset="0"/>
              <a:buChar char="•"/>
            </a:pPr>
            <a:r>
              <a:rPr lang="en-US" sz="1600" dirty="0" smtClean="0"/>
              <a:t>	Charges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47009"/>
            <a:ext cx="8546837" cy="3554100"/>
          </a:xfrm>
        </p:spPr>
        <p:txBody>
          <a:bodyPr/>
          <a:lstStyle/>
          <a:p>
            <a:pPr>
              <a:buClr>
                <a:schemeClr val="tx2"/>
              </a:buClr>
              <a:buNone/>
            </a:pPr>
            <a:r>
              <a:rPr lang="en-US" dirty="0" smtClean="0"/>
              <a:t>Interest Rate </a:t>
            </a:r>
          </a:p>
          <a:p>
            <a:pPr>
              <a:buClr>
                <a:schemeClr val="tx2"/>
              </a:buClr>
              <a:buNone/>
            </a:pPr>
            <a:r>
              <a:rPr lang="en-US" sz="1600" dirty="0" smtClean="0"/>
              <a:t>The interest rate can be of two types:-</a:t>
            </a:r>
          </a:p>
          <a:p>
            <a:pPr>
              <a:buClr>
                <a:schemeClr val="accent1"/>
              </a:buClr>
              <a:buFont typeface="Arial" pitchFamily="34" charset="0"/>
              <a:buChar char="•"/>
            </a:pPr>
            <a:r>
              <a:rPr lang="en-US" sz="1600" dirty="0" smtClean="0"/>
              <a:t>Fixed rate</a:t>
            </a:r>
          </a:p>
          <a:p>
            <a:pPr>
              <a:buClr>
                <a:schemeClr val="accent1"/>
              </a:buClr>
              <a:buFont typeface="Arial" pitchFamily="34" charset="0"/>
              <a:buChar char="•"/>
            </a:pPr>
            <a:r>
              <a:rPr lang="en-US" sz="1600" dirty="0" smtClean="0"/>
              <a:t>Floating Rate</a:t>
            </a:r>
          </a:p>
          <a:p>
            <a:pPr>
              <a:buClr>
                <a:schemeClr val="tx2"/>
              </a:buClr>
              <a:buNone/>
            </a:pPr>
            <a:endParaRPr lang="en-US" sz="1600" dirty="0" smtClean="0"/>
          </a:p>
          <a:p>
            <a:pPr>
              <a:buClr>
                <a:schemeClr val="tx2"/>
              </a:buClr>
              <a:buNone/>
            </a:pPr>
            <a:r>
              <a:rPr lang="en-US" sz="1600" dirty="0" smtClean="0"/>
              <a:t>The revision of interest rate in case of a floating rate can be done through the following methods:</a:t>
            </a:r>
          </a:p>
          <a:p>
            <a:pPr>
              <a:buClr>
                <a:schemeClr val="accent1"/>
              </a:buClr>
              <a:buFont typeface="Arial" pitchFamily="34" charset="0"/>
              <a:buChar char="•"/>
            </a:pPr>
            <a:r>
              <a:rPr lang="en-US" sz="1600" dirty="0" smtClean="0"/>
              <a:t>Automatic Rate Revision </a:t>
            </a:r>
          </a:p>
          <a:p>
            <a:pPr>
              <a:buClr>
                <a:schemeClr val="accent1"/>
              </a:buClr>
              <a:buFont typeface="Arial" pitchFamily="34" charset="0"/>
              <a:buChar char="•"/>
            </a:pPr>
            <a:r>
              <a:rPr lang="en-US" sz="1600" dirty="0" smtClean="0"/>
              <a:t>Periodic Rate Revision (user defined schedules)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None/>
            </a:pPr>
            <a:r>
              <a:rPr lang="en-US" dirty="0" err="1" smtClean="0"/>
              <a:t>Recomputation</a:t>
            </a:r>
            <a:r>
              <a:rPr lang="en-US" dirty="0" smtClean="0"/>
              <a:t> of schedules</a:t>
            </a:r>
          </a:p>
          <a:p>
            <a:pPr algn="just">
              <a:buClr>
                <a:schemeClr val="tx2"/>
              </a:buClr>
              <a:buNone/>
            </a:pPr>
            <a:r>
              <a:rPr lang="en-US" dirty="0" smtClean="0"/>
              <a:t>	</a:t>
            </a:r>
            <a:r>
              <a:rPr lang="en-US" sz="1600" dirty="0" smtClean="0"/>
              <a:t>The loan repayment schedules are recomputed on events like 	prepayment, amendment, 	 interest rate revision etc.</a:t>
            </a:r>
          </a:p>
          <a:p>
            <a:pPr algn="just">
              <a:buClr>
                <a:schemeClr val="tx2"/>
              </a:buClr>
              <a:buNone/>
            </a:pPr>
            <a:endParaRPr lang="en-US" dirty="0" smtClean="0"/>
          </a:p>
          <a:p>
            <a:pPr algn="just">
              <a:buClr>
                <a:schemeClr val="tx2"/>
              </a:buClr>
              <a:buNone/>
            </a:pPr>
            <a:r>
              <a:rPr lang="en-US" dirty="0" err="1" smtClean="0"/>
              <a:t>Recomputation</a:t>
            </a:r>
            <a:r>
              <a:rPr lang="en-US" dirty="0" smtClean="0"/>
              <a:t> basis on Amendment of a Amortized loan(Principal Increase)</a:t>
            </a:r>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original EMI is retained and the maturity is extended.</a:t>
            </a:r>
          </a:p>
          <a:p>
            <a:pPr algn="just">
              <a:buClr>
                <a:schemeClr val="accent1"/>
              </a:buClr>
              <a:buFont typeface="Arial" pitchFamily="34" charset="0"/>
              <a:buChar char="•"/>
            </a:pPr>
            <a:r>
              <a:rPr lang="en-US" sz="1600" dirty="0" smtClean="0"/>
              <a:t>	Balloon Payment : The increased principal is added to the final schedule.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Agenda</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Introduction</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Products Features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 parameters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t>Branch Transfer for CL Accounts </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t>Events Covered</a:t>
            </a:r>
          </a:p>
          <a:p>
            <a:pPr marL="212725" lvl="0" indent="-212725" defTabSz="914400" fontAlgn="base">
              <a:lnSpc>
                <a:spcPct val="100000"/>
              </a:lnSpc>
              <a:spcBef>
                <a:spcPts val="500"/>
              </a:spcBef>
              <a:spcAft>
                <a:spcPts val="200"/>
              </a:spcAft>
              <a:buClr>
                <a:schemeClr val="tx2"/>
              </a:buClr>
              <a:buSzTx/>
              <a:buNone/>
              <a:defRPr/>
            </a:pPr>
            <a:r>
              <a:rPr lang="en-US" b="1" dirty="0" smtClean="0"/>
              <a:t>	</a:t>
            </a: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None/>
            </a:pPr>
            <a:r>
              <a:rPr lang="en-US" dirty="0" err="1" smtClean="0"/>
              <a:t>Recomputation</a:t>
            </a:r>
            <a:r>
              <a:rPr lang="en-US" dirty="0" smtClean="0"/>
              <a:t> basis on Pre-payment of a Amortized loan</a:t>
            </a:r>
          </a:p>
          <a:p>
            <a:pPr algn="just">
              <a:buClr>
                <a:schemeClr val="tx2"/>
              </a:buClr>
              <a:buFont typeface="Arial" charset="0"/>
              <a:buChar char="•"/>
            </a:pPr>
            <a:endParaRPr lang="en-US" dirty="0" smtClean="0"/>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EMI is retained and the maturity date is reduced.</a:t>
            </a:r>
          </a:p>
          <a:p>
            <a:pPr algn="just">
              <a:buClr>
                <a:schemeClr val="tx2"/>
              </a:buClr>
            </a:pPr>
            <a:endParaRPr lang="en-US" dirty="0" smtClean="0"/>
          </a:p>
          <a:p>
            <a:pPr algn="just">
              <a:buClr>
                <a:schemeClr val="tx2"/>
              </a:buClr>
              <a:buNone/>
            </a:pPr>
            <a:r>
              <a:rPr lang="en-US" dirty="0" smtClean="0"/>
              <a:t>Prepayment effective from:</a:t>
            </a:r>
          </a:p>
          <a:p>
            <a:pPr algn="just">
              <a:buClr>
                <a:schemeClr val="tx2"/>
              </a:buClr>
              <a:buFont typeface="Arial" charset="0"/>
              <a:buChar char="•"/>
            </a:pPr>
            <a:endParaRPr lang="en-US" dirty="0" smtClean="0"/>
          </a:p>
          <a:p>
            <a:pPr algn="just">
              <a:buClr>
                <a:schemeClr val="accent1"/>
              </a:buClr>
              <a:buFont typeface="Arial" pitchFamily="34" charset="0"/>
              <a:buChar char="•"/>
            </a:pPr>
            <a:r>
              <a:rPr lang="en-US" dirty="0" smtClean="0"/>
              <a:t>	</a:t>
            </a:r>
            <a:r>
              <a:rPr lang="en-US" sz="1600" dirty="0" smtClean="0"/>
              <a:t>Value Date (of prepayment)</a:t>
            </a:r>
          </a:p>
          <a:p>
            <a:pPr algn="just">
              <a:buClr>
                <a:schemeClr val="accent1"/>
              </a:buClr>
              <a:buFont typeface="Arial" pitchFamily="34" charset="0"/>
              <a:buChar char="•"/>
            </a:pPr>
            <a:r>
              <a:rPr lang="en-US" sz="1600" dirty="0" smtClean="0"/>
              <a:t>	Next Installment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27959"/>
            <a:ext cx="8546837" cy="3554100"/>
          </a:xfrm>
        </p:spPr>
        <p:txBody>
          <a:bodyPr/>
          <a:lstStyle/>
          <a:p>
            <a:pPr>
              <a:buClr>
                <a:schemeClr val="tx2"/>
              </a:buClr>
              <a:buNone/>
            </a:pPr>
            <a:r>
              <a:rPr lang="en-US" dirty="0" smtClean="0"/>
              <a:t>EMI calculation type </a:t>
            </a:r>
          </a:p>
          <a:p>
            <a:pPr>
              <a:buClr>
                <a:schemeClr val="tx2"/>
              </a:buClr>
            </a:pPr>
            <a:endParaRPr lang="en-US" dirty="0" smtClean="0"/>
          </a:p>
          <a:p>
            <a:pPr algn="just">
              <a:buClr>
                <a:schemeClr val="tx2"/>
              </a:buClr>
              <a:buNone/>
            </a:pPr>
            <a:r>
              <a:rPr lang="en-US" dirty="0" smtClean="0"/>
              <a:t>		</a:t>
            </a:r>
            <a:r>
              <a:rPr lang="en-US" sz="1600" dirty="0" smtClean="0"/>
              <a:t>If different interest rates are maintained in the loan contract with future 	effective dates, 	the EMI can be calculated with the following methods during account opening, 	amendment and prepayment</a:t>
            </a:r>
          </a:p>
          <a:p>
            <a:pPr algn="just">
              <a:buClr>
                <a:schemeClr val="tx2"/>
              </a:buClr>
              <a:buNone/>
            </a:pPr>
            <a:endParaRPr lang="en-US" sz="1600" dirty="0" smtClean="0"/>
          </a:p>
          <a:p>
            <a:pPr algn="just">
              <a:buClr>
                <a:schemeClr val="accent1"/>
              </a:buClr>
              <a:buFont typeface="Arial" pitchFamily="34" charset="0"/>
              <a:buChar char="•"/>
            </a:pPr>
            <a:r>
              <a:rPr lang="en-US" sz="1600" dirty="0" smtClean="0"/>
              <a:t>	Single Installment : The same EMI for all schedules.</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r>
              <a:rPr lang="en-US" sz="1600" dirty="0" smtClean="0"/>
              <a:t>	Multiple Installments: Different EMIs for the schedules based on the effective dates of rate revision.</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98981" y="1066059"/>
            <a:ext cx="8546837" cy="3554100"/>
          </a:xfrm>
        </p:spPr>
        <p:txBody>
          <a:bodyPr/>
          <a:lstStyle/>
          <a:p>
            <a:pPr>
              <a:buClr>
                <a:schemeClr val="tx2"/>
              </a:buClr>
              <a:buNone/>
            </a:pPr>
            <a:r>
              <a:rPr lang="en-US" dirty="0" smtClean="0"/>
              <a:t>Amendment Options</a:t>
            </a:r>
          </a:p>
          <a:p>
            <a:pPr>
              <a:buClr>
                <a:schemeClr val="tx2"/>
              </a:buClr>
              <a:buNone/>
            </a:pPr>
            <a:r>
              <a:rPr lang="en-US" dirty="0" smtClean="0"/>
              <a:t>	</a:t>
            </a:r>
            <a:r>
              <a:rPr lang="en-US" sz="1600" dirty="0" smtClean="0"/>
              <a:t>The following operations are supported for loan account amendment:</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Non-financial details</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p>
          <a:p>
            <a:pPr>
              <a:buClr>
                <a:schemeClr val="accent1"/>
              </a:buClr>
              <a:buFont typeface="Arial" pitchFamily="34" charset="0"/>
              <a:buChar char="•"/>
            </a:pPr>
            <a:r>
              <a:rPr lang="en-US" sz="1600" dirty="0" smtClean="0"/>
              <a:t>	Loan settlement Notice</a:t>
            </a:r>
            <a:endParaRPr lang="en-US" dirty="0"/>
          </a:p>
          <a:p>
            <a:pPr>
              <a:buClr>
                <a:schemeClr val="accent1"/>
              </a:buClr>
              <a:buFont typeface="Arial" pitchFamily="34" charset="0"/>
              <a:buChar char="•"/>
            </a:pPr>
            <a:r>
              <a:rPr lang="en-US" sz="1600" dirty="0" smtClean="0"/>
              <a:t>    Provisioning mode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60881" y="1066059"/>
            <a:ext cx="8546837" cy="3554100"/>
          </a:xfrm>
        </p:spPr>
        <p:txBody>
          <a:bodyPr/>
          <a:lstStyle/>
          <a:p>
            <a:pPr>
              <a:buClr>
                <a:schemeClr val="tx2"/>
              </a:buClr>
              <a:buNone/>
            </a:pPr>
            <a:r>
              <a:rPr lang="en-US" dirty="0" smtClean="0"/>
              <a:t>Reassignment Options</a:t>
            </a:r>
          </a:p>
          <a:p>
            <a:pPr>
              <a:buClr>
                <a:schemeClr val="tx2"/>
              </a:buClr>
            </a:pPr>
            <a:endParaRPr lang="en-US" dirty="0" smtClean="0"/>
          </a:p>
          <a:p>
            <a:pPr>
              <a:buClr>
                <a:schemeClr val="tx2"/>
              </a:buClr>
              <a:buNone/>
            </a:pPr>
            <a:r>
              <a:rPr lang="en-US" dirty="0" smtClean="0"/>
              <a:t>	</a:t>
            </a:r>
            <a:r>
              <a:rPr lang="en-US" sz="1600" dirty="0" smtClean="0"/>
              <a:t>The following types of reassignment are supported</a:t>
            </a:r>
          </a:p>
          <a:p>
            <a:pPr>
              <a:buClr>
                <a:schemeClr val="tx2"/>
              </a:buClr>
            </a:pPr>
            <a:endParaRPr lang="en-US" sz="1600" dirty="0" smtClean="0"/>
          </a:p>
          <a:p>
            <a:pPr>
              <a:buClr>
                <a:schemeClr val="accent1"/>
              </a:buClr>
              <a:buFont typeface="Arial" pitchFamily="34" charset="0"/>
              <a:buChar char="•"/>
            </a:pPr>
            <a:r>
              <a:rPr lang="en-US" sz="1600" dirty="0" smtClean="0"/>
              <a:t>	Changing Currency</a:t>
            </a:r>
          </a:p>
          <a:p>
            <a:pPr>
              <a:buClr>
                <a:schemeClr val="accent1"/>
              </a:buClr>
              <a:buFont typeface="Arial" pitchFamily="34" charset="0"/>
              <a:buChar char="•"/>
            </a:pPr>
            <a:r>
              <a:rPr lang="en-US" sz="1600" dirty="0" smtClean="0"/>
              <a:t>	Changing Customer</a:t>
            </a:r>
          </a:p>
          <a:p>
            <a:pPr>
              <a:buClr>
                <a:schemeClr val="accent1"/>
              </a:buClr>
              <a:buFont typeface="Arial" pitchFamily="34" charset="0"/>
              <a:buChar char="•"/>
            </a:pPr>
            <a:r>
              <a:rPr lang="en-US" sz="1600" dirty="0" smtClean="0"/>
              <a:t>	Changing the loan type</a:t>
            </a:r>
          </a:p>
          <a:p>
            <a:pPr>
              <a:buClr>
                <a:schemeClr val="accent1"/>
              </a:buClr>
              <a:buFont typeface="Arial" pitchFamily="34" charset="0"/>
              <a:buChar char="•"/>
            </a:pPr>
            <a:r>
              <a:rPr lang="en-US" sz="1600" dirty="0" smtClean="0"/>
              <a:t>	Changing the Linkage details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89456" y="1027959"/>
            <a:ext cx="8546837" cy="3554100"/>
          </a:xfrm>
        </p:spPr>
        <p:txBody>
          <a:bodyPr/>
          <a:lstStyle/>
          <a:p>
            <a:pPr>
              <a:buClr>
                <a:schemeClr val="tx2"/>
              </a:buClr>
              <a:buNone/>
            </a:pPr>
            <a:r>
              <a:rPr lang="en-US" dirty="0" smtClean="0"/>
              <a:t>Renegotiation Options</a:t>
            </a:r>
          </a:p>
          <a:p>
            <a:pPr>
              <a:buClr>
                <a:schemeClr val="tx2"/>
              </a:buClr>
            </a:pPr>
            <a:endParaRPr lang="en-US" sz="1600" dirty="0" smtClean="0"/>
          </a:p>
          <a:p>
            <a:pPr>
              <a:buClr>
                <a:schemeClr val="tx2"/>
              </a:buClr>
              <a:buNone/>
            </a:pPr>
            <a:r>
              <a:rPr lang="en-US" sz="1600" dirty="0" smtClean="0"/>
              <a:t>	The following operations are supported for loan account renegotiation:</a:t>
            </a:r>
          </a:p>
          <a:p>
            <a:pPr>
              <a:buClr>
                <a:schemeClr val="accent1"/>
              </a:buClr>
              <a:buFont typeface="Arial" pitchFamily="34" charset="0"/>
              <a:buChar char="•"/>
            </a:pPr>
            <a:r>
              <a:rPr lang="en-US" sz="1600" dirty="0" smtClean="0"/>
              <a:t>	Liquidation/Waiver/Capitalization of overdue components</a:t>
            </a:r>
          </a:p>
          <a:p>
            <a:pPr>
              <a:buClr>
                <a:schemeClr val="accent1"/>
              </a:buClr>
              <a:buFont typeface="Arial" pitchFamily="34" charset="0"/>
              <a:buChar char="•"/>
            </a:pPr>
            <a:r>
              <a:rPr lang="en-US" sz="1600" dirty="0" smtClean="0"/>
              <a:t>	Product Change</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037484"/>
            <a:ext cx="8546837" cy="3554100"/>
          </a:xfrm>
        </p:spPr>
        <p:txBody>
          <a:bodyPr/>
          <a:lstStyle/>
          <a:p>
            <a:pPr>
              <a:buClr>
                <a:schemeClr val="tx2"/>
              </a:buClr>
              <a:buNone/>
            </a:pPr>
            <a:r>
              <a:rPr lang="en-US" dirty="0" smtClean="0"/>
              <a:t>Rollover Options</a:t>
            </a:r>
          </a:p>
          <a:p>
            <a:pPr>
              <a:buClr>
                <a:schemeClr val="tx2"/>
              </a:buClr>
              <a:buNone/>
            </a:pPr>
            <a:endParaRPr lang="en-US" dirty="0" smtClean="0"/>
          </a:p>
          <a:p>
            <a:pPr>
              <a:buClr>
                <a:schemeClr val="tx2"/>
              </a:buClr>
              <a:buNone/>
            </a:pPr>
            <a:r>
              <a:rPr lang="en-US" dirty="0" smtClean="0"/>
              <a:t>	</a:t>
            </a:r>
            <a:r>
              <a:rPr lang="en-US" sz="1600" dirty="0" smtClean="0"/>
              <a:t>The user can perform rollover on a loan account once it reached maturity. The following 	     operations are supported for rollover:</a:t>
            </a:r>
          </a:p>
          <a:p>
            <a:pPr>
              <a:buClr>
                <a:schemeClr val="accent1"/>
              </a:buClr>
              <a:buFont typeface="Arial" pitchFamily="34" charset="0"/>
              <a:buChar char="•"/>
            </a:pPr>
            <a:r>
              <a:rPr lang="en-US" sz="1600" dirty="0" smtClean="0"/>
              <a:t>	Liquidation/Waiver/Capitalization of overdue components</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97" y="19791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284681" y="675534"/>
            <a:ext cx="8546837" cy="3554100"/>
          </a:xfrm>
        </p:spPr>
        <p:txBody>
          <a:bodyPr/>
          <a:lstStyle/>
          <a:p>
            <a:pPr>
              <a:buClr>
                <a:schemeClr val="tx2"/>
              </a:buClr>
              <a:buNone/>
            </a:pPr>
            <a:endParaRPr lang="en-US" dirty="0" smtClean="0"/>
          </a:p>
          <a:p>
            <a:pPr>
              <a:buClr>
                <a:schemeClr val="tx2"/>
              </a:buClr>
              <a:buNone/>
            </a:pPr>
            <a:r>
              <a:rPr lang="en-US" dirty="0" smtClean="0"/>
              <a:t>Two Rollover modes are supported:</a:t>
            </a:r>
          </a:p>
          <a:p>
            <a:pPr>
              <a:buClr>
                <a:schemeClr val="accent1"/>
              </a:buClr>
              <a:buFont typeface="Arial" pitchFamily="34" charset="0"/>
              <a:buChar char="•"/>
            </a:pPr>
            <a:r>
              <a:rPr lang="en-US" dirty="0" smtClean="0"/>
              <a:t>	</a:t>
            </a:r>
            <a:r>
              <a:rPr lang="en-US" sz="1600" dirty="0" smtClean="0"/>
              <a:t>Auto</a:t>
            </a:r>
          </a:p>
          <a:p>
            <a:pPr>
              <a:buClr>
                <a:schemeClr val="accent1"/>
              </a:buClr>
              <a:buFont typeface="Arial" pitchFamily="34" charset="0"/>
              <a:buChar char="•"/>
            </a:pPr>
            <a:r>
              <a:rPr lang="en-US" sz="1600" dirty="0" smtClean="0"/>
              <a:t>	Manual</a:t>
            </a:r>
          </a:p>
          <a:p>
            <a:pPr>
              <a:buClr>
                <a:schemeClr val="tx2"/>
              </a:buClr>
              <a:buNone/>
            </a:pPr>
            <a:r>
              <a:rPr lang="en-US" dirty="0" smtClean="0"/>
              <a:t>Apart from regular rollover, the following types of rollover are supported:</a:t>
            </a:r>
          </a:p>
          <a:p>
            <a:pPr>
              <a:buClr>
                <a:schemeClr val="accent1"/>
              </a:buClr>
              <a:buFont typeface="Arial" pitchFamily="34" charset="0"/>
              <a:buChar char="•"/>
            </a:pPr>
            <a:r>
              <a:rPr lang="en-US" dirty="0" smtClean="0"/>
              <a:t>	</a:t>
            </a:r>
            <a:r>
              <a:rPr lang="en-US" sz="1600" dirty="0" smtClean="0"/>
              <a:t>Special Rollover(Auto) : Rollover for a fixed amount.</a:t>
            </a:r>
          </a:p>
          <a:p>
            <a:pPr>
              <a:buClr>
                <a:schemeClr val="accent1"/>
              </a:buClr>
              <a:buFont typeface="Arial" pitchFamily="34" charset="0"/>
              <a:buChar char="•"/>
            </a:pPr>
            <a:r>
              <a:rPr lang="en-US" sz="1600" dirty="0" smtClean="0"/>
              <a:t>	Custom Rollover(Auto) : Rollover of select components.</a:t>
            </a:r>
          </a:p>
          <a:p>
            <a:pPr>
              <a:buClr>
                <a:schemeClr val="accent1"/>
              </a:buClr>
              <a:buFont typeface="Arial" pitchFamily="34" charset="0"/>
              <a:buChar char="•"/>
            </a:pPr>
            <a:r>
              <a:rPr lang="en-US" sz="1600" dirty="0" smtClean="0"/>
              <a:t>	Consolidated Rollover(Manual) : Multiple accounts can be consolidated to form one 																 new account. 							  						</a:t>
            </a:r>
          </a:p>
          <a:p>
            <a:pPr>
              <a:buClr>
                <a:schemeClr val="accent1"/>
              </a:buClr>
              <a:buFont typeface="Arial" pitchFamily="34" charset="0"/>
              <a:buChar char="•"/>
            </a:pPr>
            <a:r>
              <a:rPr lang="en-US" sz="1600" dirty="0" smtClean="0"/>
              <a:t>	Split Rollover(Manual) : Split one account to form multiple new accounts. 					  																</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97" y="19791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961284"/>
            <a:ext cx="8546837" cy="3554100"/>
          </a:xfrm>
        </p:spPr>
        <p:txBody>
          <a:bodyPr/>
          <a:lstStyle/>
          <a:p>
            <a:pPr>
              <a:buClr>
                <a:schemeClr val="tx2"/>
              </a:buClr>
              <a:buNone/>
            </a:pPr>
            <a:r>
              <a:rPr lang="en-US" dirty="0" smtClean="0"/>
              <a:t>Simulation Options</a:t>
            </a:r>
          </a:p>
          <a:p>
            <a:pPr>
              <a:buClr>
                <a:schemeClr val="tx2"/>
              </a:buClr>
              <a:buNone/>
            </a:pPr>
            <a:r>
              <a:rPr lang="en-US" dirty="0" smtClean="0"/>
              <a:t>	</a:t>
            </a:r>
            <a:r>
              <a:rPr lang="en-US" sz="1600" dirty="0" smtClean="0"/>
              <a:t>The simulation of following operations are supported:</a:t>
            </a:r>
          </a:p>
          <a:p>
            <a:pPr>
              <a:buClr>
                <a:schemeClr val="accent1"/>
              </a:buClr>
              <a:buFont typeface="Arial" pitchFamily="34" charset="0"/>
              <a:buChar char="•"/>
            </a:pPr>
            <a:r>
              <a:rPr lang="en-US" sz="1600" dirty="0" smtClean="0"/>
              <a:t>	Booking of Loan /commitment</a:t>
            </a:r>
          </a:p>
          <a:p>
            <a:pPr>
              <a:buClr>
                <a:schemeClr val="accent1"/>
              </a:buClr>
              <a:buFont typeface="Arial" pitchFamily="34" charset="0"/>
              <a:buChar char="•"/>
            </a:pPr>
            <a:r>
              <a:rPr lang="en-US" sz="1600" dirty="0" smtClean="0"/>
              <a:t>	Amendment</a:t>
            </a:r>
          </a:p>
          <a:p>
            <a:pPr>
              <a:buClr>
                <a:schemeClr val="accent1"/>
              </a:buClr>
              <a:buFont typeface="Arial" pitchFamily="34" charset="0"/>
              <a:buChar char="•"/>
            </a:pPr>
            <a:r>
              <a:rPr lang="en-US" sz="1600" dirty="0" smtClean="0"/>
              <a:t>	Payment</a:t>
            </a:r>
          </a:p>
          <a:p>
            <a:pPr>
              <a:buClr>
                <a:schemeClr val="tx2"/>
              </a:buClr>
              <a:buNone/>
            </a:pPr>
            <a:r>
              <a:rPr lang="en-US" dirty="0" smtClean="0"/>
              <a:t>Relationship Pricing</a:t>
            </a:r>
          </a:p>
          <a:p>
            <a:pPr>
              <a:buClr>
                <a:schemeClr val="tx2"/>
              </a:buClr>
              <a:buNone/>
            </a:pPr>
            <a:r>
              <a:rPr lang="en-US" dirty="0" smtClean="0"/>
              <a:t>	</a:t>
            </a:r>
            <a:r>
              <a:rPr lang="en-US" sz="1600" dirty="0" smtClean="0"/>
              <a:t>The following benefits are supported for customers who have     	relationship pricing</a:t>
            </a:r>
          </a:p>
          <a:p>
            <a:pPr>
              <a:buClr>
                <a:schemeClr val="accent1"/>
              </a:buClr>
              <a:buFont typeface="Arial" pitchFamily="34" charset="0"/>
              <a:buChar char="•"/>
            </a:pPr>
            <a:r>
              <a:rPr lang="en-US" sz="1600" dirty="0" smtClean="0"/>
              <a:t>	Interest Rate</a:t>
            </a:r>
          </a:p>
          <a:p>
            <a:pPr>
              <a:buClr>
                <a:schemeClr val="accent1"/>
              </a:buClr>
              <a:buFont typeface="Arial" pitchFamily="34" charset="0"/>
              <a:buChar char="•"/>
            </a:pPr>
            <a:r>
              <a:rPr lang="en-US" sz="1600" dirty="0" smtClean="0"/>
              <a:t>	Exchange Rate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647700" y="913659"/>
            <a:ext cx="8183818" cy="3648816"/>
          </a:xfrm>
        </p:spPr>
        <p:txBody>
          <a:bodyPr/>
          <a:lstStyle/>
          <a:p>
            <a:pPr>
              <a:buClr>
                <a:schemeClr val="tx2"/>
              </a:buClr>
              <a:buNone/>
            </a:pPr>
            <a:r>
              <a:rPr lang="en-US" dirty="0" smtClean="0"/>
              <a:t>NPA tracking</a:t>
            </a:r>
          </a:p>
          <a:p>
            <a:pPr algn="just">
              <a:buClr>
                <a:schemeClr val="tx2"/>
              </a:buClr>
              <a:buNone/>
            </a:pPr>
            <a:r>
              <a:rPr lang="en-US" dirty="0" smtClean="0"/>
              <a:t>		</a:t>
            </a:r>
            <a:r>
              <a:rPr lang="en-US" sz="1600" dirty="0" smtClean="0"/>
              <a:t>The status change for non-performing assets is supported. The status can be changed 	automatically or manually. Automatic status change is supported on the following basis:</a:t>
            </a:r>
          </a:p>
          <a:p>
            <a:pPr algn="just">
              <a:buClr>
                <a:schemeClr val="accent1"/>
              </a:buClr>
              <a:buFont typeface="Arial" pitchFamily="34" charset="0"/>
              <a:buChar char="•"/>
            </a:pPr>
            <a:r>
              <a:rPr lang="en-US" dirty="0" smtClean="0"/>
              <a:t>	</a:t>
            </a:r>
            <a:r>
              <a:rPr lang="en-US" sz="1600" dirty="0" smtClean="0"/>
              <a:t>Installment level:   Status can be tracked at each installment/ 						    						   repayment schedule level. The is supported only for amortized loans.</a:t>
            </a:r>
          </a:p>
          <a:p>
            <a:pPr algn="just">
              <a:buClr>
                <a:schemeClr val="accent1"/>
              </a:buClr>
              <a:buFont typeface="Arial" pitchFamily="34" charset="0"/>
              <a:buChar char="•"/>
            </a:pPr>
            <a:r>
              <a:rPr lang="en-US" sz="1600" dirty="0" smtClean="0"/>
              <a:t>	Account Level: Status can be tracked at each account level.  This is 				 				          supported for all types of loans.</a:t>
            </a:r>
          </a:p>
          <a:p>
            <a:pPr algn="just">
              <a:buClr>
                <a:schemeClr val="accent1"/>
              </a:buClr>
              <a:buFont typeface="Arial" pitchFamily="34" charset="0"/>
              <a:buChar char="•"/>
            </a:pPr>
            <a:r>
              <a:rPr lang="en-US" sz="1600" dirty="0" smtClean="0"/>
              <a:t>	Group Level: By considering the status of all type of accounts for a customer,  the 		    			 system can update the worst status of a account to all other accounts</a:t>
            </a:r>
          </a:p>
          <a:p>
            <a:pPr algn="just">
              <a:buClr>
                <a:schemeClr val="tx2"/>
              </a:buClr>
              <a:buNone/>
            </a:pPr>
            <a:endParaRPr lang="en-US" dirty="0" smtClean="0"/>
          </a:p>
          <a:p>
            <a:pPr marL="60325" indent="0" algn="just">
              <a:buClr>
                <a:schemeClr val="tx2"/>
              </a:buCl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628650" y="723159"/>
            <a:ext cx="8202868" cy="3648816"/>
          </a:xfrm>
        </p:spPr>
        <p:txBody>
          <a:bodyPr/>
          <a:lstStyle/>
          <a:p>
            <a:pPr>
              <a:buClr>
                <a:schemeClr val="tx2"/>
              </a:buClr>
              <a:buNone/>
            </a:pPr>
            <a:r>
              <a:rPr lang="en-US" dirty="0" smtClean="0"/>
              <a:t>Provisioning</a:t>
            </a:r>
          </a:p>
          <a:p>
            <a:pPr>
              <a:buClr>
                <a:schemeClr val="tx2"/>
              </a:buClr>
              <a:buNone/>
            </a:pPr>
            <a:r>
              <a:rPr lang="en-US" dirty="0" smtClean="0"/>
              <a:t>	</a:t>
            </a:r>
            <a:r>
              <a:rPr lang="en-US" sz="1600" dirty="0" smtClean="0"/>
              <a:t>Provisioning for bad assets can be done based on the following</a:t>
            </a:r>
          </a:p>
          <a:p>
            <a:pPr>
              <a:buClr>
                <a:schemeClr val="accent1"/>
              </a:buClr>
              <a:buFont typeface="Arial" pitchFamily="34" charset="0"/>
              <a:buChar char="•"/>
            </a:pPr>
            <a:r>
              <a:rPr lang="en-US" sz="1600" dirty="0" smtClean="0"/>
              <a:t>	Classification/Status of Asset</a:t>
            </a:r>
          </a:p>
          <a:p>
            <a:pPr>
              <a:buClr>
                <a:schemeClr val="accent1"/>
              </a:buClr>
              <a:buFont typeface="Arial" pitchFamily="34" charset="0"/>
              <a:buChar char="•"/>
            </a:pPr>
            <a:r>
              <a:rPr lang="en-US" sz="1600" dirty="0" smtClean="0"/>
              <a:t>	Customer risk rating</a:t>
            </a:r>
          </a:p>
          <a:p>
            <a:pPr>
              <a:buClr>
                <a:schemeClr val="accent1"/>
              </a:buClr>
              <a:buFont typeface="Arial" pitchFamily="34" charset="0"/>
              <a:buChar char="•"/>
            </a:pPr>
            <a:r>
              <a:rPr lang="en-US" sz="1600" dirty="0" smtClean="0"/>
              <a:t>	Collateral coverage amount (Bank Guarantee/Standby LC)</a:t>
            </a:r>
          </a:p>
          <a:p>
            <a:pPr>
              <a:buClr>
                <a:schemeClr val="tx2"/>
              </a:buClr>
              <a:buNone/>
            </a:pPr>
            <a:endParaRPr lang="en-US" sz="1600" dirty="0" smtClean="0"/>
          </a:p>
          <a:p>
            <a:pPr>
              <a:buClr>
                <a:schemeClr val="tx2"/>
              </a:buClr>
              <a:buNone/>
            </a:pPr>
            <a:r>
              <a:rPr lang="en-US" dirty="0" smtClean="0"/>
              <a:t>IRR and Yield accrual</a:t>
            </a:r>
          </a:p>
          <a:p>
            <a:pPr lvl="1" algn="just">
              <a:buClr>
                <a:schemeClr val="tx2"/>
              </a:buClr>
              <a:buNone/>
            </a:pPr>
            <a:r>
              <a:rPr lang="en-US" dirty="0" smtClean="0"/>
              <a:t>		</a:t>
            </a:r>
            <a:r>
              <a:rPr lang="en-US" sz="1600" dirty="0" smtClean="0"/>
              <a:t>The facility to calculate IRR is supported. Various components maintained 	in the product 	can be considered for IRR calculation. The system 	calculates the due amount using the 	IRR and fires yield accrual (YACR) 	for the amount in excess of the main interest 	component.</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ln>
                  <a:noFill/>
                </a:ln>
                <a:ea typeface="ＭＳ Ｐゴシック" pitchFamily="127" charset="-128"/>
                <a:cs typeface="ＭＳ Ｐゴシック" pitchFamily="127" charset="-128"/>
              </a:rPr>
              <a:t>Agenda</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Advices Supported</a:t>
            </a:r>
          </a:p>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Reports Supported</a:t>
            </a:r>
          </a:p>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Loan Statement</a:t>
            </a:r>
          </a:p>
          <a:p>
            <a:pPr marL="212725" lvl="0" indent="-212725" defTabSz="914400" fontAlgn="base">
              <a:lnSpc>
                <a:spcPct val="100000"/>
              </a:lnSpc>
              <a:spcBef>
                <a:spcPts val="500"/>
              </a:spcBef>
              <a:spcAft>
                <a:spcPts val="200"/>
              </a:spcAft>
              <a:buClr>
                <a:schemeClr val="tx2"/>
              </a:buClr>
              <a:buSzTx/>
              <a:buNone/>
              <a:defRPr/>
            </a:pPr>
            <a:r>
              <a:rPr lang="en-US" b="1" dirty="0" smtClean="0"/>
              <a:t>	</a:t>
            </a: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81024" y="781050"/>
            <a:ext cx="8250493" cy="4067175"/>
          </a:xfrm>
        </p:spPr>
        <p:txBody>
          <a:bodyPr/>
          <a:lstStyle/>
          <a:p>
            <a:pPr>
              <a:buClr>
                <a:schemeClr val="tx2"/>
              </a:buClr>
              <a:buNone/>
            </a:pPr>
            <a:r>
              <a:rPr lang="en-US" dirty="0" smtClean="0"/>
              <a:t>Open Line Loans</a:t>
            </a:r>
          </a:p>
          <a:p>
            <a:pPr>
              <a:buClr>
                <a:schemeClr val="tx2"/>
              </a:buClr>
              <a:buNone/>
            </a:pPr>
            <a:endParaRPr lang="en-US" dirty="0" smtClean="0"/>
          </a:p>
          <a:p>
            <a:pPr algn="just">
              <a:buClr>
                <a:schemeClr val="accent1"/>
              </a:buClr>
              <a:buFont typeface="Arial" pitchFamily="34" charset="0"/>
              <a:buChar char="•"/>
            </a:pPr>
            <a:r>
              <a:rPr lang="en-US" sz="1600" dirty="0" smtClean="0"/>
              <a:t>The credit-card operations can be achieved by using the open-line  loan feature of CL 			  module.</a:t>
            </a:r>
          </a:p>
          <a:p>
            <a:pPr algn="just">
              <a:buClr>
                <a:schemeClr val="accent1"/>
              </a:buClr>
              <a:buFont typeface="Arial" pitchFamily="34" charset="0"/>
              <a:buChar char="•"/>
            </a:pPr>
            <a:r>
              <a:rPr lang="en-US" sz="1600" dirty="0" smtClean="0"/>
              <a:t>An open line loan is utilized and re-instated based on the amount disbursed and repaid. The Amount Financed for this kind of loan becomes the credit limit.</a:t>
            </a:r>
          </a:p>
          <a:p>
            <a:pPr algn="just">
              <a:buClr>
                <a:schemeClr val="accent1"/>
              </a:buClr>
              <a:buFont typeface="Arial" pitchFamily="34" charset="0"/>
              <a:buChar char="•"/>
            </a:pPr>
            <a:r>
              <a:rPr lang="en-US" sz="1600" dirty="0" smtClean="0"/>
              <a:t>The customer has the facility of selecting the preferred re-payment date.</a:t>
            </a:r>
          </a:p>
          <a:p>
            <a:pPr algn="just">
              <a:buClr>
                <a:schemeClr val="accent1"/>
              </a:buClr>
              <a:buFont typeface="Arial" pitchFamily="34" charset="0"/>
              <a:buChar char="•"/>
            </a:pPr>
            <a:r>
              <a:rPr lang="en-US" sz="1600" dirty="0" smtClean="0"/>
              <a:t>Handling of excess payment is handled through a service account. The excess amount 			  is credited to this account and this money is used to settle subsequent repayments.</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752474" y="1008909"/>
            <a:ext cx="8079043" cy="3648816"/>
          </a:xfrm>
        </p:spPr>
        <p:txBody>
          <a:bodyPr/>
          <a:lstStyle/>
          <a:p>
            <a:pPr algn="just">
              <a:buClr>
                <a:schemeClr val="tx2"/>
              </a:buClr>
              <a:buNone/>
            </a:pPr>
            <a:r>
              <a:rPr lang="en-US" dirty="0" smtClean="0"/>
              <a:t>Minimum Amount Due</a:t>
            </a:r>
          </a:p>
          <a:p>
            <a:pPr algn="just">
              <a:buClr>
                <a:schemeClr val="tx2"/>
              </a:buClr>
            </a:pPr>
            <a:endParaRPr lang="en-US" dirty="0" smtClean="0"/>
          </a:p>
          <a:p>
            <a:pPr algn="just">
              <a:buClr>
                <a:schemeClr val="tx2"/>
              </a:buClr>
              <a:buNone/>
            </a:pPr>
            <a:r>
              <a:rPr lang="en-US" sz="1600" dirty="0" smtClean="0"/>
              <a:t>The minimum amount due for the billing of Open Line Loans can be calculated on the 	following basis</a:t>
            </a:r>
          </a:p>
          <a:p>
            <a:pPr algn="just">
              <a:buClr>
                <a:schemeClr val="accent1"/>
              </a:buClr>
              <a:buFont typeface="Arial" pitchFamily="34" charset="0"/>
              <a:buChar char="•"/>
            </a:pPr>
            <a:r>
              <a:rPr lang="en-US" sz="1600" dirty="0" smtClean="0"/>
              <a:t>	Percentage of Outstanding amount.</a:t>
            </a:r>
          </a:p>
          <a:p>
            <a:pPr algn="just">
              <a:buClr>
                <a:schemeClr val="accent1"/>
              </a:buClr>
              <a:buFont typeface="Arial" pitchFamily="34" charset="0"/>
              <a:buChar char="•"/>
            </a:pPr>
            <a:r>
              <a:rPr lang="en-US" sz="1600" dirty="0" smtClean="0"/>
              <a:t>	Percentage of Outstanding principal.</a:t>
            </a:r>
          </a:p>
          <a:p>
            <a:pPr algn="just">
              <a:buClr>
                <a:schemeClr val="accent1"/>
              </a:buClr>
              <a:buFont typeface="Arial" pitchFamily="34" charset="0"/>
              <a:buChar char="•"/>
            </a:pPr>
            <a:r>
              <a:rPr lang="en-US" sz="1600" dirty="0" smtClean="0"/>
              <a:t>	Percentage of limit.</a:t>
            </a:r>
          </a:p>
          <a:p>
            <a:pPr algn="just">
              <a:buClr>
                <a:schemeClr val="accent1"/>
              </a:buClr>
              <a:buFont typeface="Arial" pitchFamily="34" charset="0"/>
              <a:buChar char="•"/>
            </a:pPr>
            <a:r>
              <a:rPr lang="en-US" sz="1600" dirty="0" smtClean="0"/>
              <a:t>	Interest Amount.</a:t>
            </a:r>
          </a:p>
          <a:p>
            <a:pPr algn="just">
              <a:buClr>
                <a:schemeClr val="accent1"/>
              </a:buClr>
              <a:buFont typeface="Arial" pitchFamily="34" charset="0"/>
              <a:buChar char="•"/>
            </a:pPr>
            <a:r>
              <a:rPr lang="en-US" sz="1600" dirty="0" smtClean="0"/>
              <a:t>	Fixed.</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4" y="1581368"/>
            <a:ext cx="5178439" cy="1438058"/>
          </a:xfrm>
        </p:spPr>
        <p:txBody>
          <a:bodyPr/>
          <a:lstStyle/>
          <a:p>
            <a:r>
              <a:rPr lang="en-US" dirty="0" smtClean="0"/>
              <a:t>Branch Transfer for </a:t>
            </a:r>
            <a:br>
              <a:rPr lang="en-US" dirty="0" smtClean="0"/>
            </a:br>
            <a:r>
              <a:rPr lang="en-US" dirty="0" smtClean="0"/>
              <a:t>   CL Accounts</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CL Accounts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52450" y="875559"/>
            <a:ext cx="8279068" cy="3648816"/>
          </a:xfrm>
        </p:spPr>
        <p:txBody>
          <a:bodyPr/>
          <a:lstStyle/>
          <a:p>
            <a:pPr>
              <a:spcBef>
                <a:spcPct val="0"/>
              </a:spcBef>
              <a:buNone/>
            </a:pPr>
            <a:r>
              <a:rPr lang="en-US" b="1" dirty="0" smtClean="0"/>
              <a:t>Transfer Categories:</a:t>
            </a:r>
          </a:p>
          <a:p>
            <a:pPr>
              <a:spcBef>
                <a:spcPct val="0"/>
              </a:spcBef>
              <a:buFont typeface="Times" pitchFamily="18" charset="0"/>
              <a:buNone/>
            </a:pPr>
            <a:endParaRPr lang="en-US" dirty="0" smtClean="0"/>
          </a:p>
          <a:p>
            <a:pPr algn="just">
              <a:spcBef>
                <a:spcPct val="0"/>
              </a:spcBef>
              <a:buFont typeface="Times" pitchFamily="18" charset="0"/>
              <a:buNone/>
            </a:pPr>
            <a:r>
              <a:rPr lang="en-US" dirty="0" smtClean="0"/>
              <a:t>Single Transfer:</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		</a:t>
            </a:r>
            <a:r>
              <a:rPr lang="en-US" sz="1600" dirty="0" smtClean="0"/>
              <a:t>A CL account could be transferred from source branch to any target 	branch. If a 						commitment is not linked to any loan contract, the loan alone can be transferred. </a:t>
            </a:r>
          </a:p>
          <a:p>
            <a:pPr algn="just">
              <a:spcBef>
                <a:spcPct val="0"/>
              </a:spcBef>
              <a:buFont typeface="Times" pitchFamily="18" charset="0"/>
              <a:buNone/>
            </a:pPr>
            <a:r>
              <a:rPr lang="en-US" sz="1600" dirty="0" smtClean="0"/>
              <a:t>				Else both the loan and the commitment must be transferred together.</a:t>
            </a:r>
          </a:p>
          <a:p>
            <a:pPr algn="just">
              <a:buClr>
                <a:schemeClr val="tx2"/>
              </a:buClr>
              <a:buNone/>
            </a:pPr>
            <a:endParaRPr lang="en-US" dirty="0" smtClean="0"/>
          </a:p>
          <a:p>
            <a:pPr algn="just">
              <a:buClr>
                <a:schemeClr val="tx2"/>
              </a:buCl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CL Accounts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695324" y="875559"/>
            <a:ext cx="8136193" cy="3648816"/>
          </a:xfrm>
        </p:spPr>
        <p:txBody>
          <a:bodyPr/>
          <a:lstStyle/>
          <a:p>
            <a:pPr>
              <a:spcBef>
                <a:spcPct val="0"/>
              </a:spcBef>
              <a:buNone/>
            </a:pPr>
            <a:r>
              <a:rPr lang="en-US" b="1" dirty="0" smtClean="0"/>
              <a:t>Transfer Categories:</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	Product Transfer:</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			</a:t>
            </a:r>
            <a:r>
              <a:rPr lang="en-US" sz="1600" dirty="0" smtClean="0"/>
              <a:t>All the CL accounts belonging to a particular product are transferred 	from source 					    branch to any target branch.</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CL Accounts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790574" y="770784"/>
            <a:ext cx="8239125" cy="3648816"/>
          </a:xfrm>
        </p:spPr>
        <p:txBody>
          <a:bodyPr/>
          <a:lstStyle/>
          <a:p>
            <a:pPr>
              <a:spcBef>
                <a:spcPct val="0"/>
              </a:spcBef>
              <a:buFont typeface="Times" pitchFamily="18" charset="0"/>
              <a:buNone/>
            </a:pPr>
            <a:endParaRPr lang="en-US" dirty="0" smtClean="0"/>
          </a:p>
          <a:p>
            <a:pPr algn="just">
              <a:spcBef>
                <a:spcPct val="0"/>
              </a:spcBef>
              <a:buFont typeface="Times" pitchFamily="18" charset="0"/>
              <a:buNone/>
            </a:pPr>
            <a:r>
              <a:rPr lang="en-US" dirty="0" smtClean="0"/>
              <a:t>Customer Portfolio Transfer :</a:t>
            </a:r>
            <a:endParaRPr lang="en-US" sz="1600" dirty="0" smtClean="0"/>
          </a:p>
          <a:p>
            <a:pPr algn="just">
              <a:spcBef>
                <a:spcPct val="0"/>
              </a:spcBef>
              <a:buFont typeface="Times" pitchFamily="18" charset="0"/>
              <a:buNone/>
            </a:pPr>
            <a:r>
              <a:rPr lang="en-US" sz="1600" dirty="0" smtClean="0"/>
              <a:t>	All the CL accounts belonging to a particular customer are moved from source branch to target branch.</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Branch Merger:</a:t>
            </a:r>
          </a:p>
          <a:p>
            <a:pPr algn="just">
              <a:spcBef>
                <a:spcPct val="0"/>
              </a:spcBef>
              <a:buFont typeface="Times" pitchFamily="18" charset="0"/>
              <a:buNone/>
            </a:pPr>
            <a:r>
              <a:rPr lang="en-US" dirty="0" smtClean="0"/>
              <a:t>	</a:t>
            </a:r>
            <a:r>
              <a:rPr lang="en-US" sz="1600" dirty="0" smtClean="0"/>
              <a:t>The source branch will get merged to the target branch by moving all its accounts (CASA and TD) and contracts belonging to CI,CL,MO.</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4" y="1581368"/>
            <a:ext cx="5178439" cy="1438058"/>
          </a:xfrm>
        </p:spPr>
        <p:txBody>
          <a:bodyPr/>
          <a:lstStyle/>
          <a:p>
            <a:r>
              <a:rPr lang="en-US" dirty="0" smtClean="0"/>
              <a:t>Events Covered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Events Covered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973761" y="1007352"/>
          <a:ext cx="7391060" cy="3002242"/>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marL="0" marR="0">
                        <a:spcBef>
                          <a:spcPts val="0"/>
                        </a:spcBef>
                        <a:spcAft>
                          <a:spcPts val="0"/>
                        </a:spcAft>
                      </a:pPr>
                      <a:r>
                        <a:rPr lang="en-US" sz="1600" b="0" dirty="0" smtClean="0">
                          <a:latin typeface="+mn-lt"/>
                          <a:ea typeface="Times New Roman"/>
                        </a:rPr>
                        <a:t>BOOK</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Booking of contract</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pPr marL="0" marR="0">
                        <a:spcBef>
                          <a:spcPts val="0"/>
                        </a:spcBef>
                        <a:spcAft>
                          <a:spcPts val="0"/>
                        </a:spcAft>
                      </a:pPr>
                      <a:r>
                        <a:rPr lang="en-US" sz="1600" dirty="0" smtClean="0">
                          <a:latin typeface="+mn-lt"/>
                          <a:ea typeface="Times New Roman"/>
                        </a:rPr>
                        <a:t>INIT</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Contract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pPr marL="0" marR="0">
                        <a:spcBef>
                          <a:spcPts val="0"/>
                        </a:spcBef>
                        <a:spcAft>
                          <a:spcPts val="0"/>
                        </a:spcAft>
                      </a:pPr>
                      <a:r>
                        <a:rPr lang="en-US" sz="1600" dirty="0" smtClean="0">
                          <a:latin typeface="+mn-lt"/>
                          <a:ea typeface="Times New Roman"/>
                        </a:rPr>
                        <a:t>DSBR</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Disbursement</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pPr marL="0" marR="0">
                        <a:spcBef>
                          <a:spcPts val="0"/>
                        </a:spcBef>
                        <a:spcAft>
                          <a:spcPts val="0"/>
                        </a:spcAft>
                      </a:pPr>
                      <a:r>
                        <a:rPr lang="en-US" sz="1600" b="0" dirty="0" smtClean="0">
                          <a:latin typeface="+mn-lt"/>
                          <a:ea typeface="Times New Roman"/>
                        </a:rPr>
                        <a:t>ACCR</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Accrual</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pPr marL="0" marR="0">
                        <a:spcBef>
                          <a:spcPts val="0"/>
                        </a:spcBef>
                        <a:spcAft>
                          <a:spcPts val="0"/>
                        </a:spcAft>
                      </a:pPr>
                      <a:r>
                        <a:rPr lang="en-US" sz="1600" dirty="0" smtClean="0">
                          <a:latin typeface="+mn-lt"/>
                          <a:ea typeface="Times New Roman"/>
                        </a:rPr>
                        <a:t>MLIQ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Manual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pPr marL="0" marR="0">
                        <a:spcBef>
                          <a:spcPts val="0"/>
                        </a:spcBef>
                        <a:spcAft>
                          <a:spcPts val="0"/>
                        </a:spcAft>
                      </a:pPr>
                      <a:r>
                        <a:rPr lang="en-US" sz="1600" dirty="0" smtClean="0">
                          <a:latin typeface="+mn-lt"/>
                          <a:ea typeface="Times New Roman"/>
                        </a:rPr>
                        <a:t>ALIQ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Automatic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marL="0" marR="0">
                        <a:spcBef>
                          <a:spcPts val="0"/>
                        </a:spcBef>
                        <a:spcAft>
                          <a:spcPts val="0"/>
                        </a:spcAft>
                      </a:pPr>
                      <a:r>
                        <a:rPr lang="en-US" sz="1600" dirty="0" smtClean="0">
                          <a:latin typeface="+mn-lt"/>
                          <a:ea typeface="Times New Roman"/>
                        </a:rPr>
                        <a:t>PROV</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Provisioning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marL="0" marR="0">
                        <a:spcBef>
                          <a:spcPts val="0"/>
                        </a:spcBef>
                        <a:spcAft>
                          <a:spcPts val="0"/>
                        </a:spcAft>
                      </a:pPr>
                      <a:r>
                        <a:rPr lang="en-US" sz="1600" dirty="0" smtClean="0">
                          <a:latin typeface="+mn-lt"/>
                          <a:ea typeface="Times New Roman"/>
                        </a:rPr>
                        <a:t>ADBK</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Adhoc Charge Booking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marL="0" marR="0">
                        <a:spcBef>
                          <a:spcPts val="0"/>
                        </a:spcBef>
                        <a:spcAft>
                          <a:spcPts val="0"/>
                        </a:spcAft>
                      </a:pPr>
                      <a:r>
                        <a:rPr lang="en-US" sz="1600" dirty="0" smtClean="0">
                          <a:latin typeface="+mn-lt"/>
                          <a:ea typeface="Times New Roman"/>
                        </a:rPr>
                        <a:t>ADCH</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Adhoc Charge Application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marL="0" marR="0">
                        <a:spcBef>
                          <a:spcPts val="0"/>
                        </a:spcBef>
                        <a:spcAft>
                          <a:spcPts val="0"/>
                        </a:spcAft>
                      </a:pPr>
                      <a:r>
                        <a:rPr lang="en-US" sz="1600" dirty="0" smtClean="0">
                          <a:latin typeface="+mn-lt"/>
                          <a:ea typeface="Times New Roman"/>
                        </a:rPr>
                        <a:t>VAMB</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Booking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pPr marL="0" marR="0">
                        <a:spcBef>
                          <a:spcPts val="0"/>
                        </a:spcBef>
                        <a:spcAft>
                          <a:spcPts val="0"/>
                        </a:spcAft>
                      </a:pPr>
                      <a:r>
                        <a:rPr lang="en-US" sz="1600" dirty="0" smtClean="0">
                          <a:latin typeface="+mn-lt"/>
                          <a:ea typeface="Times New Roman"/>
                        </a:rPr>
                        <a:t>VAMI</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14" y="359838"/>
            <a:ext cx="8229586" cy="406395"/>
          </a:xfrm>
        </p:spPr>
        <p:txBody>
          <a:bodyPr/>
          <a:lstStyle/>
          <a:p>
            <a:r>
              <a:rPr lang="en-US" dirty="0" smtClean="0"/>
              <a:t>Events Covered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Table 4"/>
          <p:cNvGraphicFramePr>
            <a:graphicFrameLocks noGrp="1"/>
          </p:cNvGraphicFramePr>
          <p:nvPr/>
        </p:nvGraphicFramePr>
        <p:xfrm>
          <a:off x="971550" y="1320800"/>
          <a:ext cx="7391060" cy="3002242"/>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marL="0" marR="0" algn="l" defTabSz="914400" rtl="0" eaLnBrk="1" latinLnBrk="0" hangingPunct="1">
                        <a:spcBef>
                          <a:spcPts val="0"/>
                        </a:spcBef>
                        <a:spcAft>
                          <a:spcPts val="0"/>
                        </a:spcAft>
                      </a:pPr>
                      <a:r>
                        <a:rPr lang="en-US" sz="1600" b="0" kern="1200" dirty="0" smtClean="0">
                          <a:solidFill>
                            <a:schemeClr val="dk1"/>
                          </a:solidFill>
                          <a:latin typeface="+mj-lt"/>
                          <a:ea typeface="Times New Roman"/>
                          <a:cs typeface="+mn-cs"/>
                        </a:rPr>
                        <a:t>RACR</a:t>
                      </a:r>
                      <a:endParaRPr lang="en-US" sz="1600" b="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b="0" kern="1200" dirty="0" smtClean="0">
                          <a:solidFill>
                            <a:schemeClr val="dk1"/>
                          </a:solidFill>
                          <a:latin typeface="+mj-lt"/>
                          <a:ea typeface="Times New Roman"/>
                          <a:cs typeface="+mn-cs"/>
                        </a:rPr>
                        <a:t>Reversal Accrual</a:t>
                      </a:r>
                      <a:endParaRPr lang="en-US" sz="1600" b="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NOVA</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Novation (Customer change)</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REOP</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ReOpen of Loan Account </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RNOG</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Re-Negotiation</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ROLB</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Rollover Booking</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Rollover of Contract</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INPL</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Interest</a:t>
                      </a:r>
                      <a:r>
                        <a:rPr lang="en-US" sz="1600" kern="1200" baseline="0" dirty="0" smtClean="0">
                          <a:solidFill>
                            <a:schemeClr val="dk1"/>
                          </a:solidFill>
                          <a:latin typeface="+mj-lt"/>
                          <a:ea typeface="Times New Roman"/>
                          <a:cs typeface="+mn-cs"/>
                        </a:rPr>
                        <a:t> Pay back</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RINP</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Reversal</a:t>
                      </a:r>
                      <a:r>
                        <a:rPr lang="en-US" sz="1600" kern="1200" baseline="0" dirty="0" smtClean="0">
                          <a:solidFill>
                            <a:schemeClr val="dk1"/>
                          </a:solidFill>
                          <a:latin typeface="+mj-lt"/>
                          <a:ea typeface="Times New Roman"/>
                          <a:cs typeface="+mn-cs"/>
                        </a:rPr>
                        <a:t> of Interest Pay back</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SROL</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Special Rollover </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TRFR</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Times New Roman"/>
                          <a:cs typeface="+mn-cs"/>
                        </a:rPr>
                        <a:t>Branch Transfer</a:t>
                      </a: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TADJ</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Times New Roman"/>
                          <a:cs typeface="+mn-cs"/>
                        </a:rPr>
                        <a:t>Transfer Adjustments</a:t>
                      </a: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Advices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Lending</a:t>
            </a:r>
            <a:endParaRPr lang="en-US" dirty="0"/>
          </a:p>
        </p:txBody>
      </p:sp>
      <p:sp>
        <p:nvSpPr>
          <p:cNvPr id="3" name="Content Placeholder 2"/>
          <p:cNvSpPr>
            <a:spLocks noGrp="1"/>
          </p:cNvSpPr>
          <p:nvPr>
            <p:ph sz="quarter" idx="12"/>
          </p:nvPr>
        </p:nvSpPr>
        <p:spPr>
          <a:xfrm>
            <a:off x="714375" y="1842769"/>
            <a:ext cx="8229600" cy="3062606"/>
          </a:xfrm>
        </p:spPr>
        <p:txBody>
          <a:bodyPr/>
          <a:lstStyle/>
          <a:p>
            <a:pPr algn="just">
              <a:buFont typeface="Arial" pitchFamily="34" charset="0"/>
              <a:buChar char="•"/>
            </a:pPr>
            <a:r>
              <a:rPr lang="en-US" sz="1600" dirty="0" smtClean="0"/>
              <a:t>The loans can be booked for Retail and corporate customers through Consumer Lending Module.</a:t>
            </a:r>
          </a:p>
          <a:p>
            <a:pPr algn="just">
              <a:buFont typeface="Arial" pitchFamily="34" charset="0"/>
              <a:buChar char="•"/>
            </a:pPr>
            <a:r>
              <a:rPr lang="en-US" sz="1600" dirty="0" smtClean="0"/>
              <a:t>The Primary function of banks is to accept the deposits from customers and lend it as Loans to customers.</a:t>
            </a:r>
          </a:p>
          <a:p>
            <a:pPr algn="just">
              <a:buFont typeface="Arial" pitchFamily="34" charset="0"/>
              <a:buChar char="•"/>
            </a:pPr>
            <a:r>
              <a:rPr lang="en-US" sz="1600" dirty="0" smtClean="0"/>
              <a:t>On each disbursal of loan, the bank creates an Asset in its book of accounts.</a:t>
            </a:r>
          </a:p>
          <a:p>
            <a:pPr algn="just">
              <a:buFont typeface="Arial" pitchFamily="34" charset="0"/>
              <a:buChar char="•"/>
            </a:pPr>
            <a:r>
              <a:rPr lang="en-US" sz="1600" dirty="0" smtClean="0"/>
              <a:t>The Interest earned from the loans are the main income of the bank</a:t>
            </a:r>
          </a:p>
          <a:p>
            <a:pPr algn="just">
              <a:buNone/>
            </a:pPr>
            <a:endParaRPr lang="en-US" dirty="0" smtClean="0"/>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Advices  supported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1154736" y="808597"/>
          <a:ext cx="7391060" cy="329939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r>
                        <a:rPr lang="en-US" sz="1600" b="0" kern="1200" dirty="0" smtClean="0">
                          <a:solidFill>
                            <a:schemeClr val="dk1"/>
                          </a:solidFill>
                          <a:latin typeface="+mn-lt"/>
                          <a:ea typeface="+mn-ea"/>
                          <a:cs typeface="+mn-cs"/>
                        </a:rPr>
                        <a:t>CL_INIT_ADVICE</a:t>
                      </a:r>
                      <a:endParaRPr lang="en-US" sz="1600" b="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Loan Initiation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r>
                        <a:rPr lang="en-US" sz="1600" kern="1200" dirty="0" smtClean="0">
                          <a:solidFill>
                            <a:schemeClr val="dk1"/>
                          </a:solidFill>
                          <a:latin typeface="+mn-lt"/>
                          <a:ea typeface="+mn-ea"/>
                          <a:cs typeface="+mn-cs"/>
                        </a:rPr>
                        <a:t>CL_CONT_ADV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Contract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r>
                        <a:rPr lang="en-US" sz="1600" kern="1200" dirty="0" smtClean="0">
                          <a:solidFill>
                            <a:schemeClr val="dk1"/>
                          </a:solidFill>
                          <a:latin typeface="+mn-lt"/>
                          <a:ea typeface="+mn-ea"/>
                          <a:cs typeface="+mn-cs"/>
                        </a:rPr>
                        <a:t>CLST_SUMMARY</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Loan Summary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r>
                        <a:rPr lang="en-US" sz="1600" kern="1200" dirty="0" smtClean="0">
                          <a:solidFill>
                            <a:schemeClr val="dk1"/>
                          </a:solidFill>
                          <a:latin typeface="+mn-lt"/>
                          <a:ea typeface="+mn-ea"/>
                          <a:cs typeface="+mn-cs"/>
                        </a:rPr>
                        <a:t>CR_ADV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Credit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r>
                        <a:rPr lang="en-US" sz="1600" kern="1200" dirty="0" smtClean="0">
                          <a:solidFill>
                            <a:schemeClr val="dk1"/>
                          </a:solidFill>
                          <a:latin typeface="+mn-lt"/>
                          <a:ea typeface="+mn-ea"/>
                          <a:cs typeface="+mn-cs"/>
                        </a:rPr>
                        <a:t>CLST_DETAILED</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Loan detailed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r>
                        <a:rPr lang="en-US" sz="1600" kern="1200" dirty="0" smtClean="0">
                          <a:solidFill>
                            <a:schemeClr val="dk1"/>
                          </a:solidFill>
                          <a:latin typeface="+mn-lt"/>
                          <a:ea typeface="+mn-ea"/>
                          <a:cs typeface="+mn-cs"/>
                        </a:rPr>
                        <a:t>DR_ADV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Debit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r>
                        <a:rPr lang="en-US" sz="1600" kern="1200" dirty="0" smtClean="0">
                          <a:solidFill>
                            <a:schemeClr val="dk1"/>
                          </a:solidFill>
                          <a:latin typeface="+mn-lt"/>
                          <a:ea typeface="+mn-ea"/>
                          <a:cs typeface="+mn-cs"/>
                        </a:rPr>
                        <a:t>DELINQYADV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Delinquency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r>
                        <a:rPr lang="en-US" sz="1600" kern="1200" dirty="0" smtClean="0">
                          <a:solidFill>
                            <a:schemeClr val="dk1"/>
                          </a:solidFill>
                          <a:latin typeface="+mn-lt"/>
                          <a:ea typeface="+mn-ea"/>
                          <a:cs typeface="+mn-cs"/>
                        </a:rPr>
                        <a:t>BILNOTC</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Billing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r>
                        <a:rPr lang="en-US" sz="1600" kern="1200" dirty="0" smtClean="0">
                          <a:solidFill>
                            <a:schemeClr val="dk1"/>
                          </a:solidFill>
                          <a:latin typeface="+mn-lt"/>
                          <a:ea typeface="+mn-ea"/>
                          <a:cs typeface="+mn-cs"/>
                        </a:rPr>
                        <a:t>CL_INT_STMT</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Interest Statement Advice	</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350313"/>
            <a:ext cx="8229586" cy="406395"/>
          </a:xfrm>
        </p:spPr>
        <p:txBody>
          <a:bodyPr/>
          <a:lstStyle/>
          <a:p>
            <a:r>
              <a:rPr lang="en-US" dirty="0" smtClean="0"/>
              <a:t>Advices Statements supported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926136" y="1180072"/>
          <a:ext cx="7391060" cy="235451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r>
                        <a:rPr lang="en-US" sz="1600" b="0" kern="1200" dirty="0" smtClean="0">
                          <a:solidFill>
                            <a:schemeClr val="dk1"/>
                          </a:solidFill>
                          <a:latin typeface="+mn-lt"/>
                          <a:ea typeface="+mn-ea"/>
                          <a:cs typeface="+mn-cs"/>
                        </a:rPr>
                        <a:t>RATECH_ADV</a:t>
                      </a:r>
                      <a:endParaRPr lang="en-US" sz="1600" b="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b="0" kern="1200" dirty="0" smtClean="0">
                          <a:solidFill>
                            <a:schemeClr val="dk1"/>
                          </a:solidFill>
                          <a:latin typeface="+mn-lt"/>
                          <a:ea typeface="+mn-ea"/>
                          <a:cs typeface="+mn-cs"/>
                        </a:rPr>
                        <a:t>Rate Change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r>
                        <a:rPr lang="en-US" sz="1600" kern="1200" dirty="0" smtClean="0">
                          <a:solidFill>
                            <a:schemeClr val="dk1"/>
                          </a:solidFill>
                          <a:latin typeface="+mn-lt"/>
                          <a:ea typeface="+mn-ea"/>
                          <a:cs typeface="+mn-cs"/>
                        </a:rPr>
                        <a:t>CL_ROLL_ADV</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Rollover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r>
                        <a:rPr lang="en-US" sz="1600" dirty="0" smtClean="0">
                          <a:latin typeface="+mn-lt"/>
                        </a:rPr>
                        <a:t>CL_AMD_ADV</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dirty="0" smtClean="0">
                          <a:latin typeface="+mn-lt"/>
                        </a:rPr>
                        <a:t>Amendment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r>
                        <a:rPr lang="en-US" sz="1600" dirty="0" smtClean="0">
                          <a:latin typeface="+mn-lt"/>
                        </a:rPr>
                        <a:t>CL_CAP</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dirty="0" smtClean="0">
                          <a:latin typeface="+mn-lt"/>
                        </a:rPr>
                        <a:t>Capitalization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r>
                        <a:rPr lang="en-US" sz="1800" b="0" kern="1200" dirty="0" smtClean="0">
                          <a:solidFill>
                            <a:schemeClr val="dk1"/>
                          </a:solidFill>
                          <a:latin typeface="+mn-lt"/>
                          <a:ea typeface="+mn-ea"/>
                          <a:cs typeface="+mn-cs"/>
                        </a:rPr>
                        <a:t>COUPON</a:t>
                      </a:r>
                      <a:endParaRPr lang="en-US" b="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Coupon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r>
                        <a:rPr lang="en-US" sz="1800" kern="1200" dirty="0" smtClean="0">
                          <a:solidFill>
                            <a:schemeClr val="dk1"/>
                          </a:solidFill>
                          <a:latin typeface="+mn-lt"/>
                          <a:ea typeface="+mn-ea"/>
                          <a:cs typeface="+mn-cs"/>
                        </a:rPr>
                        <a:t>PAYMENT_ADVICE</a:t>
                      </a:r>
                      <a:endParaRPr lang="en-US"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Payment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Reports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71451"/>
            <a:ext cx="8229586" cy="400049"/>
          </a:xfrm>
        </p:spPr>
        <p:txBody>
          <a:bodyPr/>
          <a:lstStyle/>
          <a:p>
            <a:r>
              <a:rPr lang="en-US" dirty="0" smtClean="0"/>
              <a:t>Reports Supported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2466604" y="651455"/>
          <a:ext cx="3254894" cy="394328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tblGrid>
              <a:tr h="285684">
                <a:tc>
                  <a:txBody>
                    <a:bodyPr/>
                    <a:lstStyle/>
                    <a:p>
                      <a:pPr algn="l" rtl="0" fontAlgn="t"/>
                      <a:r>
                        <a:rPr lang="en-US" sz="1800" b="0" i="0" u="none" strike="noStrike" dirty="0" smtClean="0">
                          <a:solidFill>
                            <a:schemeClr val="bg1"/>
                          </a:solidFill>
                          <a:latin typeface="Arial"/>
                        </a:rPr>
                        <a:t>Reports</a:t>
                      </a:r>
                      <a:endParaRPr lang="en-US" sz="1800" b="0" i="0" u="none" strike="noStrike" dirty="0">
                        <a:solidFill>
                          <a:schemeClr val="bg1"/>
                        </a:solidFill>
                        <a:latin typeface="Arial"/>
                      </a:endParaRP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772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mn-cs"/>
                        </a:rPr>
                        <a:t>Loan Maturity</a:t>
                      </a:r>
                      <a:r>
                        <a:rPr lang="en-US" sz="1400" b="0" kern="1200" baseline="0" dirty="0" smtClean="0">
                          <a:solidFill>
                            <a:schemeClr val="dk1"/>
                          </a:solidFill>
                          <a:latin typeface="+mn-lt"/>
                          <a:ea typeface="+mn-ea"/>
                          <a:cs typeface="+mn-cs"/>
                        </a:rPr>
                        <a:t> Report</a:t>
                      </a:r>
                      <a:endParaRPr lang="en-US" sz="1400" b="0" kern="1200" dirty="0" smtClean="0">
                        <a:solidFill>
                          <a:schemeClr val="dk1"/>
                        </a:solidFill>
                        <a:latin typeface="+mn-lt"/>
                        <a:ea typeface="+mn-ea"/>
                        <a:cs typeface="+mn-cs"/>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722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Accrual Control</a:t>
                      </a:r>
                      <a:r>
                        <a:rPr lang="en-US" sz="1400" kern="1200" baseline="0" dirty="0" smtClean="0">
                          <a:solidFill>
                            <a:schemeClr val="dk1"/>
                          </a:solidFill>
                          <a:latin typeface="+mn-lt"/>
                          <a:ea typeface="+mn-ea"/>
                          <a:cs typeface="+mn-cs"/>
                        </a:rPr>
                        <a:t> </a:t>
                      </a:r>
                      <a:r>
                        <a:rPr lang="en-US" sz="1400" kern="1200" dirty="0" smtClean="0">
                          <a:solidFill>
                            <a:schemeClr val="dk1"/>
                          </a:solidFill>
                          <a:latin typeface="+mn-lt"/>
                          <a:ea typeface="+mn-ea"/>
                          <a:cs typeface="+mn-cs"/>
                        </a:rPr>
                        <a:t>List	</a:t>
                      </a: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196553">
                <a:tc>
                  <a:txBody>
                    <a:bodyPr/>
                    <a:lstStyle/>
                    <a:p>
                      <a:r>
                        <a:rPr lang="en-US" sz="1400" kern="1200" dirty="0" smtClean="0">
                          <a:solidFill>
                            <a:schemeClr val="dk1"/>
                          </a:solidFill>
                          <a:latin typeface="+mn-lt"/>
                          <a:ea typeface="+mn-ea"/>
                          <a:cs typeface="+mn-cs"/>
                        </a:rPr>
                        <a:t>Overdue</a:t>
                      </a:r>
                      <a:r>
                        <a:rPr lang="en-US" sz="1400" kern="1200" baseline="0" dirty="0" smtClean="0">
                          <a:solidFill>
                            <a:schemeClr val="dk1"/>
                          </a:solidFill>
                          <a:latin typeface="+mn-lt"/>
                          <a:ea typeface="+mn-ea"/>
                          <a:cs typeface="+mn-cs"/>
                        </a:rPr>
                        <a:t> Schedule Report</a:t>
                      </a:r>
                      <a:endParaRPr lang="en-US" sz="1400" kern="1200" dirty="0" smtClean="0">
                        <a:solidFill>
                          <a:schemeClr val="dk1"/>
                        </a:solidFill>
                        <a:latin typeface="+mn-lt"/>
                        <a:ea typeface="+mn-ea"/>
                        <a:cs typeface="+mn-cs"/>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21546">
                <a:tc>
                  <a:txBody>
                    <a:bodyPr/>
                    <a:lstStyle/>
                    <a:p>
                      <a:r>
                        <a:rPr lang="en-US" sz="1400" dirty="0" smtClean="0"/>
                        <a:t>Periodic Rate Revision</a:t>
                      </a:r>
                      <a:r>
                        <a:rPr lang="en-US" sz="1400" baseline="0" dirty="0" smtClean="0"/>
                        <a:t> Report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53735">
                <a:tc>
                  <a:txBody>
                    <a:bodyPr/>
                    <a:lstStyle/>
                    <a:p>
                      <a:r>
                        <a:rPr lang="en-US" sz="1400" dirty="0" smtClean="0"/>
                        <a:t>Customer loan agreement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09012">
                <a:tc>
                  <a:txBody>
                    <a:bodyPr/>
                    <a:lstStyle/>
                    <a:p>
                      <a:r>
                        <a:rPr lang="en-US" sz="1400" dirty="0" smtClean="0"/>
                        <a:t>Interest calculation Analysis</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r>
                        <a:rPr lang="en-US" sz="1400" dirty="0" smtClean="0"/>
                        <a:t>Loan history</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r>
                        <a:rPr lang="en-US" sz="1400" b="0" dirty="0" smtClean="0"/>
                        <a:t>Loan Register</a:t>
                      </a:r>
                      <a:endParaRPr lang="en-US" sz="1400" b="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r>
                        <a:rPr lang="en-US" sz="1400" dirty="0" smtClean="0"/>
                        <a:t>Event Report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r>
                        <a:rPr lang="en-US" sz="1400" dirty="0" smtClean="0"/>
                        <a:t>Adverse Status Report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r>
                        <a:rPr lang="en-US" sz="1400" dirty="0" smtClean="0"/>
                        <a:t>Loan Rollover Monitoring Report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r h="215564">
                <a:tc>
                  <a:txBody>
                    <a:bodyPr/>
                    <a:lstStyle/>
                    <a:p>
                      <a:r>
                        <a:rPr lang="en-US" sz="1400" dirty="0" smtClean="0"/>
                        <a:t>Linked Contract Utilization Report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Loan Statement</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350313"/>
            <a:ext cx="8229586" cy="406395"/>
          </a:xfrm>
        </p:spPr>
        <p:txBody>
          <a:bodyPr/>
          <a:lstStyle/>
          <a:p>
            <a:r>
              <a:rPr lang="en-US" dirty="0" smtClean="0"/>
              <a:t>Loan Statement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p:txBody>
      </p:sp>
      <p:sp>
        <p:nvSpPr>
          <p:cNvPr id="6" name="Rectangle 5"/>
          <p:cNvSpPr/>
          <p:nvPr/>
        </p:nvSpPr>
        <p:spPr>
          <a:xfrm>
            <a:off x="904875" y="1168390"/>
            <a:ext cx="7258050" cy="2369880"/>
          </a:xfrm>
          <a:prstGeom prst="rect">
            <a:avLst/>
          </a:prstGeom>
        </p:spPr>
        <p:txBody>
          <a:bodyPr wrap="square">
            <a:spAutoFit/>
          </a:bodyPr>
          <a:lstStyle/>
          <a:p>
            <a:pPr>
              <a:buClr>
                <a:schemeClr val="tx2"/>
              </a:buClr>
            </a:pPr>
            <a:r>
              <a:rPr lang="en-US" sz="2000" dirty="0" smtClean="0"/>
              <a:t>Loan statement Generation</a:t>
            </a:r>
          </a:p>
          <a:p>
            <a:pPr>
              <a:buClr>
                <a:schemeClr val="tx2"/>
              </a:buClr>
            </a:pPr>
            <a:endParaRPr lang="en-US" sz="1600" dirty="0" smtClean="0"/>
          </a:p>
          <a:p>
            <a:pPr>
              <a:buClr>
                <a:schemeClr val="tx2"/>
              </a:buClr>
            </a:pPr>
            <a:r>
              <a:rPr lang="en-US" sz="1600" dirty="0" smtClean="0"/>
              <a:t>The loan statement can be generated through the following methods</a:t>
            </a:r>
          </a:p>
          <a:p>
            <a:pPr>
              <a:buClr>
                <a:schemeClr val="tx2"/>
              </a:buClr>
            </a:pPr>
            <a:endParaRPr lang="en-US" sz="1600" dirty="0" smtClean="0"/>
          </a:p>
          <a:p>
            <a:pPr>
              <a:buClr>
                <a:schemeClr val="tx2"/>
              </a:buClr>
            </a:pPr>
            <a:r>
              <a:rPr lang="en-US" sz="1600" dirty="0" smtClean="0"/>
              <a:t>-Periodic generation of Loan Statements : LSTM event can  be configured to generate loan statement on  a periodic  basis.</a:t>
            </a:r>
          </a:p>
          <a:p>
            <a:pPr>
              <a:buClr>
                <a:schemeClr val="tx2"/>
              </a:buClr>
            </a:pPr>
            <a:endParaRPr lang="en-US" sz="1600" dirty="0" smtClean="0"/>
          </a:p>
          <a:p>
            <a:pPr>
              <a:buClr>
                <a:schemeClr val="tx2"/>
              </a:buClr>
            </a:pPr>
            <a:r>
              <a:rPr lang="en-US" sz="1600" dirty="0" smtClean="0"/>
              <a:t>-Ad hoc Loan Statement Generation :  Detailed and summary Loan statement can generated on an  ad hoc basis.</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sz="3200" dirty="0" smtClean="0"/>
              <a:t>BPEL Process Flow</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BPEL Process Flow Support</a:t>
            </a:r>
            <a:endParaRPr lang="en-US" dirty="0" smtClean="0"/>
          </a:p>
          <a:p>
            <a:pPr>
              <a:buNone/>
            </a:pPr>
            <a:r>
              <a:rPr lang="en-US" b="1" dirty="0" smtClean="0"/>
              <a:t>	</a:t>
            </a:r>
            <a:r>
              <a:rPr lang="en-US" dirty="0" smtClean="0"/>
              <a:t>The loan origination is supported for Retail and Corporate product categories in Loans module. The details in brief are given below.</a:t>
            </a:r>
          </a:p>
          <a:p>
            <a:pPr>
              <a:buNone/>
            </a:pPr>
            <a:r>
              <a:rPr lang="en-US" b="1" dirty="0" smtClean="0"/>
              <a:t> </a:t>
            </a:r>
            <a:endParaRPr lang="en-US" dirty="0" smtClean="0"/>
          </a:p>
          <a:p>
            <a:pPr>
              <a:buNone/>
            </a:pPr>
            <a:r>
              <a:rPr lang="en-US" b="1" dirty="0" smtClean="0"/>
              <a:t>Process Flows:</a:t>
            </a:r>
            <a:endParaRPr lang="en-US" dirty="0" smtClean="0"/>
          </a:p>
          <a:p>
            <a:pPr lvl="1">
              <a:buClr>
                <a:schemeClr val="accent1"/>
              </a:buClr>
              <a:buFont typeface="Arial" pitchFamily="34" charset="0"/>
              <a:buChar char="•"/>
            </a:pPr>
            <a:r>
              <a:rPr lang="en-US" dirty="0" smtClean="0"/>
              <a:t>Retail Loan Origination Process Flow.</a:t>
            </a:r>
          </a:p>
          <a:p>
            <a:pPr lvl="1">
              <a:buClr>
                <a:schemeClr val="accent1"/>
              </a:buClr>
              <a:buFont typeface="Arial" pitchFamily="34" charset="0"/>
              <a:buChar char="•"/>
            </a:pPr>
            <a:r>
              <a:rPr lang="en-US" dirty="0" smtClean="0"/>
              <a:t>Corporate Loan Origination Process Flow.</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Maintenances Required</a:t>
            </a:r>
            <a:endParaRPr lang="en-US" dirty="0" smtClean="0"/>
          </a:p>
          <a:p>
            <a:pPr lvl="1">
              <a:buClr>
                <a:schemeClr val="accent1"/>
              </a:buClr>
              <a:buFont typeface="Arial" pitchFamily="34" charset="0"/>
              <a:buChar char="•"/>
            </a:pPr>
            <a:r>
              <a:rPr lang="en-US" dirty="0" smtClean="0"/>
              <a:t>Rule Maintenance</a:t>
            </a:r>
          </a:p>
          <a:p>
            <a:pPr lvl="1">
              <a:buClr>
                <a:schemeClr val="accent1"/>
              </a:buClr>
              <a:buFont typeface="Arial" pitchFamily="34" charset="0"/>
              <a:buChar char="•"/>
            </a:pPr>
            <a:r>
              <a:rPr lang="en-US" dirty="0" smtClean="0"/>
              <a:t>Ratio Maintenance</a:t>
            </a:r>
          </a:p>
          <a:p>
            <a:pPr lvl="1">
              <a:buClr>
                <a:schemeClr val="accent1"/>
              </a:buClr>
              <a:buFont typeface="Arial" pitchFamily="34" charset="0"/>
              <a:buChar char="•"/>
            </a:pPr>
            <a:r>
              <a:rPr lang="en-US" dirty="0" smtClean="0"/>
              <a:t>Pricing Maintenance</a:t>
            </a:r>
          </a:p>
          <a:p>
            <a:pPr lvl="1">
              <a:buClr>
                <a:schemeClr val="accent1"/>
              </a:buClr>
              <a:buFont typeface="Arial" pitchFamily="34" charset="0"/>
              <a:buChar char="•"/>
            </a:pPr>
            <a:r>
              <a:rPr lang="en-US" dirty="0" smtClean="0"/>
              <a:t>Application Category Maintenance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Stages in Retail Loan Origination</a:t>
            </a:r>
            <a:endParaRPr lang="en-US" dirty="0" smtClean="0"/>
          </a:p>
          <a:p>
            <a:pPr lvl="1">
              <a:buClr>
                <a:schemeClr val="accent1"/>
              </a:buClr>
              <a:buFont typeface="Arial" pitchFamily="34" charset="0"/>
              <a:buChar char="•"/>
            </a:pPr>
            <a:r>
              <a:rPr lang="en-US" dirty="0" smtClean="0"/>
              <a:t>Application Entry – ORDRLAPP</a:t>
            </a:r>
          </a:p>
          <a:p>
            <a:pPr lvl="1">
              <a:buClr>
                <a:schemeClr val="accent1"/>
              </a:buClr>
              <a:buFont typeface="Arial" pitchFamily="34" charset="0"/>
              <a:buChar char="•"/>
            </a:pPr>
            <a:r>
              <a:rPr lang="en-US" dirty="0" smtClean="0"/>
              <a:t>Application Verification – ORDRLVER</a:t>
            </a:r>
          </a:p>
          <a:p>
            <a:pPr lvl="1">
              <a:buClr>
                <a:schemeClr val="accent1"/>
              </a:buClr>
              <a:buFont typeface="Arial" pitchFamily="34" charset="0"/>
              <a:buChar char="•"/>
            </a:pPr>
            <a:r>
              <a:rPr lang="en-US" dirty="0" smtClean="0"/>
              <a:t>Internal KYC – ORDRLIKC</a:t>
            </a:r>
          </a:p>
          <a:p>
            <a:pPr lvl="1">
              <a:buClr>
                <a:schemeClr val="accent1"/>
              </a:buClr>
              <a:buFont typeface="Arial" pitchFamily="34" charset="0"/>
              <a:buChar char="•"/>
            </a:pPr>
            <a:r>
              <a:rPr lang="en-US" dirty="0" smtClean="0"/>
              <a:t>External KYC – ORDRLEKC</a:t>
            </a:r>
          </a:p>
          <a:p>
            <a:pPr lvl="1">
              <a:buClr>
                <a:schemeClr val="accent1"/>
              </a:buClr>
              <a:buFont typeface="Arial" pitchFamily="34" charset="0"/>
              <a:buChar char="•"/>
            </a:pPr>
            <a:r>
              <a:rPr lang="en-US" dirty="0" smtClean="0"/>
              <a:t>Underwriting – ORDRLUND</a:t>
            </a:r>
          </a:p>
          <a:p>
            <a:pPr lvl="1">
              <a:buClr>
                <a:schemeClr val="accent1"/>
              </a:buClr>
              <a:buFont typeface="Arial" pitchFamily="34" charset="0"/>
              <a:buChar char="•"/>
            </a:pPr>
            <a:r>
              <a:rPr lang="en-US" dirty="0" smtClean="0"/>
              <a:t>Loan Approval – ORDRLAPR</a:t>
            </a:r>
          </a:p>
          <a:p>
            <a:pPr lvl="1">
              <a:buClr>
                <a:schemeClr val="accent1"/>
              </a:buClr>
              <a:buFont typeface="Arial" pitchFamily="34" charset="0"/>
              <a:buChar char="•"/>
            </a:pPr>
            <a:r>
              <a:rPr lang="en-US" dirty="0" smtClean="0"/>
              <a:t>Document Verification – ORDRLDVR</a:t>
            </a:r>
          </a:p>
          <a:p>
            <a:pPr lvl="1">
              <a:buClr>
                <a:schemeClr val="accent1"/>
              </a:buClr>
              <a:buFont typeface="Arial" pitchFamily="34" charset="0"/>
              <a:buChar char="•"/>
            </a:pPr>
            <a:r>
              <a:rPr lang="en-US" dirty="0" smtClean="0"/>
              <a:t>Manual Retry – ORDRLMCU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Lending</a:t>
            </a:r>
            <a:endParaRPr lang="en-US" dirty="0"/>
          </a:p>
        </p:txBody>
      </p:sp>
      <p:sp>
        <p:nvSpPr>
          <p:cNvPr id="3" name="Content Placeholder 2"/>
          <p:cNvSpPr>
            <a:spLocks noGrp="1"/>
          </p:cNvSpPr>
          <p:nvPr>
            <p:ph sz="quarter" idx="12"/>
          </p:nvPr>
        </p:nvSpPr>
        <p:spPr>
          <a:xfrm>
            <a:off x="914400" y="1146086"/>
            <a:ext cx="8229600" cy="3062606"/>
          </a:xfrm>
        </p:spPr>
        <p:txBody>
          <a:bodyPr/>
          <a:lstStyle/>
          <a:p>
            <a:pPr>
              <a:buFont typeface="Arial" pitchFamily="34" charset="0"/>
              <a:buChar char="•"/>
            </a:pPr>
            <a:r>
              <a:rPr lang="en-US" sz="1600" dirty="0" smtClean="0"/>
              <a:t>Loan products offered by banks can be for </a:t>
            </a:r>
          </a:p>
          <a:p>
            <a:pPr lvl="1">
              <a:buClr>
                <a:schemeClr val="accent1"/>
              </a:buClr>
              <a:buFont typeface="Arial" pitchFamily="34" charset="0"/>
              <a:buChar char="•"/>
            </a:pPr>
            <a:r>
              <a:rPr lang="en-US" sz="1600" dirty="0" smtClean="0"/>
              <a:t>Long term or Short term</a:t>
            </a:r>
          </a:p>
          <a:p>
            <a:pPr lvl="1">
              <a:buClr>
                <a:schemeClr val="accent1"/>
              </a:buClr>
              <a:buFont typeface="Arial" pitchFamily="34" charset="0"/>
              <a:buChar char="•"/>
            </a:pPr>
            <a:r>
              <a:rPr lang="en-US" sz="1600" dirty="0" smtClean="0"/>
              <a:t>Fixed or Floating interest rate</a:t>
            </a:r>
          </a:p>
          <a:p>
            <a:pPr lvl="1">
              <a:buClr>
                <a:schemeClr val="accent1"/>
              </a:buClr>
              <a:buFont typeface="Arial" pitchFamily="34" charset="0"/>
              <a:buChar char="•"/>
            </a:pPr>
            <a:r>
              <a:rPr lang="en-US" sz="1600" dirty="0" smtClean="0"/>
              <a:t>Bullet schedule or with certain repayment frequency </a:t>
            </a:r>
          </a:p>
          <a:p>
            <a:pPr lvl="1">
              <a:buClr>
                <a:schemeClr val="accent1"/>
              </a:buClr>
              <a:buFont typeface="Arial" pitchFamily="34" charset="0"/>
              <a:buChar char="•"/>
            </a:pPr>
            <a:r>
              <a:rPr lang="en-US" sz="1600" dirty="0" smtClean="0"/>
              <a:t>Single disbursement or Multiple disbursements</a:t>
            </a:r>
          </a:p>
          <a:p>
            <a:pPr lvl="1">
              <a:buClr>
                <a:schemeClr val="accent1"/>
              </a:buClr>
              <a:buFont typeface="Arial" pitchFamily="34" charset="0"/>
              <a:buChar char="•"/>
            </a:pPr>
            <a:r>
              <a:rPr lang="en-US" sz="1600" dirty="0" smtClean="0"/>
              <a:t>Negative Interest is also Supported </a:t>
            </a:r>
          </a:p>
          <a:p>
            <a:pPr lvl="1">
              <a:buFont typeface="Arial" pitchFamily="34" charset="0"/>
              <a:buChar char="•"/>
            </a:pPr>
            <a:endParaRPr lang="en-US" sz="1600" dirty="0" smtClean="0"/>
          </a:p>
          <a:p>
            <a:pPr>
              <a:buFont typeface="Arial" pitchFamily="34" charset="0"/>
              <a:buChar char="•"/>
            </a:pPr>
            <a:r>
              <a:rPr lang="en-US" sz="1600" dirty="0" smtClean="0"/>
              <a:t>The loan passes through various stages from the moment loan is disbursed till the time it is fully repaid.</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Stages in Corporate Loan Origination</a:t>
            </a:r>
            <a:endParaRPr lang="en-US" dirty="0" smtClean="0"/>
          </a:p>
          <a:p>
            <a:pPr lvl="1">
              <a:buClr>
                <a:schemeClr val="accent1"/>
              </a:buClr>
              <a:buFont typeface="Arial" pitchFamily="34" charset="0"/>
              <a:buChar char="•"/>
            </a:pPr>
            <a:r>
              <a:rPr lang="en-US" dirty="0" smtClean="0"/>
              <a:t>Application Entry – ORDCLAPP</a:t>
            </a:r>
          </a:p>
          <a:p>
            <a:pPr lvl="1">
              <a:buClr>
                <a:schemeClr val="accent1"/>
              </a:buClr>
              <a:buFont typeface="Arial" pitchFamily="34" charset="0"/>
              <a:buChar char="•"/>
            </a:pPr>
            <a:r>
              <a:rPr lang="en-US" dirty="0" smtClean="0"/>
              <a:t>Application Verification – ORDCLVER</a:t>
            </a:r>
          </a:p>
          <a:p>
            <a:pPr lvl="1">
              <a:buClr>
                <a:schemeClr val="accent1"/>
              </a:buClr>
              <a:buFont typeface="Arial" pitchFamily="34" charset="0"/>
              <a:buChar char="•"/>
            </a:pPr>
            <a:r>
              <a:rPr lang="en-US" dirty="0" smtClean="0"/>
              <a:t>Internal KYC – ORDCLIKC</a:t>
            </a:r>
          </a:p>
          <a:p>
            <a:pPr lvl="1">
              <a:buClr>
                <a:schemeClr val="accent1"/>
              </a:buClr>
              <a:buFont typeface="Arial" pitchFamily="34" charset="0"/>
              <a:buChar char="•"/>
            </a:pPr>
            <a:r>
              <a:rPr lang="en-US" dirty="0" smtClean="0"/>
              <a:t>External KYC – ORDCLEKC</a:t>
            </a:r>
          </a:p>
          <a:p>
            <a:pPr lvl="1">
              <a:buClr>
                <a:schemeClr val="accent1"/>
              </a:buClr>
              <a:buFont typeface="Arial" pitchFamily="34" charset="0"/>
              <a:buChar char="•"/>
            </a:pPr>
            <a:r>
              <a:rPr lang="en-US" dirty="0" smtClean="0"/>
              <a:t>Underwriting – ORDCLUND</a:t>
            </a:r>
          </a:p>
          <a:p>
            <a:pPr lvl="1">
              <a:buClr>
                <a:schemeClr val="accent1"/>
              </a:buClr>
              <a:buFont typeface="Arial" pitchFamily="34" charset="0"/>
              <a:buChar char="•"/>
            </a:pPr>
            <a:r>
              <a:rPr lang="en-US" dirty="0" smtClean="0"/>
              <a:t>Loan Approval – ORDCLAPR</a:t>
            </a:r>
          </a:p>
          <a:p>
            <a:pPr lvl="1">
              <a:buClr>
                <a:schemeClr val="accent1"/>
              </a:buClr>
              <a:buFont typeface="Arial" pitchFamily="34" charset="0"/>
              <a:buChar char="•"/>
            </a:pPr>
            <a:r>
              <a:rPr lang="en-US" dirty="0" smtClean="0"/>
              <a:t>Document Verification – ORDCLDVR</a:t>
            </a:r>
          </a:p>
          <a:p>
            <a:pPr lvl="1">
              <a:buClr>
                <a:schemeClr val="accent1"/>
              </a:buClr>
              <a:buFont typeface="Arial" pitchFamily="34" charset="0"/>
              <a:buChar char="•"/>
            </a:pPr>
            <a:r>
              <a:rPr lang="en-US" dirty="0" smtClean="0"/>
              <a:t>Manual Retry – ORDCLMCU</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2761" y="1733768"/>
            <a:ext cx="4709053" cy="1100723"/>
          </a:xfrm>
        </p:spPr>
        <p:txBody>
          <a:bodyPr/>
          <a:lstStyle/>
          <a:p>
            <a:r>
              <a:rPr lang="en-US" dirty="0" smtClean="0"/>
              <a:t>Products Features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Consumer Lending - Product Features</a:t>
            </a:r>
            <a:endParaRPr lang="en-US" dirty="0"/>
          </a:p>
        </p:txBody>
      </p:sp>
      <p:sp>
        <p:nvSpPr>
          <p:cNvPr id="6" name="Content Placeholder 5"/>
          <p:cNvSpPr>
            <a:spLocks noGrp="1"/>
          </p:cNvSpPr>
          <p:nvPr>
            <p:ph sz="quarter" idx="12"/>
          </p:nvPr>
        </p:nvSpPr>
        <p:spPr>
          <a:xfrm>
            <a:off x="624885" y="949532"/>
            <a:ext cx="8229600" cy="3062606"/>
          </a:xfrm>
        </p:spPr>
        <p:txBody>
          <a:bodyPr/>
          <a:lstStyle/>
          <a:p>
            <a:pPr algn="just">
              <a:buFont typeface="Arial" pitchFamily="34" charset="0"/>
              <a:buChar char="•"/>
            </a:pPr>
            <a:r>
              <a:rPr lang="en-US" sz="1600" dirty="0" smtClean="0"/>
              <a:t>Loan account can be booked  as a simple or an amortized loan.</a:t>
            </a:r>
          </a:p>
          <a:p>
            <a:pPr algn="just">
              <a:buFont typeface="Arial" pitchFamily="34" charset="0"/>
              <a:buChar char="•"/>
            </a:pPr>
            <a:r>
              <a:rPr lang="en-US" sz="1600" dirty="0" smtClean="0"/>
              <a:t>Loan account can be booked as a  discounted / capitalized loan / payment in advance</a:t>
            </a:r>
          </a:p>
          <a:p>
            <a:pPr algn="just">
              <a:buFont typeface="Arial" pitchFamily="34" charset="0"/>
              <a:buChar char="•"/>
            </a:pPr>
            <a:r>
              <a:rPr lang="en-US" sz="1600" dirty="0" smtClean="0"/>
              <a:t>Loan account can be booked with a fixed or floating interest rate</a:t>
            </a:r>
          </a:p>
          <a:p>
            <a:pPr algn="just">
              <a:buFont typeface="Arial" pitchFamily="34" charset="0"/>
              <a:buChar char="•"/>
            </a:pPr>
            <a:r>
              <a:rPr lang="en-US" sz="1600" dirty="0" smtClean="0"/>
              <a:t>Payment can be done either for single loan or multiple loans of a single customer at one shot</a:t>
            </a:r>
          </a:p>
          <a:p>
            <a:pPr algn="just">
              <a:buFont typeface="Arial" pitchFamily="34" charset="0"/>
              <a:buChar char="•"/>
            </a:pPr>
            <a:r>
              <a:rPr lang="en-US" sz="1600" dirty="0" smtClean="0"/>
              <a:t>Pre-payment can be done for the loan account.</a:t>
            </a:r>
          </a:p>
          <a:p>
            <a:pPr algn="just">
              <a:buFont typeface="Arial" pitchFamily="34" charset="0"/>
              <a:buChar char="•"/>
            </a:pPr>
            <a:r>
              <a:rPr lang="en-US" sz="1600" dirty="0" smtClean="0"/>
              <a:t>The repayment schedules can have moratorium and Normal options.</a:t>
            </a:r>
          </a:p>
          <a:p>
            <a:pPr algn="just">
              <a:buFont typeface="Arial" pitchFamily="34" charset="0"/>
              <a:buChar char="•"/>
            </a:pPr>
            <a:r>
              <a:rPr lang="en-US" sz="1600" dirty="0" smtClean="0"/>
              <a:t>Loan account can be booked with different charges/fees/penalty component</a:t>
            </a:r>
          </a:p>
          <a:p>
            <a:pPr algn="just">
              <a:buFont typeface="Arial" pitchFamily="34" charset="0"/>
              <a:buChar char="•"/>
            </a:pPr>
            <a:r>
              <a:rPr lang="en-US" sz="1600" dirty="0" smtClean="0"/>
              <a:t>Generation of Advices at transaction level</a:t>
            </a:r>
          </a:p>
          <a:p>
            <a:pPr algn="just">
              <a:buFont typeface="Arial" pitchFamily="34" charset="0"/>
              <a:buChar char="•"/>
            </a:pPr>
            <a:r>
              <a:rPr lang="en-US" sz="1600" dirty="0" smtClean="0"/>
              <a:t>Loan account booked as Simple or Amortized or User define can be booked with Negative Interest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Lending - Product Features</a:t>
            </a:r>
            <a:endParaRPr lang="en-US" dirty="0"/>
          </a:p>
        </p:txBody>
      </p:sp>
      <p:sp>
        <p:nvSpPr>
          <p:cNvPr id="3" name="Content Placeholder 2"/>
          <p:cNvSpPr>
            <a:spLocks noGrp="1"/>
          </p:cNvSpPr>
          <p:nvPr>
            <p:ph sz="quarter" idx="12"/>
          </p:nvPr>
        </p:nvSpPr>
        <p:spPr>
          <a:xfrm>
            <a:off x="620968" y="1203770"/>
            <a:ext cx="8229600" cy="3062606"/>
          </a:xfrm>
        </p:spPr>
        <p:txBody>
          <a:bodyPr/>
          <a:lstStyle/>
          <a:p>
            <a:pPr>
              <a:buFont typeface="Arial" pitchFamily="34" charset="0"/>
              <a:buChar char="•"/>
            </a:pPr>
            <a:r>
              <a:rPr lang="en-US" sz="1600" dirty="0" smtClean="0"/>
              <a:t>Various amendments allowed in Loans .</a:t>
            </a:r>
          </a:p>
          <a:p>
            <a:pPr>
              <a:buFont typeface="Arial" pitchFamily="34" charset="0"/>
              <a:buChar char="•"/>
            </a:pPr>
            <a:r>
              <a:rPr lang="en-US" sz="1600" dirty="0" smtClean="0"/>
              <a:t>Different levels of status change.</a:t>
            </a:r>
          </a:p>
          <a:p>
            <a:pPr>
              <a:buFont typeface="Arial" pitchFamily="34" charset="0"/>
              <a:buChar char="•"/>
            </a:pPr>
            <a:r>
              <a:rPr lang="en-US" sz="1600" dirty="0" smtClean="0"/>
              <a:t>Different basis for provisioning</a:t>
            </a:r>
          </a:p>
          <a:p>
            <a:pPr>
              <a:buFont typeface="Arial" pitchFamily="34" charset="0"/>
              <a:buChar char="•"/>
            </a:pPr>
            <a:r>
              <a:rPr lang="en-US" sz="1600" dirty="0" smtClean="0"/>
              <a:t>Different types of UDEs within Minimum and maximum UDE values</a:t>
            </a:r>
          </a:p>
          <a:p>
            <a:pPr>
              <a:buFont typeface="Arial" pitchFamily="34" charset="0"/>
              <a:buChar char="•"/>
            </a:pPr>
            <a:r>
              <a:rPr lang="en-US" sz="1600" dirty="0" smtClean="0"/>
              <a:t>Range of values can be given as a variance for exchange rate </a:t>
            </a:r>
          </a:p>
          <a:p>
            <a:pPr>
              <a:buFont typeface="Arial" pitchFamily="34" charset="0"/>
              <a:buChar char="•"/>
            </a:pPr>
            <a:r>
              <a:rPr lang="en-US" sz="1600" dirty="0" smtClean="0"/>
              <a:t>System builds the schedules based on the holiday check option </a:t>
            </a:r>
          </a:p>
          <a:p>
            <a:pPr>
              <a:buFont typeface="Arial" pitchFamily="34" charset="0"/>
              <a:buChar char="•"/>
            </a:pPr>
            <a:r>
              <a:rPr lang="en-US" sz="1600" dirty="0" smtClean="0"/>
              <a:t>Verify funds option to check the balance in the settlement account</a:t>
            </a:r>
          </a:p>
          <a:p>
            <a:pPr>
              <a:buFont typeface="Arial" pitchFamily="34" charset="0"/>
              <a:buChar char="•"/>
            </a:pPr>
            <a:r>
              <a:rPr lang="en-US" sz="1600" dirty="0" smtClean="0"/>
              <a:t>IRR computation for Loans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9823</TotalTime>
  <Words>2736</Words>
  <Application>Microsoft Office PowerPoint</Application>
  <PresentationFormat>On-screen Show (16:9)</PresentationFormat>
  <Paragraphs>486</Paragraphs>
  <Slides>62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ＭＳ Ｐゴシック</vt:lpstr>
      <vt:lpstr>Arial</vt:lpstr>
      <vt:lpstr>Calibri</vt:lpstr>
      <vt:lpstr>Times</vt:lpstr>
      <vt:lpstr>Times New Roman</vt:lpstr>
      <vt:lpstr>Wingdings</vt:lpstr>
      <vt:lpstr>Oracle 2012</vt:lpstr>
      <vt:lpstr>PowerPoint Presentation</vt:lpstr>
      <vt:lpstr>Accelerator Pack 14.1.0.0.0</vt:lpstr>
      <vt:lpstr>Agenda </vt:lpstr>
      <vt:lpstr>Agenda </vt:lpstr>
      <vt:lpstr>Consumer Lending</vt:lpstr>
      <vt:lpstr>Consumer Lending</vt:lpstr>
      <vt:lpstr>Products Features  </vt:lpstr>
      <vt:lpstr>Consumer Lending - Product Features</vt:lpstr>
      <vt:lpstr>Consumer Lending - Product Features</vt:lpstr>
      <vt:lpstr>Consumer Lending - Product Features</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Branch Transfer for     CL Accounts   </vt:lpstr>
      <vt:lpstr>Branch Transfer for CL Accounts </vt:lpstr>
      <vt:lpstr>Branch Transfer for CL Accounts  </vt:lpstr>
      <vt:lpstr>Branch Transfer for CL Accounts  </vt:lpstr>
      <vt:lpstr>Events Covered   </vt:lpstr>
      <vt:lpstr>Events Covered </vt:lpstr>
      <vt:lpstr>Events Covered </vt:lpstr>
      <vt:lpstr>Advices Supported   </vt:lpstr>
      <vt:lpstr>Advices  supported  </vt:lpstr>
      <vt:lpstr>Advices Statements supported  </vt:lpstr>
      <vt:lpstr>Reports Supported   </vt:lpstr>
      <vt:lpstr>Reports Supported </vt:lpstr>
      <vt:lpstr>Loan Statement   </vt:lpstr>
      <vt:lpstr>Loan Statement  </vt:lpstr>
      <vt:lpstr>BPEL Process Flow   </vt:lpstr>
      <vt:lpstr>Loan Origination </vt:lpstr>
      <vt:lpstr>Loan Origination </vt:lpstr>
      <vt:lpstr>Loan Origination </vt:lpstr>
      <vt:lpstr>Loan Origination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1041</cp:revision>
  <cp:lastPrinted>2012-08-03T22:03:14Z</cp:lastPrinted>
  <dcterms:created xsi:type="dcterms:W3CDTF">2012-05-31T20:53:14Z</dcterms:created>
  <dcterms:modified xsi:type="dcterms:W3CDTF">2020-04-19T13:11:38Z</dcterms:modified>
</cp:coreProperties>
</file>