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24"/>
  </p:notesMasterIdLst>
  <p:handoutMasterIdLst>
    <p:handoutMasterId r:id="rId25"/>
  </p:handoutMasterIdLst>
  <p:sldIdLst>
    <p:sldId id="267" r:id="rId2"/>
    <p:sldId id="507" r:id="rId3"/>
    <p:sldId id="508" r:id="rId4"/>
    <p:sldId id="534" r:id="rId5"/>
    <p:sldId id="509" r:id="rId6"/>
    <p:sldId id="510" r:id="rId7"/>
    <p:sldId id="511" r:id="rId8"/>
    <p:sldId id="535" r:id="rId9"/>
    <p:sldId id="536" r:id="rId10"/>
    <p:sldId id="512" r:id="rId11"/>
    <p:sldId id="516" r:id="rId12"/>
    <p:sldId id="517" r:id="rId13"/>
    <p:sldId id="537" r:id="rId14"/>
    <p:sldId id="518" r:id="rId15"/>
    <p:sldId id="519" r:id="rId16"/>
    <p:sldId id="538" r:id="rId17"/>
    <p:sldId id="525" r:id="rId18"/>
    <p:sldId id="529" r:id="rId19"/>
    <p:sldId id="530" r:id="rId20"/>
    <p:sldId id="527" r:id="rId21"/>
    <p:sldId id="262" r:id="rId22"/>
    <p:sldId id="343" r:id="rId23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92">
          <p15:clr>
            <a:srgbClr val="A4A3A4"/>
          </p15:clr>
        </p15:guide>
        <p15:guide id="2" orient="horz" pos="842">
          <p15:clr>
            <a:srgbClr val="A4A3A4"/>
          </p15:clr>
        </p15:guide>
        <p15:guide id="3" orient="horz" pos="540">
          <p15:clr>
            <a:srgbClr val="A4A3A4"/>
          </p15:clr>
        </p15:guide>
        <p15:guide id="4" orient="horz" pos="2281">
          <p15:clr>
            <a:srgbClr val="A4A3A4"/>
          </p15:clr>
        </p15:guide>
        <p15:guide id="5" orient="horz" pos="2776">
          <p15:clr>
            <a:srgbClr val="A4A3A4"/>
          </p15:clr>
        </p15:guide>
        <p15:guide id="6" orient="horz" pos="648">
          <p15:clr>
            <a:srgbClr val="A4A3A4"/>
          </p15:clr>
        </p15:guide>
        <p15:guide id="7" orient="horz" pos="1739">
          <p15:clr>
            <a:srgbClr val="A4A3A4"/>
          </p15:clr>
        </p15:guide>
        <p15:guide id="8" pos="2880">
          <p15:clr>
            <a:srgbClr val="A4A3A4"/>
          </p15:clr>
        </p15:guide>
        <p15:guide id="9" pos="5619">
          <p15:clr>
            <a:srgbClr val="A4A3A4"/>
          </p15:clr>
        </p15:guide>
        <p15:guide id="10" pos="3091">
          <p15:clr>
            <a:srgbClr val="A4A3A4"/>
          </p15:clr>
        </p15:guide>
        <p15:guide id="11" pos="291">
          <p15:clr>
            <a:srgbClr val="A4A3A4"/>
          </p15:clr>
        </p15:guide>
        <p15:guide id="12" pos="23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B500"/>
    <a:srgbClr val="7A7A7A"/>
    <a:srgbClr val="B3B3B3"/>
    <a:srgbClr val="F3F3F3"/>
    <a:srgbClr val="FF1414"/>
    <a:srgbClr val="8BAAC3"/>
    <a:srgbClr val="FF0000"/>
    <a:srgbClr val="DC0000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23" autoAdjust="0"/>
    <p:restoredTop sz="96074" autoAdjust="0"/>
  </p:normalViewPr>
  <p:slideViewPr>
    <p:cSldViewPr snapToGrid="0">
      <p:cViewPr varScale="1">
        <p:scale>
          <a:sx n="91" d="100"/>
          <a:sy n="91" d="100"/>
        </p:scale>
        <p:origin x="918" y="84"/>
      </p:cViewPr>
      <p:guideLst>
        <p:guide orient="horz" pos="1492"/>
        <p:guide orient="horz" pos="842"/>
        <p:guide orient="horz" pos="540"/>
        <p:guide orient="horz" pos="2281"/>
        <p:guide orient="horz" pos="2776"/>
        <p:guide orient="horz" pos="648"/>
        <p:guide orient="horz" pos="1739"/>
        <p:guide pos="2880"/>
        <p:guide pos="5619"/>
        <p:guide pos="3091"/>
        <p:guide pos="291"/>
        <p:guide pos="23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1" d="100"/>
        <a:sy n="201" d="100"/>
      </p:scale>
      <p:origin x="0" y="1808"/>
    </p:cViewPr>
  </p:sorterViewPr>
  <p:notesViewPr>
    <p:cSldViewPr snapToGrid="0" snapToObjects="1">
      <p:cViewPr varScale="1">
        <p:scale>
          <a:sx n="95" d="100"/>
          <a:sy n="95" d="100"/>
        </p:scale>
        <p:origin x="-2724" y="-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333BE-0D34-4F62-BD6E-2C3B14663373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ABB6E-EB62-4D88-B3E7-408903A4E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73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D1F94-724F-43BD-B41B-43157E9B4550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82501-53DA-4152-84B0-51135B15E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52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41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23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35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1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07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68803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1029231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716438"/>
            <a:ext cx="4284133" cy="242047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524" y="1156648"/>
            <a:ext cx="4291076" cy="55132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 anchor="ctr"/>
          <a:lstStyle/>
          <a:p>
            <a:pPr marL="119063" indent="-119063" algn="ctr">
              <a:defRPr/>
            </a:pPr>
            <a:endParaRPr lang="en-US" sz="4000" b="1" dirty="0">
              <a:solidFill>
                <a:srgbClr val="FFFFFF"/>
              </a:solidFill>
              <a:latin typeface="Arial" pitchFamily="-106" charset="0"/>
              <a:ea typeface="ＭＳ Ｐゴシック" pitchFamily="34" charset="-128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4318000" y="1156648"/>
            <a:ext cx="4825998" cy="2971800"/>
          </a:xfrm>
          <a:effectLst>
            <a:reflection blurRad="63500" stA="50000" endPos="7000" dir="5400000" sy="-100000" algn="bl" rotWithShape="0"/>
          </a:effectLst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753544" y="1859644"/>
            <a:ext cx="3131820" cy="213741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804346" y="1163620"/>
            <a:ext cx="3412068" cy="544351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Master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4346" y="245538"/>
            <a:ext cx="8221121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1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59938"/>
            <a:ext cx="9144000" cy="2971799"/>
          </a:xfrm>
          <a:prstGeom prst="rect">
            <a:avLst/>
          </a:prstGeom>
          <a:gradFill flip="none" rotWithShape="1">
            <a:gsLst>
              <a:gs pos="0">
                <a:srgbClr val="AA0000"/>
              </a:gs>
              <a:gs pos="10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97999" y="1422404"/>
            <a:ext cx="7617881" cy="1354667"/>
          </a:xfrm>
        </p:spPr>
        <p:txBody>
          <a:bodyPr lIns="0" tIns="0" rIns="0" bIns="0" anchor="t" anchorCtr="0">
            <a:normAutofit/>
          </a:bodyPr>
          <a:lstStyle>
            <a:lvl1pPr marL="114300" indent="-1143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899602" y="2844803"/>
            <a:ext cx="3994149" cy="443953"/>
          </a:xfrm>
          <a:noFill/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2000" b="1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name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899602" y="3343623"/>
            <a:ext cx="3994149" cy="703448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1600" b="0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9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3482976" y="1123950"/>
            <a:ext cx="5236560" cy="3284538"/>
          </a:xfrm>
        </p:spPr>
        <p:txBody>
          <a:bodyPr anchor="ctr" anchorCtr="1"/>
          <a:lstStyle>
            <a:lvl1pPr marL="60325" indent="0" algn="ctr">
              <a:buNone/>
              <a:defRPr/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 flipH="1">
            <a:off x="3171825" y="11183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5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orp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 userDrawn="1"/>
        </p:nvGrpSpPr>
        <p:grpSpPr>
          <a:xfrm>
            <a:off x="2103807" y="1774228"/>
            <a:ext cx="4936386" cy="1595045"/>
            <a:chOff x="2113332" y="1464413"/>
            <a:chExt cx="4936386" cy="1595045"/>
          </a:xfrm>
        </p:grpSpPr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332" y="1464413"/>
              <a:ext cx="4936386" cy="1595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34" descr="HSET_clr_rg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263" y="1700213"/>
              <a:ext cx="4179887" cy="119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562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O_signature_clr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33" y="1329097"/>
            <a:ext cx="7315200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 NOT USE_Instructi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0" y="1571843"/>
            <a:ext cx="5030787" cy="1100723"/>
          </a:xfrm>
        </p:spPr>
        <p:txBody>
          <a:bodyPr anchor="t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8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5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488414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406396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149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347" y="245538"/>
            <a:ext cx="8229586" cy="406395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0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943598" y="0"/>
            <a:ext cx="3200402" cy="5143500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8" name="Picture 7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4" y="1583267"/>
            <a:ext cx="5026449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0"/>
            <a:ext cx="3200400" cy="51435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anchor="ctr" anchorCtr="1"/>
          <a:lstStyle>
            <a:lvl1pPr marL="60325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13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24964"/>
            <a:ext cx="9144000" cy="51684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-24964"/>
            <a:ext cx="9144000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943598" y="-24964"/>
            <a:ext cx="3200402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5" y="1583267"/>
            <a:ext cx="5026448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-25400"/>
            <a:ext cx="3200400" cy="4157663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lIns="0" tIns="0" rIns="0" bIns="0" rtlCol="0" anchor="ctr" anchorCtr="1">
            <a:noAutofit/>
          </a:bodyPr>
          <a:lstStyle>
            <a:lvl1pPr>
              <a:buFontTx/>
              <a:buNone/>
              <a:defRPr lang="en-US" baseline="0">
                <a:solidFill>
                  <a:schemeClr val="bg1"/>
                </a:solidFill>
              </a:defRPr>
            </a:lvl1pPr>
          </a:lstStyle>
          <a:p>
            <a:pPr marL="60325" lvl="0" indent="0">
              <a:buFontTx/>
              <a:buNone/>
            </a:pPr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Program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1159938"/>
            <a:ext cx="9143998" cy="2980266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 userDrawn="1">
            <p:ph type="title"/>
          </p:nvPr>
        </p:nvSpPr>
        <p:spPr>
          <a:xfrm>
            <a:off x="804981" y="245538"/>
            <a:ext cx="7771752" cy="761995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3"/>
          </p:nvPr>
        </p:nvSpPr>
        <p:spPr>
          <a:xfrm>
            <a:off x="804981" y="1363132"/>
            <a:ext cx="7771752" cy="2616201"/>
          </a:xfrm>
        </p:spPr>
        <p:txBody>
          <a:bodyPr lIns="0" tIns="0"/>
          <a:lstStyle>
            <a:lvl1pPr marL="342900" indent="-342900">
              <a:lnSpc>
                <a:spcPct val="120000"/>
              </a:lnSpc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2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4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Graphic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53" cy="1100723"/>
          </a:xfrm>
        </p:spPr>
        <p:txBody>
          <a:bodyPr anchor="t" anchorCtr="0"/>
          <a:lstStyle>
            <a:lvl1pPr>
              <a:defRPr sz="2800" b="1">
                <a:ln w="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F1414"/>
              </a:gs>
              <a:gs pos="0">
                <a:srgbClr val="AA0000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5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Imag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40" cy="1100723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5000" y="-2117"/>
            <a:ext cx="3429000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Rectangle 15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3F3F3"/>
              </a:gs>
              <a:gs pos="0">
                <a:srgbClr val="B3B3B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7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2" y="1159938"/>
            <a:ext cx="9144000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04347" y="1459241"/>
            <a:ext cx="5029186" cy="2410019"/>
          </a:xfrm>
        </p:spPr>
        <p:txBody>
          <a:bodyPr anchor="t" anchorCtr="0">
            <a:noAutofit/>
          </a:bodyPr>
          <a:lstStyle>
            <a:lvl1pPr marL="0" marR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 sz="4400" b="1" cap="all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</a:t>
            </a:r>
          </a:p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lang="en-US" dirty="0" smtClean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941222" y="0"/>
            <a:ext cx="3064933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3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Rectangle 13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9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 Key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990088" y="1159938"/>
            <a:ext cx="6153912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36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3821" y="1430281"/>
            <a:ext cx="5369979" cy="2523657"/>
          </a:xfrm>
        </p:spPr>
        <p:txBody>
          <a:bodyPr anchor="t" anchorCtr="0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351" y="1159936"/>
            <a:ext cx="2944368" cy="2971800"/>
          </a:xfrm>
          <a:ln>
            <a:noFill/>
          </a:ln>
          <a:effectLst>
            <a:reflection stA="30000" endPos="4000" dir="5400000" sy="-100000" algn="bl" rotWithShape="0"/>
          </a:effectLst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3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90" cy="4063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347" y="1523585"/>
            <a:ext cx="8229600" cy="2929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3" name="Picture 20" descr="Oracle WHITE"/>
          <p:cNvPicPr>
            <a:picLocks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15479" y="4668926"/>
            <a:ext cx="704056" cy="8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9" name="Picture 25" descr="Red Bar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8" name="Picture 20" descr="Oracle WHITE"/>
            <p:cNvPicPr>
              <a:picLocks noChangeArrowheads="1"/>
            </p:cNvPicPr>
            <p:nvPr userDrawn="1"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597807" y="4913973"/>
            <a:ext cx="2539093" cy="218542"/>
            <a:chOff x="597807" y="4913973"/>
            <a:chExt cx="2539093" cy="218542"/>
          </a:xfrm>
        </p:grpSpPr>
        <p:sp>
          <p:nvSpPr>
            <p:cNvPr id="15" name="Text Box 14"/>
            <p:cNvSpPr txBox="1">
              <a:spLocks noChangeArrowheads="1"/>
            </p:cNvSpPr>
            <p:nvPr userDrawn="1"/>
          </p:nvSpPr>
          <p:spPr bwMode="auto">
            <a:xfrm>
              <a:off x="631886" y="4913973"/>
              <a:ext cx="2505014" cy="21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r>
                <a:rPr lang="en-US" sz="600" dirty="0" smtClean="0">
                  <a:solidFill>
                    <a:schemeClr val="tx1"/>
                  </a:solidFill>
                </a:rPr>
                <a:t>Copyright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</a:t>
              </a:r>
              <a:r>
                <a:rPr lang="en-US" sz="600" dirty="0" smtClean="0">
                  <a:solidFill>
                    <a:schemeClr val="tx1"/>
                  </a:solidFill>
                </a:rPr>
                <a:t>©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2015, Oracle and/or its affiliates. All rights reserved.</a:t>
              </a:r>
              <a:endParaRPr lang="en-US" sz="6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 flipH="1">
              <a:off x="597807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2893332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 userDrawn="1"/>
        </p:nvSpPr>
        <p:spPr>
          <a:xfrm>
            <a:off x="356299" y="488381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6A5A4AC0-1BEC-FE47-8A68-418BE237F8CE}" type="slidenum">
              <a:rPr lang="en-US" sz="600" smtClean="0">
                <a:solidFill>
                  <a:schemeClr val="tx1"/>
                </a:solidFill>
              </a:rPr>
              <a:pPr algn="r"/>
              <a:t>‹#›</a:t>
            </a:fld>
            <a:endParaRPr lang="en-US" sz="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8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48" r:id="rId2"/>
    <p:sldLayoutId id="2147483740" r:id="rId3"/>
    <p:sldLayoutId id="2147483741" r:id="rId4"/>
    <p:sldLayoutId id="2147483747" r:id="rId5"/>
    <p:sldLayoutId id="2147483733" r:id="rId6"/>
    <p:sldLayoutId id="2147483744" r:id="rId7"/>
    <p:sldLayoutId id="2147483694" r:id="rId8"/>
    <p:sldLayoutId id="2147483695" r:id="rId9"/>
    <p:sldLayoutId id="2147483701" r:id="rId10"/>
    <p:sldLayoutId id="2147483719" r:id="rId11"/>
    <p:sldLayoutId id="2147483700" r:id="rId12"/>
    <p:sldLayoutId id="2147483707" r:id="rId13"/>
    <p:sldLayoutId id="2147483746" r:id="rId14"/>
    <p:sldLayoutId id="2147483745" r:id="rId15"/>
    <p:sldLayoutId id="2147483685" r:id="rId16"/>
    <p:sldLayoutId id="214748368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16827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18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74725" indent="-17462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319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28800" indent="-168275" algn="l" defTabSz="9144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Font typeface="Arial" pitchFamily="34" charset="0"/>
        <a:buChar char="»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3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 – Process Flow Diagram</a:t>
            </a:r>
            <a:endParaRPr lang="en-US" dirty="0"/>
          </a:p>
        </p:txBody>
      </p:sp>
      <p:pic>
        <p:nvPicPr>
          <p:cNvPr id="12" name="Content Placeholder 11" descr="Untitled.png"/>
          <p:cNvPicPr>
            <a:picLocks noGrp="1" noChangeAspect="1"/>
          </p:cNvPicPr>
          <p:nvPr>
            <p:ph sz="quarter" idx="12"/>
          </p:nvPr>
        </p:nvPicPr>
        <p:blipFill>
          <a:blip r:embed="rId2" cstate="print"/>
          <a:stretch>
            <a:fillRect/>
          </a:stretch>
        </p:blipFill>
        <p:spPr>
          <a:xfrm>
            <a:off x="1093862" y="1008405"/>
            <a:ext cx="7272471" cy="34525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ea typeface="ＭＳ Ｐゴシック" pitchFamily="127" charset="-128"/>
                <a:cs typeface="ＭＳ Ｐゴシック" pitchFamily="127" charset="-128"/>
              </a:rPr>
              <a:t>Product Parameters</a:t>
            </a:r>
            <a: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  <a:t/>
            </a:r>
            <a:b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 – Product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795801" y="1111902"/>
            <a:ext cx="8229600" cy="3062606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dirty="0" smtClean="0"/>
              <a:t>Collection Queue assignment – This can be done in batch or manually both modes are supported. Also the change of the Queue assigned by the batch can also be done .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Collection Agent assignment – this can be done batch or manually both modes are supported. Also the change of the Agent assigned by the batch can also be done .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Closure of Collection - If the Overdue amount of the Asset under the collection has gone down to zero then the Collection contract will be closed batch or manually.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 – Product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795801" y="1111902"/>
            <a:ext cx="8229600" cy="3062606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dirty="0" smtClean="0"/>
              <a:t>Module Mapping – CL , LE , MO and CI modules and the respective products in the module can be </a:t>
            </a:r>
            <a:r>
              <a:rPr lang="en-US" smtClean="0"/>
              <a:t>mapped.</a:t>
            </a:r>
            <a:endParaRPr lang="en-US" dirty="0" smtClean="0"/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Charge collection – Charge is collected from the customer when he fails to keep up his promise the pay back .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Amendment Options - The following operations are supported for collection contract amendment:</a:t>
            </a:r>
          </a:p>
          <a:p>
            <a:pPr lvl="1" algn="just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Parent collection reference number</a:t>
            </a:r>
          </a:p>
          <a:p>
            <a:pPr lvl="1" algn="just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Queue Change</a:t>
            </a:r>
          </a:p>
          <a:p>
            <a:pPr lvl="1" algn="just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Agent change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  <a:t>Events Covered</a:t>
            </a:r>
            <a:r>
              <a:rPr lang="en-US" dirty="0" smtClean="0">
                <a:ea typeface="ＭＳ Ｐゴシック" pitchFamily="127" charset="-128"/>
                <a:cs typeface="ＭＳ Ｐゴシック" pitchFamily="127" charset="-128"/>
              </a:rPr>
              <a:t/>
            </a:r>
            <a:br>
              <a:rPr lang="en-US" dirty="0" smtClean="0">
                <a:ea typeface="ＭＳ Ｐゴシック" pitchFamily="127" charset="-128"/>
                <a:cs typeface="ＭＳ Ｐゴシック" pitchFamily="127" charset="-128"/>
              </a:rPr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 Covered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Following events are supported</a:t>
            </a:r>
            <a:endParaRPr lang="en-US" dirty="0"/>
          </a:p>
        </p:txBody>
      </p:sp>
      <p:graphicFrame>
        <p:nvGraphicFramePr>
          <p:cNvPr id="8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974219" y="1534990"/>
          <a:ext cx="7093011" cy="226878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123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9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1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Events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48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CQAS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Collection Queue Assignment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48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CASG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Collection Agent Assignment 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48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CNIB     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Interaction Booking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48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CNAP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Interaction Approval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48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CNRJ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Interaction Rejection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48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CNEX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Interaction Execution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548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CNMS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Interaction Reminder Message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 Covered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Following events are supported</a:t>
            </a:r>
            <a:endParaRPr lang="en-US" dirty="0"/>
          </a:p>
        </p:txBody>
      </p:sp>
      <p:graphicFrame>
        <p:nvGraphicFramePr>
          <p:cNvPr id="8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905853" y="1646085"/>
          <a:ext cx="7093011" cy="198494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123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9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1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Events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48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BFEE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Broken promise Penalty Charge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48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RFEE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Reversal of Broken Promise Fee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48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CAMD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Collection amendment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48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CIAM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Collection Interaction amendment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48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CLOS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Collection Closure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48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CLST 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Collection Status change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  <a:t>Reports and Advices</a:t>
            </a:r>
            <a:b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804347" y="1042587"/>
            <a:ext cx="8229600" cy="2939753"/>
          </a:xfrm>
        </p:spPr>
        <p:txBody>
          <a:bodyPr/>
          <a:lstStyle/>
          <a:p>
            <a:pPr marL="228600" lvl="1" indent="-168275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dirty="0" smtClean="0"/>
              <a:t>Collection Interaction Details</a:t>
            </a:r>
          </a:p>
          <a:p>
            <a:pPr marL="228600" lvl="1" indent="-168275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dirty="0" smtClean="0"/>
              <a:t>Activity Report</a:t>
            </a:r>
          </a:p>
          <a:p>
            <a:pPr marL="228600" lvl="1" indent="-168275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dirty="0" smtClean="0"/>
              <a:t>Delinquency Analysis by overdue days</a:t>
            </a:r>
          </a:p>
          <a:p>
            <a:pPr marL="228600" lvl="1" indent="-168275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dirty="0" smtClean="0"/>
              <a:t>Account level activity Report</a:t>
            </a:r>
          </a:p>
          <a:p>
            <a:pPr marL="228600" lvl="1" indent="-168275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dirty="0" smtClean="0"/>
              <a:t>Delinquency and Activity by each Collection Agent</a:t>
            </a:r>
            <a:endParaRPr lang="en-US" dirty="0"/>
          </a:p>
          <a:p>
            <a:pPr marL="228600" lvl="1" indent="-168275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</a:rPr>
              <a:t>Cash Receipts by Collector, Daily and Month to Date</a:t>
            </a:r>
          </a:p>
          <a:p>
            <a:pPr marL="228600" lvl="1" indent="-168275">
              <a:buClr>
                <a:srgbClr val="FF0000"/>
              </a:buClr>
              <a:buNone/>
            </a:pPr>
            <a:endParaRPr lang="en-US" sz="2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lvl="1" indent="-168275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dirty="0" smtClean="0"/>
              <a:t>Customer Aging Report by Collector (Agent)</a:t>
            </a:r>
          </a:p>
          <a:p>
            <a:pPr marL="228600" lvl="1" indent="-168275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dirty="0" smtClean="0"/>
              <a:t>Contacts Results and tickles by Collector (Agent) Summery</a:t>
            </a:r>
          </a:p>
          <a:p>
            <a:pPr marL="228600" lvl="1" indent="-168275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dirty="0" smtClean="0"/>
              <a:t>Contacts Results and tickles by Collector (Agent) Detailed Report</a:t>
            </a:r>
          </a:p>
          <a:p>
            <a:pPr marL="228600" lvl="1" indent="-168275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dirty="0" smtClean="0"/>
              <a:t>Fee Liquidated to Collection Agent</a:t>
            </a:r>
          </a:p>
          <a:p>
            <a:pPr marL="228600" lvl="1" indent="-168275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dirty="0" smtClean="0"/>
              <a:t>Collection Interaction Details</a:t>
            </a:r>
          </a:p>
          <a:p>
            <a:pPr marL="228600" lvl="1" indent="-168275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dirty="0" smtClean="0"/>
              <a:t>Activity Report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Pack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>
                <a:ea typeface="ＭＳ Ｐゴシック" pitchFamily="34" charset="-128"/>
              </a:rPr>
              <a:t>FCUBS 14.1.0.0.0 - Collection</a:t>
            </a:r>
          </a:p>
          <a:p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8972550" y="2567355"/>
            <a:ext cx="273054" cy="0"/>
          </a:xfrm>
          <a:prstGeom prst="line">
            <a:avLst/>
          </a:prstGeom>
          <a:grpFill/>
          <a:ln w="19050">
            <a:solidFill>
              <a:srgbClr val="00B050"/>
            </a:solidFill>
            <a:round/>
            <a:headEnd/>
            <a:tailEnd type="triangle" w="med" len="med"/>
          </a:ln>
        </p:spPr>
      </p:cxnSp>
      <p:pic>
        <p:nvPicPr>
          <p:cNvPr id="13" name="Picture Placeholder 11" descr="ph-ind-buslife-017-cropped.bmp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r="26667"/>
          <a:stretch/>
        </p:blipFill>
        <p:spPr>
          <a:xfrm>
            <a:off x="5943600" y="0"/>
            <a:ext cx="3200400" cy="5143500"/>
          </a:xfrm>
          <a:blipFill>
            <a:blip r:embed="rId4" cstate="print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383648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778709" y="1342640"/>
            <a:ext cx="8229600" cy="3062606"/>
          </a:xfrm>
        </p:spPr>
        <p:txBody>
          <a:bodyPr/>
          <a:lstStyle/>
          <a:p>
            <a:pPr marL="228600" lvl="1" indent="-168275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dirty="0" smtClean="0"/>
              <a:t> Based on the follow up with the customer , there could be an action item which requires a reminder message(COLL_REMINDER) to be sent . When a customer interaction is recorded , a record will be created in the collection reminder message screen based on the Next action code and mode will be Auto .</a:t>
            </a:r>
          </a:p>
          <a:p>
            <a:pPr marL="228600" lvl="1" indent="-168275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dirty="0" smtClean="0"/>
              <a:t>Message can also be generated manually in the screen – CNDCLDRY and also addition text can be added while sending the message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25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4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  <a:t>Agenda</a:t>
            </a:r>
            <a:b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04981" y="1226396"/>
            <a:ext cx="7771752" cy="2616201"/>
          </a:xfrm>
        </p:spPr>
        <p:txBody>
          <a:bodyPr/>
          <a:lstStyle/>
          <a:p>
            <a:pPr fontAlgn="base">
              <a:buFont typeface="Arial" pitchFamily="34" charset="0"/>
              <a:buChar char="•"/>
              <a:defRPr/>
            </a:pPr>
            <a:r>
              <a:rPr lang="en-US" dirty="0" smtClean="0"/>
              <a:t>Introduction</a:t>
            </a:r>
          </a:p>
          <a:p>
            <a:pPr fontAlgn="base">
              <a:buFont typeface="Arial" pitchFamily="34" charset="0"/>
              <a:buChar char="•"/>
              <a:defRPr/>
            </a:pPr>
            <a:r>
              <a:rPr lang="en-US" dirty="0" smtClean="0"/>
              <a:t>Products Features</a:t>
            </a:r>
          </a:p>
          <a:p>
            <a:pPr fontAlgn="base">
              <a:buFont typeface="Arial" pitchFamily="34" charset="0"/>
              <a:buChar char="•"/>
              <a:defRPr/>
            </a:pPr>
            <a:r>
              <a:rPr lang="en-US" dirty="0" smtClean="0"/>
              <a:t>Collections Approach</a:t>
            </a:r>
          </a:p>
          <a:p>
            <a:pPr fontAlgn="base">
              <a:buFont typeface="Arial" pitchFamily="34" charset="0"/>
              <a:buChar char="•"/>
              <a:defRPr/>
            </a:pPr>
            <a:r>
              <a:rPr lang="en-US" dirty="0" smtClean="0"/>
              <a:t>Product Parameters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  <a:t>Agenda</a:t>
            </a:r>
            <a:b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04981" y="1226396"/>
            <a:ext cx="7771752" cy="2616201"/>
          </a:xfrm>
        </p:spPr>
        <p:txBody>
          <a:bodyPr/>
          <a:lstStyle/>
          <a:p>
            <a:pPr fontAlgn="base">
              <a:buFont typeface="Arial" pitchFamily="34" charset="0"/>
              <a:buChar char="•"/>
              <a:defRPr/>
            </a:pPr>
            <a:r>
              <a:rPr lang="en-US" dirty="0" smtClean="0"/>
              <a:t>Events Covered</a:t>
            </a:r>
          </a:p>
          <a:p>
            <a:pPr fontAlgn="base">
              <a:buFont typeface="Arial" pitchFamily="34" charset="0"/>
              <a:buChar char="•"/>
              <a:defRPr/>
            </a:pPr>
            <a:r>
              <a:rPr lang="en-US" dirty="0" smtClean="0"/>
              <a:t>Reports and Advices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dirty="0" smtClean="0"/>
              <a:t>The collection module is used to support the later stage of a loan cycle related to records of collecting a defaulted loans / Islamic assets / Leasing / Mortgage accounts.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Collections process can be done through the collection department within the bank or it can be outsourced to an external agent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u="sng" dirty="0" smtClean="0"/>
              <a:t>Introduction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Products Features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Collection- Product Features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dirty="0" smtClean="0"/>
              <a:t>Collection is a process flow, to track the Collection procedure of all the loans (Assets). 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Collection can be done by the collection department of the bank or an external agency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 Currently collection is supported for -  Consumer Lending ,Islamic Financing Leasing and Mortgages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/>
              <a:t>Product Features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Collection- Product Features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dirty="0" smtClean="0"/>
              <a:t>Collection process initiates when the customer does not pay the schedule dues of a loan and the schedule becomes overdue.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This flow ends with the Collection of the overdue amount of the loans from the customer.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/>
              <a:t>Product Features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racle 2012">
  <a:themeElements>
    <a:clrScheme name="Oracle Color Palette">
      <a:dk1>
        <a:srgbClr val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racle 2012">
      <a:dk1>
        <a:sysClr val="windowText" lastClr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acle Color Palette">
    <a:dk1>
      <a:srgbClr val="000000"/>
    </a:dk1>
    <a:lt1>
      <a:sysClr val="window" lastClr="FFFFFF"/>
    </a:lt1>
    <a:dk2>
      <a:srgbClr val="424545"/>
    </a:dk2>
    <a:lt2>
      <a:srgbClr val="A3A3A3"/>
    </a:lt2>
    <a:accent1>
      <a:srgbClr val="FF1414"/>
    </a:accent1>
    <a:accent2>
      <a:srgbClr val="E5E5E5"/>
    </a:accent2>
    <a:accent3>
      <a:srgbClr val="8BAAC3"/>
    </a:accent3>
    <a:accent4>
      <a:srgbClr val="5B6981"/>
    </a:accent4>
    <a:accent5>
      <a:srgbClr val="7D7369"/>
    </a:accent5>
    <a:accent6>
      <a:srgbClr val="786464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11249</TotalTime>
  <Words>581</Words>
  <Application>Microsoft Office PowerPoint</Application>
  <PresentationFormat>On-screen Show (16:9)</PresentationFormat>
  <Paragraphs>97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ＭＳ Ｐゴシック</vt:lpstr>
      <vt:lpstr>Arial</vt:lpstr>
      <vt:lpstr>Calibri</vt:lpstr>
      <vt:lpstr>Wingdings</vt:lpstr>
      <vt:lpstr>Oracle 2012</vt:lpstr>
      <vt:lpstr>PowerPoint Presentation</vt:lpstr>
      <vt:lpstr>Accelerator Pack</vt:lpstr>
      <vt:lpstr>Agenda </vt:lpstr>
      <vt:lpstr>Agenda </vt:lpstr>
      <vt:lpstr>Collections</vt:lpstr>
      <vt:lpstr>Products Features  </vt:lpstr>
      <vt:lpstr>Collection- Product Features</vt:lpstr>
      <vt:lpstr>Collection- Product Features</vt:lpstr>
      <vt:lpstr>Approach  </vt:lpstr>
      <vt:lpstr>Collection – Process Flow Diagram</vt:lpstr>
      <vt:lpstr>Product Parameters </vt:lpstr>
      <vt:lpstr>Collection – Product Parameters</vt:lpstr>
      <vt:lpstr>Collection – Product Parameters</vt:lpstr>
      <vt:lpstr>Events Covered </vt:lpstr>
      <vt:lpstr>Events Covered</vt:lpstr>
      <vt:lpstr>Events Covered</vt:lpstr>
      <vt:lpstr>Reports and Advices </vt:lpstr>
      <vt:lpstr>Reports</vt:lpstr>
      <vt:lpstr>Reports</vt:lpstr>
      <vt:lpstr>Advices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Duarte, Inc.</dc:creator>
  <cp:lastModifiedBy>Raghavendra Gopalakrishna Setty</cp:lastModifiedBy>
  <cp:revision>935</cp:revision>
  <cp:lastPrinted>2012-08-03T22:03:14Z</cp:lastPrinted>
  <dcterms:created xsi:type="dcterms:W3CDTF">2012-05-31T20:53:14Z</dcterms:created>
  <dcterms:modified xsi:type="dcterms:W3CDTF">2020-04-19T13:15:17Z</dcterms:modified>
</cp:coreProperties>
</file>