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21"/>
  </p:notesMasterIdLst>
  <p:handoutMasterIdLst>
    <p:handoutMasterId r:id="rId22"/>
  </p:handoutMasterIdLst>
  <p:sldIdLst>
    <p:sldId id="267" r:id="rId2"/>
    <p:sldId id="599" r:id="rId3"/>
    <p:sldId id="401" r:id="rId4"/>
    <p:sldId id="592" r:id="rId5"/>
    <p:sldId id="572" r:id="rId6"/>
    <p:sldId id="593" r:id="rId7"/>
    <p:sldId id="594" r:id="rId8"/>
    <p:sldId id="575" r:id="rId9"/>
    <p:sldId id="586" r:id="rId10"/>
    <p:sldId id="588" r:id="rId11"/>
    <p:sldId id="576" r:id="rId12"/>
    <p:sldId id="584" r:id="rId13"/>
    <p:sldId id="577" r:id="rId14"/>
    <p:sldId id="595" r:id="rId15"/>
    <p:sldId id="578" r:id="rId16"/>
    <p:sldId id="596" r:id="rId17"/>
    <p:sldId id="597" r:id="rId18"/>
    <p:sldId id="262" r:id="rId19"/>
    <p:sldId id="343" r:id="rId20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2">
          <p15:clr>
            <a:srgbClr val="A4A3A4"/>
          </p15:clr>
        </p15:guide>
        <p15:guide id="2" orient="horz" pos="842">
          <p15:clr>
            <a:srgbClr val="A4A3A4"/>
          </p15:clr>
        </p15:guide>
        <p15:guide id="3" orient="horz" pos="540">
          <p15:clr>
            <a:srgbClr val="A4A3A4"/>
          </p15:clr>
        </p15:guide>
        <p15:guide id="4" orient="horz" pos="2281">
          <p15:clr>
            <a:srgbClr val="A4A3A4"/>
          </p15:clr>
        </p15:guide>
        <p15:guide id="5" orient="horz" pos="2776">
          <p15:clr>
            <a:srgbClr val="A4A3A4"/>
          </p15:clr>
        </p15:guide>
        <p15:guide id="6" orient="horz" pos="648">
          <p15:clr>
            <a:srgbClr val="A4A3A4"/>
          </p15:clr>
        </p15:guide>
        <p15:guide id="7" orient="horz" pos="1739">
          <p15:clr>
            <a:srgbClr val="A4A3A4"/>
          </p15:clr>
        </p15:guide>
        <p15:guide id="8" pos="2880">
          <p15:clr>
            <a:srgbClr val="A4A3A4"/>
          </p15:clr>
        </p15:guide>
        <p15:guide id="9" pos="5619">
          <p15:clr>
            <a:srgbClr val="A4A3A4"/>
          </p15:clr>
        </p15:guide>
        <p15:guide id="10" pos="3091">
          <p15:clr>
            <a:srgbClr val="A4A3A4"/>
          </p15:clr>
        </p15:guide>
        <p15:guide id="11" pos="291">
          <p15:clr>
            <a:srgbClr val="A4A3A4"/>
          </p15:clr>
        </p15:guide>
        <p15:guide id="12" pos="23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B500"/>
    <a:srgbClr val="7A7A7A"/>
    <a:srgbClr val="B3B3B3"/>
    <a:srgbClr val="F3F3F3"/>
    <a:srgbClr val="FF1414"/>
    <a:srgbClr val="8BAAC3"/>
    <a:srgbClr val="FF0000"/>
    <a:srgbClr val="DC0000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67" autoAdjust="0"/>
    <p:restoredTop sz="96069" autoAdjust="0"/>
  </p:normalViewPr>
  <p:slideViewPr>
    <p:cSldViewPr snapToGrid="0">
      <p:cViewPr varScale="1">
        <p:scale>
          <a:sx n="91" d="100"/>
          <a:sy n="91" d="100"/>
        </p:scale>
        <p:origin x="1188" y="84"/>
      </p:cViewPr>
      <p:guideLst>
        <p:guide orient="horz" pos="1492"/>
        <p:guide orient="horz" pos="842"/>
        <p:guide orient="horz" pos="540"/>
        <p:guide orient="horz" pos="2281"/>
        <p:guide orient="horz" pos="2776"/>
        <p:guide orient="horz" pos="648"/>
        <p:guide orient="horz" pos="1739"/>
        <p:guide pos="2880"/>
        <p:guide pos="5619"/>
        <p:guide pos="3091"/>
        <p:guide pos="291"/>
        <p:guide pos="23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1" d="100"/>
        <a:sy n="201" d="100"/>
      </p:scale>
      <p:origin x="0" y="0"/>
    </p:cViewPr>
  </p:sorterViewPr>
  <p:notesViewPr>
    <p:cSldViewPr snapToGrid="0" snapToObjects="1">
      <p:cViewPr varScale="1">
        <p:scale>
          <a:sx n="110" d="100"/>
          <a:sy n="110" d="100"/>
        </p:scale>
        <p:origin x="-600" y="-78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33BE-0D34-4F62-BD6E-2C3B14663373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ABB6E-EB62-4D88-B3E7-408903A4E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7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1F94-724F-43BD-B41B-43157E9B4550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82501-53DA-4152-84B0-51135B15E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52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13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07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716438"/>
            <a:ext cx="4284133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4291076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4318000" y="1156648"/>
            <a:ext cx="4825998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753544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804346" y="1163620"/>
            <a:ext cx="3412068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4346" y="245538"/>
            <a:ext cx="8221121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AA0000"/>
              </a:gs>
              <a:gs pos="10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7999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899602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899602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orp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 userDrawn="1"/>
        </p:nvGrpSpPr>
        <p:grpSpPr>
          <a:xfrm>
            <a:off x="2103807" y="1774228"/>
            <a:ext cx="4936386" cy="1595045"/>
            <a:chOff x="2113332" y="1464413"/>
            <a:chExt cx="4936386" cy="1595045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332" y="1464413"/>
              <a:ext cx="4936386" cy="1595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34" descr="HSET_clr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263" y="1700213"/>
              <a:ext cx="4179887" cy="119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56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O_signature_clr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3" y="1329097"/>
            <a:ext cx="73152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 NOT USE_Instru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0" y="1571843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488414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40639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4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8" name="Picture 7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4" y="1583267"/>
            <a:ext cx="5026449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1583267"/>
            <a:ext cx="5026448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1159938"/>
            <a:ext cx="9143998" cy="2980266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 userDrawn="1">
            <p:ph type="title"/>
          </p:nvPr>
        </p:nvSpPr>
        <p:spPr>
          <a:xfrm>
            <a:off x="804981" y="245538"/>
            <a:ext cx="7771752" cy="761995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804981" y="1363132"/>
            <a:ext cx="7771752" cy="2616201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2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4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53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F1414"/>
              </a:gs>
              <a:gs pos="0">
                <a:srgbClr val="AA0000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40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5000" y="-2117"/>
            <a:ext cx="342900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5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3F3F3"/>
              </a:gs>
              <a:gs pos="0">
                <a:srgbClr val="B3B3B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2" y="1159938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04347" y="1459241"/>
            <a:ext cx="5029186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lang="en-US" dirty="0" smtClean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941222" y="0"/>
            <a:ext cx="3064933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3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13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990088" y="1159938"/>
            <a:ext cx="6153912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90" cy="4063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347" y="1523585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9" name="Picture 25" descr="Red Bar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8" name="Picture 20" descr="Oracle WHITE"/>
            <p:cNvPicPr>
              <a:picLocks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597807" y="4913973"/>
            <a:ext cx="2539093" cy="218542"/>
            <a:chOff x="597807" y="4913973"/>
            <a:chExt cx="2539093" cy="218542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Copyright © 2015, 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Oracle and/or its affiliates. All rights reserved.</a:t>
              </a:r>
              <a:endParaRPr lang="en-US" sz="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 userDrawn="1"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A5A4AC0-1BEC-FE47-8A68-418BE237F8CE}" type="slidenum">
              <a:rPr lang="en-US" sz="600" smtClean="0">
                <a:solidFill>
                  <a:schemeClr val="tx1"/>
                </a:solidFill>
              </a:rPr>
              <a:pPr algn="r"/>
              <a:t>‹#›</a:t>
            </a:fld>
            <a:endParaRPr lang="en-US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48" r:id="rId2"/>
    <p:sldLayoutId id="2147483740" r:id="rId3"/>
    <p:sldLayoutId id="2147483741" r:id="rId4"/>
    <p:sldLayoutId id="2147483747" r:id="rId5"/>
    <p:sldLayoutId id="2147483733" r:id="rId6"/>
    <p:sldLayoutId id="2147483744" r:id="rId7"/>
    <p:sldLayoutId id="2147483694" r:id="rId8"/>
    <p:sldLayoutId id="2147483695" r:id="rId9"/>
    <p:sldLayoutId id="2147483701" r:id="rId10"/>
    <p:sldLayoutId id="2147483719" r:id="rId11"/>
    <p:sldLayoutId id="2147483700" r:id="rId12"/>
    <p:sldLayoutId id="2147483707" r:id="rId13"/>
    <p:sldLayoutId id="2147483746" r:id="rId14"/>
    <p:sldLayoutId id="2147483745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Exchange – Pre-shipped products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03306" y="1242646"/>
            <a:ext cx="7913404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en-US" sz="2000" dirty="0" smtClean="0"/>
              <a:t>List of Foreign Exchange Products:</a:t>
            </a:r>
          </a:p>
          <a:p>
            <a:pPr>
              <a:buClrTx/>
              <a:buFont typeface="Wingdings" pitchFamily="2" charset="2"/>
              <a:buChar char="Ø"/>
            </a:pPr>
            <a:endParaRPr lang="en-US" sz="2000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FSC3- FX Corporate Deals- Spot.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FSR1- FX Retail Deals- Spot- Cash.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FSR2- FX Retail Deals- Spot- Tom.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FSR3- FX Retail Deals- Spot.</a:t>
            </a:r>
          </a:p>
          <a:p>
            <a:pPr marL="566928">
              <a:spcBef>
                <a:spcPts val="336"/>
              </a:spcBef>
              <a:buFont typeface="Arial" pitchFamily="34" charset="0"/>
              <a:buChar char="•"/>
            </a:pPr>
            <a:endParaRPr lang="en-US" sz="1400" dirty="0" smtClean="0"/>
          </a:p>
          <a:p>
            <a:pPr marL="566928">
              <a:spcBef>
                <a:spcPts val="336"/>
              </a:spcBef>
              <a:buFont typeface="Arial" pitchFamily="34" charset="0"/>
              <a:buChar char="•"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1712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Exchange – Pre-shipped products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51877" y="1250462"/>
            <a:ext cx="7948245" cy="2411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en-US" sz="2000" dirty="0" smtClean="0"/>
              <a:t>List of Foreign Exchange Products:</a:t>
            </a:r>
          </a:p>
          <a:p>
            <a:pPr>
              <a:buClrTx/>
              <a:buFont typeface="Times" pitchFamily="18" charset="0"/>
              <a:buNone/>
            </a:pPr>
            <a:endParaRPr lang="en-US" sz="1400" dirty="0" smtClean="0"/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FSW1- FX Swap Deals- Spot-Forward.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FSW2- FX Swap Deals- Forward- Forward.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FXFW- FX Forward Product- Discounted Straight Line Revaluation.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FXN1- FX Corporate Forward Product- NDF.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FXN2- FX Corporate Spot Product- NDF Fixing.</a:t>
            </a:r>
          </a:p>
          <a:p>
            <a:pPr lvl="1">
              <a:buClr>
                <a:srgbClr val="FF0000"/>
              </a:buClr>
              <a:buFont typeface="Arial" charset="0"/>
              <a:buChar char="•"/>
            </a:pPr>
            <a:endParaRPr lang="en-US" sz="1400" dirty="0" smtClean="0"/>
          </a:p>
          <a:p>
            <a:pPr lvl="1">
              <a:buClr>
                <a:srgbClr val="FF0000"/>
              </a:buClr>
              <a:buFont typeface="Times" pitchFamily="18" charset="0"/>
              <a:buNone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1712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Exchange – Pre-shipped products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26394" y="1230594"/>
            <a:ext cx="791340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en-US" sz="2000" dirty="0" smtClean="0"/>
              <a:t>List of Foreign Exchange Products:</a:t>
            </a:r>
          </a:p>
          <a:p>
            <a:pPr>
              <a:buClrTx/>
              <a:buFont typeface="Wingdings" pitchFamily="2" charset="2"/>
              <a:buChar char="Ø"/>
            </a:pPr>
            <a:endParaRPr lang="en-US" sz="2000" dirty="0" smtClean="0"/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FXNF- FX Forward Product- NDF.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FXNS- FX Spot Product- NDF Fixing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INS1  - Internal Swap (FX Internal Swap Deal)</a:t>
            </a:r>
          </a:p>
          <a:p>
            <a:pPr lvl="1">
              <a:buClr>
                <a:srgbClr val="FF0000"/>
              </a:buClr>
              <a:buFont typeface="Arial" charset="0"/>
              <a:buChar char="•"/>
            </a:pPr>
            <a:endParaRPr lang="en-US" sz="1400" dirty="0" smtClean="0"/>
          </a:p>
          <a:p>
            <a:pPr lvl="1">
              <a:buFont typeface="Times" pitchFamily="18" charset="0"/>
              <a:buNone/>
            </a:pPr>
            <a:r>
              <a:rPr lang="en-US" sz="2000" dirty="0" smtClean="0"/>
              <a:t>Extensibility conversion</a:t>
            </a:r>
          </a:p>
          <a:p>
            <a:pPr lvl="1">
              <a:buFont typeface="Times" pitchFamily="18" charset="0"/>
              <a:buNone/>
            </a:pPr>
            <a:r>
              <a:rPr lang="en-US" sz="1400" b="1" dirty="0" smtClean="0"/>
              <a:t>	</a:t>
            </a:r>
            <a:r>
              <a:rPr lang="en-US" dirty="0" smtClean="0"/>
              <a:t>All the screens of Foreign Exchange module are converted into extensibility framework.</a:t>
            </a:r>
            <a:endParaRPr lang="en-US" b="1" dirty="0" smtClean="0"/>
          </a:p>
          <a:p>
            <a:pPr lvl="1">
              <a:buClr>
                <a:srgbClr val="FF0000"/>
              </a:buClr>
              <a:buFont typeface="Times" pitchFamily="18" charset="0"/>
              <a:buNone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1712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Exchange – Pre-shipped products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26394" y="1000369"/>
            <a:ext cx="79134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 typeface="Wingdings" pitchFamily="2" charset="2"/>
              <a:buChar char="Ø"/>
              <a:defRPr/>
            </a:pPr>
            <a:r>
              <a:rPr lang="en-US" sz="2000" dirty="0" smtClean="0"/>
              <a:t>Following are the list of standard advices:</a:t>
            </a:r>
          </a:p>
          <a:p>
            <a:pPr>
              <a:buClrTx/>
              <a:buFont typeface="Wingdings" pitchFamily="2" charset="2"/>
              <a:buChar char="Ø"/>
              <a:defRPr/>
            </a:pPr>
            <a:endParaRPr lang="en-US" sz="2000" dirty="0" smtClean="0"/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 smtClean="0"/>
              <a:t>Confirmation Advice Confirmation.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 smtClean="0"/>
              <a:t>Contract Amendment.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 smtClean="0"/>
              <a:t>Contract Reversal.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 smtClean="0"/>
              <a:t>Contract Rollover.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 smtClean="0"/>
              <a:t>Deal Slip.</a:t>
            </a:r>
          </a:p>
          <a:p>
            <a:pPr lvl="1">
              <a:buClr>
                <a:srgbClr val="FF0000"/>
              </a:buClr>
              <a:buFont typeface="Arial" pitchFamily="34" charset="0"/>
              <a:buChar char="•"/>
              <a:defRPr/>
            </a:pPr>
            <a:endParaRPr lang="en-US" sz="1600" dirty="0" smtClean="0"/>
          </a:p>
          <a:p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1712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Exchange – Pre-shipped products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26394" y="1000369"/>
            <a:ext cx="791340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1" indent="-231775">
              <a:buClrTx/>
              <a:buFont typeface="Wingdings" pitchFamily="2" charset="2"/>
              <a:buChar char="Ø"/>
              <a:defRPr/>
            </a:pPr>
            <a:r>
              <a:rPr lang="en-US" sz="2000" dirty="0" smtClean="0"/>
              <a:t>Following is the list of standard messages:</a:t>
            </a:r>
          </a:p>
          <a:p>
            <a:pPr>
              <a:buClrTx/>
              <a:buFont typeface="Wingdings" pitchFamily="2" charset="2"/>
              <a:buChar char="Ø"/>
              <a:defRPr/>
            </a:pPr>
            <a:endParaRPr lang="en-US" sz="2000" dirty="0" smtClean="0"/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 smtClean="0"/>
              <a:t>MT300- Confirmation, Amendment, Reversal.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 smtClean="0"/>
              <a:t>MT304- T-copy Settlement.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 smtClean="0"/>
              <a:t>MT103/202/205- Payment message.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 smtClean="0"/>
              <a:t>MT192/292- Payment Reversal.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 smtClean="0"/>
              <a:t>MT210- Receive Notice.</a:t>
            </a:r>
          </a:p>
          <a:p>
            <a:pPr lvl="1">
              <a:buFont typeface="Wingdings" pitchFamily="2" charset="2"/>
              <a:buChar char="Ø"/>
              <a:defRPr/>
            </a:pPr>
            <a:endParaRPr lang="en-US" dirty="0" smtClean="0"/>
          </a:p>
          <a:p>
            <a:pPr lvl="1">
              <a:buFont typeface="Wingdings" pitchFamily="2" charset="2"/>
              <a:buChar char="Ø"/>
              <a:defRPr/>
            </a:pPr>
            <a:endParaRPr lang="en-US" dirty="0" smtClean="0"/>
          </a:p>
          <a:p>
            <a:pPr lvl="1">
              <a:buFont typeface="Wingdings" pitchFamily="2" charset="2"/>
              <a:buChar char="Ø"/>
              <a:defRPr/>
            </a:pPr>
            <a:endParaRPr lang="en-US" dirty="0" smtClean="0"/>
          </a:p>
          <a:p>
            <a:pPr lvl="1">
              <a:buFont typeface="Wingdings" pitchFamily="2" charset="2"/>
              <a:buChar char="Ø"/>
              <a:defRPr/>
            </a:pPr>
            <a:endParaRPr lang="en-US" dirty="0" smtClean="0"/>
          </a:p>
          <a:p>
            <a:pPr lvl="1">
              <a:buClr>
                <a:srgbClr val="FF0000"/>
              </a:buClr>
              <a:buFont typeface="Arial" pitchFamily="34" charset="0"/>
              <a:buChar char="•"/>
              <a:defRPr/>
            </a:pPr>
            <a:endParaRPr lang="en-US" sz="1600" dirty="0" smtClean="0"/>
          </a:p>
          <a:p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1712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Exchange – Pre-shipped products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19014" y="1094154"/>
            <a:ext cx="775666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 typeface="Wingdings" pitchFamily="2" charset="2"/>
              <a:buChar char="Ø"/>
              <a:defRPr/>
            </a:pPr>
            <a:r>
              <a:rPr lang="en-US" sz="2000" dirty="0" smtClean="0"/>
              <a:t>Following are the list of standard reports:</a:t>
            </a:r>
          </a:p>
          <a:p>
            <a:pPr>
              <a:buClrTx/>
              <a:buFont typeface="Times" pitchFamily="18" charset="0"/>
              <a:buNone/>
              <a:defRPr/>
            </a:pPr>
            <a:endParaRPr lang="en-US" sz="1400" dirty="0" smtClean="0"/>
          </a:p>
          <a:p>
            <a:pPr marL="566738" indent="-219075">
              <a:buFont typeface="Wingdings" pitchFamily="2" charset="2"/>
              <a:buChar char="Ø"/>
              <a:defRPr/>
            </a:pPr>
            <a:r>
              <a:rPr lang="en-US" dirty="0" smtClean="0"/>
              <a:t>FX Currency Analysis report.</a:t>
            </a:r>
            <a:endParaRPr lang="en-GB" dirty="0" smtClean="0"/>
          </a:p>
          <a:p>
            <a:pPr marL="566738" indent="-219075">
              <a:buFont typeface="Wingdings" pitchFamily="2" charset="2"/>
              <a:buChar char="Ø"/>
              <a:defRPr/>
            </a:pPr>
            <a:r>
              <a:rPr lang="en-US" dirty="0" smtClean="0"/>
              <a:t>FX Tenor-wise Currency Position report.</a:t>
            </a:r>
            <a:endParaRPr lang="en-GB" dirty="0" smtClean="0"/>
          </a:p>
          <a:p>
            <a:pPr marL="566738" indent="-219075">
              <a:buFont typeface="Wingdings" pitchFamily="2" charset="2"/>
              <a:buChar char="Ø"/>
              <a:defRPr/>
            </a:pPr>
            <a:r>
              <a:rPr lang="en-US" dirty="0" smtClean="0"/>
              <a:t>FX Contract Activity report.</a:t>
            </a:r>
            <a:endParaRPr lang="en-GB" dirty="0" smtClean="0"/>
          </a:p>
          <a:p>
            <a:pPr marL="566738" indent="-219075">
              <a:buFont typeface="Wingdings" pitchFamily="2" charset="2"/>
              <a:buChar char="Ø"/>
              <a:defRPr/>
            </a:pPr>
            <a:r>
              <a:rPr lang="en-US" dirty="0" smtClean="0"/>
              <a:t>FX Contract Overrides report.</a:t>
            </a:r>
            <a:endParaRPr lang="en-GB" dirty="0" smtClean="0"/>
          </a:p>
          <a:p>
            <a:pPr marL="566738" indent="-219075">
              <a:buFont typeface="Wingdings" pitchFamily="2" charset="2"/>
              <a:buChar char="Ø"/>
              <a:defRPr/>
            </a:pPr>
            <a:r>
              <a:rPr lang="en-US" dirty="0" smtClean="0"/>
              <a:t>FX Brokerage details report.</a:t>
            </a:r>
            <a:endParaRPr lang="en-GB" dirty="0" smtClean="0"/>
          </a:p>
          <a:p>
            <a:pPr marL="566738" indent="-219075">
              <a:defRPr/>
            </a:pPr>
            <a:endParaRPr lang="en-GB" sz="1400" dirty="0" smtClean="0"/>
          </a:p>
          <a:p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1712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Exchange – Pre-shipped products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19014" y="1094154"/>
            <a:ext cx="775666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 typeface="Wingdings" pitchFamily="2" charset="2"/>
              <a:buChar char="Ø"/>
              <a:defRPr/>
            </a:pPr>
            <a:r>
              <a:rPr lang="en-US" sz="2000" dirty="0" smtClean="0"/>
              <a:t>Following are the list of standard reports:</a:t>
            </a:r>
          </a:p>
          <a:p>
            <a:pPr>
              <a:buClrTx/>
              <a:buFont typeface="Times" pitchFamily="18" charset="0"/>
              <a:buNone/>
              <a:defRPr/>
            </a:pPr>
            <a:endParaRPr lang="en-US" sz="1400" dirty="0" smtClean="0"/>
          </a:p>
          <a:p>
            <a:pPr marL="566738" indent="-219075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dirty="0" smtClean="0"/>
              <a:t>FX Daily Exception report - Automatic Processing.</a:t>
            </a:r>
          </a:p>
          <a:p>
            <a:pPr marL="566738" indent="-219075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dirty="0" smtClean="0"/>
              <a:t>FX Discounting Rate Report.</a:t>
            </a:r>
            <a:endParaRPr lang="en-GB" dirty="0" smtClean="0"/>
          </a:p>
          <a:p>
            <a:pPr marL="566738" indent="-219075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dirty="0" smtClean="0"/>
              <a:t>Netting Agreement.</a:t>
            </a:r>
            <a:endParaRPr lang="en-GB" dirty="0" smtClean="0"/>
          </a:p>
          <a:p>
            <a:pPr marL="566738" indent="-219075">
              <a:buClrTx/>
              <a:buFont typeface="Wingdings" pitchFamily="2" charset="2"/>
              <a:buChar char="Ø"/>
              <a:defRPr/>
            </a:pPr>
            <a:r>
              <a:rPr lang="en-US" dirty="0" smtClean="0"/>
              <a:t>Fund Transfer to Foreign Exchange Netting Report.</a:t>
            </a:r>
            <a:endParaRPr lang="en-GB" dirty="0" smtClean="0"/>
          </a:p>
          <a:p>
            <a:pPr marL="566738" indent="-219075">
              <a:buClrTx/>
              <a:buFont typeface="Wingdings" pitchFamily="2" charset="2"/>
              <a:buChar char="Ø"/>
              <a:defRPr/>
            </a:pPr>
            <a:r>
              <a:rPr lang="en-US" dirty="0" smtClean="0"/>
              <a:t>FX to FT Netting Report.</a:t>
            </a:r>
            <a:endParaRPr lang="en-GB" dirty="0" smtClean="0"/>
          </a:p>
          <a:p>
            <a:pPr marL="566738" indent="-219075">
              <a:defRPr/>
            </a:pPr>
            <a:endParaRPr lang="en-GB" sz="1400" dirty="0" smtClean="0"/>
          </a:p>
          <a:p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1712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Exchange – Pre-shipped products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19014" y="1094154"/>
            <a:ext cx="775666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 typeface="Wingdings" pitchFamily="2" charset="2"/>
              <a:buChar char="Ø"/>
              <a:defRPr/>
            </a:pPr>
            <a:r>
              <a:rPr lang="en-US" sz="2000" dirty="0" smtClean="0"/>
              <a:t>Following are the list of standard reports:</a:t>
            </a:r>
          </a:p>
          <a:p>
            <a:pPr>
              <a:buClrTx/>
              <a:buFont typeface="Times" pitchFamily="18" charset="0"/>
              <a:buNone/>
              <a:defRPr/>
            </a:pPr>
            <a:endParaRPr lang="en-US" sz="1400" dirty="0" smtClean="0"/>
          </a:p>
          <a:p>
            <a:pPr marL="566738" indent="-219075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dirty="0" smtClean="0"/>
              <a:t>Process Exception Report.</a:t>
            </a:r>
          </a:p>
          <a:p>
            <a:pPr marL="566738" indent="-219075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dirty="0" smtClean="0"/>
              <a:t>FX Broker confirmation Report.</a:t>
            </a:r>
          </a:p>
          <a:p>
            <a:pPr marL="566738" indent="-219075"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en-US" dirty="0" smtClean="0"/>
          </a:p>
          <a:p>
            <a:pPr marL="566738" indent="-219075"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en-US" dirty="0" smtClean="0"/>
          </a:p>
          <a:p>
            <a:pPr marL="566738" indent="-219075">
              <a:defRPr/>
            </a:pPr>
            <a:endParaRPr lang="en-GB" sz="1400" dirty="0" smtClean="0"/>
          </a:p>
          <a:p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1712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25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4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</a:t>
            </a:r>
            <a:r>
              <a:rPr lang="en-US" smtClean="0"/>
              <a:t>Pack 14.1.0.0.0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Foreign Exchange</a:t>
            </a:r>
          </a:p>
        </p:txBody>
      </p:sp>
      <p:pic>
        <p:nvPicPr>
          <p:cNvPr id="13" name="Picture Placeholder 11" descr="ph-ind-buslife-017-cropped.bmp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26667"/>
          <a:stretch/>
        </p:blipFill>
        <p:spPr>
          <a:blipFill>
            <a:blip r:embed="rId4" cstate="print"/>
            <a:tile tx="0" ty="0" sx="100000" sy="100000" flip="none" algn="tl"/>
          </a:blipFill>
        </p:spPr>
      </p:pic>
      <p:cxnSp>
        <p:nvCxnSpPr>
          <p:cNvPr id="9" name="Straight Connector 8"/>
          <p:cNvCxnSpPr/>
          <p:nvPr/>
        </p:nvCxnSpPr>
        <p:spPr>
          <a:xfrm flipH="1">
            <a:off x="8972550" y="2567355"/>
            <a:ext cx="273054" cy="0"/>
          </a:xfrm>
          <a:prstGeom prst="line">
            <a:avLst/>
          </a:prstGeom>
          <a:grpFill/>
          <a:ln w="19050">
            <a:solidFill>
              <a:srgbClr val="00B050"/>
            </a:solidFill>
            <a:round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416149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– Foreign Exchange(FX)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86154" y="890953"/>
            <a:ext cx="7865635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Introduction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Foreign Exchange module of FLEXCUBE is used for buying and selling of currencies. It supports all types of FX deals i.e. Cash, Tom, Spot and Forward.</a:t>
            </a:r>
          </a:p>
          <a:p>
            <a:pPr lvl="2">
              <a:buFont typeface="Times" pitchFamily="18" charset="0"/>
              <a:buNone/>
            </a:pPr>
            <a:endParaRPr lang="en-US" sz="1600" dirty="0" smtClean="0"/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Brief info on Functional / Operations features: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Booking of Foreign Exchange contract.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Cross currency contract booking.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Capturing of brokerage details.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Counterparty Confirmation.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Contract Re-assign.</a:t>
            </a:r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– Foreign Exchange(FX)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93969" y="1289538"/>
            <a:ext cx="812274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Brief info on Functional / Operations features:</a:t>
            </a:r>
          </a:p>
          <a:p>
            <a:pPr lvl="1">
              <a:buFont typeface="Wingdings" pitchFamily="2" charset="2"/>
              <a:buChar char="Ø"/>
            </a:pPr>
            <a:endParaRPr lang="en-US" sz="2000" dirty="0" smtClean="0"/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Holiday period treatment.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Capturing of UDE values.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Auto Liquidation.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Manual Liquidation.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Partial Liquidation/Cancellation. </a:t>
            </a:r>
          </a:p>
          <a:p>
            <a:pPr lvl="3"/>
            <a:endParaRPr lang="en-US" dirty="0" smtClean="0"/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1712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– Foreign Exchange(FX)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93969" y="1289538"/>
            <a:ext cx="812274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Brief info on Functional / Operations features:</a:t>
            </a:r>
          </a:p>
          <a:p>
            <a:pPr lvl="1">
              <a:buFont typeface="Wingdings" pitchFamily="2" charset="2"/>
              <a:buChar char="Ø"/>
            </a:pPr>
            <a:endParaRPr lang="en-US" sz="2000" dirty="0" smtClean="0"/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Cancellation of FX contract.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Amendment of FX contract.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Rollover of FX contract.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Limit Tracking.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CLS Status change.</a:t>
            </a:r>
          </a:p>
          <a:p>
            <a:pPr lvl="2"/>
            <a:endParaRPr lang="en-US" dirty="0" smtClean="0"/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1712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– Foreign Exchange(FX)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93969" y="1289538"/>
            <a:ext cx="812274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Brief info on Functional / Operations features:</a:t>
            </a:r>
          </a:p>
          <a:p>
            <a:pPr lvl="1">
              <a:buFont typeface="Wingdings" pitchFamily="2" charset="2"/>
              <a:buChar char="Ø"/>
            </a:pPr>
            <a:endParaRPr lang="en-US" sz="2000" dirty="0" smtClean="0"/>
          </a:p>
          <a:p>
            <a:pPr lvl="2">
              <a:buClrTx/>
              <a:buFont typeface="Wingdings" pitchFamily="2" charset="2"/>
              <a:buChar char="Ø"/>
            </a:pPr>
            <a:r>
              <a:rPr lang="en-US" dirty="0" smtClean="0"/>
              <a:t>CLS Alleged deal status change.</a:t>
            </a:r>
          </a:p>
          <a:p>
            <a:pPr lvl="2">
              <a:buClrTx/>
              <a:buFont typeface="Wingdings" pitchFamily="2" charset="2"/>
              <a:buChar char="Ø"/>
            </a:pPr>
            <a:r>
              <a:rPr lang="en-US" dirty="0" smtClean="0"/>
              <a:t>CLS Net position check.</a:t>
            </a:r>
          </a:p>
          <a:p>
            <a:pPr lvl="2">
              <a:buClrTx/>
              <a:buFont typeface="Wingdings" pitchFamily="2" charset="2"/>
              <a:buChar char="Ø"/>
            </a:pPr>
            <a:r>
              <a:rPr lang="en-US" dirty="0" smtClean="0"/>
              <a:t>CLS Status change alert.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Split Value Date.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Currency/Pair wise netting- Auto/Manual</a:t>
            </a:r>
          </a:p>
          <a:p>
            <a:pPr lvl="2">
              <a:buFont typeface="Wingdings" pitchFamily="2" charset="2"/>
              <a:buChar char="Ø"/>
            </a:pPr>
            <a:endParaRPr lang="en-US" dirty="0" smtClean="0"/>
          </a:p>
          <a:p>
            <a:pPr lvl="2">
              <a:buFont typeface="Wingdings" pitchFamily="2" charset="2"/>
              <a:buChar char="Ø"/>
            </a:pPr>
            <a:endParaRPr lang="en-US" dirty="0" smtClean="0"/>
          </a:p>
          <a:p>
            <a:pPr lvl="2"/>
            <a:endParaRPr lang="en-US" dirty="0" smtClean="0"/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1712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– Foreign Exchange(FX)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93969" y="1289538"/>
            <a:ext cx="812274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Brief info on Functional / Operations features:</a:t>
            </a:r>
          </a:p>
          <a:p>
            <a:pPr lvl="1">
              <a:buFont typeface="Wingdings" pitchFamily="2" charset="2"/>
              <a:buChar char="Ø"/>
            </a:pPr>
            <a:endParaRPr lang="en-US" sz="2000" dirty="0" smtClean="0"/>
          </a:p>
          <a:p>
            <a:pPr lvl="2">
              <a:buClrTx/>
              <a:buFont typeface="Wingdings" pitchFamily="2" charset="2"/>
              <a:buChar char="Ø"/>
            </a:pPr>
            <a:r>
              <a:rPr lang="en-US" dirty="0" smtClean="0"/>
              <a:t>Deal Revaluation.</a:t>
            </a:r>
          </a:p>
          <a:p>
            <a:pPr lvl="2">
              <a:buClrTx/>
              <a:buFont typeface="Wingdings" pitchFamily="2" charset="2"/>
              <a:buChar char="Ø"/>
            </a:pPr>
            <a:r>
              <a:rPr lang="en-US" dirty="0" smtClean="0"/>
              <a:t>Option Date.</a:t>
            </a:r>
          </a:p>
          <a:p>
            <a:pPr lvl="2">
              <a:buClrTx/>
              <a:buFont typeface="Wingdings" pitchFamily="2" charset="2"/>
              <a:buChar char="Ø"/>
            </a:pPr>
            <a:r>
              <a:rPr lang="en-US" dirty="0" smtClean="0"/>
              <a:t>Fixing and Unfixing of FX deal.</a:t>
            </a:r>
          </a:p>
          <a:p>
            <a:pPr lvl="2">
              <a:buFont typeface="Wingdings" pitchFamily="2" charset="2"/>
              <a:buChar char="Ø"/>
            </a:pPr>
            <a:endParaRPr lang="en-US" dirty="0" smtClean="0"/>
          </a:p>
          <a:p>
            <a:pPr lvl="2">
              <a:buFont typeface="Wingdings" pitchFamily="2" charset="2"/>
              <a:buChar char="Ø"/>
            </a:pPr>
            <a:endParaRPr lang="en-US" dirty="0" smtClean="0"/>
          </a:p>
          <a:p>
            <a:pPr lvl="2"/>
            <a:endParaRPr lang="en-US" dirty="0" smtClean="0"/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1712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Exchange – Pre-shipped products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03306" y="1273908"/>
            <a:ext cx="7913404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en-US" sz="2000" dirty="0" smtClean="0"/>
              <a:t>List of Foreign Exchange Products:</a:t>
            </a:r>
          </a:p>
          <a:p>
            <a:pPr>
              <a:buClrTx/>
              <a:buFont typeface="Times" pitchFamily="18" charset="0"/>
              <a:buNone/>
            </a:pPr>
            <a:endParaRPr lang="en-US" sz="1400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FFB1- FX Forward Product- Discounted Straight Line Revaluation.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FFB2- FX Forward Product- Net Present Value Revaluation.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FFC1- FX Forward Product- Rebate Revaluation.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FFR1- FX Forward Product- Straight Line Revaluation.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FRR1- FX Forward Product- Rollover.</a:t>
            </a:r>
          </a:p>
          <a:p>
            <a:pPr marL="566928">
              <a:spcBef>
                <a:spcPts val="336"/>
              </a:spcBef>
              <a:buFont typeface="Arial" pitchFamily="34" charset="0"/>
              <a:buChar char="•"/>
            </a:pPr>
            <a:endParaRPr lang="en-US" sz="1400" dirty="0" smtClean="0"/>
          </a:p>
          <a:p>
            <a:pPr marL="566928">
              <a:spcBef>
                <a:spcPts val="336"/>
              </a:spcBef>
              <a:buFont typeface="Arial" pitchFamily="34" charset="0"/>
              <a:buChar char="•"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1712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Exchange – Pre-shipped products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03306" y="1242646"/>
            <a:ext cx="7913404" cy="2694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en-US" sz="2000" dirty="0" smtClean="0"/>
              <a:t>List of Foreign Exchange Products:</a:t>
            </a:r>
          </a:p>
          <a:p>
            <a:pPr>
              <a:buClrTx/>
              <a:buFont typeface="Wingdings" pitchFamily="2" charset="2"/>
              <a:buChar char="Ø"/>
            </a:pPr>
            <a:endParaRPr lang="en-US" sz="2000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FSB1- FX Bank Deals- Spot- Cash.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FSB2- FX Bank Deals- Spot- Tom.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FSB3- FX Bank Deals- Spot.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FSC1- FX Corporate Deals- Spot- Cash.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FSC2- FX Corporate Deals- Spot- Tom.</a:t>
            </a:r>
          </a:p>
          <a:p>
            <a:pPr marL="566928">
              <a:spcBef>
                <a:spcPts val="336"/>
              </a:spcBef>
              <a:buFont typeface="Arial" pitchFamily="34" charset="0"/>
              <a:buChar char="•"/>
            </a:pPr>
            <a:endParaRPr lang="en-US" sz="1400" dirty="0" smtClean="0"/>
          </a:p>
          <a:p>
            <a:pPr marL="566928">
              <a:spcBef>
                <a:spcPts val="336"/>
              </a:spcBef>
              <a:buFont typeface="Arial" pitchFamily="34" charset="0"/>
              <a:buChar char="•"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1712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acle 2012">
  <a:themeElements>
    <a:clrScheme name="Oracle Color Palette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racle 2012">
      <a:dk1>
        <a:sysClr val="windowText" lastClr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8744</TotalTime>
  <Words>618</Words>
  <Application>Microsoft Office PowerPoint</Application>
  <PresentationFormat>On-screen Show (16:9)</PresentationFormat>
  <Paragraphs>148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ＭＳ Ｐゴシック</vt:lpstr>
      <vt:lpstr>Arial</vt:lpstr>
      <vt:lpstr>Calibri</vt:lpstr>
      <vt:lpstr>Times</vt:lpstr>
      <vt:lpstr>Wingdings</vt:lpstr>
      <vt:lpstr>Oracle 2012</vt:lpstr>
      <vt:lpstr>PowerPoint Presentation</vt:lpstr>
      <vt:lpstr>Accelerator Pack 14.1.0.0.0</vt:lpstr>
      <vt:lpstr>Module – Foreign Exchange(FX)</vt:lpstr>
      <vt:lpstr>Module – Foreign Exchange(FX)</vt:lpstr>
      <vt:lpstr>Module – Foreign Exchange(FX)</vt:lpstr>
      <vt:lpstr>Module – Foreign Exchange(FX)</vt:lpstr>
      <vt:lpstr>Module – Foreign Exchange(FX)</vt:lpstr>
      <vt:lpstr>Foreign Exchange – Pre-shipped products</vt:lpstr>
      <vt:lpstr>Foreign Exchange – Pre-shipped products</vt:lpstr>
      <vt:lpstr>Foreign Exchange – Pre-shipped products</vt:lpstr>
      <vt:lpstr>Foreign Exchange – Pre-shipped products</vt:lpstr>
      <vt:lpstr>Foreign Exchange – Pre-shipped products</vt:lpstr>
      <vt:lpstr>Foreign Exchange – Pre-shipped products</vt:lpstr>
      <vt:lpstr>Foreign Exchange – Pre-shipped products</vt:lpstr>
      <vt:lpstr>Foreign Exchange – Pre-shipped products</vt:lpstr>
      <vt:lpstr>Foreign Exchange – Pre-shipped products</vt:lpstr>
      <vt:lpstr>Foreign Exchange – Pre-shipped products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Duarte, Inc.</dc:creator>
  <cp:lastModifiedBy>Raghavendra Gopalakrishna Setty</cp:lastModifiedBy>
  <cp:revision>929</cp:revision>
  <cp:lastPrinted>2012-08-03T22:03:14Z</cp:lastPrinted>
  <dcterms:created xsi:type="dcterms:W3CDTF">2012-05-31T20:53:14Z</dcterms:created>
  <dcterms:modified xsi:type="dcterms:W3CDTF">2020-04-19T13:19:12Z</dcterms:modified>
</cp:coreProperties>
</file>