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2"/>
  </p:notesMasterIdLst>
  <p:handoutMasterIdLst>
    <p:handoutMasterId r:id="rId43"/>
  </p:handoutMasterIdLst>
  <p:sldIdLst>
    <p:sldId id="267" r:id="rId2"/>
    <p:sldId id="574" r:id="rId3"/>
    <p:sldId id="575" r:id="rId4"/>
    <p:sldId id="603" r:id="rId5"/>
    <p:sldId id="576" r:id="rId6"/>
    <p:sldId id="577" r:id="rId7"/>
    <p:sldId id="604" r:id="rId8"/>
    <p:sldId id="605" r:id="rId9"/>
    <p:sldId id="606" r:id="rId10"/>
    <p:sldId id="607" r:id="rId11"/>
    <p:sldId id="608" r:id="rId12"/>
    <p:sldId id="609" r:id="rId13"/>
    <p:sldId id="610" r:id="rId14"/>
    <p:sldId id="611" r:id="rId15"/>
    <p:sldId id="612" r:id="rId16"/>
    <p:sldId id="613" r:id="rId17"/>
    <p:sldId id="614" r:id="rId18"/>
    <p:sldId id="616" r:id="rId19"/>
    <p:sldId id="615" r:id="rId20"/>
    <p:sldId id="617" r:id="rId21"/>
    <p:sldId id="618" r:id="rId22"/>
    <p:sldId id="585" r:id="rId23"/>
    <p:sldId id="586" r:id="rId24"/>
    <p:sldId id="587" r:id="rId25"/>
    <p:sldId id="588" r:id="rId26"/>
    <p:sldId id="589" r:id="rId27"/>
    <p:sldId id="590" r:id="rId28"/>
    <p:sldId id="591" r:id="rId29"/>
    <p:sldId id="592" r:id="rId30"/>
    <p:sldId id="593" r:id="rId31"/>
    <p:sldId id="594" r:id="rId32"/>
    <p:sldId id="595" r:id="rId33"/>
    <p:sldId id="596" r:id="rId34"/>
    <p:sldId id="597" r:id="rId35"/>
    <p:sldId id="598" r:id="rId36"/>
    <p:sldId id="599" r:id="rId37"/>
    <p:sldId id="600" r:id="rId38"/>
    <p:sldId id="601" r:id="rId39"/>
    <p:sldId id="262" r:id="rId40"/>
    <p:sldId id="343" r:id="rId4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8" autoAdjust="0"/>
    <p:restoredTop sz="96087"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dirty="0"/>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dirty="0"/>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extLst>
      <p:ext uri="{BB962C8B-B14F-4D97-AF65-F5344CB8AC3E}">
        <p14:creationId xmlns:p14="http://schemas.microsoft.com/office/powerpoint/2010/main" val="255118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dirty="0"/>
          </a:p>
        </p:txBody>
      </p:sp>
    </p:spTree>
    <p:extLst>
      <p:ext uri="{BB962C8B-B14F-4D97-AF65-F5344CB8AC3E}">
        <p14:creationId xmlns:p14="http://schemas.microsoft.com/office/powerpoint/2010/main" val="145155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dirty="0"/>
          </a:p>
        </p:txBody>
      </p:sp>
    </p:spTree>
    <p:extLst>
      <p:ext uri="{BB962C8B-B14F-4D97-AF65-F5344CB8AC3E}">
        <p14:creationId xmlns:p14="http://schemas.microsoft.com/office/powerpoint/2010/main" val="4706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dirty="0"/>
          </a:p>
        </p:txBody>
      </p:sp>
    </p:spTree>
    <p:extLst>
      <p:ext uri="{BB962C8B-B14F-4D97-AF65-F5344CB8AC3E}">
        <p14:creationId xmlns:p14="http://schemas.microsoft.com/office/powerpoint/2010/main" val="24855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dirty="0"/>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  </a:t>
              </a: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4484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OUCC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Retail Check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Checks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RBOUCH</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22191">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73465">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22190">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Outward checks for collection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2844800"/>
          </a:xfrm>
        </p:spPr>
        <p:txBody>
          <a:bodyPr/>
          <a:lstStyle/>
          <a:p>
            <a:pPr lvl="1" algn="just">
              <a:spcBef>
                <a:spcPct val="50000"/>
              </a:spcBef>
              <a:buClr>
                <a:srgbClr val="FF0000"/>
              </a:buClr>
              <a:buFont typeface="Wingdings" pitchFamily="2" charset="2"/>
              <a:buChar char="§"/>
              <a:defRPr/>
            </a:pPr>
            <a:r>
              <a:rPr lang="en-US" sz="1600" dirty="0" smtClean="0"/>
              <a:t>This product is used to book inward bills received for collection from another bank. Facility to liquidate or dishonor the bill along with booking are also available. In case of non payment by the counterparty, the bill can be dishonored/protested (if requested by the remitting bank).</a:t>
            </a:r>
          </a:p>
          <a:p>
            <a:pPr lvl="1" algn="just">
              <a:spcBef>
                <a:spcPct val="50000"/>
              </a:spcBef>
              <a:buClr>
                <a:srgbClr val="FF0000"/>
              </a:buClr>
              <a:buFont typeface="Wingdings" pitchFamily="2" charset="2"/>
              <a:buChar char="§"/>
              <a:defRPr/>
            </a:pPr>
            <a:r>
              <a:rPr lang="en-US" sz="1600" dirty="0" smtClean="0"/>
              <a:t>Features of product – INBC</a:t>
            </a:r>
          </a:p>
          <a:p>
            <a:pPr lvl="3"/>
            <a:r>
              <a:rPr lang="en-US" sz="1400" dirty="0" smtClean="0"/>
              <a:t>Booking of inward bill (Individual / Bulk)</a:t>
            </a:r>
          </a:p>
          <a:p>
            <a:pPr lvl="3"/>
            <a:r>
              <a:rPr lang="en-US" sz="1400" dirty="0" smtClean="0"/>
              <a:t>Dishonor / Protest / Return of unpaid bill (Individual / Bulk)</a:t>
            </a:r>
          </a:p>
          <a:p>
            <a:pPr lvl="3"/>
            <a:r>
              <a:rPr lang="en-US" sz="1400" dirty="0" smtClean="0"/>
              <a:t>Liquidation (Individual / Bulk)</a:t>
            </a:r>
          </a:p>
          <a:p>
            <a:pPr lvl="3"/>
            <a:r>
              <a:rPr lang="en-US" sz="1400" dirty="0" smtClean="0"/>
              <a:t>Tracking instrument status and  location</a:t>
            </a:r>
          </a:p>
          <a:p>
            <a:pPr lvl="3"/>
            <a:endParaRPr lang="en-US" sz="1400" dirty="0" smtClean="0"/>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3 – Inward bills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309267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INBC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Retail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RBINWB</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22190">
                <a:tc>
                  <a:txBody>
                    <a:bodyPr/>
                    <a:lstStyle/>
                    <a:p>
                      <a:pPr marL="0" marR="0">
                        <a:spcBef>
                          <a:spcPts val="0"/>
                        </a:spcBef>
                        <a:spcAft>
                          <a:spcPts val="0"/>
                        </a:spcAft>
                      </a:pPr>
                      <a:r>
                        <a:rPr lang="en-US" sz="1100" dirty="0">
                          <a:latin typeface="Calibri"/>
                          <a:ea typeface="Times New Roman"/>
                          <a:cs typeface="Times New Roman"/>
                        </a:rPr>
                        <a:t>Liquidation at booking</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Inward bills for collection</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3220814"/>
          </a:xfrm>
        </p:spPr>
        <p:txBody>
          <a:bodyPr/>
          <a:lstStyle/>
          <a:p>
            <a:pPr lvl="1" algn="just">
              <a:spcBef>
                <a:spcPct val="50000"/>
              </a:spcBef>
              <a:buClr>
                <a:srgbClr val="FF0000"/>
              </a:buClr>
              <a:buFont typeface="Wingdings" pitchFamily="2" charset="2"/>
              <a:buChar char="§"/>
              <a:defRPr/>
            </a:pPr>
            <a:r>
              <a:rPr lang="en-US" sz="1600" dirty="0" smtClean="0"/>
              <a:t>This product is used to book inward check received for collection from another bank. Facility to liquidate or dishonor the check along with booking are also available. In case of non payment by the counterparty, the bill can be dishonored / protested (if requested by the remitting bank).</a:t>
            </a:r>
          </a:p>
          <a:p>
            <a:pPr lvl="1" algn="just">
              <a:spcBef>
                <a:spcPct val="50000"/>
              </a:spcBef>
              <a:buClr>
                <a:srgbClr val="FF0000"/>
              </a:buClr>
              <a:buFont typeface="Wingdings" pitchFamily="2" charset="2"/>
              <a:buChar char="§"/>
              <a:defRPr/>
            </a:pPr>
            <a:r>
              <a:rPr lang="en-US" sz="1600" dirty="0" smtClean="0"/>
              <a:t>Features of product – INCC</a:t>
            </a:r>
          </a:p>
          <a:p>
            <a:pPr lvl="3"/>
            <a:r>
              <a:rPr lang="en-US" sz="1400" dirty="0" smtClean="0"/>
              <a:t>Booking of inward check (Individual / Bulk)</a:t>
            </a:r>
          </a:p>
          <a:p>
            <a:pPr lvl="3"/>
            <a:r>
              <a:rPr lang="en-US" sz="1400" dirty="0" smtClean="0"/>
              <a:t>Dishonor / Protest / Return of unpaid check (Individual / Bulk)</a:t>
            </a:r>
          </a:p>
          <a:p>
            <a:pPr lvl="3"/>
            <a:r>
              <a:rPr lang="en-US" sz="1400" dirty="0" smtClean="0"/>
              <a:t>Liquidation (Individual / Bulk)</a:t>
            </a:r>
          </a:p>
          <a:p>
            <a:pPr lvl="3"/>
            <a:r>
              <a:rPr lang="en-US" sz="1400" dirty="0" smtClean="0"/>
              <a:t>Tracking instrument status and location.</a:t>
            </a:r>
          </a:p>
          <a:p>
            <a:pPr lvl="3"/>
            <a:r>
              <a:rPr lang="en-US" sz="1400" dirty="0" smtClean="0"/>
              <a:t> Tracking of check nos on booking and updation of cheque statuses accordingly</a:t>
            </a:r>
          </a:p>
          <a:p>
            <a:pPr lvl="3"/>
            <a:endParaRPr lang="en-US" sz="1400" dirty="0" smtClean="0"/>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4 – Inward checks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314394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INCC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Retail Check on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Check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RBINWC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22190">
                <a:tc>
                  <a:txBody>
                    <a:bodyPr/>
                    <a:lstStyle/>
                    <a:p>
                      <a:pPr marL="0" marR="0">
                        <a:spcBef>
                          <a:spcPts val="0"/>
                        </a:spcBef>
                        <a:spcAft>
                          <a:spcPts val="0"/>
                        </a:spcAft>
                      </a:pPr>
                      <a:r>
                        <a:rPr lang="en-US" sz="1100" dirty="0">
                          <a:latin typeface="Calibri"/>
                          <a:ea typeface="Times New Roman"/>
                          <a:cs typeface="Times New Roman"/>
                        </a:rPr>
                        <a:t>Liquidation at booking</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Inward checks for collection</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3400276"/>
          </a:xfrm>
        </p:spPr>
        <p:txBody>
          <a:bodyPr/>
          <a:lstStyle/>
          <a:p>
            <a:pPr lvl="1" algn="just">
              <a:spcBef>
                <a:spcPct val="50000"/>
              </a:spcBef>
              <a:buClr>
                <a:srgbClr val="FF0000"/>
              </a:buClr>
              <a:buFont typeface="Wingdings" pitchFamily="2" charset="2"/>
              <a:buChar char="§"/>
              <a:defRPr/>
            </a:pPr>
            <a:r>
              <a:rPr lang="en-US" sz="1600" dirty="0" smtClean="0"/>
              <a:t>This product is used to book the post dated cheques which are to be presented in clearing by the bank. It provides facility to finance or consider the cheque as a collateral.</a:t>
            </a:r>
          </a:p>
          <a:p>
            <a:pPr lvl="1" algn="just">
              <a:spcBef>
                <a:spcPct val="50000"/>
              </a:spcBef>
              <a:buClr>
                <a:srgbClr val="FF0000"/>
              </a:buClr>
              <a:buFont typeface="Wingdings" pitchFamily="2" charset="2"/>
              <a:buChar char="§"/>
              <a:defRPr/>
            </a:pPr>
            <a:r>
              <a:rPr lang="en-US" sz="1600" dirty="0" smtClean="0"/>
              <a:t>Features of product – OPDC</a:t>
            </a:r>
          </a:p>
          <a:p>
            <a:pPr lvl="3"/>
            <a:r>
              <a:rPr lang="en-US" sz="1400" dirty="0" smtClean="0"/>
              <a:t>Booking of PDC with finance / considered as collateral</a:t>
            </a:r>
          </a:p>
          <a:p>
            <a:pPr lvl="3"/>
            <a:r>
              <a:rPr lang="en-US" sz="1400" dirty="0" smtClean="0"/>
              <a:t>Financing  / collateralization of  PDC</a:t>
            </a:r>
          </a:p>
          <a:p>
            <a:pPr lvl="3"/>
            <a:r>
              <a:rPr lang="en-US" sz="1400" dirty="0" smtClean="0"/>
              <a:t>Return of unpaid PDC through clearing</a:t>
            </a:r>
          </a:p>
          <a:p>
            <a:pPr lvl="3"/>
            <a:r>
              <a:rPr lang="en-US" sz="1400" dirty="0" smtClean="0"/>
              <a:t>Liquidation </a:t>
            </a:r>
          </a:p>
          <a:p>
            <a:pPr lvl="3"/>
            <a:r>
              <a:rPr lang="en-US" sz="1400" dirty="0" smtClean="0"/>
              <a:t>Track instrument status and location</a:t>
            </a:r>
          </a:p>
          <a:p>
            <a:pPr lvl="3"/>
            <a:r>
              <a:rPr lang="en-US" sz="1400" dirty="0" smtClean="0"/>
              <a:t>Counterparty and Other party limit check for finance / collateral check</a:t>
            </a:r>
          </a:p>
          <a:p>
            <a:pPr lvl="3"/>
            <a:r>
              <a:rPr lang="en-US" sz="1400" dirty="0" smtClean="0"/>
              <a:t>Booking of PDC in bulk is also supported</a:t>
            </a: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5 – Outward checks for clearing</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76793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OPDC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 (PDC) for Clearing</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Checks Clearing(PDC’s)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RBOUPD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Clearing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CGRB</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Outward checks for clearing</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408823"/>
          </a:xfrm>
        </p:spPr>
        <p:txBody>
          <a:bodyPr/>
          <a:lstStyle/>
          <a:p>
            <a:pPr lvl="1" algn="just">
              <a:spcBef>
                <a:spcPct val="50000"/>
              </a:spcBef>
              <a:buClr>
                <a:srgbClr val="FF0000"/>
              </a:buClr>
              <a:buFont typeface="Wingdings" pitchFamily="2" charset="2"/>
              <a:buChar char="§"/>
              <a:defRPr/>
            </a:pPr>
            <a:r>
              <a:rPr lang="en-US" sz="1600" dirty="0" smtClean="0"/>
              <a:t> This product is used to book FCY Cheques under Cash Letter arrangement. It provides facility to finance the cheque either during booking or at a later stage until due date. Cash letter refers to a group of cheques packaged and sent by one bank to another and is accompanied by a list detailing the amount of each cheque, the total amount of the cheques and the number of cheques in the cash letter.</a:t>
            </a:r>
          </a:p>
          <a:p>
            <a:pPr lvl="1" algn="just">
              <a:spcBef>
                <a:spcPct val="50000"/>
              </a:spcBef>
              <a:buClr>
                <a:srgbClr val="FF0000"/>
              </a:buClr>
              <a:buFont typeface="Wingdings" pitchFamily="2" charset="2"/>
              <a:buChar char="§"/>
              <a:defRPr/>
            </a:pPr>
            <a:r>
              <a:rPr lang="en-US" sz="1600" dirty="0" smtClean="0"/>
              <a:t>Features of product – FCYC</a:t>
            </a:r>
          </a:p>
          <a:p>
            <a:pPr lvl="3"/>
            <a:r>
              <a:rPr lang="en-US" sz="1400" dirty="0" smtClean="0"/>
              <a:t>Booking FCY Checks on Cash Letter basis with finance</a:t>
            </a:r>
          </a:p>
          <a:p>
            <a:pPr lvl="3"/>
            <a:r>
              <a:rPr lang="en-US" sz="1400" dirty="0" smtClean="0"/>
              <a:t>Generation of Cash letter</a:t>
            </a:r>
          </a:p>
          <a:p>
            <a:pPr lvl="3"/>
            <a:r>
              <a:rPr lang="en-US" sz="1400" dirty="0" smtClean="0"/>
              <a:t>Amendment of FCY checks booked under Cash Letter</a:t>
            </a:r>
          </a:p>
          <a:p>
            <a:pPr lvl="3"/>
            <a:r>
              <a:rPr lang="en-US" sz="1400" dirty="0" smtClean="0"/>
              <a:t>Financing of FCY Checks on Cash Letter basis</a:t>
            </a:r>
          </a:p>
          <a:p>
            <a:pPr lvl="3"/>
            <a:r>
              <a:rPr lang="en-US" sz="1400" dirty="0" smtClean="0"/>
              <a:t>Realization of cash letter</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6 – FCY checks under cash letter</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1938946"/>
          </a:xfrm>
        </p:spPr>
        <p:txBody>
          <a:bodyPr/>
          <a:lstStyle/>
          <a:p>
            <a:r>
              <a:rPr lang="en-US" sz="1600" dirty="0" smtClean="0"/>
              <a:t>Features of product – FCYC</a:t>
            </a:r>
          </a:p>
          <a:p>
            <a:pPr lvl="1"/>
            <a:r>
              <a:rPr lang="en-US" sz="1400" dirty="0" smtClean="0"/>
              <a:t>Dishonor of unpaid FCY checks under cash letter</a:t>
            </a:r>
          </a:p>
          <a:p>
            <a:pPr lvl="1"/>
            <a:r>
              <a:rPr lang="en-US" sz="1400" dirty="0" smtClean="0"/>
              <a:t>Liquidation </a:t>
            </a:r>
          </a:p>
          <a:p>
            <a:pPr lvl="1"/>
            <a:r>
              <a:rPr lang="en-US" sz="1400" dirty="0" smtClean="0"/>
              <a:t>Track instrument status and location.</a:t>
            </a:r>
          </a:p>
          <a:p>
            <a:pPr lvl="1"/>
            <a:r>
              <a:rPr lang="en-US" sz="1400" dirty="0" smtClean="0"/>
              <a:t>Counterparty limit check on finance checks</a:t>
            </a:r>
          </a:p>
          <a:p>
            <a:pPr lvl="1"/>
            <a:r>
              <a:rPr lang="en-US" sz="1400" dirty="0" smtClean="0"/>
              <a:t>Booking and realization of FCY checks in bulk are also supported</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6 – FCY checks under cash letter</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49446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 checks under cash letter</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 checks on Cash letter basis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RBFCYC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FCY checks under cash letter</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50000"/>
              </a:lnSpc>
            </a:pPr>
            <a:r>
              <a:rPr lang="en-US" sz="2000" dirty="0" smtClean="0"/>
              <a:t>Accelerator </a:t>
            </a:r>
            <a:r>
              <a:rPr lang="en-US" sz="2000" smtClean="0"/>
              <a:t>Pack 14.1.0.0.0</a:t>
            </a:r>
            <a:r>
              <a:rPr lang="en-US" sz="2000" dirty="0" smtClean="0"/>
              <a:t/>
            </a:r>
            <a:br>
              <a:rPr lang="en-US" sz="2000" dirty="0" smtClean="0"/>
            </a:br>
            <a:r>
              <a:rPr lang="en-US" sz="2000" dirty="0" smtClean="0"/>
              <a:t>Retail Bills</a:t>
            </a:r>
            <a:endParaRPr lang="en-US" sz="2000"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24887" y="949533"/>
            <a:ext cx="8237102" cy="3725017"/>
          </a:xfrm>
        </p:spPr>
        <p:txBody>
          <a:bodyPr/>
          <a:lstStyle/>
          <a:p>
            <a:pPr lvl="1" algn="just">
              <a:spcBef>
                <a:spcPct val="50000"/>
              </a:spcBef>
              <a:buClr>
                <a:srgbClr val="FF0000"/>
              </a:buClr>
              <a:buFont typeface="Wingdings" pitchFamily="2" charset="2"/>
              <a:buChar char="§"/>
              <a:defRPr/>
            </a:pPr>
            <a:r>
              <a:rPr lang="en-US" sz="1600" dirty="0" smtClean="0"/>
              <a:t> This product is used to book the details of overseas checks submitted by customers for collection. These are payable abroad under collection. These checks can be financed either during booking or after booking till the due date for the payment.</a:t>
            </a:r>
          </a:p>
          <a:p>
            <a:pPr lvl="1" algn="just">
              <a:spcBef>
                <a:spcPct val="50000"/>
              </a:spcBef>
              <a:buClr>
                <a:srgbClr val="FF0000"/>
              </a:buClr>
              <a:buFont typeface="Wingdings" pitchFamily="2" charset="2"/>
              <a:buChar char="§"/>
              <a:defRPr/>
            </a:pPr>
            <a:r>
              <a:rPr lang="en-US" sz="1600" dirty="0" smtClean="0"/>
              <a:t>Features of product – OVCH</a:t>
            </a:r>
          </a:p>
          <a:p>
            <a:pPr lvl="3"/>
            <a:r>
              <a:rPr lang="en-US" sz="1400" dirty="0" smtClean="0"/>
              <a:t>Booking of financed / non financed overseas check payable abroad</a:t>
            </a:r>
          </a:p>
          <a:p>
            <a:pPr lvl="3"/>
            <a:r>
              <a:rPr lang="en-US" sz="1400" dirty="0" smtClean="0"/>
              <a:t>Amendment of overseas check payable abroad</a:t>
            </a:r>
          </a:p>
          <a:p>
            <a:pPr lvl="3"/>
            <a:r>
              <a:rPr lang="en-US" sz="1400" dirty="0" smtClean="0"/>
              <a:t>Financing of overseas checks payable abroad</a:t>
            </a:r>
          </a:p>
          <a:p>
            <a:pPr lvl="3"/>
            <a:r>
              <a:rPr lang="en-US" sz="1400" dirty="0" smtClean="0"/>
              <a:t>Dishonor / Protest / Return of Overseas checks</a:t>
            </a:r>
          </a:p>
          <a:p>
            <a:pPr lvl="3"/>
            <a:r>
              <a:rPr lang="en-US" sz="1400" dirty="0" smtClean="0"/>
              <a:t>Liquidation </a:t>
            </a:r>
          </a:p>
          <a:p>
            <a:pPr lvl="3"/>
            <a:r>
              <a:rPr lang="en-US" sz="1400" dirty="0" smtClean="0"/>
              <a:t>Track instrument status and location </a:t>
            </a:r>
          </a:p>
          <a:p>
            <a:pPr lvl="3"/>
            <a:r>
              <a:rPr lang="en-US" sz="1400" dirty="0" smtClean="0"/>
              <a:t>Counterparty limit check on finance</a:t>
            </a:r>
          </a:p>
          <a:p>
            <a:pPr lvl="3"/>
            <a:r>
              <a:rPr lang="en-US" sz="1400" dirty="0" smtClean="0"/>
              <a:t>Bulk operations for booking of overseas checks, realization, dishonor, protest and return are supported</a:t>
            </a:r>
          </a:p>
        </p:txBody>
      </p:sp>
      <p:sp>
        <p:nvSpPr>
          <p:cNvPr id="4" name="Text Placeholder 3"/>
          <p:cNvSpPr>
            <a:spLocks noGrp="1"/>
          </p:cNvSpPr>
          <p:nvPr>
            <p:ph type="body" sz="quarter" idx="13"/>
          </p:nvPr>
        </p:nvSpPr>
        <p:spPr>
          <a:xfrm>
            <a:off x="599247" y="619034"/>
            <a:ext cx="8229600" cy="304800"/>
          </a:xfrm>
        </p:spPr>
        <p:txBody>
          <a:bodyPr/>
          <a:lstStyle/>
          <a:p>
            <a:r>
              <a:rPr lang="en-US" b="1" dirty="0" smtClean="0"/>
              <a:t>Product 7 – Overseas check payable abroad under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74229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OVCH</a:t>
                      </a:r>
                      <a:endParaRPr lang="en-US" sz="120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a:latin typeface="Calibri"/>
                          <a:ea typeface="Times New Roman"/>
                          <a:cs typeface="Times New Roman"/>
                        </a:rPr>
                        <a:t>Description</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Overseas Check Payable Abroad </a:t>
                      </a:r>
                      <a:endParaRPr lang="en-US" sz="120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a:latin typeface="Calibri"/>
                          <a:ea typeface="Times New Roman"/>
                          <a:cs typeface="Times New Roman"/>
                        </a:rPr>
                        <a:t>Product Type</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Overseas Check Payable Abroad under Collection</a:t>
                      </a:r>
                      <a:endParaRPr lang="en-US" sz="120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a:latin typeface="Calibri"/>
                          <a:ea typeface="Times New Roman"/>
                          <a:cs typeface="Times New Roman"/>
                        </a:rPr>
                        <a:t>Product Group</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RBOVCH</a:t>
                      </a:r>
                      <a:endParaRPr lang="en-US" sz="120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a:latin typeface="Calibri"/>
                          <a:ea typeface="Times New Roman"/>
                          <a:cs typeface="Times New Roman"/>
                        </a:rPr>
                        <a:t>Rate type </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STANDARD</a:t>
                      </a:r>
                      <a:endParaRPr lang="en-US" sz="120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a:latin typeface="Calibri"/>
                          <a:ea typeface="Times New Roman"/>
                          <a:cs typeface="Times New Roman"/>
                        </a:rPr>
                        <a:t>Rate Code</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LDM1</a:t>
                      </a:r>
                      <a:endParaRPr lang="en-US" sz="120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a:latin typeface="Calibri"/>
                          <a:ea typeface="Times New Roman"/>
                          <a:cs typeface="Times New Roman"/>
                        </a:rPr>
                        <a:t>Auto Liquidation</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No</a:t>
                      </a:r>
                      <a:endParaRPr lang="en-US" sz="1200">
                        <a:latin typeface="Times New Roman"/>
                        <a:ea typeface="Calibri"/>
                      </a:endParaRPr>
                    </a:p>
                  </a:txBody>
                  <a:tcPr marL="68580" marR="68580" marT="0" marB="0" anchor="b"/>
                </a:tc>
                <a:extLst>
                  <a:ext uri="{0D108BD9-81ED-4DB2-BD59-A6C34878D82A}">
                    <a16:rowId xmlns:a16="http://schemas.microsoft.com/office/drawing/2014/main" val="10008"/>
                  </a:ext>
                </a:extLst>
              </a:tr>
              <a:tr h="247828">
                <a:tc>
                  <a:txBody>
                    <a:bodyPr/>
                    <a:lstStyle/>
                    <a:p>
                      <a:pPr marL="0" marR="0">
                        <a:spcBef>
                          <a:spcPts val="0"/>
                        </a:spcBef>
                        <a:spcAft>
                          <a:spcPts val="0"/>
                        </a:spcAft>
                      </a:pPr>
                      <a:r>
                        <a:rPr lang="en-US" sz="1100">
                          <a:latin typeface="Calibri"/>
                          <a:ea typeface="Times New Roman"/>
                          <a:cs typeface="Times New Roman"/>
                        </a:rPr>
                        <a:t>Other party limit check required</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NA</a:t>
                      </a:r>
                      <a:endParaRPr lang="en-US" sz="1200">
                        <a:latin typeface="Times New Roman"/>
                        <a:ea typeface="Calibri"/>
                      </a:endParaRPr>
                    </a:p>
                  </a:txBody>
                  <a:tcPr marL="68580" marR="68580" marT="0" marB="0" anchor="b"/>
                </a:tc>
                <a:extLst>
                  <a:ext uri="{0D108BD9-81ED-4DB2-BD59-A6C34878D82A}">
                    <a16:rowId xmlns:a16="http://schemas.microsoft.com/office/drawing/2014/main" val="10009"/>
                  </a:ext>
                </a:extLst>
              </a:tr>
              <a:tr h="222191">
                <a:tc>
                  <a:txBody>
                    <a:bodyPr/>
                    <a:lstStyle/>
                    <a:p>
                      <a:endParaRPr lang="en-US" sz="1200">
                        <a:latin typeface="Times New Roman"/>
                      </a:endParaRPr>
                    </a:p>
                  </a:txBody>
                  <a:tcPr marL="68580" marR="68580" marT="0" marB="0" anchor="b"/>
                </a:tc>
                <a:tc>
                  <a:txBody>
                    <a:bodyPr/>
                    <a:lstStyle/>
                    <a:p>
                      <a:endParaRPr lang="en-US" sz="1200" dirty="0">
                        <a:latin typeface="Times New Roman"/>
                      </a:endParaRPr>
                    </a:p>
                  </a:txBody>
                  <a:tcPr marL="68580" marR="68580" marT="0" marB="0" anchor="b"/>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7 – Overseas check payable abroad under collection</a:t>
            </a:r>
          </a:p>
          <a:p>
            <a:endParaRPr lang="en-US" b="1" dirty="0" smtClean="0"/>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804347" y="883952"/>
            <a:ext cx="8229600" cy="304800"/>
          </a:xfrm>
        </p:spPr>
        <p:txBody>
          <a:bodyPr/>
          <a:lstStyle/>
          <a:p>
            <a:pPr>
              <a:buNone/>
            </a:pPr>
            <a:r>
              <a:rPr lang="en-US" dirty="0" smtClean="0">
                <a:solidFill>
                  <a:srgbClr val="FF0000"/>
                </a:solidFill>
              </a:rPr>
              <a:t>Events</a:t>
            </a:r>
            <a:endParaRPr lang="en-US" dirty="0">
              <a:solidFill>
                <a:srgbClr val="FF0000"/>
              </a:solidFill>
            </a:endParaRPr>
          </a:p>
        </p:txBody>
      </p:sp>
      <p:sp>
        <p:nvSpPr>
          <p:cNvPr id="6" name="Title 3"/>
          <p:cNvSpPr txBox="1">
            <a:spLocks/>
          </p:cNvSpPr>
          <p:nvPr/>
        </p:nvSpPr>
        <p:spPr>
          <a:xfrm>
            <a:off x="651157" y="271176"/>
            <a:ext cx="7771752" cy="344121"/>
          </a:xfrm>
          <a:prstGeom prst="rect">
            <a:avLst/>
          </a:prstGeom>
        </p:spPr>
        <p:txBody>
          <a:bodyPr vert="horz" lIns="0" tIns="0" rIns="0" bIns="0" rtlCol="0" anchor="t" anchorCtr="0">
            <a:noAutofit/>
          </a:bodyPr>
          <a:lstStyle/>
          <a:p>
            <a:pPr>
              <a:lnSpc>
                <a:spcPct val="90000"/>
              </a:lnSpc>
              <a:spcBef>
                <a:spcPct val="0"/>
              </a:spcBef>
              <a:defRPr/>
            </a:pPr>
            <a:r>
              <a:rPr lang="en-US" sz="2400" b="1" dirty="0" smtClean="0">
                <a:ln w="0">
                  <a:noFill/>
                </a:ln>
                <a:latin typeface="Arial" pitchFamily="34" charset="0"/>
                <a:cs typeface="Arial" pitchFamily="34" charset="0"/>
              </a:rPr>
              <a:t>Accelerator Pack - Retail Bills</a:t>
            </a:r>
          </a:p>
          <a:p>
            <a:pPr lvl="0">
              <a:lnSpc>
                <a:spcPct val="90000"/>
              </a:lnSpc>
              <a:spcBef>
                <a:spcPct val="0"/>
              </a:spcBef>
              <a:defRPr/>
            </a:pPr>
            <a:endParaRPr lang="en-US" sz="2400" b="1" dirty="0" smtClean="0">
              <a:ln w="0">
                <a:noFill/>
              </a:ln>
              <a:latin typeface="Arial" pitchFamily="34" charset="0"/>
              <a:cs typeface="Arial" pitchFamily="34" charset="0"/>
            </a:endParaRP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26392" y="1499892"/>
          <a:ext cx="7191186" cy="2623314"/>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6192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3760">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ACCR</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Accrual of Interest is done in this event</a:t>
                      </a: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3760">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MACR</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Memo accrual of Interest is done in this event</a:t>
                      </a: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03002">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ADIS</a:t>
                      </a: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latin typeface="+mn-lt"/>
                          <a:ea typeface="+mn-ea"/>
                          <a:cs typeface="+mn-cs"/>
                        </a:rPr>
                        <a:t>This is the event which fires when a bills contract with discrepancies is unlocked and the </a:t>
                      </a:r>
                      <a:r>
                        <a:rPr lang="en-US" sz="1200" b="0" i="0" u="none" strike="noStrike" kern="1200" dirty="0" smtClean="0">
                          <a:solidFill>
                            <a:schemeClr val="tx1"/>
                          </a:solidFill>
                          <a:latin typeface="+mn-lt"/>
                          <a:ea typeface="+mn-ea"/>
                          <a:cs typeface="+mn-cs"/>
                        </a:rPr>
                        <a:t>discrepancies are resolved</a:t>
                      </a:r>
                    </a:p>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707520">
                <a:tc>
                  <a:txBody>
                    <a:bodyPr/>
                    <a:lstStyle/>
                    <a:p>
                      <a:pPr marL="0" algn="l" defTabSz="914400" rtl="0" eaLnBrk="1" fontAlgn="b" latinLnBrk="0" hangingPunct="1"/>
                      <a:r>
                        <a:rPr lang="en-US" sz="1200" b="0" i="0" u="none" strike="noStrike" kern="1200" dirty="0" smtClean="0">
                          <a:solidFill>
                            <a:schemeClr val="tx1"/>
                          </a:solidFill>
                          <a:latin typeface="+mn-lt"/>
                          <a:ea typeface="+mn-ea"/>
                          <a:cs typeface="+mn-cs"/>
                        </a:rPr>
                        <a:t>AMND</a:t>
                      </a:r>
                      <a:endParaRPr lang="en-US" sz="1200" b="0" i="0" u="none" strike="noStrike" kern="1200" dirty="0">
                        <a:solidFill>
                          <a:schemeClr val="tx1"/>
                        </a:solidFill>
                        <a:latin typeface="+mn-lt"/>
                        <a:ea typeface="+mn-ea"/>
                        <a:cs typeface="+mn-cs"/>
                      </a:endParaRPr>
                    </a:p>
                    <a:p>
                      <a:pPr marL="0" algn="l" defTabSz="914400" rtl="0" eaLnBrk="1" fontAlgn="b" latinLnBrk="0" hangingPunct="1"/>
                      <a:r>
                        <a:rPr lang="en-US" sz="1200" b="0" i="0" u="none" strike="noStrike" kern="1200" dirty="0">
                          <a:solidFill>
                            <a:schemeClr val="tx1"/>
                          </a:solidFill>
                          <a:latin typeface="+mn-lt"/>
                          <a:ea typeface="+mn-ea"/>
                          <a:cs typeface="+mn-cs"/>
                        </a:rPr>
                        <a:t> </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200" b="0" i="0" u="none" strike="noStrike" dirty="0" smtClean="0">
                          <a:latin typeface="+mn-lt"/>
                        </a:rPr>
                        <a:t>Amendment of a bills contract. This event is fired when there is a change to the bills contract </a:t>
                      </a:r>
                    </a:p>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latin typeface="+mn-lt"/>
                        </a:rPr>
                        <a:t>other than changing the stage, or discrepancies etc which fire other specific events. This is </a:t>
                      </a:r>
                    </a:p>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latin typeface="+mn-lt"/>
                        </a:rPr>
                        <a:t>basically for things like a change in the documents or some description or parties etc.</a:t>
                      </a:r>
                    </a:p>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53760">
                <a:tc>
                  <a:txBody>
                    <a:bodyPr/>
                    <a:lstStyle/>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algn="l" fontAlgn="b"/>
                      <a:endParaRPr lang="en-US" sz="1200" b="0" i="0" u="none" strike="noStrike" dirty="0">
                        <a:latin typeface="+mn-lt"/>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26392" y="1499892"/>
          <a:ext cx="7191186" cy="2433182"/>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BOOK</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whenever</a:t>
                      </a:r>
                      <a:r>
                        <a:rPr lang="en-US" sz="1100" b="0" i="0" u="none" strike="noStrike" kern="1200" baseline="0" dirty="0" smtClean="0">
                          <a:solidFill>
                            <a:schemeClr val="tx1"/>
                          </a:solidFill>
                          <a:latin typeface="Calibri" pitchFamily="34" charset="0"/>
                          <a:ea typeface="+mn-ea"/>
                          <a:cs typeface="Calibri" pitchFamily="34" charset="0"/>
                        </a:rPr>
                        <a:t> the retail bills contract is booked.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3758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AMND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retails bills contract is amended. Amendment involves both financial</a:t>
                      </a:r>
                      <a:r>
                        <a:rPr lang="en-US" sz="1100" b="0" i="0" u="none" strike="noStrike" kern="1200" baseline="0" dirty="0" smtClean="0">
                          <a:solidFill>
                            <a:schemeClr val="tx1"/>
                          </a:solidFill>
                          <a:latin typeface="Calibri" pitchFamily="34" charset="0"/>
                          <a:ea typeface="+mn-ea"/>
                          <a:cs typeface="Calibri" pitchFamily="34" charset="0"/>
                        </a:rPr>
                        <a:t> and non financial details. If the contract amount is amended system passes respective contingent entry in this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73505">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CBAT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Calibri" pitchFamily="34" charset="0"/>
                          <a:ea typeface="+mn-ea"/>
                          <a:cs typeface="Calibri" pitchFamily="34" charset="0"/>
                        </a:rPr>
                        <a:t>This event is fired when the RB contract is collateralized. It is applicable for Outward bills for collection, Outward Checks for collection and Outward checks for clearing</a:t>
                      </a:r>
                      <a:r>
                        <a:rPr lang="en-US" sz="1100" b="0" i="0" u="none" strike="noStrike" kern="1200" baseline="0" dirty="0" smtClean="0">
                          <a:solidFill>
                            <a:schemeClr val="tx1"/>
                          </a:solidFill>
                          <a:latin typeface="Calibri" pitchFamily="34" charset="0"/>
                          <a:ea typeface="+mn-ea"/>
                          <a:cs typeface="Calibri" pitchFamily="34" charset="0"/>
                        </a:rPr>
                        <a:t> product types.</a:t>
                      </a:r>
                      <a:endParaRPr lang="en-US" sz="1100" b="0" i="0" u="none" strike="noStrike" kern="1200" dirty="0" smtClean="0">
                        <a:solidFill>
                          <a:schemeClr val="tx1"/>
                        </a:solidFill>
                        <a:latin typeface="Calibri" pitchFamily="34" charset="0"/>
                        <a:ea typeface="+mn-ea"/>
                        <a:cs typeface="Calibri" pitchFamily="34" charset="0"/>
                      </a:endParaRP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15815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DISC</a:t>
                      </a:r>
                      <a:endParaRPr lang="en-US" sz="1100" b="0" i="0" u="none" strike="noStrike" kern="1200" dirty="0">
                        <a:solidFill>
                          <a:schemeClr val="tx1"/>
                        </a:solidFill>
                        <a:latin typeface="Calibri" pitchFamily="34" charset="0"/>
                        <a:ea typeface="+mn-ea"/>
                        <a:cs typeface="Calibri" pitchFamily="34" charset="0"/>
                      </a:endParaRPr>
                    </a:p>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 </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100" b="0" i="0" u="none" strike="noStrike" kern="1200" dirty="0" smtClean="0">
                          <a:solidFill>
                            <a:schemeClr val="tx1"/>
                          </a:solidFill>
                          <a:latin typeface="Calibri" pitchFamily="34" charset="0"/>
                          <a:ea typeface="+mn-ea"/>
                          <a:cs typeface="Calibri" pitchFamily="34" charset="0"/>
                        </a:rPr>
                        <a:t>This event is fired when the RB contract already booked is financed through finance screen.</a:t>
                      </a: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100" b="0" i="0" u="none" strike="noStrike" dirty="0" smtClean="0">
                          <a:latin typeface="Calibri" pitchFamily="34" charset="0"/>
                          <a:cs typeface="Calibri" pitchFamily="34" charset="0"/>
                        </a:rPr>
                        <a:t>When the contract is dishonored, DISH event is</a:t>
                      </a:r>
                      <a:r>
                        <a:rPr lang="en-US" sz="1100" b="0" i="0" u="none" strike="noStrike" baseline="0" dirty="0" smtClean="0">
                          <a:latin typeface="Calibri" pitchFamily="34" charset="0"/>
                          <a:cs typeface="Calibri" pitchFamily="34" charset="0"/>
                        </a:rPr>
                        <a:t> fired. Contingent entry passed during book event will be reversed in this event. </a:t>
                      </a:r>
                      <a:endParaRPr lang="en-US" sz="1100" b="0" i="0" u="none" strike="noStrike" dirty="0">
                        <a:latin typeface="Calibri" pitchFamily="34" charset="0"/>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35981" y="832678"/>
            <a:ext cx="8229600" cy="304800"/>
          </a:xfrm>
        </p:spPr>
        <p:txBody>
          <a:bodyPr/>
          <a:lstStyle/>
          <a:p>
            <a:r>
              <a:rPr lang="en-US" dirty="0" smtClean="0">
                <a:solidFill>
                  <a:srgbClr val="FF0000"/>
                </a:solidFill>
              </a:rPr>
              <a:t>Events</a:t>
            </a:r>
            <a:endParaRPr lang="en-US" dirty="0">
              <a:solidFill>
                <a:srgbClr val="FF0000"/>
              </a:solidFill>
            </a:endParaRPr>
          </a:p>
        </p:txBody>
      </p:sp>
      <p:sp>
        <p:nvSpPr>
          <p:cNvPr id="4" name="Title 3"/>
          <p:cNvSpPr txBox="1">
            <a:spLocks/>
          </p:cNvSpPr>
          <p:nvPr/>
        </p:nvSpPr>
        <p:spPr>
          <a:xfrm>
            <a:off x="804981" y="245538"/>
            <a:ext cx="7771752" cy="386851"/>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9" name="Group 225"/>
          <p:cNvGraphicFramePr>
            <a:graphicFrameLocks/>
          </p:cNvGraphicFramePr>
          <p:nvPr>
            <p:extLst>
              <p:ext uri="{D42A27DB-BD31-4B8C-83A1-F6EECF244321}">
                <p14:modId xmlns:p14="http://schemas.microsoft.com/office/powerpoint/2010/main" val="1880054515"/>
              </p:ext>
            </p:extLst>
          </p:nvPr>
        </p:nvGraphicFramePr>
        <p:xfrm>
          <a:off x="683663" y="1440071"/>
          <a:ext cx="7191186" cy="2600826"/>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DISP</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During Dispatch of</a:t>
                      </a:r>
                      <a:r>
                        <a:rPr lang="en-US" sz="1100" b="0" i="0" u="none" strike="noStrike" kern="1200" baseline="0" dirty="0" smtClean="0">
                          <a:solidFill>
                            <a:schemeClr val="tx1"/>
                          </a:solidFill>
                          <a:latin typeface="Calibri" pitchFamily="34" charset="0"/>
                          <a:ea typeface="+mn-ea"/>
                          <a:cs typeface="Calibri" pitchFamily="34" charset="0"/>
                        </a:rPr>
                        <a:t> Outward instrument, DISP event will be fired. Applicable for Outward bills for collection, Outward checks for collection and FCY checks under cash letter product types.</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LIQD</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whenever</a:t>
                      </a:r>
                      <a:r>
                        <a:rPr lang="en-US" sz="1100" b="0" i="0" u="none" strike="noStrike" kern="1200" baseline="0" dirty="0" smtClean="0">
                          <a:solidFill>
                            <a:schemeClr val="tx1"/>
                          </a:solidFill>
                          <a:latin typeface="Calibri" pitchFamily="34" charset="0"/>
                          <a:ea typeface="+mn-ea"/>
                          <a:cs typeface="Calibri" pitchFamily="34" charset="0"/>
                        </a:rPr>
                        <a:t> the contract is liquidated.</a:t>
                      </a:r>
                      <a:endParaRPr lang="en-US" sz="1100" b="0" i="0" u="none" strike="noStrike" kern="1200" dirty="0" smtClean="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LOCH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a:t>
                      </a:r>
                      <a:r>
                        <a:rPr lang="en-US" sz="1100" b="0" i="0" u="none" strike="noStrike" kern="1200" baseline="0" dirty="0" smtClean="0">
                          <a:solidFill>
                            <a:schemeClr val="tx1"/>
                          </a:solidFill>
                          <a:latin typeface="Calibri" pitchFamily="34" charset="0"/>
                          <a:ea typeface="+mn-ea"/>
                          <a:cs typeface="Calibri" pitchFamily="34" charset="0"/>
                        </a:rPr>
                        <a:t> fired when the Retail bills contract location is changed.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77171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PROT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a:t>
                      </a:r>
                      <a:r>
                        <a:rPr lang="en-US" sz="1100" b="0" i="0" u="none" strike="noStrike" kern="1200" baseline="0" dirty="0" smtClean="0">
                          <a:solidFill>
                            <a:schemeClr val="tx1"/>
                          </a:solidFill>
                          <a:latin typeface="Calibri" pitchFamily="34" charset="0"/>
                          <a:ea typeface="+mn-ea"/>
                          <a:cs typeface="Calibri" pitchFamily="34" charset="0"/>
                        </a:rPr>
                        <a:t> the contract is protested, PROT will be fired. This is applicable for Outward bills for collection, Outward checks for collection, Inward bills for collection, Inward checks for collection and Overseas checks payable abroad under collection.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RETN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Whenever</a:t>
                      </a:r>
                      <a:r>
                        <a:rPr lang="en-US" sz="1100" b="0" i="0" u="none" strike="noStrike" kern="1200" baseline="0" dirty="0" smtClean="0">
                          <a:solidFill>
                            <a:schemeClr val="tx1"/>
                          </a:solidFill>
                          <a:latin typeface="Calibri" pitchFamily="34" charset="0"/>
                          <a:ea typeface="+mn-ea"/>
                          <a:cs typeface="Calibri" pitchFamily="34" charset="0"/>
                        </a:rPr>
                        <a:t> the contract is returned, RETN will be fired.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95802" y="807040"/>
            <a:ext cx="8229600" cy="304800"/>
          </a:xfrm>
        </p:spPr>
        <p:txBody>
          <a:bodyPr/>
          <a:lstStyle/>
          <a:p>
            <a:pPr>
              <a:buNone/>
            </a:pPr>
            <a:r>
              <a:rPr lang="en-US" dirty="0" smtClean="0">
                <a:solidFill>
                  <a:srgbClr val="FF0000"/>
                </a:solidFill>
              </a:rPr>
              <a:t>Events</a:t>
            </a:r>
            <a:endParaRPr lang="en-US" dirty="0">
              <a:solidFill>
                <a:srgbClr val="FF0000"/>
              </a:solidFill>
            </a:endParaRPr>
          </a:p>
        </p:txBody>
      </p:sp>
      <p:sp>
        <p:nvSpPr>
          <p:cNvPr id="4" name="Title 3"/>
          <p:cNvSpPr txBox="1">
            <a:spLocks/>
          </p:cNvSpPr>
          <p:nvPr/>
        </p:nvSpPr>
        <p:spPr>
          <a:xfrm>
            <a:off x="804981" y="245538"/>
            <a:ext cx="7771752" cy="455217"/>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217883"/>
          <a:ext cx="7191186" cy="3292994"/>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74632">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71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REVR</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contract is reversed, RB</a:t>
                      </a:r>
                      <a:r>
                        <a:rPr lang="en-US" sz="1100" b="0" i="0" u="none" strike="noStrike" kern="1200" baseline="0" dirty="0" smtClean="0">
                          <a:solidFill>
                            <a:schemeClr val="tx1"/>
                          </a:solidFill>
                          <a:latin typeface="Calibri" pitchFamily="34" charset="0"/>
                          <a:ea typeface="+mn-ea"/>
                          <a:cs typeface="Calibri" pitchFamily="34" charset="0"/>
                        </a:rPr>
                        <a:t> contracts can be reversed only in the same day of booking the contract before DISP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6380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PDCC</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a:t>
                      </a:r>
                      <a:r>
                        <a:rPr lang="en-US" sz="1100" b="0" i="0" u="none" strike="noStrike" kern="1200" baseline="0" dirty="0" smtClean="0">
                          <a:solidFill>
                            <a:schemeClr val="tx1"/>
                          </a:solidFill>
                          <a:latin typeface="Calibri" pitchFamily="34" charset="0"/>
                          <a:ea typeface="+mn-ea"/>
                          <a:cs typeface="Calibri" pitchFamily="34" charset="0"/>
                        </a:rPr>
                        <a:t>ever clearing contract is created for PDC contract, system passes this event by reversing the contingent entry which is passed during BOOK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73793">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CLGN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baseline="0" dirty="0" smtClean="0">
                          <a:solidFill>
                            <a:schemeClr val="tx1"/>
                          </a:solidFill>
                          <a:latin typeface="Calibri" pitchFamily="34" charset="0"/>
                          <a:ea typeface="+mn-ea"/>
                          <a:cs typeface="Calibri" pitchFamily="34" charset="0"/>
                        </a:rPr>
                        <a:t>CLGN event is fired at cash letter level and DISP event at individual contract level when cash letter is generated.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92110">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CLQD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
                      </a:r>
                      <a:br>
                        <a:rPr lang="en-US" sz="1100" b="0" i="0" u="none" strike="noStrike" kern="1200" dirty="0" smtClean="0">
                          <a:solidFill>
                            <a:schemeClr val="tx1"/>
                          </a:solidFill>
                          <a:latin typeface="Calibri" pitchFamily="34" charset="0"/>
                          <a:ea typeface="+mn-ea"/>
                          <a:cs typeface="Calibri" pitchFamily="34" charset="0"/>
                        </a:rPr>
                      </a:br>
                      <a:r>
                        <a:rPr lang="en-US" sz="1100" b="0" i="0" u="none" strike="noStrike" kern="1200" dirty="0" smtClean="0">
                          <a:solidFill>
                            <a:schemeClr val="tx1"/>
                          </a:solidFill>
                          <a:latin typeface="Calibri" pitchFamily="34" charset="0"/>
                          <a:ea typeface="+mn-ea"/>
                          <a:cs typeface="Calibri" pitchFamily="34" charset="0"/>
                        </a:rPr>
                        <a:t>CLQD event is fired for cash letter contract when the cash letter credit is realized.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50210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CDSH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cash letter arrangement</a:t>
                      </a:r>
                      <a:r>
                        <a:rPr lang="en-US" sz="1100" b="0" i="0" u="none" strike="noStrike" kern="1200" baseline="0" dirty="0" smtClean="0">
                          <a:solidFill>
                            <a:schemeClr val="tx1"/>
                          </a:solidFill>
                          <a:latin typeface="Calibri" pitchFamily="34" charset="0"/>
                          <a:ea typeface="+mn-ea"/>
                          <a:cs typeface="Calibri" pitchFamily="34" charset="0"/>
                        </a:rPr>
                        <a:t> is dishonored by reversing the proceeds from GL suspense to Nostro account.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642158">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CLAJ</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a:t>
                      </a:r>
                      <a:r>
                        <a:rPr lang="en-US" sz="1100" b="0" i="0" u="none" strike="noStrike" kern="1200" baseline="0" dirty="0" smtClean="0">
                          <a:solidFill>
                            <a:schemeClr val="tx1"/>
                          </a:solidFill>
                          <a:latin typeface="Calibri" pitchFamily="34" charset="0"/>
                          <a:ea typeface="+mn-ea"/>
                          <a:cs typeface="Calibri" pitchFamily="34" charset="0"/>
                        </a:rPr>
                        <a:t> event is fired under cash letter, when FCY check under cash letter is amended.</a:t>
                      </a:r>
                      <a:endParaRPr lang="en-US" sz="1100" b="0" i="0" u="none" strike="noStrike" kern="1200" dirty="0" smtClean="0">
                        <a:solidFill>
                          <a:schemeClr val="tx1"/>
                        </a:solidFill>
                        <a:latin typeface="Calibri" pitchFamily="34" charset="0"/>
                        <a:ea typeface="+mn-ea"/>
                        <a:cs typeface="Calibri" pitchFamily="34" charset="0"/>
                      </a:endParaRP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95802" y="926681"/>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43484" y="1448617"/>
          <a:ext cx="6870819" cy="2674038"/>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OC_BLAMNDCBADV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Amendment Advice to Collecting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OC_BLAMNDCPADV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Amendment Advice to Counter 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OC_BILLBKADV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4</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OC_COLLADV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Collateral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5</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9539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 Bills</a:t>
            </a: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662262"/>
          <a:ext cx="6870819" cy="2100480"/>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87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6</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Dispatch Letter</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037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7</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OC_DISPANXADV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Dispatch Annexure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8</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Liquidation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9</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Protest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10</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69759"/>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a:t>
            </a:r>
            <a:r>
              <a:rPr kumimoji="0" lang="en-US" sz="2400" b="1" i="0" u="none" strike="noStrike" kern="1200" cap="none" spc="0" normalizeH="0" noProof="0" dirty="0" smtClean="0">
                <a:ln w="0">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Bills</a:t>
            </a: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00755" y="1593896"/>
          <a:ext cx="6870819" cy="221157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7964">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11</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OC_CHAMNDCBADV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Amendment Advice to Collecting</a:t>
                      </a:r>
                      <a:r>
                        <a:rPr lang="en-US" sz="1100" b="0" i="0" u="none" strike="noStrike" kern="1200" baseline="0" dirty="0" smtClean="0">
                          <a:solidFill>
                            <a:schemeClr val="tx1"/>
                          </a:solidFill>
                          <a:latin typeface="Calibri" pitchFamily="34" charset="0"/>
                          <a:ea typeface="+mn-ea"/>
                          <a:cs typeface="Calibri" pitchFamily="34" charset="0"/>
                        </a:rPr>
                        <a:t>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8456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12</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OC_CHAMNDCPADV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Amendment Advice to Counter 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01652">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13</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14</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Amendment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15</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OC_CHKCLRADV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892498"/>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9"/>
            <a:ext cx="7771752" cy="497946"/>
          </a:xfrm>
          <a:prstGeom prst="rect">
            <a:avLst/>
          </a:prstGeom>
        </p:spPr>
        <p:txBody>
          <a:bodyPr vert="horz" lIns="0" tIns="0" rIns="0" bIns="0" rtlCol="0" anchor="t" anchorCtr="0">
            <a:noAutofit/>
          </a:bodyPr>
          <a:lstStyle/>
          <a:p>
            <a:pPr>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83664" y="1534076"/>
          <a:ext cx="6870819" cy="2083388"/>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360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16</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OC_COLLADV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Collateral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9910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17</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33286">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18</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19</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IN_BLAMNDACKADV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Amendment Acknowledgment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20</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IN_BLAMNDARRADV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Amendment Arrival Notice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892498"/>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9539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 Bills</a:t>
            </a: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66571" y="1474255"/>
          <a:ext cx="6870819" cy="1989384"/>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6689">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21</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IN_BLACKADV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Acknowledgement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7649">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22</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IN_BLARRADV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arrival notice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0764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23</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Dishonor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24</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Dishonor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25</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77" y="809562"/>
            <a:ext cx="7771752" cy="327030"/>
          </a:xfrm>
        </p:spPr>
        <p:txBody>
          <a:bodyPr/>
          <a:lstStyle/>
          <a:p>
            <a:pPr lvl="0"/>
            <a:r>
              <a:rPr lang="en-US" sz="2000" b="0" dirty="0" smtClean="0">
                <a:ln>
                  <a:noFill/>
                </a:ln>
                <a:solidFill>
                  <a:srgbClr val="FF0000"/>
                </a:solidFill>
                <a:ea typeface="ＭＳ Ｐゴシック" pitchFamily="127" charset="-128"/>
                <a:cs typeface="ＭＳ Ｐゴシック" pitchFamily="127" charset="-128"/>
              </a:rPr>
              <a:t>Contents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5" name="Text Placeholder 2"/>
          <p:cNvSpPr>
            <a:spLocks noGrp="1"/>
          </p:cNvSpPr>
          <p:nvPr>
            <p:ph type="body" sz="quarter" idx="13"/>
          </p:nvPr>
        </p:nvSpPr>
        <p:spPr>
          <a:xfrm>
            <a:off x="540061" y="1192216"/>
            <a:ext cx="7771752" cy="2901220"/>
          </a:xfrm>
        </p:spPr>
        <p:txBody>
          <a:bodyPr/>
          <a:lstStyle/>
          <a:p>
            <a:r>
              <a:rPr lang="en-US" sz="2000" dirty="0" smtClean="0"/>
              <a:t>Introduction</a:t>
            </a:r>
          </a:p>
          <a:p>
            <a:r>
              <a:rPr lang="en-US" sz="2000" dirty="0" smtClean="0"/>
              <a:t>Products</a:t>
            </a:r>
          </a:p>
          <a:p>
            <a:pPr lvl="1"/>
            <a:r>
              <a:rPr lang="en-US" sz="1400" dirty="0" smtClean="0">
                <a:hlinkClick r:id="rId3" action="ppaction://hlinksldjump"/>
              </a:rPr>
              <a:t>Outward bills for collection</a:t>
            </a:r>
            <a:endParaRPr lang="en-US" sz="1400" dirty="0" smtClean="0"/>
          </a:p>
          <a:p>
            <a:pPr lvl="1"/>
            <a:r>
              <a:rPr lang="en-US" sz="1400" dirty="0" smtClean="0">
                <a:hlinkClick r:id="rId4" action="ppaction://hlinksldjump"/>
              </a:rPr>
              <a:t>Outward checks for collection</a:t>
            </a:r>
            <a:endParaRPr lang="en-US" sz="1400" dirty="0" smtClean="0"/>
          </a:p>
          <a:p>
            <a:pPr lvl="1"/>
            <a:r>
              <a:rPr lang="en-US" sz="1400" dirty="0" smtClean="0">
                <a:hlinkClick r:id="rId5" action="ppaction://hlinksldjump"/>
              </a:rPr>
              <a:t>Inward bills for collection</a:t>
            </a:r>
            <a:endParaRPr lang="en-US" sz="1400" dirty="0" smtClean="0"/>
          </a:p>
          <a:p>
            <a:pPr lvl="1"/>
            <a:r>
              <a:rPr lang="en-US" sz="1400" dirty="0" smtClean="0">
                <a:hlinkClick r:id="rId6" action="ppaction://hlinksldjump"/>
              </a:rPr>
              <a:t>Inward checks for collection</a:t>
            </a:r>
            <a:endParaRPr lang="en-US" sz="1400" dirty="0" smtClean="0"/>
          </a:p>
          <a:p>
            <a:pPr lvl="1"/>
            <a:r>
              <a:rPr lang="en-US" sz="1400" dirty="0" smtClean="0">
                <a:hlinkClick r:id="rId7" action="ppaction://hlinksldjump"/>
              </a:rPr>
              <a:t>Outward checks for clearing</a:t>
            </a:r>
            <a:endParaRPr lang="en-US" sz="1400" dirty="0" smtClean="0"/>
          </a:p>
          <a:p>
            <a:pPr lvl="1"/>
            <a:r>
              <a:rPr lang="en-US" sz="1400" dirty="0" smtClean="0">
                <a:hlinkClick r:id="rId8" action="ppaction://hlinksldjump"/>
              </a:rPr>
              <a:t>FCY checks under cash letter</a:t>
            </a:r>
            <a:endParaRPr lang="en-US" sz="1400" dirty="0" smtClean="0"/>
          </a:p>
          <a:p>
            <a:pPr lvl="1"/>
            <a:r>
              <a:rPr lang="en-US" sz="1400" dirty="0" smtClean="0">
                <a:hlinkClick r:id="rId9" action="ppaction://hlinksldjump"/>
              </a:rPr>
              <a:t>Overseas checks payable abroad under collection</a:t>
            </a:r>
            <a:endParaRPr lang="en-US" sz="1400" dirty="0" smtClean="0"/>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800" b="1" dirty="0" smtClean="0">
                <a:ln w="0">
                  <a:noFill/>
                </a:ln>
                <a:latin typeface="Arial" pitchFamily="34" charset="0"/>
                <a:cs typeface="Arial" pitchFamily="34" charset="0"/>
              </a:rPr>
              <a:t>Retail Bills</a:t>
            </a:r>
            <a:endPar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53072" y="755766"/>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275755"/>
          </a:xfrm>
          <a:prstGeom prst="rect">
            <a:avLst/>
          </a:prstGeom>
        </p:spPr>
        <p:txBody>
          <a:bodyPr vert="horz" lIns="0" tIns="0" rIns="0" bIns="0" rtlCol="0" anchor="t" anchorCtr="0">
            <a:noAutofit/>
          </a:bodyPr>
          <a:lstStyle/>
          <a:p>
            <a:pPr>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217881"/>
          <a:ext cx="6870819" cy="204920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959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26</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Protest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037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27</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Protest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2">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28</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Return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29</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Return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30</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Amendment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901044"/>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13527" y="202809"/>
            <a:ext cx="7771752" cy="292847"/>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709300" y="1542621"/>
          <a:ext cx="6870819" cy="2057751"/>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796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31</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6195">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32</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6194">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33</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FCYCLRGENADV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Cash Letter Generation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34</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35</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Amendment Advice to Collecting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87256" y="841223"/>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480855"/>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15297" y="1371705"/>
          <a:ext cx="6870819" cy="2012429"/>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87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36</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under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4183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37</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38</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456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39</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Protest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07649">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40</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 </a:t>
            </a:r>
            <a:br>
              <a:rPr lang="en-US" sz="2400" dirty="0" smtClean="0">
                <a:ln w="0">
                  <a:noFill/>
                </a:ln>
              </a:rPr>
            </a:br>
            <a:endParaRPr lang="en-US" sz="2400" dirty="0"/>
          </a:p>
        </p:txBody>
      </p:sp>
      <p:sp>
        <p:nvSpPr>
          <p:cNvPr id="4" name="Text Placeholder 3"/>
          <p:cNvSpPr>
            <a:spLocks noGrp="1"/>
          </p:cNvSpPr>
          <p:nvPr>
            <p:ph type="body" sz="quarter" idx="13"/>
          </p:nvPr>
        </p:nvSpPr>
        <p:spPr/>
        <p:txBody>
          <a:bodyPr/>
          <a:lstStyle/>
          <a:p>
            <a:r>
              <a:rPr lang="en-US" dirty="0" smtClean="0">
                <a:solidFill>
                  <a:srgbClr val="FF0000"/>
                </a:solidFill>
              </a:rPr>
              <a:t>Advices</a:t>
            </a:r>
            <a:endParaRPr lang="en-US" dirty="0"/>
          </a:p>
        </p:txBody>
      </p:sp>
      <p:graphicFrame>
        <p:nvGraphicFramePr>
          <p:cNvPr id="5" name="Group 225"/>
          <p:cNvGraphicFramePr>
            <a:graphicFrameLocks noGrp="1"/>
          </p:cNvGraphicFramePr>
          <p:nvPr>
            <p:ph sz="quarter" idx="12"/>
            <p:extLst>
              <p:ext uri="{D42A27DB-BD31-4B8C-83A1-F6EECF244321}">
                <p14:modId xmlns:p14="http://schemas.microsoft.com/office/powerpoint/2010/main" val="1880054515"/>
              </p:ext>
            </p:extLst>
          </p:nvPr>
        </p:nvGraphicFramePr>
        <p:xfrm>
          <a:off x="941269" y="1530469"/>
          <a:ext cx="6870819" cy="98199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4479">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41</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OC_BUBILLBKADV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for Collection Bulk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41832">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42</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OC_BUCHKCLRADV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Bulk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5266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retail bills contract amendment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Outward Checks/Bills Acknowledgement Due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Outward Checks/Bills Collateralized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Dishonored instrument report-Inward Bills and Checks</a:t>
            </a:r>
          </a:p>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Dishonoured instrument report-Overseas check payable abroad under collection report</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Dishonored instrument report-Outward Bills and Checks</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44122"/>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Dishonoured instrument report-FCY check under Cash letter</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Drawer and Drawee combination utilization report</a:t>
            </a:r>
          </a:p>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Financed instrument report </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Limit utilization report-Outward Checks, Bills and PDC</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RB contracts failed in auto liquidation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report-Outward</a:t>
            </a: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5266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report-FCY checks on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overdue instruments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overdue instruments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Protested bills report-Outward bills for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Protested bills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Realized instruments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Realized instruments report-Outward</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8"/>
            <a:ext cx="7771752" cy="309939"/>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report-Overseas check payable abroad under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report-FCY checks under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Transfer bills/Checks report for Outward Checks and bills</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8"/>
            <a:ext cx="7771752" cy="361213"/>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a:t>
            </a:r>
            <a:r>
              <a:rPr lang="en-US" sz="2400" b="1" dirty="0" smtClean="0">
                <a:ln w="0">
                  <a:noFill/>
                </a:ln>
                <a:latin typeface="Arial" pitchFamily="34" charset="0"/>
                <a:ea typeface="+mj-ea"/>
                <a:cs typeface="Arial" pitchFamily="34" charset="0"/>
              </a:rPr>
              <a:t>-</a:t>
            </a: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 Retail Bills</a:t>
            </a: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report-Overseas check payable abroad under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report-FCY checks under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Transfer bills/Checks report for Outward Checks and bills</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77" y="809562"/>
            <a:ext cx="7771752" cy="327030"/>
          </a:xfrm>
        </p:spPr>
        <p:txBody>
          <a:bodyPr/>
          <a:lstStyle/>
          <a:p>
            <a:pPr lvl="0"/>
            <a:r>
              <a:rPr lang="en-US" sz="2000" b="0" dirty="0" smtClean="0">
                <a:ln>
                  <a:noFill/>
                </a:ln>
                <a:solidFill>
                  <a:srgbClr val="FF0000"/>
                </a:solidFill>
                <a:ea typeface="ＭＳ Ｐゴシック" pitchFamily="127" charset="-128"/>
                <a:cs typeface="ＭＳ Ｐゴシック" pitchFamily="127" charset="-128"/>
              </a:rPr>
              <a:t>Contents…. contd</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5" name="Text Placeholder 2"/>
          <p:cNvSpPr>
            <a:spLocks noGrp="1"/>
          </p:cNvSpPr>
          <p:nvPr>
            <p:ph type="body" sz="quarter" idx="13"/>
          </p:nvPr>
        </p:nvSpPr>
        <p:spPr>
          <a:xfrm>
            <a:off x="540061" y="1192216"/>
            <a:ext cx="7771752" cy="2901220"/>
          </a:xfrm>
        </p:spPr>
        <p:txBody>
          <a:bodyPr/>
          <a:lstStyle/>
          <a:p>
            <a:r>
              <a:rPr lang="en-US" sz="2000" dirty="0" smtClean="0"/>
              <a:t>Events</a:t>
            </a:r>
          </a:p>
          <a:p>
            <a:r>
              <a:rPr lang="en-US" sz="2000" dirty="0" smtClean="0"/>
              <a:t>Advices </a:t>
            </a:r>
          </a:p>
          <a:p>
            <a:r>
              <a:rPr lang="en-US" sz="2000" dirty="0" smtClean="0"/>
              <a:t>Reports</a:t>
            </a:r>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800" b="1" dirty="0" smtClean="0">
                <a:ln w="0">
                  <a:noFill/>
                </a:ln>
                <a:latin typeface="Arial" pitchFamily="34" charset="0"/>
                <a:cs typeface="Arial" pitchFamily="34" charset="0"/>
              </a:rPr>
              <a:t>Retail Bills</a:t>
            </a:r>
            <a:endPar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650522" y="747220"/>
            <a:ext cx="8229600" cy="304800"/>
          </a:xfrm>
        </p:spPr>
        <p:txBody>
          <a:bodyPr/>
          <a:lstStyle/>
          <a:p>
            <a:pPr>
              <a:buNone/>
            </a:pPr>
            <a:r>
              <a:rPr lang="en-US" dirty="0" smtClean="0">
                <a:solidFill>
                  <a:srgbClr val="FF0000"/>
                </a:solidFill>
              </a:rPr>
              <a:t>Introduction</a:t>
            </a:r>
            <a:endParaRPr lang="en-US" dirty="0">
              <a:solidFill>
                <a:srgbClr val="FF0000"/>
              </a:solidFill>
            </a:endParaRPr>
          </a:p>
        </p:txBody>
      </p:sp>
      <p:sp>
        <p:nvSpPr>
          <p:cNvPr id="6" name="Content Placeholder 1"/>
          <p:cNvSpPr txBox="1">
            <a:spLocks/>
          </p:cNvSpPr>
          <p:nvPr/>
        </p:nvSpPr>
        <p:spPr>
          <a:xfrm>
            <a:off x="488153" y="1094812"/>
            <a:ext cx="8237103" cy="2485876"/>
          </a:xfrm>
          <a:prstGeom prst="rect">
            <a:avLst/>
          </a:prstGeom>
        </p:spPr>
        <p:txBody>
          <a:bodyPr/>
          <a:lstStyle/>
          <a:p>
            <a:pPr marL="228600" lvl="0" indent="-168275" defTabSz="228600">
              <a:spcAft>
                <a:spcPts val="600"/>
              </a:spcAft>
              <a:buClr>
                <a:srgbClr val="FF0000"/>
              </a:buClr>
              <a:buSzPct val="85000"/>
              <a:buFont typeface="Wingdings" pitchFamily="2" charset="2"/>
              <a:buChar char="§"/>
              <a:defRPr/>
            </a:pPr>
            <a:r>
              <a:rPr lang="en-US" sz="1600" dirty="0" smtClean="0"/>
              <a:t>In many countries, a large chunk of domestic / retail business is settled through instruments such as Bills and Post Dated Checks. Banks play the role of collecting agents for these instruments and grant short term loan or OD against the bills to cover the sellers’ funding needs for the period of asset conversion cycle. Such transactions are usually of very large volumes and the main focus of the proposed system is to make the data entry and tracking of large number of bills easy in the banks.</a:t>
            </a:r>
          </a:p>
          <a:p>
            <a:pPr marL="228600" lvl="0" indent="-168275" defTabSz="228600">
              <a:spcAft>
                <a:spcPts val="600"/>
              </a:spcAft>
              <a:buClr>
                <a:srgbClr val="FF0000"/>
              </a:buClr>
              <a:buSzPct val="85000"/>
              <a:buFont typeface="Wingdings" pitchFamily="2" charset="2"/>
              <a:buChar char="§"/>
              <a:defRPr/>
            </a:pPr>
            <a:r>
              <a:rPr lang="en-US" sz="1600" dirty="0" smtClean="0">
                <a:cs typeface="Arial" pitchFamily="34" charset="0"/>
              </a:rPr>
              <a:t>The Retail Bills (RB) module supports the processing of outward and inward bills and checks. It handles the necessary activities during the entire lifecycle of an instrument once it is booked. </a:t>
            </a:r>
            <a:endParaRPr kumimoji="0" lang="en-US" sz="1600" b="0" i="0" u="none" strike="noStrike" kern="1200" cap="none" spc="0" normalizeH="0" baseline="0" noProof="0" dirty="0">
              <a:ln>
                <a:noFill/>
              </a:ln>
              <a:solidFill>
                <a:schemeClr val="accent1"/>
              </a:solidFill>
              <a:effectLst/>
              <a:uLnTx/>
              <a:uFillTx/>
              <a:ea typeface="+mn-ea"/>
              <a:cs typeface="Arial" pitchFamily="34" charset="0"/>
            </a:endParaRPr>
          </a:p>
        </p:txBody>
      </p:sp>
      <p:sp>
        <p:nvSpPr>
          <p:cNvPr id="7" name="Title 3"/>
          <p:cNvSpPr txBox="1">
            <a:spLocks/>
          </p:cNvSpPr>
          <p:nvPr/>
        </p:nvSpPr>
        <p:spPr>
          <a:xfrm>
            <a:off x="804981" y="245539"/>
            <a:ext cx="7771752" cy="412488"/>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a:t>
            </a:r>
            <a:r>
              <a:rPr kumimoji="0" lang="en-US" sz="2800" b="1" i="0" u="none" strike="noStrike" kern="1200" cap="none" spc="0" normalizeH="0" noProof="0" dirty="0" smtClean="0">
                <a:ln w="0">
                  <a:noFill/>
                </a:ln>
                <a:solidFill>
                  <a:schemeClr val="tx1"/>
                </a:solidFill>
                <a:effectLst/>
                <a:uLnTx/>
                <a:uFillTx/>
                <a:latin typeface="Arial" pitchFamily="34" charset="0"/>
                <a:ea typeface="+mj-ea"/>
                <a:cs typeface="Arial" pitchFamily="34" charset="0"/>
              </a:rPr>
              <a:t> </a:t>
            </a: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Bills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p:txBody>
          <a:bodyPr/>
          <a:lstStyle/>
          <a:p>
            <a:pPr>
              <a:buNone/>
            </a:pPr>
            <a:r>
              <a:rPr lang="en-US" dirty="0" smtClean="0">
                <a:solidFill>
                  <a:srgbClr val="FF0000"/>
                </a:solidFill>
              </a:rPr>
              <a:t>Introduction</a:t>
            </a:r>
            <a:endParaRPr lang="en-US" dirty="0">
              <a:solidFill>
                <a:srgbClr val="FF0000"/>
              </a:solidFill>
            </a:endParaRPr>
          </a:p>
        </p:txBody>
      </p:sp>
      <p:sp>
        <p:nvSpPr>
          <p:cNvPr id="7" name="Title 3"/>
          <p:cNvSpPr txBox="1">
            <a:spLocks/>
          </p:cNvSpPr>
          <p:nvPr/>
        </p:nvSpPr>
        <p:spPr>
          <a:xfrm>
            <a:off x="830618" y="279722"/>
            <a:ext cx="7771752" cy="438125"/>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5" name="Content Placeholder 1"/>
          <p:cNvSpPr txBox="1">
            <a:spLocks/>
          </p:cNvSpPr>
          <p:nvPr/>
        </p:nvSpPr>
        <p:spPr>
          <a:xfrm>
            <a:off x="804347" y="1522101"/>
            <a:ext cx="8091825" cy="2878984"/>
          </a:xfrm>
          <a:prstGeom prst="rect">
            <a:avLst/>
          </a:prstGeom>
        </p:spPr>
        <p:txBody>
          <a:bodyPr/>
          <a:lstStyle/>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Retail Bills module supports the processing of outward and inward instruments</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like:</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Outward bills for collection</a:t>
            </a: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Outward checks for collection</a:t>
            </a: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Outward checks (PDC’s) for clearing</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Inward bills on</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collection</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Inward checks on collection</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Fcy checks under cash letter basis</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lang="en-US" sz="1600" dirty="0" smtClean="0">
                <a:latin typeface="Arial" pitchFamily="34" charset="0"/>
                <a:cs typeface="Arial" pitchFamily="34" charset="0"/>
              </a:rPr>
              <a:t>Overseas check payable abroad</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545555"/>
          </a:xfrm>
        </p:spPr>
        <p:txBody>
          <a:bodyPr/>
          <a:lstStyle/>
          <a:p>
            <a:pPr lvl="1" algn="just">
              <a:spcBef>
                <a:spcPct val="50000"/>
              </a:spcBef>
              <a:buClr>
                <a:srgbClr val="FF0000"/>
              </a:buClr>
              <a:buFont typeface="Wingdings" pitchFamily="2" charset="2"/>
              <a:buChar char="§"/>
              <a:defRPr/>
            </a:pPr>
            <a:r>
              <a:rPr lang="en-US" sz="1600" dirty="0" smtClean="0"/>
              <a:t>This product is used to book Outward Retail Bills for Collection submitted by customers of the bank. It provides facility to finance or collateralize the bill and  supports dishonor / protest / return of the bill</a:t>
            </a:r>
          </a:p>
          <a:p>
            <a:pPr lvl="1" algn="just">
              <a:spcBef>
                <a:spcPct val="50000"/>
              </a:spcBef>
              <a:buClr>
                <a:srgbClr val="FF0000"/>
              </a:buClr>
              <a:buFont typeface="Wingdings" pitchFamily="2" charset="2"/>
              <a:buChar char="§"/>
              <a:defRPr/>
            </a:pPr>
            <a:r>
              <a:rPr lang="en-US" sz="1600" dirty="0" smtClean="0"/>
              <a:t>Features of product – OUBC</a:t>
            </a:r>
          </a:p>
          <a:p>
            <a:pPr lvl="3"/>
            <a:r>
              <a:rPr lang="en-US" sz="1400" dirty="0" smtClean="0"/>
              <a:t>Booking of outward bill with finance or considered as collateral</a:t>
            </a:r>
          </a:p>
          <a:p>
            <a:pPr lvl="3"/>
            <a:r>
              <a:rPr lang="en-US" sz="1400" dirty="0" smtClean="0"/>
              <a:t>Financing / collateralization of already booked bill</a:t>
            </a:r>
          </a:p>
          <a:p>
            <a:pPr lvl="3"/>
            <a:r>
              <a:rPr lang="en-US" sz="1400" dirty="0" smtClean="0"/>
              <a:t>Amendment of collection bill</a:t>
            </a:r>
          </a:p>
          <a:p>
            <a:pPr lvl="3"/>
            <a:r>
              <a:rPr lang="en-US" sz="1400" dirty="0" smtClean="0"/>
              <a:t>Dispatch of bills to collecting bank</a:t>
            </a:r>
          </a:p>
          <a:p>
            <a:pPr lvl="3"/>
            <a:r>
              <a:rPr lang="en-US" sz="1400" dirty="0" smtClean="0"/>
              <a:t>Dishonor / Protest / Return of unpaid bills</a:t>
            </a:r>
          </a:p>
          <a:p>
            <a:pPr lvl="3"/>
            <a:r>
              <a:rPr lang="en-US" sz="1400" dirty="0" smtClean="0"/>
              <a:t>Liquidation </a:t>
            </a:r>
          </a:p>
          <a:p>
            <a:pPr lvl="3"/>
            <a:r>
              <a:rPr lang="en-US" sz="1400" dirty="0" smtClean="0"/>
              <a:t>Track instrument Status and location </a:t>
            </a:r>
          </a:p>
          <a:p>
            <a:pPr lvl="3"/>
            <a:r>
              <a:rPr lang="en-US" sz="1400" dirty="0" smtClean="0"/>
              <a:t>Counterparty and Other party limit check on finance / collateral bill</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1 – Outward bills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6824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OUBC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Retail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Bills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RBOUBI</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13644">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22191">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73465">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No</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179462">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30737">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Outward bills for collection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545555"/>
          </a:xfrm>
        </p:spPr>
        <p:txBody>
          <a:bodyPr/>
          <a:lstStyle/>
          <a:p>
            <a:pPr lvl="1" algn="just">
              <a:spcBef>
                <a:spcPct val="50000"/>
              </a:spcBef>
              <a:buClr>
                <a:srgbClr val="FF0000"/>
              </a:buClr>
              <a:buFont typeface="Wingdings" pitchFamily="2" charset="2"/>
              <a:buChar char="§"/>
              <a:defRPr/>
            </a:pPr>
            <a:r>
              <a:rPr lang="en-US" sz="1600" dirty="0" smtClean="0"/>
              <a:t>This product is used to book Outward Retail Cheques for Collection submitted by customers of the bank. It provides facility to finance or collateralize the check and supports dishonor / protest / return of the check.</a:t>
            </a:r>
          </a:p>
          <a:p>
            <a:pPr lvl="1" algn="just">
              <a:spcBef>
                <a:spcPct val="50000"/>
              </a:spcBef>
              <a:buClr>
                <a:srgbClr val="FF0000"/>
              </a:buClr>
              <a:buFont typeface="Wingdings" pitchFamily="2" charset="2"/>
              <a:buChar char="§"/>
              <a:defRPr/>
            </a:pPr>
            <a:r>
              <a:rPr lang="en-US" sz="1600" dirty="0" smtClean="0"/>
              <a:t>Features of product – OUCC</a:t>
            </a:r>
          </a:p>
          <a:p>
            <a:pPr lvl="3"/>
            <a:r>
              <a:rPr lang="en-US" sz="1400" dirty="0" smtClean="0"/>
              <a:t>Booking of outward check with finance or considered as collateral (Individual / Bulk)</a:t>
            </a:r>
          </a:p>
          <a:p>
            <a:pPr lvl="3"/>
            <a:r>
              <a:rPr lang="en-US" sz="1400" dirty="0" smtClean="0"/>
              <a:t>Financing  / collateralization  of collection check</a:t>
            </a:r>
          </a:p>
          <a:p>
            <a:pPr lvl="3"/>
            <a:r>
              <a:rPr lang="en-US" sz="1400" dirty="0" smtClean="0"/>
              <a:t>Amendment of collection check</a:t>
            </a:r>
          </a:p>
          <a:p>
            <a:pPr lvl="3"/>
            <a:r>
              <a:rPr lang="en-US" sz="1400" dirty="0" smtClean="0"/>
              <a:t>Dispatch of check to collecting bank, if other party is a non customer</a:t>
            </a:r>
          </a:p>
          <a:p>
            <a:pPr lvl="3"/>
            <a:r>
              <a:rPr lang="en-US" sz="1400" dirty="0" smtClean="0"/>
              <a:t>Dishonor / Protest / Return of unpaid check. (Individual / Bulk)</a:t>
            </a:r>
          </a:p>
          <a:p>
            <a:pPr lvl="3"/>
            <a:r>
              <a:rPr lang="en-US" sz="1400" dirty="0" smtClean="0"/>
              <a:t>Liquidation (Individual / Bulk)</a:t>
            </a:r>
          </a:p>
          <a:p>
            <a:pPr lvl="3"/>
            <a:r>
              <a:rPr lang="en-US" sz="1400" dirty="0" smtClean="0"/>
              <a:t>Track instrument Status and location </a:t>
            </a:r>
          </a:p>
          <a:p>
            <a:pPr lvl="3"/>
            <a:r>
              <a:rPr lang="en-US" sz="1400" dirty="0" smtClean="0"/>
              <a:t>Counterparty and Other party limit check for finance / collateralized checks</a:t>
            </a:r>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2 – Outward checks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8437</TotalTime>
  <Words>2684</Words>
  <Application>Microsoft Office PowerPoint</Application>
  <PresentationFormat>On-screen Show (16:9)</PresentationFormat>
  <Paragraphs>567</Paragraphs>
  <Slides>40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Calibri</vt:lpstr>
      <vt:lpstr>Times New Roman</vt:lpstr>
      <vt:lpstr>Wingdings</vt:lpstr>
      <vt:lpstr>Oracle 2012</vt:lpstr>
      <vt:lpstr>PowerPoint Presentation</vt:lpstr>
      <vt:lpstr>Accelerator Pack 14.1.0.0.0 Retail Bills</vt:lpstr>
      <vt:lpstr>Contents </vt:lpstr>
      <vt:lpstr>Contents…. contd </vt:lpstr>
      <vt:lpstr>PowerPoint Presentation</vt:lpstr>
      <vt:lpstr>PowerPoint Presentation</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Accelerator Pack - Retail Bills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935</cp:revision>
  <cp:lastPrinted>2012-08-03T22:03:14Z</cp:lastPrinted>
  <dcterms:created xsi:type="dcterms:W3CDTF">2012-05-31T20:53:14Z</dcterms:created>
  <dcterms:modified xsi:type="dcterms:W3CDTF">2020-04-19T13:33:38Z</dcterms:modified>
</cp:coreProperties>
</file>