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2" r:id="rId2"/>
    <p:sldId id="335" r:id="rId3"/>
    <p:sldId id="336" r:id="rId4"/>
    <p:sldId id="337" r:id="rId5"/>
    <p:sldId id="338" r:id="rId6"/>
    <p:sldId id="339" r:id="rId7"/>
    <p:sldId id="340" r:id="rId8"/>
    <p:sldId id="341" r:id="rId9"/>
    <p:sldId id="343" r:id="rId10"/>
    <p:sldId id="320" r:id="rId11"/>
    <p:sldId id="321" r:id="rId12"/>
    <p:sldId id="323" r:id="rId13"/>
    <p:sldId id="324" r:id="rId14"/>
    <p:sldId id="327" r:id="rId15"/>
    <p:sldId id="328" r:id="rId16"/>
    <p:sldId id="342" r:id="rId17"/>
    <p:sldId id="329" r:id="rId18"/>
    <p:sldId id="330" r:id="rId19"/>
    <p:sldId id="331" r:id="rId20"/>
    <p:sldId id="332" r:id="rId21"/>
    <p:sldId id="333" r:id="rId22"/>
    <p:sldId id="334"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guide id="9" orient="horz" pos="691">
          <p15:clr>
            <a:srgbClr val="A4A3A4"/>
          </p15:clr>
        </p15:guide>
        <p15:guide id="10" pos="336">
          <p15:clr>
            <a:srgbClr val="A4A3A4"/>
          </p15:clr>
        </p15:guide>
        <p15:guide id="11" orient="horz" pos="2062">
          <p15:clr>
            <a:srgbClr val="A4A3A4"/>
          </p15:clr>
        </p15:guide>
        <p15:guide id="12" orient="horz" pos="2628">
          <p15:clr>
            <a:srgbClr val="A4A3A4"/>
          </p15:clr>
        </p15:guide>
        <p15:guide id="13" orient="horz" pos="2244">
          <p15:clr>
            <a:srgbClr val="A4A3A4"/>
          </p15:clr>
        </p15:guide>
        <p15:guide id="14" orient="horz" pos="968">
          <p15:clr>
            <a:srgbClr val="A4A3A4"/>
          </p15:clr>
        </p15:guide>
        <p15:guide id="15" orient="horz" pos="980">
          <p15:clr>
            <a:srgbClr val="A4A3A4"/>
          </p15:clr>
        </p15:guide>
        <p15:guide id="16" orient="horz" pos="2097">
          <p15:clr>
            <a:srgbClr val="A4A3A4"/>
          </p15:clr>
        </p15:guide>
        <p15:guide id="17" pos="6775">
          <p15:clr>
            <a:srgbClr val="A4A3A4"/>
          </p15:clr>
        </p15:guide>
        <p15:guide id="18" pos="7077">
          <p15:clr>
            <a:srgbClr val="A4A3A4"/>
          </p15:clr>
        </p15:guide>
        <p15:guide id="19" pos="7386">
          <p15:clr>
            <a:srgbClr val="A4A3A4"/>
          </p15:clr>
        </p15:guide>
        <p15:guide id="20" orient="horz" pos="4319">
          <p15:clr>
            <a:srgbClr val="A4A3A4"/>
          </p15:clr>
        </p15:guide>
        <p15:guide id="21" pos="76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BDE"/>
    <a:srgbClr val="D8E1E6"/>
    <a:srgbClr val="5F5F5F"/>
    <a:srgbClr val="696969"/>
    <a:srgbClr val="7F7F7F"/>
    <a:srgbClr val="FFFFFF"/>
    <a:srgbClr val="808F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22" autoAdjust="0"/>
    <p:restoredTop sz="94920" autoAdjust="0"/>
  </p:normalViewPr>
  <p:slideViewPr>
    <p:cSldViewPr snapToGrid="0">
      <p:cViewPr varScale="1">
        <p:scale>
          <a:sx n="127" d="100"/>
          <a:sy n="127" d="100"/>
        </p:scale>
        <p:origin x="208" y="312"/>
      </p:cViewPr>
      <p:guideLst>
        <p:guide orient="horz" pos="2160"/>
        <p:guide orient="horz" pos="3744"/>
        <p:guide orient="horz" pos="960"/>
        <p:guide orient="horz" pos="1248"/>
        <p:guide pos="3839"/>
        <p:guide pos="7343"/>
        <p:guide pos="335"/>
        <p:guide pos="4534"/>
        <p:guide orient="horz" pos="691"/>
        <p:guide pos="336"/>
        <p:guide orient="horz" pos="2062"/>
        <p:guide orient="horz" pos="2628"/>
        <p:guide orient="horz" pos="2244"/>
        <p:guide orient="horz" pos="968"/>
        <p:guide orient="horz" pos="980"/>
        <p:guide orient="horz" pos="2097"/>
        <p:guide pos="6775"/>
        <p:guide pos="7077"/>
        <p:guide pos="7386"/>
        <p:guide orient="horz" pos="4319"/>
        <p:guide pos="7677"/>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7512"/>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2/4/19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10</a:t>
            </a:fld>
            <a:endParaRPr lang="uk-UA" dirty="0"/>
          </a:p>
        </p:txBody>
      </p:sp>
    </p:spTree>
    <p:extLst>
      <p:ext uri="{BB962C8B-B14F-4D97-AF65-F5344CB8AC3E}">
        <p14:creationId xmlns:p14="http://schemas.microsoft.com/office/powerpoint/2010/main" val="59244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12</a:t>
            </a:fld>
            <a:endParaRPr lang="uk-UA" dirty="0"/>
          </a:p>
        </p:txBody>
      </p:sp>
    </p:spTree>
    <p:extLst>
      <p:ext uri="{BB962C8B-B14F-4D97-AF65-F5344CB8AC3E}">
        <p14:creationId xmlns:p14="http://schemas.microsoft.com/office/powerpoint/2010/main" val="232738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14</a:t>
            </a:fld>
            <a:endParaRPr lang="uk-UA" dirty="0"/>
          </a:p>
        </p:txBody>
      </p:sp>
    </p:spTree>
    <p:extLst>
      <p:ext uri="{BB962C8B-B14F-4D97-AF65-F5344CB8AC3E}">
        <p14:creationId xmlns:p14="http://schemas.microsoft.com/office/powerpoint/2010/main" val="257899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17</a:t>
            </a:fld>
            <a:endParaRPr lang="uk-UA" dirty="0"/>
          </a:p>
        </p:txBody>
      </p:sp>
    </p:spTree>
    <p:extLst>
      <p:ext uri="{BB962C8B-B14F-4D97-AF65-F5344CB8AC3E}">
        <p14:creationId xmlns:p14="http://schemas.microsoft.com/office/powerpoint/2010/main" val="152863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19</a:t>
            </a:fld>
            <a:endParaRPr lang="uk-UA" dirty="0"/>
          </a:p>
        </p:txBody>
      </p:sp>
    </p:spTree>
    <p:extLst>
      <p:ext uri="{BB962C8B-B14F-4D97-AF65-F5344CB8AC3E}">
        <p14:creationId xmlns:p14="http://schemas.microsoft.com/office/powerpoint/2010/main" val="255037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21</a:t>
            </a:fld>
            <a:endParaRPr lang="uk-UA" dirty="0"/>
          </a:p>
        </p:txBody>
      </p:sp>
    </p:spTree>
    <p:extLst>
      <p:ext uri="{BB962C8B-B14F-4D97-AF65-F5344CB8AC3E}">
        <p14:creationId xmlns:p14="http://schemas.microsoft.com/office/powerpoint/2010/main" val="26726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a:prstGeom prst="rect">
            <a:avLst/>
          </a:prstGeom>
        </p:spPr>
        <p:txBody>
          <a:bodyPr lIns="0"/>
          <a:lstStyle>
            <a:lvl1pPr>
              <a:lnSpc>
                <a:spcPct val="80000"/>
              </a:lnSpc>
              <a:defRPr sz="4800"/>
            </a:lvl1pPr>
          </a:lstStyle>
          <a:p>
            <a:r>
              <a:rPr lang="en-US" dirty="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6" name="TextBox 15"/>
          <p:cNvSpPr txBox="1"/>
          <p:nvPr userDrawn="1"/>
        </p:nvSpPr>
        <p:spPr>
          <a:xfrm>
            <a:off x="8465151"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2019,</a:t>
            </a:r>
            <a:r>
              <a:rPr sz="850" dirty="0">
                <a:solidFill>
                  <a:srgbClr val="5F5F5F"/>
                </a:solidFill>
              </a:rPr>
              <a:t> Oracle and/or its affiliates. All rights reserved</a:t>
            </a:r>
            <a:r>
              <a:rPr lang="en-US" sz="850" dirty="0">
                <a:solidFill>
                  <a:srgbClr val="5F5F5F"/>
                </a:solidFill>
              </a:rPr>
              <a:t>.</a:t>
            </a:r>
            <a:endParaRPr sz="850" dirty="0">
              <a:solidFill>
                <a:srgbClr val="5F5F5F"/>
              </a:solidFill>
            </a:endParaRPr>
          </a:p>
        </p:txBody>
      </p:sp>
      <p:pic>
        <p:nvPicPr>
          <p:cNvPr id="9" name="Picture 8"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a:prstGeom prst="rect">
            <a:avLst/>
          </a:prstGeo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7C28AF6D-BBCA-194A-8002-61F33C243527}"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CB1AAF96-DA93-B249-8434-4D6F742B27BA}"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11" name="Title 6">
            <a:extLst>
              <a:ext uri="{FF2B5EF4-FFF2-40B4-BE49-F238E27FC236}">
                <a16:creationId xmlns:a16="http://schemas.microsoft.com/office/drawing/2014/main" xmlns="" id="{43F99C75-4D82-B74B-BAEE-8FD26C92F753}"/>
              </a:ext>
            </a:extLst>
          </p:cNvPr>
          <p:cNvSpPr>
            <a:spLocks noGrp="1"/>
          </p:cNvSpPr>
          <p:nvPr>
            <p:ph type="title"/>
          </p:nvPr>
        </p:nvSpPr>
        <p:spPr>
          <a:xfrm>
            <a:off x="531812" y="209756"/>
            <a:ext cx="11125200" cy="710793"/>
          </a:xfrm>
          <a:prstGeom prst="rect">
            <a:avLst/>
          </a:prstGeom>
        </p:spPr>
        <p:txBody>
          <a:bodyPr lIns="0" rIns="0"/>
          <a:lstStyle>
            <a:lvl1pPr>
              <a:defRPr sz="3200"/>
            </a:lvl1pPr>
          </a:lstStyle>
          <a:p>
            <a:r>
              <a:rPr lang="en-US" dirty="0"/>
              <a:t>Click to edit Master title style</a:t>
            </a:r>
            <a:endParaRPr dirty="0"/>
          </a:p>
        </p:txBody>
      </p:sp>
      <p:sp>
        <p:nvSpPr>
          <p:cNvPr id="2" name="TextBox 1">
            <a:extLst>
              <a:ext uri="{FF2B5EF4-FFF2-40B4-BE49-F238E27FC236}">
                <a16:creationId xmlns:a16="http://schemas.microsoft.com/office/drawing/2014/main" xmlns="" id="{7549A467-C250-6C47-B48B-FA7D93A01C3E}"/>
              </a:ext>
            </a:extLst>
          </p:cNvPr>
          <p:cNvSpPr txBox="1"/>
          <p:nvPr userDrawn="1"/>
        </p:nvSpPr>
        <p:spPr>
          <a:xfrm>
            <a:off x="10744200" y="-927847"/>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F576942F-C4BC-2746-9148-B64FB4B12842}"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6">
            <a:extLst>
              <a:ext uri="{FF2B5EF4-FFF2-40B4-BE49-F238E27FC236}">
                <a16:creationId xmlns:a16="http://schemas.microsoft.com/office/drawing/2014/main" xmlns="" id="{3DC460F3-D6B8-544F-B780-A8F880D6A588}"/>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4E121709-9936-4A48-930C-1D0037F555B6}"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Title 6">
            <a:extLst>
              <a:ext uri="{FF2B5EF4-FFF2-40B4-BE49-F238E27FC236}">
                <a16:creationId xmlns:a16="http://schemas.microsoft.com/office/drawing/2014/main" xmlns="" id="{91121B9F-7C31-DF49-9C8C-F22670FB26E5}"/>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026782" y="6556248"/>
            <a:ext cx="1226398" cy="182880"/>
          </a:xfrm>
          <a:prstGeom prst="rect">
            <a:avLst/>
          </a:prstGeom>
        </p:spPr>
        <p:txBody>
          <a:bodyPr/>
          <a:lstStyle/>
          <a:p>
            <a:fld id="{4A876A31-0052-2C45-93D2-1BC2CE412D27}"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a:cxnSpLocks/>
          </p:cNvCxnSpPr>
          <p:nvPr/>
        </p:nvCxnSpPr>
        <p:spPr bwMode="ltGray">
          <a:xfrm>
            <a:off x="6094412" y="1295400"/>
            <a:ext cx="1" cy="46482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5" name="Title 6">
            <a:extLst>
              <a:ext uri="{FF2B5EF4-FFF2-40B4-BE49-F238E27FC236}">
                <a16:creationId xmlns:a16="http://schemas.microsoft.com/office/drawing/2014/main" xmlns="" id="{A5743998-D7A4-374E-9D49-31765B95203E}"/>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796260B5-1653-9B4A-9CBC-7D380C605F90}"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60412" y="1524000"/>
            <a:ext cx="4076700" cy="2743200"/>
          </a:xfrm>
          <a:prstGeom prst="rect">
            <a:avLst/>
          </a:prstGeom>
        </p:spPr>
        <p:txBody>
          <a:bodyPr anchor="ctr"/>
          <a:lstStyle>
            <a:lvl1pPr algn="r">
              <a:defRPr sz="16600" b="1">
                <a:solidFill>
                  <a:schemeClr val="accent5"/>
                </a:solidFill>
              </a:defRPr>
            </a:lvl1pPr>
          </a:lstStyle>
          <a:p>
            <a:r>
              <a:rPr lang="en-US" dirty="0"/>
              <a:t>XX</a:t>
            </a:r>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026782" y="6556248"/>
            <a:ext cx="1226398" cy="182880"/>
          </a:xfrm>
          <a:prstGeom prst="rect">
            <a:avLst/>
          </a:prstGeom>
        </p:spPr>
        <p:txBody>
          <a:bodyPr/>
          <a:lstStyle/>
          <a:p>
            <a:fld id="{DC1022F3-7DE8-6D46-90B0-5BAAD6293BEB}" type="datetime1">
              <a:rPr lang="en-US" smtClean="0"/>
              <a:t>2/4/19</a:t>
            </a:fld>
            <a:endParaRPr dirty="0"/>
          </a:p>
        </p:txBody>
      </p:sp>
      <p:sp>
        <p:nvSpPr>
          <p:cNvPr id="8" name="Footer Placeholder 7"/>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3" name="Title 6">
            <a:extLst>
              <a:ext uri="{FF2B5EF4-FFF2-40B4-BE49-F238E27FC236}">
                <a16:creationId xmlns:a16="http://schemas.microsoft.com/office/drawing/2014/main" xmlns="" id="{1717027B-6281-F24D-A076-A584A7A0534A}"/>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26782" y="6556248"/>
            <a:ext cx="1226398" cy="182880"/>
          </a:xfrm>
          <a:prstGeom prst="rect">
            <a:avLst/>
          </a:prstGeom>
        </p:spPr>
        <p:txBody>
          <a:bodyPr/>
          <a:lstStyle/>
          <a:p>
            <a:fld id="{E63F555C-678F-C54B-8F4C-EAACB8858AFB}" type="datetime1">
              <a:rPr lang="en-US" smtClean="0"/>
              <a:t>2/4/19</a:t>
            </a:fld>
            <a:endParaRPr dirty="0"/>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r>
              <a:rPr lang="en-US" dirty="0"/>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a:xfrm>
            <a:off x="531812" y="190676"/>
            <a:ext cx="11462392" cy="686658"/>
          </a:xfrm>
          <a:prstGeom prst="rect">
            <a:avLst/>
          </a:prstGeom>
        </p:spPr>
        <p:txBody>
          <a:bodyPr lIns="0" rIns="0" anchor="b"/>
          <a:lstStyle>
            <a:lvl1pPr>
              <a:defRPr sz="3200"/>
            </a:lvl1pPr>
          </a:lstStyle>
          <a:p>
            <a:r>
              <a:rPr lang="en-US" dirty="0"/>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26782" y="6556248"/>
            <a:ext cx="1226398" cy="182880"/>
          </a:xfrm>
          <a:prstGeom prst="rect">
            <a:avLst/>
          </a:prstGeom>
        </p:spPr>
        <p:txBody>
          <a:bodyPr/>
          <a:lstStyle/>
          <a:p>
            <a:fld id="{CAB05583-8FAE-B34B-A28E-F945F2D631AA}" type="datetime1">
              <a:rPr lang="en-US" smtClean="0"/>
              <a:t>2/4/19</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F2F2E40D-9324-3F4F-8A3B-CE8D3F5932DC}"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10" name="Title 6">
            <a:extLst>
              <a:ext uri="{FF2B5EF4-FFF2-40B4-BE49-F238E27FC236}">
                <a16:creationId xmlns:a16="http://schemas.microsoft.com/office/drawing/2014/main" xmlns="" id="{3BAC3069-45BD-3743-B2D5-2F77545800C8}"/>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a:prstGeom prst="rect">
            <a:avLst/>
          </a:prstGeom>
        </p:spPr>
        <p:txBody>
          <a:bodyPr lIns="0"/>
          <a:lstStyle>
            <a:lvl1pPr>
              <a:lnSpc>
                <a:spcPct val="80000"/>
              </a:lnSpc>
              <a:defRPr sz="4800"/>
            </a:lvl1pPr>
          </a:lstStyle>
          <a:p>
            <a:r>
              <a:rPr lang="en-US" dirty="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10" name="Picture 9"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
        <p:nvSpPr>
          <p:cNvPr id="9" name="TextBox 8"/>
          <p:cNvSpPr txBox="1"/>
          <p:nvPr userDrawn="1"/>
        </p:nvSpPr>
        <p:spPr>
          <a:xfrm>
            <a:off x="8465151"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2019,</a:t>
            </a:r>
            <a:r>
              <a:rPr sz="850" dirty="0">
                <a:solidFill>
                  <a:srgbClr val="5F5F5F"/>
                </a:solidFill>
              </a:rPr>
              <a:t> Oracle and/or its affiliates. All rights reserved</a:t>
            </a:r>
            <a:r>
              <a:rPr lang="en-US" sz="850" dirty="0">
                <a:solidFill>
                  <a:srgbClr val="5F5F5F"/>
                </a:solidFill>
              </a:rPr>
              <a:t>.</a:t>
            </a:r>
            <a:endParaRPr sz="850" dirty="0">
              <a:solidFill>
                <a:srgbClr val="5F5F5F"/>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AFF04CA5-07D5-1944-8550-93A8ACA3DBD1}"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10" name="Title 6">
            <a:extLst>
              <a:ext uri="{FF2B5EF4-FFF2-40B4-BE49-F238E27FC236}">
                <a16:creationId xmlns:a16="http://schemas.microsoft.com/office/drawing/2014/main" xmlns="" id="{EDAFDFB7-F322-B44B-B6BA-98DE7AB2E396}"/>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
        <p:nvSpPr>
          <p:cNvPr id="2" name="TextBox 1">
            <a:extLst>
              <a:ext uri="{FF2B5EF4-FFF2-40B4-BE49-F238E27FC236}">
                <a16:creationId xmlns:a16="http://schemas.microsoft.com/office/drawing/2014/main" xmlns="" id="{050282ED-BE63-8F4D-9821-BB800CF1D837}"/>
              </a:ext>
            </a:extLst>
          </p:cNvPr>
          <p:cNvSpPr txBox="1"/>
          <p:nvPr userDrawn="1"/>
        </p:nvSpPr>
        <p:spPr>
          <a:xfrm>
            <a:off x="11107271" y="-403412"/>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8C3BD7B7-E846-494A-8C0C-864CB9CD5C5F}"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6">
            <a:extLst>
              <a:ext uri="{FF2B5EF4-FFF2-40B4-BE49-F238E27FC236}">
                <a16:creationId xmlns:a16="http://schemas.microsoft.com/office/drawing/2014/main" xmlns="" id="{9A163A17-F0A2-2945-BB9C-DB4748F09B62}"/>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E6CA155B-DB28-0748-B1F8-7D7035534803}"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itle 6">
            <a:extLst>
              <a:ext uri="{FF2B5EF4-FFF2-40B4-BE49-F238E27FC236}">
                <a16:creationId xmlns:a16="http://schemas.microsoft.com/office/drawing/2014/main" xmlns="" id="{C4D0ACC6-A070-7646-9F0F-EAC23199DA2B}"/>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
        <p:nvSpPr>
          <p:cNvPr id="2" name="TextBox 1">
            <a:extLst>
              <a:ext uri="{FF2B5EF4-FFF2-40B4-BE49-F238E27FC236}">
                <a16:creationId xmlns:a16="http://schemas.microsoft.com/office/drawing/2014/main" xmlns="" id="{5A60D197-34CB-0C4C-87D4-E304FB6D38CF}"/>
              </a:ext>
            </a:extLst>
          </p:cNvPr>
          <p:cNvSpPr txBox="1"/>
          <p:nvPr userDrawn="1"/>
        </p:nvSpPr>
        <p:spPr>
          <a:xfrm>
            <a:off x="11161059" y="-537882"/>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26782" y="6556248"/>
            <a:ext cx="1226398" cy="182880"/>
          </a:xfrm>
          <a:prstGeom prst="rect">
            <a:avLst/>
          </a:prstGeom>
        </p:spPr>
        <p:txBody>
          <a:bodyPr/>
          <a:lstStyle/>
          <a:p>
            <a:fld id="{264FE4DA-E494-E649-A4AC-EA76DFE4C247}" type="datetime1">
              <a:rPr lang="en-US" smtClean="0"/>
              <a:t>2/4/19</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26782" y="6556248"/>
            <a:ext cx="1226398" cy="182880"/>
          </a:xfrm>
          <a:prstGeom prst="rect">
            <a:avLst/>
          </a:prstGeom>
        </p:spPr>
        <p:txBody>
          <a:bodyPr/>
          <a:lstStyle/>
          <a:p>
            <a:fld id="{C9AC2B94-1F15-184C-A075-3285A1296B4B}" type="datetime1">
              <a:rPr lang="en-US" smtClean="0"/>
              <a:t>2/4/19</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title="Oracle corporate Tagline in colo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a:xfrm>
            <a:off x="7026782" y="6556248"/>
            <a:ext cx="1226398" cy="182880"/>
          </a:xfrm>
          <a:prstGeom prst="rect">
            <a:avLst/>
          </a:prstGeom>
        </p:spPr>
        <p:txBody>
          <a:bodyPr/>
          <a:lstStyle/>
          <a:p>
            <a:fld id="{E0F88A21-164C-6C45-82AF-5214AECC140C}" type="datetime1">
              <a:rPr lang="en-US" smtClean="0"/>
              <a:t>2/4/19</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026782" y="6556248"/>
            <a:ext cx="1226398" cy="182880"/>
          </a:xfrm>
          <a:prstGeom prst="rect">
            <a:avLst/>
          </a:prstGeom>
        </p:spPr>
        <p:txBody>
          <a:bodyPr/>
          <a:lstStyle/>
          <a:p>
            <a:fld id="{05F72D1F-3E97-F147-9250-5CDD22FC5BF5}" type="datetime1">
              <a:rPr lang="en-US" smtClean="0"/>
              <a:t>2/4/19</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itle 6">
            <a:extLst>
              <a:ext uri="{FF2B5EF4-FFF2-40B4-BE49-F238E27FC236}">
                <a16:creationId xmlns:a16="http://schemas.microsoft.com/office/drawing/2014/main" xmlns="" id="{F92FE79A-78B7-6243-B4B9-D30C1D8A3534}"/>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026782" y="6556248"/>
            <a:ext cx="1226398" cy="182880"/>
          </a:xfrm>
          <a:prstGeom prst="rect">
            <a:avLst/>
          </a:prstGeom>
        </p:spPr>
        <p:txBody>
          <a:bodyPr/>
          <a:lstStyle/>
          <a:p>
            <a:fld id="{7ACE9FFB-D473-C34F-BD9C-59E8786C7EDB}" type="datetime1">
              <a:rPr lang="en-US" smtClean="0"/>
              <a:t>2/4/19</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12">
            <a:extLst>
              <a:ext uri="{FF2B5EF4-FFF2-40B4-BE49-F238E27FC236}">
                <a16:creationId xmlns:a16="http://schemas.microsoft.com/office/drawing/2014/main" xmlns="" id="{4E63D936-2C7A-9F45-A3FA-93DE5267AFD0}"/>
              </a:ext>
            </a:extLst>
          </p:cNvPr>
          <p:cNvSpPr>
            <a:spLocks noGrp="1"/>
          </p:cNvSpPr>
          <p:nvPr>
            <p:ph type="body" sz="quarter" idx="13" hasCustomPrompt="1"/>
          </p:nvPr>
        </p:nvSpPr>
        <p:spPr>
          <a:xfrm>
            <a:off x="531814" y="994507"/>
            <a:ext cx="11125198" cy="343299"/>
          </a:xfrm>
        </p:spPr>
        <p:txBody>
          <a:bodyPr>
            <a:noAutofit/>
          </a:bodyPr>
          <a:lstStyle>
            <a:lvl1pPr marL="1588" indent="0">
              <a:lnSpc>
                <a:spcPct val="80000"/>
              </a:lnSpc>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9" name="Title 6">
            <a:extLst>
              <a:ext uri="{FF2B5EF4-FFF2-40B4-BE49-F238E27FC236}">
                <a16:creationId xmlns:a16="http://schemas.microsoft.com/office/drawing/2014/main" xmlns="" id="{D60C54E8-C051-4145-9C4C-5252D7F1FD16}"/>
              </a:ext>
            </a:extLst>
          </p:cNvPr>
          <p:cNvSpPr>
            <a:spLocks noGrp="1"/>
          </p:cNvSpPr>
          <p:nvPr>
            <p:ph type="title"/>
          </p:nvPr>
        </p:nvSpPr>
        <p:spPr>
          <a:xfrm>
            <a:off x="531812" y="209756"/>
            <a:ext cx="11125200" cy="710793"/>
          </a:xfrm>
          <a:prstGeom prst="rect">
            <a:avLst/>
          </a:prstGeom>
        </p:spPr>
        <p:txBody>
          <a:bodyPr lIns="0" anchor="b"/>
          <a:lstStyle>
            <a:lvl1pPr algn="l">
              <a:defRPr sz="3200"/>
            </a:lvl1pPr>
          </a:lstStyle>
          <a:p>
            <a:r>
              <a:rPr lang="en-US" dirty="0"/>
              <a:t>Click to edit Master title style</a:t>
            </a:r>
            <a:endParaRPr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 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26782" y="6556248"/>
            <a:ext cx="1226398" cy="182880"/>
          </a:xfrm>
          <a:prstGeom prst="rect">
            <a:avLst/>
          </a:prstGeom>
        </p:spPr>
        <p:txBody>
          <a:bodyPr/>
          <a:lstStyle/>
          <a:p>
            <a:fld id="{DA8A9D96-84BC-274F-948D-3DE85653B1B5}" type="datetime1">
              <a:rPr lang="en-US" smtClean="0"/>
              <a:t>2/4/19</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6">
            <a:extLst>
              <a:ext uri="{FF2B5EF4-FFF2-40B4-BE49-F238E27FC236}">
                <a16:creationId xmlns:a16="http://schemas.microsoft.com/office/drawing/2014/main" xmlns="" id="{2249A268-AB89-474F-8F9F-4813EA6DCF0A}"/>
              </a:ext>
            </a:extLst>
          </p:cNvPr>
          <p:cNvSpPr>
            <a:spLocks noGrp="1"/>
          </p:cNvSpPr>
          <p:nvPr>
            <p:ph type="title"/>
          </p:nvPr>
        </p:nvSpPr>
        <p:spPr>
          <a:xfrm>
            <a:off x="531812" y="209756"/>
            <a:ext cx="11125200" cy="710793"/>
          </a:xfrm>
          <a:prstGeom prst="rect">
            <a:avLst/>
          </a:prstGeom>
        </p:spPr>
        <p:txBody>
          <a:bodyPr l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a:prstGeom prst="rect">
            <a:avLst/>
          </a:prstGeom>
        </p:spPr>
        <p:txBody>
          <a:bodyPr lIns="0" rIns="0" anchor="b"/>
          <a:lstStyle>
            <a:lvl1pPr algn="l">
              <a:lnSpc>
                <a:spcPct val="80000"/>
              </a:lnSpc>
              <a:defRPr sz="48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026782" y="6556248"/>
            <a:ext cx="1226398" cy="182880"/>
          </a:xfrm>
          <a:prstGeom prst="rect">
            <a:avLst/>
          </a:prstGeom>
        </p:spPr>
        <p:txBody>
          <a:bodyPr/>
          <a:lstStyle/>
          <a:p>
            <a:fld id="{DC96743F-F9D6-B640-8726-368034E399BB}" type="datetime1">
              <a:rPr lang="en-US" smtClean="0"/>
              <a:t>2/4/19</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a:prstGeom prst="rect">
            <a:avLst/>
          </a:prstGeom>
        </p:spPr>
        <p:txBody>
          <a:bodyPr lIns="0" rIns="0" anchor="b"/>
          <a:lstStyle>
            <a:lvl1pPr algn="l">
              <a:lnSpc>
                <a:spcPct val="80000"/>
              </a:lnSpc>
              <a:defRPr sz="4800" b="0"/>
            </a:lvl1pPr>
          </a:lstStyle>
          <a:p>
            <a:r>
              <a:rPr lang="en-US"/>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BA70A85B-0AAB-0248-9A24-A81F4BC7DF40}"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026782" y="6556248"/>
            <a:ext cx="1226398" cy="182880"/>
          </a:xfrm>
          <a:prstGeom prst="rect">
            <a:avLst/>
          </a:prstGeom>
        </p:spPr>
        <p:txBody>
          <a:bodyPr/>
          <a:lstStyle/>
          <a:p>
            <a:fld id="{F511E7FC-3EF5-F44B-9D77-1EAA6DB36C99}"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Click to edit Master text styles</a:t>
            </a:r>
          </a:p>
          <a:p>
            <a:pPr lvl="1"/>
            <a:r>
              <a:rPr lang="en-US"/>
              <a:t>Second level</a:t>
            </a:r>
          </a:p>
        </p:txBody>
      </p:sp>
      <p:sp>
        <p:nvSpPr>
          <p:cNvPr id="11" name="Title 6">
            <a:extLst>
              <a:ext uri="{FF2B5EF4-FFF2-40B4-BE49-F238E27FC236}">
                <a16:creationId xmlns:a16="http://schemas.microsoft.com/office/drawing/2014/main" xmlns="" id="{3650A6D7-300C-C74F-9DE2-F52EDD5DF57C}"/>
              </a:ext>
            </a:extLst>
          </p:cNvPr>
          <p:cNvSpPr>
            <a:spLocks noGrp="1"/>
          </p:cNvSpPr>
          <p:nvPr>
            <p:ph type="title"/>
          </p:nvPr>
        </p:nvSpPr>
        <p:spPr>
          <a:xfrm>
            <a:off x="531812" y="209756"/>
            <a:ext cx="11125200" cy="710793"/>
          </a:xfrm>
          <a:prstGeom prst="rect">
            <a:avLst/>
          </a:prstGeom>
        </p:spPr>
        <p:txBody>
          <a:bodyPr lIns="0" rIns="0" anchor="b"/>
          <a:lstStyle>
            <a:lvl1pPr>
              <a:defRPr sz="3200"/>
            </a:lvl1pPr>
          </a:lstStyle>
          <a:p>
            <a:r>
              <a:rPr lang="en-US" dirty="0"/>
              <a:t>Click to edit Master title style</a:t>
            </a:r>
            <a:endParaRPr dirty="0"/>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a:prstGeom prst="rect">
            <a:avLst/>
          </a:prstGeo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a:xfrm>
            <a:off x="7026782" y="6556248"/>
            <a:ext cx="1226398" cy="182880"/>
          </a:xfrm>
          <a:prstGeom prst="rect">
            <a:avLst/>
          </a:prstGeom>
        </p:spPr>
        <p:txBody>
          <a:bodyPr/>
          <a:lstStyle/>
          <a:p>
            <a:fld id="{74ACC2D9-22E3-704A-AEC2-7C77D6984FBC}" type="datetime1">
              <a:rPr lang="en-US" smtClean="0"/>
              <a:t>2/4/19</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0" y="0"/>
            <a:ext cx="12189398" cy="6858000"/>
            <a:chOff x="0" y="0"/>
            <a:chExt cx="12189398" cy="6858000"/>
          </a:xfrm>
        </p:grpSpPr>
        <p:sp>
          <p:nvSpPr>
            <p:cNvPr id="17" name="Rectangle 16"/>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Rectangle 17"/>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9" name="Rectangle 18"/>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0"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userDrawn="1"/>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pic>
        <p:nvPicPr>
          <p:cNvPr id="16" name="Picture 15" descr="Oracle logo in white on red staging background" title="Oracle red badge logo"/>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3" r:id="rId4"/>
    <p:sldLayoutId id="2147483686" r:id="rId5"/>
    <p:sldLayoutId id="2147483651" r:id="rId6"/>
    <p:sldLayoutId id="2147483669" r:id="rId7"/>
    <p:sldLayoutId id="2147483692" r:id="rId8"/>
    <p:sldLayoutId id="2147483683" r:id="rId9"/>
    <p:sldLayoutId id="2147483670" r:id="rId10"/>
    <p:sldLayoutId id="2147483652" r:id="rId11"/>
    <p:sldLayoutId id="2147483671" r:id="rId12"/>
    <p:sldLayoutId id="2147483672" r:id="rId13"/>
    <p:sldLayoutId id="2147483679" r:id="rId14"/>
    <p:sldLayoutId id="2147483685" r:id="rId15"/>
    <p:sldLayoutId id="2147483688" r:id="rId16"/>
    <p:sldLayoutId id="2147483654" r:id="rId17"/>
    <p:sldLayoutId id="2147483655" r:id="rId18"/>
    <p:sldLayoutId id="2147483656" r:id="rId19"/>
    <p:sldLayoutId id="2147483657" r:id="rId20"/>
    <p:sldLayoutId id="2147483673" r:id="rId21"/>
    <p:sldLayoutId id="2147483674" r:id="rId22"/>
    <p:sldLayoutId id="2147483675" r:id="rId23"/>
    <p:sldLayoutId id="2147483676" r:id="rId24"/>
    <p:sldLayoutId id="2147483667" r:id="rId25"/>
    <p:sldLayoutId id="214748366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9" Type="http://schemas.openxmlformats.org/officeDocument/2006/relationships/image" Target="../media/image19.svg"/><Relationship Id="rId20" Type="http://schemas.openxmlformats.org/officeDocument/2006/relationships/image" Target="../media/image19.png"/><Relationship Id="rId21" Type="http://schemas.openxmlformats.org/officeDocument/2006/relationships/image" Target="../media/image31.svg"/><Relationship Id="rId22" Type="http://schemas.openxmlformats.org/officeDocument/2006/relationships/image" Target="../media/image20.png"/><Relationship Id="rId23" Type="http://schemas.openxmlformats.org/officeDocument/2006/relationships/image" Target="../media/image33.svg"/><Relationship Id="rId10" Type="http://schemas.openxmlformats.org/officeDocument/2006/relationships/image" Target="../media/image14.png"/><Relationship Id="rId11" Type="http://schemas.openxmlformats.org/officeDocument/2006/relationships/image" Target="../media/image21.svg"/><Relationship Id="rId12" Type="http://schemas.openxmlformats.org/officeDocument/2006/relationships/image" Target="../media/image15.png"/><Relationship Id="rId13" Type="http://schemas.openxmlformats.org/officeDocument/2006/relationships/image" Target="../media/image23.svg"/><Relationship Id="rId14" Type="http://schemas.openxmlformats.org/officeDocument/2006/relationships/image" Target="../media/image16.png"/><Relationship Id="rId15" Type="http://schemas.openxmlformats.org/officeDocument/2006/relationships/image" Target="../media/image25.svg"/><Relationship Id="rId16" Type="http://schemas.openxmlformats.org/officeDocument/2006/relationships/image" Target="../media/image17.png"/><Relationship Id="rId17" Type="http://schemas.openxmlformats.org/officeDocument/2006/relationships/image" Target="../media/image27.svg"/><Relationship Id="rId18" Type="http://schemas.openxmlformats.org/officeDocument/2006/relationships/image" Target="../media/image18.png"/><Relationship Id="rId19" Type="http://schemas.openxmlformats.org/officeDocument/2006/relationships/image" Target="../media/image29.svg"/><Relationship Id="rId1" Type="http://schemas.openxmlformats.org/officeDocument/2006/relationships/slideLayout" Target="../slideLayouts/slideLayout17.xml"/><Relationship Id="rId2" Type="http://schemas.openxmlformats.org/officeDocument/2006/relationships/image" Target="../media/image10.png"/><Relationship Id="rId3" Type="http://schemas.openxmlformats.org/officeDocument/2006/relationships/image" Target="../media/image13.svg"/><Relationship Id="rId4" Type="http://schemas.openxmlformats.org/officeDocument/2006/relationships/image" Target="../media/image11.png"/><Relationship Id="rId5" Type="http://schemas.openxmlformats.org/officeDocument/2006/relationships/image" Target="../media/image15.svg"/><Relationship Id="rId6" Type="http://schemas.openxmlformats.org/officeDocument/2006/relationships/image" Target="../media/image12.png"/><Relationship Id="rId7" Type="http://schemas.openxmlformats.org/officeDocument/2006/relationships/image" Target="../media/image17.sv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5.svg"/><Relationship Id="rId5" Type="http://schemas.openxmlformats.org/officeDocument/2006/relationships/image" Target="../media/image22.png"/><Relationship Id="rId6" Type="http://schemas.openxmlformats.org/officeDocument/2006/relationships/image" Target="../media/image37.sv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9" Type="http://schemas.openxmlformats.org/officeDocument/2006/relationships/image" Target="../media/image45.svg"/><Relationship Id="rId20" Type="http://schemas.openxmlformats.org/officeDocument/2006/relationships/image" Target="../media/image32.png"/><Relationship Id="rId21" Type="http://schemas.openxmlformats.org/officeDocument/2006/relationships/image" Target="../media/image57.svg"/><Relationship Id="rId22" Type="http://schemas.openxmlformats.org/officeDocument/2006/relationships/image" Target="../media/image33.png"/><Relationship Id="rId23" Type="http://schemas.openxmlformats.org/officeDocument/2006/relationships/image" Target="../media/image59.svg"/><Relationship Id="rId10" Type="http://schemas.openxmlformats.org/officeDocument/2006/relationships/image" Target="../media/image27.png"/><Relationship Id="rId11" Type="http://schemas.openxmlformats.org/officeDocument/2006/relationships/image" Target="../media/image47.svg"/><Relationship Id="rId12" Type="http://schemas.openxmlformats.org/officeDocument/2006/relationships/image" Target="../media/image28.png"/><Relationship Id="rId13" Type="http://schemas.openxmlformats.org/officeDocument/2006/relationships/image" Target="../media/image49.svg"/><Relationship Id="rId14" Type="http://schemas.openxmlformats.org/officeDocument/2006/relationships/image" Target="../media/image29.png"/><Relationship Id="rId15" Type="http://schemas.openxmlformats.org/officeDocument/2006/relationships/image" Target="../media/image51.svg"/><Relationship Id="rId16" Type="http://schemas.openxmlformats.org/officeDocument/2006/relationships/image" Target="../media/image30.png"/><Relationship Id="rId17" Type="http://schemas.openxmlformats.org/officeDocument/2006/relationships/image" Target="../media/image53.svg"/><Relationship Id="rId18" Type="http://schemas.openxmlformats.org/officeDocument/2006/relationships/image" Target="../media/image31.png"/><Relationship Id="rId19" Type="http://schemas.openxmlformats.org/officeDocument/2006/relationships/image" Target="../media/image55.svg"/><Relationship Id="rId1" Type="http://schemas.openxmlformats.org/officeDocument/2006/relationships/slideLayout" Target="../slideLayouts/slideLayout17.xml"/><Relationship Id="rId2" Type="http://schemas.openxmlformats.org/officeDocument/2006/relationships/image" Target="../media/image23.png"/><Relationship Id="rId3" Type="http://schemas.openxmlformats.org/officeDocument/2006/relationships/image" Target="../media/image39.svg"/><Relationship Id="rId4" Type="http://schemas.openxmlformats.org/officeDocument/2006/relationships/image" Target="../media/image24.png"/><Relationship Id="rId5" Type="http://schemas.openxmlformats.org/officeDocument/2006/relationships/image" Target="../media/image41.svg"/><Relationship Id="rId6" Type="http://schemas.openxmlformats.org/officeDocument/2006/relationships/image" Target="../media/image25.png"/><Relationship Id="rId7" Type="http://schemas.openxmlformats.org/officeDocument/2006/relationships/image" Target="../media/image43.sv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61.svg"/><Relationship Id="rId6" Type="http://schemas.openxmlformats.org/officeDocument/2006/relationships/image" Target="../media/image35.png"/><Relationship Id="rId7" Type="http://schemas.openxmlformats.org/officeDocument/2006/relationships/image" Target="../media/image63.svg"/><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9" Type="http://schemas.openxmlformats.org/officeDocument/2006/relationships/image" Target="../media/image39.png"/><Relationship Id="rId20" Type="http://schemas.openxmlformats.org/officeDocument/2006/relationships/image" Target="../media/image81.svg"/><Relationship Id="rId21" Type="http://schemas.openxmlformats.org/officeDocument/2006/relationships/image" Target="../media/image45.png"/><Relationship Id="rId22" Type="http://schemas.openxmlformats.org/officeDocument/2006/relationships/image" Target="../media/image83.svg"/><Relationship Id="rId23" Type="http://schemas.openxmlformats.org/officeDocument/2006/relationships/image" Target="../media/image46.png"/><Relationship Id="rId24" Type="http://schemas.openxmlformats.org/officeDocument/2006/relationships/image" Target="../media/image85.svg"/><Relationship Id="rId10" Type="http://schemas.openxmlformats.org/officeDocument/2006/relationships/image" Target="../media/image71.svg"/><Relationship Id="rId11" Type="http://schemas.openxmlformats.org/officeDocument/2006/relationships/image" Target="../media/image40.png"/><Relationship Id="rId12" Type="http://schemas.openxmlformats.org/officeDocument/2006/relationships/image" Target="../media/image73.svg"/><Relationship Id="rId13" Type="http://schemas.openxmlformats.org/officeDocument/2006/relationships/image" Target="../media/image41.png"/><Relationship Id="rId14" Type="http://schemas.openxmlformats.org/officeDocument/2006/relationships/image" Target="../media/image75.svg"/><Relationship Id="rId15" Type="http://schemas.openxmlformats.org/officeDocument/2006/relationships/image" Target="../media/image42.png"/><Relationship Id="rId16" Type="http://schemas.openxmlformats.org/officeDocument/2006/relationships/image" Target="../media/image77.svg"/><Relationship Id="rId17" Type="http://schemas.openxmlformats.org/officeDocument/2006/relationships/image" Target="../media/image43.png"/><Relationship Id="rId18" Type="http://schemas.openxmlformats.org/officeDocument/2006/relationships/image" Target="../media/image79.svg"/><Relationship Id="rId19" Type="http://schemas.openxmlformats.org/officeDocument/2006/relationships/image" Target="../media/image44.png"/><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image" Target="../media/image36.png"/><Relationship Id="rId4" Type="http://schemas.openxmlformats.org/officeDocument/2006/relationships/image" Target="../media/image65.svg"/><Relationship Id="rId5" Type="http://schemas.openxmlformats.org/officeDocument/2006/relationships/image" Target="../media/image37.png"/><Relationship Id="rId6" Type="http://schemas.openxmlformats.org/officeDocument/2006/relationships/image" Target="../media/image67.svg"/><Relationship Id="rId7" Type="http://schemas.openxmlformats.org/officeDocument/2006/relationships/image" Target="../media/image38.png"/><Relationship Id="rId8" Type="http://schemas.openxmlformats.org/officeDocument/2006/relationships/image" Target="../media/image6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9" Type="http://schemas.openxmlformats.org/officeDocument/2006/relationships/image" Target="../media/image19.svg"/><Relationship Id="rId20" Type="http://schemas.openxmlformats.org/officeDocument/2006/relationships/image" Target="../media/image19.png"/><Relationship Id="rId21" Type="http://schemas.openxmlformats.org/officeDocument/2006/relationships/image" Target="../media/image31.svg"/><Relationship Id="rId22" Type="http://schemas.openxmlformats.org/officeDocument/2006/relationships/image" Target="../media/image20.png"/><Relationship Id="rId23" Type="http://schemas.openxmlformats.org/officeDocument/2006/relationships/image" Target="../media/image33.svg"/><Relationship Id="rId10" Type="http://schemas.openxmlformats.org/officeDocument/2006/relationships/image" Target="../media/image14.png"/><Relationship Id="rId11" Type="http://schemas.openxmlformats.org/officeDocument/2006/relationships/image" Target="../media/image21.svg"/><Relationship Id="rId12" Type="http://schemas.openxmlformats.org/officeDocument/2006/relationships/image" Target="../media/image15.png"/><Relationship Id="rId13" Type="http://schemas.openxmlformats.org/officeDocument/2006/relationships/image" Target="../media/image23.svg"/><Relationship Id="rId14" Type="http://schemas.openxmlformats.org/officeDocument/2006/relationships/image" Target="../media/image16.png"/><Relationship Id="rId15" Type="http://schemas.openxmlformats.org/officeDocument/2006/relationships/image" Target="../media/image25.svg"/><Relationship Id="rId16" Type="http://schemas.openxmlformats.org/officeDocument/2006/relationships/image" Target="../media/image17.png"/><Relationship Id="rId17" Type="http://schemas.openxmlformats.org/officeDocument/2006/relationships/image" Target="../media/image27.svg"/><Relationship Id="rId18" Type="http://schemas.openxmlformats.org/officeDocument/2006/relationships/image" Target="../media/image18.png"/><Relationship Id="rId19" Type="http://schemas.openxmlformats.org/officeDocument/2006/relationships/image" Target="../media/image29.svg"/><Relationship Id="rId1" Type="http://schemas.openxmlformats.org/officeDocument/2006/relationships/slideLayout" Target="../slideLayouts/slideLayout17.xml"/><Relationship Id="rId2" Type="http://schemas.openxmlformats.org/officeDocument/2006/relationships/image" Target="../media/image10.png"/><Relationship Id="rId3" Type="http://schemas.openxmlformats.org/officeDocument/2006/relationships/image" Target="../media/image13.svg"/><Relationship Id="rId4" Type="http://schemas.openxmlformats.org/officeDocument/2006/relationships/image" Target="../media/image11.png"/><Relationship Id="rId5" Type="http://schemas.openxmlformats.org/officeDocument/2006/relationships/image" Target="../media/image15.svg"/><Relationship Id="rId6" Type="http://schemas.openxmlformats.org/officeDocument/2006/relationships/image" Target="../media/image12.png"/><Relationship Id="rId7" Type="http://schemas.openxmlformats.org/officeDocument/2006/relationships/image" Target="../media/image17.svg"/><Relationship Id="rId8"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5.svg"/><Relationship Id="rId5" Type="http://schemas.openxmlformats.org/officeDocument/2006/relationships/image" Target="../media/image22.png"/><Relationship Id="rId6" Type="http://schemas.openxmlformats.org/officeDocument/2006/relationships/image" Target="../media/image37.sv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9" Type="http://schemas.openxmlformats.org/officeDocument/2006/relationships/image" Target="../media/image45.svg"/><Relationship Id="rId20" Type="http://schemas.openxmlformats.org/officeDocument/2006/relationships/image" Target="../media/image32.png"/><Relationship Id="rId21" Type="http://schemas.openxmlformats.org/officeDocument/2006/relationships/image" Target="../media/image57.svg"/><Relationship Id="rId22" Type="http://schemas.openxmlformats.org/officeDocument/2006/relationships/image" Target="../media/image33.png"/><Relationship Id="rId23" Type="http://schemas.openxmlformats.org/officeDocument/2006/relationships/image" Target="../media/image59.svg"/><Relationship Id="rId10" Type="http://schemas.openxmlformats.org/officeDocument/2006/relationships/image" Target="../media/image27.png"/><Relationship Id="rId11" Type="http://schemas.openxmlformats.org/officeDocument/2006/relationships/image" Target="../media/image47.svg"/><Relationship Id="rId12" Type="http://schemas.openxmlformats.org/officeDocument/2006/relationships/image" Target="../media/image28.png"/><Relationship Id="rId13" Type="http://schemas.openxmlformats.org/officeDocument/2006/relationships/image" Target="../media/image49.svg"/><Relationship Id="rId14" Type="http://schemas.openxmlformats.org/officeDocument/2006/relationships/image" Target="../media/image29.png"/><Relationship Id="rId15" Type="http://schemas.openxmlformats.org/officeDocument/2006/relationships/image" Target="../media/image51.svg"/><Relationship Id="rId16" Type="http://schemas.openxmlformats.org/officeDocument/2006/relationships/image" Target="../media/image30.png"/><Relationship Id="rId17" Type="http://schemas.openxmlformats.org/officeDocument/2006/relationships/image" Target="../media/image53.svg"/><Relationship Id="rId18" Type="http://schemas.openxmlformats.org/officeDocument/2006/relationships/image" Target="../media/image31.png"/><Relationship Id="rId19" Type="http://schemas.openxmlformats.org/officeDocument/2006/relationships/image" Target="../media/image55.svg"/><Relationship Id="rId1" Type="http://schemas.openxmlformats.org/officeDocument/2006/relationships/slideLayout" Target="../slideLayouts/slideLayout17.xml"/><Relationship Id="rId2" Type="http://schemas.openxmlformats.org/officeDocument/2006/relationships/image" Target="../media/image23.png"/><Relationship Id="rId3" Type="http://schemas.openxmlformats.org/officeDocument/2006/relationships/image" Target="../media/image39.svg"/><Relationship Id="rId4" Type="http://schemas.openxmlformats.org/officeDocument/2006/relationships/image" Target="../media/image24.png"/><Relationship Id="rId5" Type="http://schemas.openxmlformats.org/officeDocument/2006/relationships/image" Target="../media/image41.svg"/><Relationship Id="rId6" Type="http://schemas.openxmlformats.org/officeDocument/2006/relationships/image" Target="../media/image25.png"/><Relationship Id="rId7" Type="http://schemas.openxmlformats.org/officeDocument/2006/relationships/image" Target="../media/image43.svg"/><Relationship Id="rId8"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61.svg"/><Relationship Id="rId6" Type="http://schemas.openxmlformats.org/officeDocument/2006/relationships/image" Target="../media/image35.png"/><Relationship Id="rId7" Type="http://schemas.openxmlformats.org/officeDocument/2006/relationships/image" Target="../media/image63.sv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9" Type="http://schemas.openxmlformats.org/officeDocument/2006/relationships/image" Target="../media/image39.png"/><Relationship Id="rId20" Type="http://schemas.openxmlformats.org/officeDocument/2006/relationships/image" Target="../media/image81.svg"/><Relationship Id="rId21" Type="http://schemas.openxmlformats.org/officeDocument/2006/relationships/image" Target="../media/image45.png"/><Relationship Id="rId22" Type="http://schemas.openxmlformats.org/officeDocument/2006/relationships/image" Target="../media/image83.svg"/><Relationship Id="rId23" Type="http://schemas.openxmlformats.org/officeDocument/2006/relationships/image" Target="../media/image46.png"/><Relationship Id="rId24" Type="http://schemas.openxmlformats.org/officeDocument/2006/relationships/image" Target="../media/image85.svg"/><Relationship Id="rId10" Type="http://schemas.openxmlformats.org/officeDocument/2006/relationships/image" Target="../media/image71.svg"/><Relationship Id="rId11" Type="http://schemas.openxmlformats.org/officeDocument/2006/relationships/image" Target="../media/image40.png"/><Relationship Id="rId12" Type="http://schemas.openxmlformats.org/officeDocument/2006/relationships/image" Target="../media/image73.svg"/><Relationship Id="rId13" Type="http://schemas.openxmlformats.org/officeDocument/2006/relationships/image" Target="../media/image41.png"/><Relationship Id="rId14" Type="http://schemas.openxmlformats.org/officeDocument/2006/relationships/image" Target="../media/image75.svg"/><Relationship Id="rId15" Type="http://schemas.openxmlformats.org/officeDocument/2006/relationships/image" Target="../media/image42.png"/><Relationship Id="rId16" Type="http://schemas.openxmlformats.org/officeDocument/2006/relationships/image" Target="../media/image77.svg"/><Relationship Id="rId17" Type="http://schemas.openxmlformats.org/officeDocument/2006/relationships/image" Target="../media/image43.png"/><Relationship Id="rId18" Type="http://schemas.openxmlformats.org/officeDocument/2006/relationships/image" Target="../media/image79.svg"/><Relationship Id="rId19" Type="http://schemas.openxmlformats.org/officeDocument/2006/relationships/image" Target="../media/image44.png"/><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image" Target="../media/image36.png"/><Relationship Id="rId4" Type="http://schemas.openxmlformats.org/officeDocument/2006/relationships/image" Target="../media/image65.svg"/><Relationship Id="rId5" Type="http://schemas.openxmlformats.org/officeDocument/2006/relationships/image" Target="../media/image37.png"/><Relationship Id="rId6" Type="http://schemas.openxmlformats.org/officeDocument/2006/relationships/image" Target="../media/image67.svg"/><Relationship Id="rId7" Type="http://schemas.openxmlformats.org/officeDocument/2006/relationships/image" Target="../media/image38.png"/><Relationship Id="rId8" Type="http://schemas.openxmlformats.org/officeDocument/2006/relationships/image" Target="../media/image6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27448-7983-714A-BA1D-1C529E0FAE50}"/>
              </a:ext>
            </a:extLst>
          </p:cNvPr>
          <p:cNvSpPr>
            <a:spLocks noGrp="1"/>
          </p:cNvSpPr>
          <p:nvPr>
            <p:ph type="ctrTitle"/>
          </p:nvPr>
        </p:nvSpPr>
        <p:spPr/>
        <p:txBody>
          <a:bodyPr lIns="0"/>
          <a:lstStyle/>
          <a:p>
            <a:r>
              <a:rPr lang="en-US" dirty="0"/>
              <a:t>Oracle Cloud Infrastructure Icon Set </a:t>
            </a:r>
            <a:br>
              <a:rPr lang="en-US" dirty="0"/>
            </a:br>
            <a:r>
              <a:rPr lang="en-US" dirty="0"/>
              <a:t>for Topologies and Diagrams</a:t>
            </a:r>
          </a:p>
        </p:txBody>
      </p:sp>
      <p:sp>
        <p:nvSpPr>
          <p:cNvPr id="3" name="Subtitle 2">
            <a:extLst>
              <a:ext uri="{FF2B5EF4-FFF2-40B4-BE49-F238E27FC236}">
                <a16:creationId xmlns:a16="http://schemas.microsoft.com/office/drawing/2014/main" xmlns="" id="{B4028E40-B101-0347-BFEE-D7BA86603D25}"/>
              </a:ext>
            </a:extLst>
          </p:cNvPr>
          <p:cNvSpPr>
            <a:spLocks noGrp="1"/>
          </p:cNvSpPr>
          <p:nvPr>
            <p:ph type="subTitle" idx="1"/>
          </p:nvPr>
        </p:nvSpPr>
        <p:spPr>
          <a:xfrm>
            <a:off x="531813" y="2209800"/>
            <a:ext cx="11126647" cy="914400"/>
          </a:xfrm>
        </p:spPr>
        <p:txBody>
          <a:bodyPr/>
          <a:lstStyle/>
          <a:p>
            <a:r>
              <a:rPr lang="en-US" dirty="0"/>
              <a:t>Quick Guide and Assets</a:t>
            </a:r>
          </a:p>
          <a:p>
            <a:endParaRPr lang="en-US" dirty="0"/>
          </a:p>
        </p:txBody>
      </p:sp>
      <p:sp>
        <p:nvSpPr>
          <p:cNvPr id="4" name="TextBox 3">
            <a:extLst>
              <a:ext uri="{FF2B5EF4-FFF2-40B4-BE49-F238E27FC236}">
                <a16:creationId xmlns:a16="http://schemas.microsoft.com/office/drawing/2014/main" xmlns="" id="{9F767987-B863-F44B-A850-B3969DD8F1EF}"/>
              </a:ext>
            </a:extLst>
          </p:cNvPr>
          <p:cNvSpPr txBox="1"/>
          <p:nvPr/>
        </p:nvSpPr>
        <p:spPr>
          <a:xfrm>
            <a:off x="531763" y="5539563"/>
            <a:ext cx="3848851" cy="404037"/>
          </a:xfrm>
          <a:prstGeom prst="rect">
            <a:avLst/>
          </a:prstGeom>
          <a:noFill/>
        </p:spPr>
        <p:txBody>
          <a:bodyPr wrap="square" lIns="0" tIns="0" rIns="0" bIns="0" rtlCol="0">
            <a:noAutofit/>
          </a:bodyPr>
          <a:lstStyle/>
          <a:p>
            <a:pPr>
              <a:lnSpc>
                <a:spcPct val="90000"/>
              </a:lnSpc>
            </a:pPr>
            <a:r>
              <a:rPr lang="en-US" dirty="0"/>
              <a:t>Last </a:t>
            </a:r>
            <a:r>
              <a:rPr lang="en-US"/>
              <a:t>updated 2.03.2019</a:t>
            </a:r>
            <a:endParaRPr lang="en-US" dirty="0"/>
          </a:p>
        </p:txBody>
      </p:sp>
    </p:spTree>
    <p:extLst>
      <p:ext uri="{BB962C8B-B14F-4D97-AF65-F5344CB8AC3E}">
        <p14:creationId xmlns:p14="http://schemas.microsoft.com/office/powerpoint/2010/main" val="1609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uk-UA" smtClean="0"/>
              <a:t>10</a:t>
            </a:fld>
            <a:endParaRPr lang="uk-UA" dirty="0"/>
          </a:p>
        </p:txBody>
      </p:sp>
      <p:grpSp>
        <p:nvGrpSpPr>
          <p:cNvPr id="241" name="Group 240"/>
          <p:cNvGrpSpPr/>
          <p:nvPr/>
        </p:nvGrpSpPr>
        <p:grpSpPr>
          <a:xfrm>
            <a:off x="455798" y="1468849"/>
            <a:ext cx="805942" cy="936024"/>
            <a:chOff x="487400" y="1468849"/>
            <a:chExt cx="805942" cy="936024"/>
          </a:xfrm>
        </p:grpSpPr>
        <p:grpSp>
          <p:nvGrpSpPr>
            <p:cNvPr id="284" name="Group 283"/>
            <p:cNvGrpSpPr/>
            <p:nvPr/>
          </p:nvGrpSpPr>
          <p:grpSpPr>
            <a:xfrm>
              <a:off x="598905"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 name="Rectangle 2"/>
            <p:cNvSpPr/>
            <p:nvPr/>
          </p:nvSpPr>
          <p:spPr>
            <a:xfrm>
              <a:off x="487400" y="2066319"/>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Bare Metal</a:t>
              </a:r>
            </a:p>
            <a:p>
              <a:pPr algn="ctr"/>
              <a:r>
                <a:rPr lang="en-US" sz="800" b="1" dirty="0">
                  <a:solidFill>
                    <a:schemeClr val="accent1"/>
                  </a:solidFill>
                  <a:latin typeface="Arial" charset="0"/>
                  <a:ea typeface="Arial" charset="0"/>
                  <a:cs typeface="Arial" charset="0"/>
                </a:rPr>
                <a:t>Compute</a:t>
              </a:r>
            </a:p>
          </p:txBody>
        </p:sp>
      </p:grpSp>
      <p:grpSp>
        <p:nvGrpSpPr>
          <p:cNvPr id="260" name="Group 259"/>
          <p:cNvGrpSpPr/>
          <p:nvPr/>
        </p:nvGrpSpPr>
        <p:grpSpPr>
          <a:xfrm>
            <a:off x="1494645" y="1468849"/>
            <a:ext cx="805942" cy="936024"/>
            <a:chOff x="1526247" y="1468849"/>
            <a:chExt cx="805942" cy="936024"/>
          </a:xfrm>
        </p:grpSpPr>
        <p:grpSp>
          <p:nvGrpSpPr>
            <p:cNvPr id="285" name="Group 284"/>
            <p:cNvGrpSpPr/>
            <p:nvPr/>
          </p:nvGrpSpPr>
          <p:grpSpPr>
            <a:xfrm>
              <a:off x="1646655"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2" name="Rectangle 321"/>
            <p:cNvSpPr/>
            <p:nvPr/>
          </p:nvSpPr>
          <p:spPr>
            <a:xfrm>
              <a:off x="1526247" y="2066319"/>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Virtual Machine</a:t>
              </a:r>
            </a:p>
          </p:txBody>
        </p:sp>
      </p:grpSp>
      <p:grpSp>
        <p:nvGrpSpPr>
          <p:cNvPr id="281" name="Group 280"/>
          <p:cNvGrpSpPr/>
          <p:nvPr/>
        </p:nvGrpSpPr>
        <p:grpSpPr>
          <a:xfrm>
            <a:off x="2525070" y="1468849"/>
            <a:ext cx="805942" cy="812914"/>
            <a:chOff x="2556672" y="1468849"/>
            <a:chExt cx="805942" cy="812914"/>
          </a:xfrm>
        </p:grpSpPr>
        <p:grpSp>
          <p:nvGrpSpPr>
            <p:cNvPr id="286" name="Group 285"/>
            <p:cNvGrpSpPr/>
            <p:nvPr/>
          </p:nvGrpSpPr>
          <p:grpSpPr>
            <a:xfrm>
              <a:off x="2681212"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3" name="Rectangle 322"/>
            <p:cNvSpPr/>
            <p:nvPr/>
          </p:nvSpPr>
          <p:spPr>
            <a:xfrm>
              <a:off x="2556672" y="2066319"/>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Container</a:t>
              </a:r>
            </a:p>
          </p:txBody>
        </p:sp>
      </p:grpSp>
      <p:grpSp>
        <p:nvGrpSpPr>
          <p:cNvPr id="282" name="Group 281"/>
          <p:cNvGrpSpPr/>
          <p:nvPr/>
        </p:nvGrpSpPr>
        <p:grpSpPr>
          <a:xfrm>
            <a:off x="3563565" y="1468849"/>
            <a:ext cx="805942" cy="936024"/>
            <a:chOff x="3595167" y="1468849"/>
            <a:chExt cx="805942" cy="936024"/>
          </a:xfrm>
        </p:grpSpPr>
        <p:grpSp>
          <p:nvGrpSpPr>
            <p:cNvPr id="287" name="Group 286"/>
            <p:cNvGrpSpPr/>
            <p:nvPr/>
          </p:nvGrpSpPr>
          <p:grpSpPr>
            <a:xfrm>
              <a:off x="3716745"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4" name="Rectangle 323"/>
            <p:cNvSpPr/>
            <p:nvPr/>
          </p:nvSpPr>
          <p:spPr>
            <a:xfrm>
              <a:off x="3595167" y="2066319"/>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Database System</a:t>
              </a:r>
            </a:p>
          </p:txBody>
        </p:sp>
      </p:grpSp>
      <p:grpSp>
        <p:nvGrpSpPr>
          <p:cNvPr id="283" name="Group 282"/>
          <p:cNvGrpSpPr/>
          <p:nvPr/>
        </p:nvGrpSpPr>
        <p:grpSpPr>
          <a:xfrm>
            <a:off x="1491100" y="3154636"/>
            <a:ext cx="805942" cy="949893"/>
            <a:chOff x="4628809" y="1468849"/>
            <a:chExt cx="805942" cy="949893"/>
          </a:xfrm>
        </p:grpSpPr>
        <p:grpSp>
          <p:nvGrpSpPr>
            <p:cNvPr id="288" name="Group 287"/>
            <p:cNvGrpSpPr/>
            <p:nvPr/>
          </p:nvGrpSpPr>
          <p:grpSpPr>
            <a:xfrm>
              <a:off x="4752276" y="1468849"/>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5" name="Rectangle 324"/>
            <p:cNvSpPr/>
            <p:nvPr/>
          </p:nvSpPr>
          <p:spPr>
            <a:xfrm>
              <a:off x="4628809" y="2080188"/>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Load</a:t>
              </a:r>
              <a:br>
                <a:rPr lang="en-US" sz="800" b="1" dirty="0">
                  <a:solidFill>
                    <a:schemeClr val="accent1"/>
                  </a:solidFill>
                  <a:latin typeface="Arial" charset="0"/>
                  <a:ea typeface="Arial" charset="0"/>
                  <a:cs typeface="Arial" charset="0"/>
                </a:rPr>
              </a:br>
              <a:r>
                <a:rPr lang="en-US" sz="800" b="1" dirty="0">
                  <a:solidFill>
                    <a:schemeClr val="accent1"/>
                  </a:solidFill>
                  <a:latin typeface="Arial" charset="0"/>
                  <a:ea typeface="Arial" charset="0"/>
                  <a:cs typeface="Arial" charset="0"/>
                </a:rPr>
                <a:t>Balancer</a:t>
              </a:r>
            </a:p>
          </p:txBody>
        </p:sp>
      </p:grpSp>
      <p:grpSp>
        <p:nvGrpSpPr>
          <p:cNvPr id="370" name="Group 369"/>
          <p:cNvGrpSpPr/>
          <p:nvPr/>
        </p:nvGrpSpPr>
        <p:grpSpPr>
          <a:xfrm>
            <a:off x="5260744" y="1445481"/>
            <a:ext cx="805942" cy="959392"/>
            <a:chOff x="8002435" y="1468849"/>
            <a:chExt cx="805942" cy="959392"/>
          </a:xfrm>
        </p:grpSpPr>
        <p:grpSp>
          <p:nvGrpSpPr>
            <p:cNvPr id="291" name="Group 290"/>
            <p:cNvGrpSpPr/>
            <p:nvPr/>
          </p:nvGrpSpPr>
          <p:grpSpPr>
            <a:xfrm>
              <a:off x="8104793" y="1468849"/>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8" name="Rectangle 337"/>
            <p:cNvSpPr/>
            <p:nvPr/>
          </p:nvSpPr>
          <p:spPr>
            <a:xfrm>
              <a:off x="8002435" y="2089687"/>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Block Storage</a:t>
              </a:r>
            </a:p>
          </p:txBody>
        </p:sp>
      </p:grpSp>
      <p:grpSp>
        <p:nvGrpSpPr>
          <p:cNvPr id="371" name="Group 370"/>
          <p:cNvGrpSpPr/>
          <p:nvPr/>
        </p:nvGrpSpPr>
        <p:grpSpPr>
          <a:xfrm>
            <a:off x="6271647" y="1445481"/>
            <a:ext cx="805942" cy="953482"/>
            <a:chOff x="9019344" y="1468849"/>
            <a:chExt cx="805942" cy="953482"/>
          </a:xfrm>
        </p:grpSpPr>
        <p:grpSp>
          <p:nvGrpSpPr>
            <p:cNvPr id="292" name="Group 291"/>
            <p:cNvGrpSpPr/>
            <p:nvPr/>
          </p:nvGrpSpPr>
          <p:grpSpPr>
            <a:xfrm>
              <a:off x="9113143" y="1468849"/>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9" name="Rectangle 338"/>
            <p:cNvSpPr/>
            <p:nvPr/>
          </p:nvSpPr>
          <p:spPr>
            <a:xfrm>
              <a:off x="9019344" y="2083777"/>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Object Storage</a:t>
              </a:r>
            </a:p>
          </p:txBody>
        </p:sp>
      </p:grpSp>
      <p:grpSp>
        <p:nvGrpSpPr>
          <p:cNvPr id="372" name="Group 371"/>
          <p:cNvGrpSpPr/>
          <p:nvPr/>
        </p:nvGrpSpPr>
        <p:grpSpPr>
          <a:xfrm>
            <a:off x="410661" y="3153042"/>
            <a:ext cx="911906" cy="951487"/>
            <a:chOff x="9986753" y="1468849"/>
            <a:chExt cx="911906" cy="951487"/>
          </a:xfrm>
        </p:grpSpPr>
        <p:grpSp>
          <p:nvGrpSpPr>
            <p:cNvPr id="293" name="Group 292"/>
            <p:cNvGrpSpPr/>
            <p:nvPr/>
          </p:nvGrpSpPr>
          <p:grpSpPr>
            <a:xfrm>
              <a:off x="10131618" y="1468849"/>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0" name="Rectangle 339"/>
            <p:cNvSpPr/>
            <p:nvPr/>
          </p:nvSpPr>
          <p:spPr>
            <a:xfrm>
              <a:off x="9986753" y="2081782"/>
              <a:ext cx="911906"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Virtual Cloud</a:t>
              </a:r>
            </a:p>
            <a:p>
              <a:pPr algn="ctr"/>
              <a:r>
                <a:rPr lang="en-US" sz="800" b="1" dirty="0">
                  <a:solidFill>
                    <a:schemeClr val="accent1"/>
                  </a:solidFill>
                  <a:latin typeface="Arial" charset="0"/>
                  <a:ea typeface="Arial" charset="0"/>
                  <a:cs typeface="Arial" charset="0"/>
                </a:rPr>
                <a:t>Network</a:t>
              </a:r>
            </a:p>
          </p:txBody>
        </p:sp>
      </p:grpSp>
      <p:grpSp>
        <p:nvGrpSpPr>
          <p:cNvPr id="373" name="Group 372"/>
          <p:cNvGrpSpPr/>
          <p:nvPr/>
        </p:nvGrpSpPr>
        <p:grpSpPr>
          <a:xfrm>
            <a:off x="2628020" y="3155278"/>
            <a:ext cx="595644" cy="845249"/>
            <a:chOff x="11115459" y="1468849"/>
            <a:chExt cx="595644" cy="845249"/>
          </a:xfrm>
        </p:grpSpPr>
        <p:grpSp>
          <p:nvGrpSpPr>
            <p:cNvPr id="294" name="Group 293"/>
            <p:cNvGrpSpPr/>
            <p:nvPr/>
          </p:nvGrpSpPr>
          <p:grpSpPr>
            <a:xfrm>
              <a:off x="11128158" y="1468849"/>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1" name="Rectangle 340"/>
            <p:cNvSpPr/>
            <p:nvPr/>
          </p:nvSpPr>
          <p:spPr>
            <a:xfrm>
              <a:off x="11115459" y="2098654"/>
              <a:ext cx="595644"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Firewall</a:t>
              </a:r>
            </a:p>
          </p:txBody>
        </p:sp>
      </p:grpSp>
      <p:grpSp>
        <p:nvGrpSpPr>
          <p:cNvPr id="374" name="Group 373"/>
          <p:cNvGrpSpPr/>
          <p:nvPr/>
        </p:nvGrpSpPr>
        <p:grpSpPr>
          <a:xfrm>
            <a:off x="10616565" y="2631987"/>
            <a:ext cx="587467" cy="777083"/>
            <a:chOff x="598905" y="2625219"/>
            <a:chExt cx="587467" cy="777083"/>
          </a:xfrm>
        </p:grpSpPr>
        <p:grpSp>
          <p:nvGrpSpPr>
            <p:cNvPr id="295" name="Group 294"/>
            <p:cNvGrpSpPr/>
            <p:nvPr/>
          </p:nvGrpSpPr>
          <p:grpSpPr>
            <a:xfrm>
              <a:off x="598905" y="2625219"/>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42" name="Rectangle 341"/>
            <p:cNvSpPr/>
            <p:nvPr/>
          </p:nvSpPr>
          <p:spPr>
            <a:xfrm>
              <a:off x="627939" y="3186858"/>
              <a:ext cx="513560"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VPN</a:t>
              </a:r>
            </a:p>
          </p:txBody>
        </p:sp>
      </p:grpSp>
      <p:grpSp>
        <p:nvGrpSpPr>
          <p:cNvPr id="375" name="Group 374"/>
          <p:cNvGrpSpPr/>
          <p:nvPr/>
        </p:nvGrpSpPr>
        <p:grpSpPr>
          <a:xfrm>
            <a:off x="1439453" y="4294837"/>
            <a:ext cx="805942" cy="973131"/>
            <a:chOff x="1526467" y="2625219"/>
            <a:chExt cx="805942" cy="973131"/>
          </a:xfrm>
        </p:grpSpPr>
        <p:grpSp>
          <p:nvGrpSpPr>
            <p:cNvPr id="296" name="Group 295"/>
            <p:cNvGrpSpPr/>
            <p:nvPr/>
          </p:nvGrpSpPr>
          <p:grpSpPr>
            <a:xfrm>
              <a:off x="1604613" y="2625219"/>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3" name="Rectangle 342"/>
            <p:cNvSpPr/>
            <p:nvPr/>
          </p:nvSpPr>
          <p:spPr>
            <a:xfrm>
              <a:off x="1526467" y="3259796"/>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Internet Gateway</a:t>
              </a:r>
            </a:p>
          </p:txBody>
        </p:sp>
      </p:grpSp>
      <p:grpSp>
        <p:nvGrpSpPr>
          <p:cNvPr id="376" name="Group 375"/>
          <p:cNvGrpSpPr/>
          <p:nvPr/>
        </p:nvGrpSpPr>
        <p:grpSpPr>
          <a:xfrm>
            <a:off x="3553295" y="3117166"/>
            <a:ext cx="805942" cy="1101265"/>
            <a:chOff x="2558095" y="2625219"/>
            <a:chExt cx="805942" cy="1101265"/>
          </a:xfrm>
        </p:grpSpPr>
        <p:grpSp>
          <p:nvGrpSpPr>
            <p:cNvPr id="297" name="Group 296"/>
            <p:cNvGrpSpPr/>
            <p:nvPr/>
          </p:nvGrpSpPr>
          <p:grpSpPr>
            <a:xfrm>
              <a:off x="2681212" y="2625219"/>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4" name="Rectangle 343"/>
            <p:cNvSpPr/>
            <p:nvPr/>
          </p:nvSpPr>
          <p:spPr>
            <a:xfrm>
              <a:off x="2558095" y="3264819"/>
              <a:ext cx="805942" cy="461665"/>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Dynamic Routing Gateway</a:t>
              </a:r>
            </a:p>
          </p:txBody>
        </p:sp>
      </p:grpSp>
      <p:grpSp>
        <p:nvGrpSpPr>
          <p:cNvPr id="7" name="Group 6">
            <a:extLst>
              <a:ext uri="{FF2B5EF4-FFF2-40B4-BE49-F238E27FC236}">
                <a16:creationId xmlns:a16="http://schemas.microsoft.com/office/drawing/2014/main" xmlns="" id="{E77517F6-03EC-CF4E-A0D0-150CFFED288C}"/>
              </a:ext>
            </a:extLst>
          </p:cNvPr>
          <p:cNvGrpSpPr/>
          <p:nvPr/>
        </p:nvGrpSpPr>
        <p:grpSpPr>
          <a:xfrm>
            <a:off x="9452672" y="1364811"/>
            <a:ext cx="805942" cy="905447"/>
            <a:chOff x="9452672" y="1364811"/>
            <a:chExt cx="805942" cy="905447"/>
          </a:xfrm>
        </p:grpSpPr>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5" name="Rectangle 344"/>
            <p:cNvSpPr/>
            <p:nvPr/>
          </p:nvSpPr>
          <p:spPr>
            <a:xfrm>
              <a:off x="9452672" y="2054814"/>
              <a:ext cx="805942" cy="215444"/>
            </a:xfrm>
            <a:prstGeom prst="rect">
              <a:avLst/>
            </a:prstGeom>
          </p:spPr>
          <p:txBody>
            <a:bodyPr wrap="square">
              <a:spAutoFit/>
            </a:bodyPr>
            <a:lstStyle/>
            <a:p>
              <a:pPr algn="ctr"/>
              <a:r>
                <a:rPr lang="en-US" sz="800" b="1" dirty="0" err="1">
                  <a:solidFill>
                    <a:schemeClr val="accent1"/>
                  </a:solidFill>
                  <a:latin typeface="Arial" charset="0"/>
                  <a:ea typeface="Arial" charset="0"/>
                  <a:cs typeface="Arial" charset="0"/>
                </a:rPr>
                <a:t>FastConnect</a:t>
              </a:r>
              <a:r>
                <a:rPr lang="en-US" sz="800" b="1" dirty="0">
                  <a:solidFill>
                    <a:schemeClr val="accent1"/>
                  </a:solidFill>
                  <a:latin typeface="Arial" charset="0"/>
                  <a:ea typeface="Arial" charset="0"/>
                  <a:cs typeface="Arial" charset="0"/>
                </a:rPr>
                <a:t> </a:t>
              </a:r>
            </a:p>
          </p:txBody>
        </p:sp>
      </p:grpSp>
      <p:grpSp>
        <p:nvGrpSpPr>
          <p:cNvPr id="378" name="Group 377"/>
          <p:cNvGrpSpPr/>
          <p:nvPr/>
        </p:nvGrpSpPr>
        <p:grpSpPr>
          <a:xfrm>
            <a:off x="10517539" y="1547481"/>
            <a:ext cx="805942" cy="965774"/>
            <a:chOff x="4648728" y="2625219"/>
            <a:chExt cx="805942" cy="965774"/>
          </a:xfrm>
        </p:grpSpPr>
        <p:grpSp>
          <p:nvGrpSpPr>
            <p:cNvPr id="299" name="Group 298"/>
            <p:cNvGrpSpPr/>
            <p:nvPr/>
          </p:nvGrpSpPr>
          <p:grpSpPr>
            <a:xfrm>
              <a:off x="4752276" y="2625219"/>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6" name="Rectangle 345"/>
            <p:cNvSpPr/>
            <p:nvPr/>
          </p:nvSpPr>
          <p:spPr>
            <a:xfrm>
              <a:off x="4648728" y="3129328"/>
              <a:ext cx="805942" cy="461665"/>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Customer Premises</a:t>
              </a:r>
            </a:p>
            <a:p>
              <a:pPr algn="ctr"/>
              <a:r>
                <a:rPr lang="en-US" sz="800" b="1" dirty="0">
                  <a:solidFill>
                    <a:schemeClr val="accent1"/>
                  </a:solidFill>
                  <a:latin typeface="Arial" charset="0"/>
                  <a:ea typeface="Arial" charset="0"/>
                  <a:cs typeface="Arial" charset="0"/>
                </a:rPr>
                <a:t>Equipment </a:t>
              </a:r>
            </a:p>
          </p:txBody>
        </p:sp>
      </p:grpSp>
      <p:grpSp>
        <p:nvGrpSpPr>
          <p:cNvPr id="8" name="Group 7">
            <a:extLst>
              <a:ext uri="{FF2B5EF4-FFF2-40B4-BE49-F238E27FC236}">
                <a16:creationId xmlns:a16="http://schemas.microsoft.com/office/drawing/2014/main" xmlns="" id="{13FCD1F2-069C-514D-B203-29C39C702B0E}"/>
              </a:ext>
            </a:extLst>
          </p:cNvPr>
          <p:cNvGrpSpPr/>
          <p:nvPr/>
        </p:nvGrpSpPr>
        <p:grpSpPr>
          <a:xfrm>
            <a:off x="9354736" y="2600191"/>
            <a:ext cx="805942" cy="934863"/>
            <a:chOff x="9456462" y="2417318"/>
            <a:chExt cx="805942" cy="934863"/>
          </a:xfrm>
        </p:grpSpPr>
        <p:grpSp>
          <p:nvGrpSpPr>
            <p:cNvPr id="300" name="Group 299"/>
            <p:cNvGrpSpPr/>
            <p:nvPr/>
          </p:nvGrpSpPr>
          <p:grpSpPr>
            <a:xfrm>
              <a:off x="9479462" y="2417318"/>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7" name="Rectangle 346"/>
            <p:cNvSpPr/>
            <p:nvPr/>
          </p:nvSpPr>
          <p:spPr>
            <a:xfrm>
              <a:off x="9456462" y="3013627"/>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Customer </a:t>
              </a:r>
            </a:p>
            <a:p>
              <a:pPr algn="ctr"/>
              <a:r>
                <a:rPr lang="en-US" sz="800" b="1" dirty="0">
                  <a:solidFill>
                    <a:schemeClr val="accent1"/>
                  </a:solidFill>
                  <a:latin typeface="Arial" charset="0"/>
                  <a:ea typeface="Arial" charset="0"/>
                  <a:cs typeface="Arial" charset="0"/>
                </a:rPr>
                <a:t>Data Center</a:t>
              </a:r>
            </a:p>
          </p:txBody>
        </p:sp>
      </p:grpSp>
      <p:grpSp>
        <p:nvGrpSpPr>
          <p:cNvPr id="383" name="Group 382"/>
          <p:cNvGrpSpPr/>
          <p:nvPr/>
        </p:nvGrpSpPr>
        <p:grpSpPr>
          <a:xfrm>
            <a:off x="2505808" y="4351216"/>
            <a:ext cx="863192" cy="801008"/>
            <a:chOff x="10011110" y="2625219"/>
            <a:chExt cx="863192" cy="801008"/>
          </a:xfrm>
        </p:grpSpPr>
        <p:grpSp>
          <p:nvGrpSpPr>
            <p:cNvPr id="304" name="Group 303"/>
            <p:cNvGrpSpPr/>
            <p:nvPr/>
          </p:nvGrpSpPr>
          <p:grpSpPr>
            <a:xfrm>
              <a:off x="10131618" y="2625219"/>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1" name="Rectangle 350"/>
            <p:cNvSpPr/>
            <p:nvPr/>
          </p:nvSpPr>
          <p:spPr>
            <a:xfrm>
              <a:off x="10011110" y="3210783"/>
              <a:ext cx="86319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Route Table</a:t>
              </a:r>
            </a:p>
          </p:txBody>
        </p:sp>
      </p:grpSp>
      <p:grpSp>
        <p:nvGrpSpPr>
          <p:cNvPr id="11" name="Group 10">
            <a:extLst>
              <a:ext uri="{FF2B5EF4-FFF2-40B4-BE49-F238E27FC236}">
                <a16:creationId xmlns:a16="http://schemas.microsoft.com/office/drawing/2014/main" xmlns="" id="{3608DD76-97FC-3948-BBFA-5F709DEEC6DB}"/>
              </a:ext>
            </a:extLst>
          </p:cNvPr>
          <p:cNvGrpSpPr/>
          <p:nvPr/>
        </p:nvGrpSpPr>
        <p:grpSpPr>
          <a:xfrm>
            <a:off x="3643267" y="4320417"/>
            <a:ext cx="595644" cy="947551"/>
            <a:chOff x="3674869" y="4320417"/>
            <a:chExt cx="595644" cy="947551"/>
          </a:xfrm>
        </p:grpSpPr>
        <p:grpSp>
          <p:nvGrpSpPr>
            <p:cNvPr id="305" name="Group 304"/>
            <p:cNvGrpSpPr/>
            <p:nvPr/>
          </p:nvGrpSpPr>
          <p:grpSpPr>
            <a:xfrm>
              <a:off x="3680635"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352" name="Rectangle 351"/>
            <p:cNvSpPr/>
            <p:nvPr/>
          </p:nvSpPr>
          <p:spPr>
            <a:xfrm>
              <a:off x="3674869" y="4929414"/>
              <a:ext cx="595644"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Security Lists</a:t>
              </a:r>
            </a:p>
          </p:txBody>
        </p:sp>
      </p:grpSp>
      <p:grpSp>
        <p:nvGrpSpPr>
          <p:cNvPr id="385" name="Group 384"/>
          <p:cNvGrpSpPr/>
          <p:nvPr/>
        </p:nvGrpSpPr>
        <p:grpSpPr>
          <a:xfrm>
            <a:off x="6271647" y="2595858"/>
            <a:ext cx="805942" cy="944775"/>
            <a:chOff x="487400" y="3775928"/>
            <a:chExt cx="805942" cy="944775"/>
          </a:xfrm>
        </p:grpSpPr>
        <p:grpSp>
          <p:nvGrpSpPr>
            <p:cNvPr id="306" name="Group 305"/>
            <p:cNvGrpSpPr/>
            <p:nvPr/>
          </p:nvGrpSpPr>
          <p:grpSpPr>
            <a:xfrm>
              <a:off x="598905" y="377592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3" name="Rectangle 352"/>
            <p:cNvSpPr/>
            <p:nvPr/>
          </p:nvSpPr>
          <p:spPr>
            <a:xfrm>
              <a:off x="487400" y="4382149"/>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Back Up/</a:t>
              </a:r>
            </a:p>
            <a:p>
              <a:pPr algn="ctr"/>
              <a:r>
                <a:rPr lang="en-US" sz="800" b="1" dirty="0">
                  <a:solidFill>
                    <a:schemeClr val="accent1"/>
                  </a:solidFill>
                  <a:latin typeface="Arial" charset="0"/>
                  <a:ea typeface="Arial" charset="0"/>
                  <a:cs typeface="Arial" charset="0"/>
                </a:rPr>
                <a:t>Restore</a:t>
              </a:r>
            </a:p>
          </p:txBody>
        </p:sp>
      </p:grpSp>
      <p:grpSp>
        <p:nvGrpSpPr>
          <p:cNvPr id="386" name="Group 385"/>
          <p:cNvGrpSpPr/>
          <p:nvPr/>
        </p:nvGrpSpPr>
        <p:grpSpPr>
          <a:xfrm>
            <a:off x="5276807" y="3743942"/>
            <a:ext cx="805942" cy="871093"/>
            <a:chOff x="1526467" y="3775928"/>
            <a:chExt cx="805942" cy="871093"/>
          </a:xfrm>
        </p:grpSpPr>
        <p:grpSp>
          <p:nvGrpSpPr>
            <p:cNvPr id="307" name="Group 306"/>
            <p:cNvGrpSpPr/>
            <p:nvPr/>
          </p:nvGrpSpPr>
          <p:grpSpPr>
            <a:xfrm>
              <a:off x="1646655" y="3775928"/>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4" name="Rectangle 353"/>
            <p:cNvSpPr/>
            <p:nvPr/>
          </p:nvSpPr>
          <p:spPr>
            <a:xfrm>
              <a:off x="1526467" y="4431577"/>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Buckets</a:t>
              </a:r>
            </a:p>
          </p:txBody>
        </p:sp>
      </p:grpSp>
      <p:grpSp>
        <p:nvGrpSpPr>
          <p:cNvPr id="392" name="Group 391"/>
          <p:cNvGrpSpPr/>
          <p:nvPr/>
        </p:nvGrpSpPr>
        <p:grpSpPr>
          <a:xfrm>
            <a:off x="7270977" y="1438645"/>
            <a:ext cx="805942" cy="835826"/>
            <a:chOff x="8016317" y="3775928"/>
            <a:chExt cx="805942" cy="835826"/>
          </a:xfrm>
        </p:grpSpPr>
        <p:grpSp>
          <p:nvGrpSpPr>
            <p:cNvPr id="313" name="Group 312"/>
            <p:cNvGrpSpPr/>
            <p:nvPr/>
          </p:nvGrpSpPr>
          <p:grpSpPr>
            <a:xfrm>
              <a:off x="8104793" y="3775928"/>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0" name="Rectangle 359"/>
            <p:cNvSpPr/>
            <p:nvPr/>
          </p:nvSpPr>
          <p:spPr>
            <a:xfrm>
              <a:off x="8016317" y="4396310"/>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File Storage</a:t>
              </a:r>
            </a:p>
          </p:txBody>
        </p:sp>
      </p:grpSp>
      <p:grpSp>
        <p:nvGrpSpPr>
          <p:cNvPr id="393" name="Group 392"/>
          <p:cNvGrpSpPr/>
          <p:nvPr/>
        </p:nvGrpSpPr>
        <p:grpSpPr>
          <a:xfrm>
            <a:off x="5277257" y="5269983"/>
            <a:ext cx="805942" cy="821665"/>
            <a:chOff x="9012494" y="3775928"/>
            <a:chExt cx="805942" cy="821665"/>
          </a:xfrm>
        </p:grpSpPr>
        <p:grpSp>
          <p:nvGrpSpPr>
            <p:cNvPr id="314" name="Group 313"/>
            <p:cNvGrpSpPr/>
            <p:nvPr/>
          </p:nvGrpSpPr>
          <p:grpSpPr>
            <a:xfrm>
              <a:off x="9113143" y="3775928"/>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1" name="Rectangle 360"/>
            <p:cNvSpPr/>
            <p:nvPr/>
          </p:nvSpPr>
          <p:spPr>
            <a:xfrm>
              <a:off x="9012494" y="4382149"/>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CDN</a:t>
              </a:r>
            </a:p>
          </p:txBody>
        </p:sp>
      </p:grpSp>
      <p:grpSp>
        <p:nvGrpSpPr>
          <p:cNvPr id="394" name="Group 393"/>
          <p:cNvGrpSpPr/>
          <p:nvPr/>
        </p:nvGrpSpPr>
        <p:grpSpPr>
          <a:xfrm>
            <a:off x="6175658" y="5269983"/>
            <a:ext cx="911906" cy="821665"/>
            <a:chOff x="9986753" y="3775928"/>
            <a:chExt cx="911906" cy="821665"/>
          </a:xfrm>
        </p:grpSpPr>
        <p:grpSp>
          <p:nvGrpSpPr>
            <p:cNvPr id="315" name="Group 314"/>
            <p:cNvGrpSpPr/>
            <p:nvPr/>
          </p:nvGrpSpPr>
          <p:grpSpPr>
            <a:xfrm>
              <a:off x="10131618" y="3775928"/>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2" name="Rectangle 361"/>
            <p:cNvSpPr/>
            <p:nvPr/>
          </p:nvSpPr>
          <p:spPr>
            <a:xfrm>
              <a:off x="9986753" y="4382149"/>
              <a:ext cx="911906"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DNS</a:t>
              </a:r>
            </a:p>
          </p:txBody>
        </p:sp>
      </p:grpSp>
      <p:grpSp>
        <p:nvGrpSpPr>
          <p:cNvPr id="395" name="Group 394"/>
          <p:cNvGrpSpPr/>
          <p:nvPr/>
        </p:nvGrpSpPr>
        <p:grpSpPr>
          <a:xfrm>
            <a:off x="9419640" y="3794375"/>
            <a:ext cx="692610" cy="821665"/>
            <a:chOff x="11075214" y="3775928"/>
            <a:chExt cx="692610" cy="821665"/>
          </a:xfrm>
        </p:grpSpPr>
        <p:grpSp>
          <p:nvGrpSpPr>
            <p:cNvPr id="316" name="Group 315"/>
            <p:cNvGrpSpPr/>
            <p:nvPr/>
          </p:nvGrpSpPr>
          <p:grpSpPr>
            <a:xfrm>
              <a:off x="11128158" y="3775928"/>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3" name="Rectangle 362"/>
            <p:cNvSpPr/>
            <p:nvPr/>
          </p:nvSpPr>
          <p:spPr>
            <a:xfrm>
              <a:off x="11075214" y="4382149"/>
              <a:ext cx="692610"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Backbone</a:t>
              </a:r>
            </a:p>
          </p:txBody>
        </p:sp>
      </p:grpSp>
      <p:grpSp>
        <p:nvGrpSpPr>
          <p:cNvPr id="9" name="Group 8">
            <a:extLst>
              <a:ext uri="{FF2B5EF4-FFF2-40B4-BE49-F238E27FC236}">
                <a16:creationId xmlns:a16="http://schemas.microsoft.com/office/drawing/2014/main" xmlns="" id="{3E126859-9D17-3842-A913-259B27FC063C}"/>
              </a:ext>
            </a:extLst>
          </p:cNvPr>
          <p:cNvGrpSpPr/>
          <p:nvPr/>
        </p:nvGrpSpPr>
        <p:grpSpPr>
          <a:xfrm>
            <a:off x="7170058" y="2580454"/>
            <a:ext cx="1007780" cy="837069"/>
            <a:chOff x="7096488" y="2580454"/>
            <a:chExt cx="1007780" cy="837069"/>
          </a:xfrm>
        </p:grpSpPr>
        <p:grpSp>
          <p:nvGrpSpPr>
            <p:cNvPr id="317" name="Group 316"/>
            <p:cNvGrpSpPr/>
            <p:nvPr/>
          </p:nvGrpSpPr>
          <p:grpSpPr>
            <a:xfrm>
              <a:off x="7285434"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9812"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4" name="Rectangle 363"/>
            <p:cNvSpPr/>
            <p:nvPr/>
          </p:nvSpPr>
          <p:spPr>
            <a:xfrm>
              <a:off x="7096488" y="3202079"/>
              <a:ext cx="1007780"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Data Transfer</a:t>
              </a:r>
            </a:p>
          </p:txBody>
        </p:sp>
      </p:grpSp>
      <p:grpSp>
        <p:nvGrpSpPr>
          <p:cNvPr id="397" name="Group 396"/>
          <p:cNvGrpSpPr/>
          <p:nvPr/>
        </p:nvGrpSpPr>
        <p:grpSpPr>
          <a:xfrm>
            <a:off x="7203532" y="5264955"/>
            <a:ext cx="805942" cy="796812"/>
            <a:chOff x="1526467" y="4963541"/>
            <a:chExt cx="805942" cy="796812"/>
          </a:xfrm>
        </p:grpSpPr>
        <p:grpSp>
          <p:nvGrpSpPr>
            <p:cNvPr id="318" name="Group 317"/>
            <p:cNvGrpSpPr/>
            <p:nvPr/>
          </p:nvGrpSpPr>
          <p:grpSpPr>
            <a:xfrm>
              <a:off x="1646655" y="4963541"/>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5" name="Rectangle 364"/>
            <p:cNvSpPr/>
            <p:nvPr/>
          </p:nvSpPr>
          <p:spPr>
            <a:xfrm>
              <a:off x="1526467" y="5544909"/>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WAF</a:t>
              </a:r>
            </a:p>
          </p:txBody>
        </p:sp>
      </p:grpSp>
      <p:grpSp>
        <p:nvGrpSpPr>
          <p:cNvPr id="398" name="Group 397"/>
          <p:cNvGrpSpPr/>
          <p:nvPr/>
        </p:nvGrpSpPr>
        <p:grpSpPr>
          <a:xfrm>
            <a:off x="8125442" y="5297907"/>
            <a:ext cx="1013320" cy="763860"/>
            <a:chOff x="2442235" y="4963541"/>
            <a:chExt cx="1013320" cy="763860"/>
          </a:xfrm>
        </p:grpSpPr>
        <p:grpSp>
          <p:nvGrpSpPr>
            <p:cNvPr id="319" name="Group 318"/>
            <p:cNvGrpSpPr/>
            <p:nvPr/>
          </p:nvGrpSpPr>
          <p:grpSpPr>
            <a:xfrm>
              <a:off x="2608290" y="4963541"/>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6" name="Rectangle 365"/>
            <p:cNvSpPr/>
            <p:nvPr/>
          </p:nvSpPr>
          <p:spPr>
            <a:xfrm>
              <a:off x="2442235" y="5511957"/>
              <a:ext cx="1013320"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Email Delivery</a:t>
              </a:r>
            </a:p>
          </p:txBody>
        </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t>Edge</a:t>
            </a:r>
          </a:p>
        </p:txBody>
      </p:sp>
      <p:grpSp>
        <p:nvGrpSpPr>
          <p:cNvPr id="404" name="Group 403"/>
          <p:cNvGrpSpPr/>
          <p:nvPr/>
        </p:nvGrpSpPr>
        <p:grpSpPr>
          <a:xfrm>
            <a:off x="5186212" y="2418596"/>
            <a:ext cx="977630" cy="1115587"/>
            <a:chOff x="8736213" y="4367053"/>
            <a:chExt cx="977630" cy="1115587"/>
          </a:xfrm>
        </p:grpSpPr>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36213" y="4367053"/>
              <a:ext cx="977630" cy="977630"/>
            </a:xfrm>
            <a:prstGeom prst="rect">
              <a:avLst/>
            </a:prstGeom>
          </p:spPr>
        </p:pic>
        <p:sp>
          <p:nvSpPr>
            <p:cNvPr id="406" name="Rectangle 405">
              <a:extLst>
                <a:ext uri="{FF2B5EF4-FFF2-40B4-BE49-F238E27FC236}">
                  <a16:creationId xmlns:a16="http://schemas.microsoft.com/office/drawing/2014/main" xmlns="" id="{D3AEC4C9-2673-D244-9502-A67A6841354D}"/>
                </a:ext>
              </a:extLst>
            </p:cNvPr>
            <p:cNvSpPr/>
            <p:nvPr/>
          </p:nvSpPr>
          <p:spPr>
            <a:xfrm>
              <a:off x="8811745" y="5144086"/>
              <a:ext cx="805942" cy="33855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Storage Gateway</a:t>
              </a:r>
            </a:p>
          </p:txBody>
        </p:sp>
      </p:grpSp>
      <p:grpSp>
        <p:nvGrpSpPr>
          <p:cNvPr id="6" name="Group 5">
            <a:extLst>
              <a:ext uri="{FF2B5EF4-FFF2-40B4-BE49-F238E27FC236}">
                <a16:creationId xmlns:a16="http://schemas.microsoft.com/office/drawing/2014/main" xmlns="" id="{91BA6449-A261-2B43-9127-878A8C4029BA}"/>
              </a:ext>
            </a:extLst>
          </p:cNvPr>
          <p:cNvGrpSpPr/>
          <p:nvPr/>
        </p:nvGrpSpPr>
        <p:grpSpPr>
          <a:xfrm>
            <a:off x="304814" y="4082300"/>
            <a:ext cx="1090437" cy="1187077"/>
            <a:chOff x="351730" y="4082300"/>
            <a:chExt cx="1090437" cy="1187077"/>
          </a:xfrm>
        </p:grpSpPr>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1730" y="4082300"/>
              <a:ext cx="1090437" cy="1090437"/>
            </a:xfrm>
            <a:prstGeom prst="rect">
              <a:avLst/>
            </a:prstGeom>
          </p:spPr>
        </p:pic>
        <p:sp>
          <p:nvSpPr>
            <p:cNvPr id="301" name="Rectangle 300">
              <a:extLst>
                <a:ext uri="{FF2B5EF4-FFF2-40B4-BE49-F238E27FC236}">
                  <a16:creationId xmlns:a16="http://schemas.microsoft.com/office/drawing/2014/main" xmlns="" id="{A0446699-3157-7B47-8151-EF0C58687DC6}"/>
                </a:ext>
              </a:extLst>
            </p:cNvPr>
            <p:cNvSpPr/>
            <p:nvPr/>
          </p:nvSpPr>
          <p:spPr>
            <a:xfrm>
              <a:off x="487209" y="4930823"/>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Service Gateway</a:t>
              </a:r>
            </a:p>
          </p:txBody>
        </p:sp>
      </p:grpSp>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t>OCI Icons – Red with Captions – Group 1</a:t>
            </a:r>
          </a:p>
        </p:txBody>
      </p:sp>
    </p:spTree>
    <p:extLst>
      <p:ext uri="{BB962C8B-B14F-4D97-AF65-F5344CB8AC3E}">
        <p14:creationId xmlns:p14="http://schemas.microsoft.com/office/powerpoint/2010/main" val="156171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11</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t>OCI Icons – Red with Captions</a:t>
            </a:r>
            <a:r>
              <a:rPr lang="en-US" dirty="0"/>
              <a:t> – Group 2</a:t>
            </a:r>
            <a:endParaRPr lang="en-US" sz="3200" dirty="0"/>
          </a:p>
        </p:txBody>
      </p:sp>
      <p:grpSp>
        <p:nvGrpSpPr>
          <p:cNvPr id="368" name="Group 367"/>
          <p:cNvGrpSpPr/>
          <p:nvPr/>
        </p:nvGrpSpPr>
        <p:grpSpPr>
          <a:xfrm>
            <a:off x="523988" y="1531606"/>
            <a:ext cx="805942" cy="932196"/>
            <a:chOff x="5792301" y="1481549"/>
            <a:chExt cx="805942" cy="932196"/>
          </a:xfrm>
        </p:grpSpPr>
        <p:grpSp>
          <p:nvGrpSpPr>
            <p:cNvPr id="289" name="Group 288"/>
            <p:cNvGrpSpPr/>
            <p:nvPr/>
          </p:nvGrpSpPr>
          <p:grpSpPr>
            <a:xfrm>
              <a:off x="5830775" y="1481549"/>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6" name="Rectangle 325"/>
            <p:cNvSpPr/>
            <p:nvPr/>
          </p:nvSpPr>
          <p:spPr>
            <a:xfrm>
              <a:off x="5792301" y="2075191"/>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ID &amp; Access</a:t>
              </a:r>
            </a:p>
            <a:p>
              <a:pPr algn="ctr"/>
              <a:r>
                <a:rPr lang="en-US" sz="800" b="1" dirty="0">
                  <a:solidFill>
                    <a:schemeClr val="accent1"/>
                  </a:solidFill>
                  <a:latin typeface="Arial" charset="0"/>
                  <a:ea typeface="Arial" charset="0"/>
                  <a:cs typeface="Arial" charset="0"/>
                </a:rPr>
                <a:t>Management </a:t>
              </a:r>
            </a:p>
          </p:txBody>
        </p:sp>
      </p:grpSp>
      <p:grpSp>
        <p:nvGrpSpPr>
          <p:cNvPr id="33" name="Group 32">
            <a:extLst>
              <a:ext uri="{FF2B5EF4-FFF2-40B4-BE49-F238E27FC236}">
                <a16:creationId xmlns:a16="http://schemas.microsoft.com/office/drawing/2014/main" xmlns="" id="{6F6137A0-CA22-8C41-963F-D11A312354FE}"/>
              </a:ext>
            </a:extLst>
          </p:cNvPr>
          <p:cNvGrpSpPr/>
          <p:nvPr/>
        </p:nvGrpSpPr>
        <p:grpSpPr>
          <a:xfrm>
            <a:off x="2530097" y="2643808"/>
            <a:ext cx="874164" cy="853577"/>
            <a:chOff x="2496868" y="2643808"/>
            <a:chExt cx="874164" cy="853577"/>
          </a:xfrm>
        </p:grpSpPr>
        <p:grpSp>
          <p:nvGrpSpPr>
            <p:cNvPr id="290" name="Group 289"/>
            <p:cNvGrpSpPr/>
            <p:nvPr/>
          </p:nvGrpSpPr>
          <p:grpSpPr>
            <a:xfrm>
              <a:off x="2496868"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37" name="Rectangle 336"/>
            <p:cNvSpPr/>
            <p:nvPr/>
          </p:nvSpPr>
          <p:spPr>
            <a:xfrm>
              <a:off x="2530859" y="3281941"/>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Auditing</a:t>
              </a:r>
            </a:p>
          </p:txBody>
        </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8" name="Rectangle 347"/>
          <p:cNvSpPr/>
          <p:nvPr/>
        </p:nvSpPr>
        <p:spPr>
          <a:xfrm>
            <a:off x="2558144" y="2112034"/>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Groups</a:t>
            </a:r>
          </a:p>
        </p:txBody>
      </p:sp>
      <p:grpSp>
        <p:nvGrpSpPr>
          <p:cNvPr id="32" name="Group 31">
            <a:extLst>
              <a:ext uri="{FF2B5EF4-FFF2-40B4-BE49-F238E27FC236}">
                <a16:creationId xmlns:a16="http://schemas.microsoft.com/office/drawing/2014/main" xmlns="" id="{B412018F-BAC7-D248-B154-BC191441E160}"/>
              </a:ext>
            </a:extLst>
          </p:cNvPr>
          <p:cNvGrpSpPr/>
          <p:nvPr/>
        </p:nvGrpSpPr>
        <p:grpSpPr>
          <a:xfrm>
            <a:off x="3529489" y="1515002"/>
            <a:ext cx="903246" cy="815822"/>
            <a:chOff x="3406274" y="1436411"/>
            <a:chExt cx="903246" cy="815822"/>
          </a:xfrm>
        </p:grpSpPr>
        <p:grpSp>
          <p:nvGrpSpPr>
            <p:cNvPr id="302" name="Group 301"/>
            <p:cNvGrpSpPr/>
            <p:nvPr/>
          </p:nvGrpSpPr>
          <p:grpSpPr>
            <a:xfrm>
              <a:off x="3577606" y="1436411"/>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9" name="Rectangle 348"/>
            <p:cNvSpPr/>
            <p:nvPr/>
          </p:nvSpPr>
          <p:spPr>
            <a:xfrm>
              <a:off x="3406274" y="2036789"/>
              <a:ext cx="903246"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Compartments</a:t>
              </a:r>
            </a:p>
          </p:txBody>
        </p:sp>
      </p:grpSp>
      <p:grpSp>
        <p:nvGrpSpPr>
          <p:cNvPr id="382" name="Group 381"/>
          <p:cNvGrpSpPr/>
          <p:nvPr/>
        </p:nvGrpSpPr>
        <p:grpSpPr>
          <a:xfrm>
            <a:off x="393898" y="2702264"/>
            <a:ext cx="1142576" cy="915755"/>
            <a:chOff x="8844177" y="2625219"/>
            <a:chExt cx="1142576" cy="915755"/>
          </a:xfrm>
        </p:grpSpPr>
        <p:grpSp>
          <p:nvGrpSpPr>
            <p:cNvPr id="303" name="Group 302"/>
            <p:cNvGrpSpPr/>
            <p:nvPr/>
          </p:nvGrpSpPr>
          <p:grpSpPr>
            <a:xfrm>
              <a:off x="9052188" y="2625219"/>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0" name="Rectangle 349"/>
            <p:cNvSpPr/>
            <p:nvPr/>
          </p:nvSpPr>
          <p:spPr>
            <a:xfrm>
              <a:off x="8844177" y="3202420"/>
              <a:ext cx="1142576"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Oracle Cloud Identifier</a:t>
              </a:r>
            </a:p>
          </p:txBody>
        </p:sp>
      </p:grpSp>
      <p:grpSp>
        <p:nvGrpSpPr>
          <p:cNvPr id="387" name="Group 386"/>
          <p:cNvGrpSpPr/>
          <p:nvPr/>
        </p:nvGrpSpPr>
        <p:grpSpPr>
          <a:xfrm>
            <a:off x="5516995" y="4297518"/>
            <a:ext cx="805942" cy="878067"/>
            <a:chOff x="2558095" y="3775928"/>
            <a:chExt cx="805942" cy="878067"/>
          </a:xfrm>
        </p:grpSpPr>
        <p:grpSp>
          <p:nvGrpSpPr>
            <p:cNvPr id="308" name="Group 307"/>
            <p:cNvGrpSpPr/>
            <p:nvPr/>
          </p:nvGrpSpPr>
          <p:grpSpPr>
            <a:xfrm>
              <a:off x="2681212" y="377592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5" name="Rectangle 354"/>
            <p:cNvSpPr/>
            <p:nvPr/>
          </p:nvSpPr>
          <p:spPr>
            <a:xfrm>
              <a:off x="2558095" y="4438551"/>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API/Service</a:t>
              </a:r>
            </a:p>
          </p:txBody>
        </p:sp>
      </p:grpSp>
      <p:grpSp>
        <p:nvGrpSpPr>
          <p:cNvPr id="388" name="Group 387"/>
          <p:cNvGrpSpPr/>
          <p:nvPr/>
        </p:nvGrpSpPr>
        <p:grpSpPr>
          <a:xfrm>
            <a:off x="551365" y="3894807"/>
            <a:ext cx="805942" cy="788597"/>
            <a:chOff x="3598123" y="3808996"/>
            <a:chExt cx="805942" cy="788597"/>
          </a:xfrm>
        </p:grpSpPr>
        <p:grpSp>
          <p:nvGrpSpPr>
            <p:cNvPr id="309" name="Group 308"/>
            <p:cNvGrpSpPr/>
            <p:nvPr/>
          </p:nvGrpSpPr>
          <p:grpSpPr>
            <a:xfrm>
              <a:off x="3775619" y="3808996"/>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6" name="Rectangle 355"/>
            <p:cNvSpPr/>
            <p:nvPr/>
          </p:nvSpPr>
          <p:spPr>
            <a:xfrm>
              <a:off x="3598123" y="4382149"/>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Encryption</a:t>
              </a:r>
            </a:p>
          </p:txBody>
        </p:sp>
      </p:grpSp>
      <p:grpSp>
        <p:nvGrpSpPr>
          <p:cNvPr id="389" name="Group 388"/>
          <p:cNvGrpSpPr/>
          <p:nvPr/>
        </p:nvGrpSpPr>
        <p:grpSpPr>
          <a:xfrm>
            <a:off x="1546029" y="1484335"/>
            <a:ext cx="805942" cy="851001"/>
            <a:chOff x="4593939" y="3775928"/>
            <a:chExt cx="805942" cy="851001"/>
          </a:xfrm>
        </p:grpSpPr>
        <p:grpSp>
          <p:nvGrpSpPr>
            <p:cNvPr id="310" name="Group 309"/>
            <p:cNvGrpSpPr/>
            <p:nvPr/>
          </p:nvGrpSpPr>
          <p:grpSpPr>
            <a:xfrm>
              <a:off x="4699417" y="3775928"/>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7" name="Rectangle 356"/>
            <p:cNvSpPr/>
            <p:nvPr/>
          </p:nvSpPr>
          <p:spPr>
            <a:xfrm>
              <a:off x="4593939" y="4411485"/>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Policies</a:t>
              </a:r>
            </a:p>
          </p:txBody>
        </p:sp>
      </p:grpSp>
      <p:grpSp>
        <p:nvGrpSpPr>
          <p:cNvPr id="3" name="Group 2">
            <a:extLst>
              <a:ext uri="{FF2B5EF4-FFF2-40B4-BE49-F238E27FC236}">
                <a16:creationId xmlns:a16="http://schemas.microsoft.com/office/drawing/2014/main" xmlns="" id="{FE3CFC59-6AE9-F345-9560-0D150A9CA6BB}"/>
              </a:ext>
            </a:extLst>
          </p:cNvPr>
          <p:cNvGrpSpPr/>
          <p:nvPr/>
        </p:nvGrpSpPr>
        <p:grpSpPr>
          <a:xfrm>
            <a:off x="10565918" y="1521439"/>
            <a:ext cx="805942" cy="924017"/>
            <a:chOff x="10565918" y="1521439"/>
            <a:chExt cx="805942" cy="924017"/>
          </a:xfrm>
        </p:grpSpPr>
        <p:grpSp>
          <p:nvGrpSpPr>
            <p:cNvPr id="311" name="Group 310"/>
            <p:cNvGrpSpPr/>
            <p:nvPr/>
          </p:nvGrpSpPr>
          <p:grpSpPr>
            <a:xfrm>
              <a:off x="10621648" y="1521439"/>
              <a:ext cx="724280" cy="543828"/>
              <a:chOff x="5830775" y="4014585"/>
              <a:chExt cx="724280" cy="543828"/>
            </a:xfrm>
          </p:grpSpPr>
          <p:sp>
            <p:nvSpPr>
              <p:cNvPr id="271" name="Rectangle 270"/>
              <p:cNvSpPr/>
              <p:nvPr/>
            </p:nvSpPr>
            <p:spPr>
              <a:xfrm>
                <a:off x="5830775" y="401458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86499"/>
                <a:ext cx="523527" cy="406751"/>
                <a:chOff x="8057075" y="4162651"/>
                <a:chExt cx="633412" cy="492125"/>
              </a:xfrm>
            </p:grpSpPr>
            <p:sp>
              <p:nvSpPr>
                <p:cNvPr id="151" name="Freeform 48"/>
                <p:cNvSpPr>
                  <a:spLocks noChangeArrowheads="1"/>
                </p:cNvSpPr>
                <p:nvPr/>
              </p:nvSpPr>
              <p:spPr bwMode="auto">
                <a:xfrm>
                  <a:off x="8057075" y="4162651"/>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8" name="Rectangle 357"/>
            <p:cNvSpPr/>
            <p:nvPr/>
          </p:nvSpPr>
          <p:spPr>
            <a:xfrm>
              <a:off x="10565918" y="2106902"/>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Telemetry/</a:t>
              </a:r>
              <a:br>
                <a:rPr lang="en-US" sz="800" b="1" dirty="0">
                  <a:solidFill>
                    <a:schemeClr val="accent1"/>
                  </a:solidFill>
                  <a:latin typeface="Arial" charset="0"/>
                  <a:ea typeface="Arial" charset="0"/>
                  <a:cs typeface="Arial" charset="0"/>
                </a:rPr>
              </a:br>
              <a:r>
                <a:rPr lang="en-US" sz="800" b="1" dirty="0">
                  <a:solidFill>
                    <a:schemeClr val="accent1"/>
                  </a:solidFill>
                  <a:latin typeface="Arial" charset="0"/>
                  <a:ea typeface="Arial" charset="0"/>
                  <a:cs typeface="Arial" charset="0"/>
                </a:rPr>
                <a:t>Monitoring</a:t>
              </a:r>
            </a:p>
          </p:txBody>
        </p:sp>
      </p:grpSp>
      <p:grpSp>
        <p:nvGrpSpPr>
          <p:cNvPr id="36" name="Group 35">
            <a:extLst>
              <a:ext uri="{FF2B5EF4-FFF2-40B4-BE49-F238E27FC236}">
                <a16:creationId xmlns:a16="http://schemas.microsoft.com/office/drawing/2014/main" xmlns="" id="{2A75F5D7-E99C-5E49-BF81-54DA4E538378}"/>
              </a:ext>
            </a:extLst>
          </p:cNvPr>
          <p:cNvGrpSpPr/>
          <p:nvPr/>
        </p:nvGrpSpPr>
        <p:grpSpPr>
          <a:xfrm>
            <a:off x="7706126" y="2584867"/>
            <a:ext cx="805942" cy="937662"/>
            <a:chOff x="7676309" y="2584867"/>
            <a:chExt cx="805942" cy="937662"/>
          </a:xfrm>
        </p:grpSpPr>
        <p:grpSp>
          <p:nvGrpSpPr>
            <p:cNvPr id="312" name="Group 311"/>
            <p:cNvGrpSpPr/>
            <p:nvPr/>
          </p:nvGrpSpPr>
          <p:grpSpPr>
            <a:xfrm>
              <a:off x="7730803"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9" name="Rectangle 358"/>
            <p:cNvSpPr/>
            <p:nvPr/>
          </p:nvSpPr>
          <p:spPr>
            <a:xfrm>
              <a:off x="7676309" y="3307085"/>
              <a:ext cx="805942" cy="215444"/>
            </a:xfrm>
            <a:prstGeom prst="rect">
              <a:avLst/>
            </a:prstGeom>
          </p:spPr>
          <p:txBody>
            <a:bodyPr wrap="square">
              <a:spAutoFit/>
            </a:bodyPr>
            <a:lstStyle/>
            <a:p>
              <a:pPr algn="ctr"/>
              <a:r>
                <a:rPr lang="en-US" sz="800" b="1" dirty="0" err="1">
                  <a:solidFill>
                    <a:schemeClr val="accent1"/>
                  </a:solidFill>
                  <a:latin typeface="Arial" charset="0"/>
                  <a:ea typeface="Arial" charset="0"/>
                  <a:cs typeface="Arial" charset="0"/>
                </a:rPr>
                <a:t>Healthcheck</a:t>
              </a:r>
              <a:endParaRPr lang="en-US" sz="800" b="1" dirty="0">
                <a:solidFill>
                  <a:schemeClr val="accent1"/>
                </a:solidFill>
                <a:latin typeface="Arial" charset="0"/>
                <a:ea typeface="Arial" charset="0"/>
                <a:cs typeface="Arial" charset="0"/>
              </a:endParaRPr>
            </a:p>
          </p:txBody>
        </p:sp>
      </p:grpSp>
      <p:grpSp>
        <p:nvGrpSpPr>
          <p:cNvPr id="399" name="Group 398"/>
          <p:cNvGrpSpPr/>
          <p:nvPr/>
        </p:nvGrpSpPr>
        <p:grpSpPr>
          <a:xfrm>
            <a:off x="1612658" y="2697463"/>
            <a:ext cx="805942" cy="797565"/>
            <a:chOff x="3598123" y="4996609"/>
            <a:chExt cx="805942" cy="797565"/>
          </a:xfrm>
        </p:grpSpPr>
        <p:grpSp>
          <p:nvGrpSpPr>
            <p:cNvPr id="320" name="Group 319"/>
            <p:cNvGrpSpPr/>
            <p:nvPr/>
          </p:nvGrpSpPr>
          <p:grpSpPr>
            <a:xfrm>
              <a:off x="3720120" y="4996609"/>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7" name="Rectangle 366"/>
            <p:cNvSpPr/>
            <p:nvPr/>
          </p:nvSpPr>
          <p:spPr>
            <a:xfrm>
              <a:off x="3598123" y="5578730"/>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Tagging</a:t>
              </a:r>
            </a:p>
          </p:txBody>
        </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t>DevOps Tools and Services</a:t>
            </a:r>
          </a:p>
        </p:txBody>
      </p:sp>
      <p:grpSp>
        <p:nvGrpSpPr>
          <p:cNvPr id="403" name="Group 402">
            <a:extLst>
              <a:ext uri="{FF2B5EF4-FFF2-40B4-BE49-F238E27FC236}">
                <a16:creationId xmlns:a16="http://schemas.microsoft.com/office/drawing/2014/main" xmlns="" id="{99A45798-AC22-7E43-9962-E24CB2EF1A5D}"/>
              </a:ext>
            </a:extLst>
          </p:cNvPr>
          <p:cNvGrpSpPr/>
          <p:nvPr/>
        </p:nvGrpSpPr>
        <p:grpSpPr>
          <a:xfrm>
            <a:off x="1301040" y="3495463"/>
            <a:ext cx="1283748" cy="1306044"/>
            <a:chOff x="303130" y="1040872"/>
            <a:chExt cx="1283748" cy="1306044"/>
          </a:xfrm>
        </p:grpSpPr>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3130" y="1040872"/>
              <a:ext cx="1283748" cy="1283748"/>
            </a:xfrm>
            <a:prstGeom prst="rect">
              <a:avLst/>
            </a:prstGeom>
          </p:spPr>
        </p:pic>
        <p:sp>
          <p:nvSpPr>
            <p:cNvPr id="405" name="Rectangle 404">
              <a:extLst>
                <a:ext uri="{FF2B5EF4-FFF2-40B4-BE49-F238E27FC236}">
                  <a16:creationId xmlns:a16="http://schemas.microsoft.com/office/drawing/2014/main" xmlns="" id="{A63DECE6-FB32-6C49-A273-A90D0A2A9EF1}"/>
                </a:ext>
              </a:extLst>
            </p:cNvPr>
            <p:cNvSpPr/>
            <p:nvPr/>
          </p:nvSpPr>
          <p:spPr>
            <a:xfrm>
              <a:off x="540308" y="2008362"/>
              <a:ext cx="805942" cy="33855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Key</a:t>
              </a:r>
              <a:r>
                <a:rPr lang="en-US" sz="800" b="1" dirty="0">
                  <a:latin typeface="Arial" charset="0"/>
                  <a:ea typeface="Arial" charset="0"/>
                  <a:cs typeface="Arial" charset="0"/>
                </a:rPr>
                <a:t> </a:t>
              </a:r>
              <a:r>
                <a:rPr lang="en-US" sz="800" b="1" dirty="0">
                  <a:solidFill>
                    <a:srgbClr val="FF0000"/>
                  </a:solidFill>
                  <a:latin typeface="Arial" charset="0"/>
                  <a:ea typeface="Arial" charset="0"/>
                  <a:cs typeface="Arial" charset="0"/>
                </a:rPr>
                <a:t>Management</a:t>
              </a:r>
            </a:p>
          </p:txBody>
        </p:sp>
      </p:grpSp>
      <p:grpSp>
        <p:nvGrpSpPr>
          <p:cNvPr id="406" name="Group 405">
            <a:extLst>
              <a:ext uri="{FF2B5EF4-FFF2-40B4-BE49-F238E27FC236}">
                <a16:creationId xmlns:a16="http://schemas.microsoft.com/office/drawing/2014/main" xmlns="" id="{D5AA6DE5-F44F-A74B-9A54-58BF6124CCA4}"/>
              </a:ext>
            </a:extLst>
          </p:cNvPr>
          <p:cNvGrpSpPr/>
          <p:nvPr/>
        </p:nvGrpSpPr>
        <p:grpSpPr>
          <a:xfrm>
            <a:off x="5384085" y="2375452"/>
            <a:ext cx="1131055" cy="1140026"/>
            <a:chOff x="375699" y="1131597"/>
            <a:chExt cx="1131055" cy="1140026"/>
          </a:xfrm>
        </p:grpSpPr>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5699" y="1131597"/>
              <a:ext cx="1131055" cy="1131055"/>
            </a:xfrm>
            <a:prstGeom prst="rect">
              <a:avLst/>
            </a:prstGeom>
          </p:spPr>
        </p:pic>
        <p:sp>
          <p:nvSpPr>
            <p:cNvPr id="408" name="Rectangle 407">
              <a:extLst>
                <a:ext uri="{FF2B5EF4-FFF2-40B4-BE49-F238E27FC236}">
                  <a16:creationId xmlns:a16="http://schemas.microsoft.com/office/drawing/2014/main" xmlns="" id="{A4A3FD9A-F235-784E-BFED-410130B20EC4}"/>
                </a:ext>
              </a:extLst>
            </p:cNvPr>
            <p:cNvSpPr/>
            <p:nvPr/>
          </p:nvSpPr>
          <p:spPr>
            <a:xfrm>
              <a:off x="540684" y="2056179"/>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Streaming</a:t>
              </a:r>
            </a:p>
          </p:txBody>
        </p:sp>
      </p:grpSp>
      <p:grpSp>
        <p:nvGrpSpPr>
          <p:cNvPr id="409" name="Group 408">
            <a:extLst>
              <a:ext uri="{FF2B5EF4-FFF2-40B4-BE49-F238E27FC236}">
                <a16:creationId xmlns:a16="http://schemas.microsoft.com/office/drawing/2014/main" xmlns="" id="{0FD47886-0654-DF40-804F-DD444AD98D8F}"/>
              </a:ext>
            </a:extLst>
          </p:cNvPr>
          <p:cNvGrpSpPr/>
          <p:nvPr/>
        </p:nvGrpSpPr>
        <p:grpSpPr>
          <a:xfrm>
            <a:off x="3331458" y="2374619"/>
            <a:ext cx="1175193" cy="1249813"/>
            <a:chOff x="353234" y="1074270"/>
            <a:chExt cx="1175193" cy="1249813"/>
          </a:xfrm>
        </p:grpSpPr>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3234" y="1074270"/>
              <a:ext cx="1175193" cy="1175193"/>
            </a:xfrm>
            <a:prstGeom prst="rect">
              <a:avLst/>
            </a:prstGeom>
          </p:spPr>
        </p:pic>
        <p:sp>
          <p:nvSpPr>
            <p:cNvPr id="411" name="Rectangle 410">
              <a:extLst>
                <a:ext uri="{FF2B5EF4-FFF2-40B4-BE49-F238E27FC236}">
                  <a16:creationId xmlns:a16="http://schemas.microsoft.com/office/drawing/2014/main" xmlns="" id="{7471F5E7-8ED0-4343-97D8-FF62F1FBA542}"/>
                </a:ext>
              </a:extLst>
            </p:cNvPr>
            <p:cNvSpPr/>
            <p:nvPr/>
          </p:nvSpPr>
          <p:spPr>
            <a:xfrm>
              <a:off x="622957" y="1985529"/>
              <a:ext cx="805942" cy="33855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DDoS Protection</a:t>
              </a:r>
            </a:p>
          </p:txBody>
        </p:sp>
      </p:grpSp>
      <p:grpSp>
        <p:nvGrpSpPr>
          <p:cNvPr id="412" name="Group 411">
            <a:extLst>
              <a:ext uri="{FF2B5EF4-FFF2-40B4-BE49-F238E27FC236}">
                <a16:creationId xmlns:a16="http://schemas.microsoft.com/office/drawing/2014/main" xmlns="" id="{88D8D970-AC9E-9041-A87A-5712791B6AEB}"/>
              </a:ext>
            </a:extLst>
          </p:cNvPr>
          <p:cNvGrpSpPr/>
          <p:nvPr/>
        </p:nvGrpSpPr>
        <p:grpSpPr>
          <a:xfrm>
            <a:off x="7483436" y="1160891"/>
            <a:ext cx="1215471" cy="1215471"/>
            <a:chOff x="343358" y="1039735"/>
            <a:chExt cx="1215471" cy="1215471"/>
          </a:xfrm>
        </p:grpSpPr>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43358" y="1039735"/>
              <a:ext cx="1215471" cy="1215471"/>
            </a:xfrm>
            <a:prstGeom prst="rect">
              <a:avLst/>
            </a:prstGeom>
          </p:spPr>
        </p:pic>
        <p:sp>
          <p:nvSpPr>
            <p:cNvPr id="414" name="Rectangle 413">
              <a:extLst>
                <a:ext uri="{FF2B5EF4-FFF2-40B4-BE49-F238E27FC236}">
                  <a16:creationId xmlns:a16="http://schemas.microsoft.com/office/drawing/2014/main" xmlns="" id="{358BD07C-857A-314B-AFC1-DE55A6FDB998}"/>
                </a:ext>
              </a:extLst>
            </p:cNvPr>
            <p:cNvSpPr/>
            <p:nvPr/>
          </p:nvSpPr>
          <p:spPr>
            <a:xfrm>
              <a:off x="550998" y="1992672"/>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Notifications</a:t>
              </a:r>
            </a:p>
          </p:txBody>
        </p:sp>
      </p:grpSp>
      <p:grpSp>
        <p:nvGrpSpPr>
          <p:cNvPr id="457" name="Group 456"/>
          <p:cNvGrpSpPr/>
          <p:nvPr/>
        </p:nvGrpSpPr>
        <p:grpSpPr>
          <a:xfrm>
            <a:off x="5385253" y="1230013"/>
            <a:ext cx="1150720" cy="1150720"/>
            <a:chOff x="1840162" y="5965809"/>
            <a:chExt cx="1150720" cy="1150720"/>
          </a:xfrm>
        </p:grpSpPr>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840162" y="5965809"/>
              <a:ext cx="1150720" cy="1150720"/>
            </a:xfrm>
            <a:prstGeom prst="rect">
              <a:avLst/>
            </a:prstGeom>
          </p:spPr>
        </p:pic>
        <p:sp>
          <p:nvSpPr>
            <p:cNvPr id="416" name="Rectangle 415">
              <a:extLst>
                <a:ext uri="{FF2B5EF4-FFF2-40B4-BE49-F238E27FC236}">
                  <a16:creationId xmlns:a16="http://schemas.microsoft.com/office/drawing/2014/main" xmlns="" id="{D1BD41AC-8BC1-FB42-936C-B0C07C27CEEA}"/>
                </a:ext>
              </a:extLst>
            </p:cNvPr>
            <p:cNvSpPr/>
            <p:nvPr/>
          </p:nvSpPr>
          <p:spPr>
            <a:xfrm>
              <a:off x="1999358" y="6834029"/>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Queuing</a:t>
              </a:r>
            </a:p>
          </p:txBody>
        </p:sp>
      </p:grpSp>
      <p:grpSp>
        <p:nvGrpSpPr>
          <p:cNvPr id="417" name="Group 416">
            <a:extLst>
              <a:ext uri="{FF2B5EF4-FFF2-40B4-BE49-F238E27FC236}">
                <a16:creationId xmlns:a16="http://schemas.microsoft.com/office/drawing/2014/main" xmlns="" id="{CCEDBD8A-0921-864F-950A-1D1203E9AD68}"/>
              </a:ext>
            </a:extLst>
          </p:cNvPr>
          <p:cNvGrpSpPr/>
          <p:nvPr/>
        </p:nvGrpSpPr>
        <p:grpSpPr>
          <a:xfrm>
            <a:off x="6491672" y="1238641"/>
            <a:ext cx="1103242" cy="1103242"/>
            <a:chOff x="3671735" y="2550666"/>
            <a:chExt cx="1103242" cy="1103242"/>
          </a:xfrm>
        </p:grpSpPr>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671735" y="2550666"/>
              <a:ext cx="1103242" cy="1103242"/>
            </a:xfrm>
            <a:prstGeom prst="rect">
              <a:avLst/>
            </a:prstGeom>
          </p:spPr>
        </p:pic>
        <p:sp>
          <p:nvSpPr>
            <p:cNvPr id="419" name="Rectangle 418">
              <a:extLst>
                <a:ext uri="{FF2B5EF4-FFF2-40B4-BE49-F238E27FC236}">
                  <a16:creationId xmlns:a16="http://schemas.microsoft.com/office/drawing/2014/main" xmlns="" id="{2506E360-9D6E-F84E-9235-0EF2501A1A3F}"/>
                </a:ext>
              </a:extLst>
            </p:cNvPr>
            <p:cNvSpPr/>
            <p:nvPr/>
          </p:nvSpPr>
          <p:spPr>
            <a:xfrm>
              <a:off x="3795970" y="3418927"/>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Workflow</a:t>
              </a:r>
            </a:p>
          </p:txBody>
        </p:sp>
      </p:grpSp>
      <p:grpSp>
        <p:nvGrpSpPr>
          <p:cNvPr id="420" name="Group 419">
            <a:extLst>
              <a:ext uri="{FF2B5EF4-FFF2-40B4-BE49-F238E27FC236}">
                <a16:creationId xmlns:a16="http://schemas.microsoft.com/office/drawing/2014/main" xmlns="" id="{B32ADA62-45E9-8942-BD5F-B21B8E510128}"/>
              </a:ext>
            </a:extLst>
          </p:cNvPr>
          <p:cNvGrpSpPr/>
          <p:nvPr/>
        </p:nvGrpSpPr>
        <p:grpSpPr>
          <a:xfrm>
            <a:off x="6410978" y="2355725"/>
            <a:ext cx="1192457" cy="1192457"/>
            <a:chOff x="283219" y="1109378"/>
            <a:chExt cx="1192457" cy="1192457"/>
          </a:xfrm>
        </p:grpSpPr>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83219" y="1109378"/>
              <a:ext cx="1192457" cy="1192457"/>
            </a:xfrm>
            <a:prstGeom prst="rect">
              <a:avLst/>
            </a:prstGeom>
          </p:spPr>
        </p:pic>
        <p:sp>
          <p:nvSpPr>
            <p:cNvPr id="422" name="Rectangle 421">
              <a:extLst>
                <a:ext uri="{FF2B5EF4-FFF2-40B4-BE49-F238E27FC236}">
                  <a16:creationId xmlns:a16="http://schemas.microsoft.com/office/drawing/2014/main" xmlns="" id="{E695DFF3-FD8C-FA44-989F-12D97481A25F}"/>
                </a:ext>
              </a:extLst>
            </p:cNvPr>
            <p:cNvSpPr/>
            <p:nvPr/>
          </p:nvSpPr>
          <p:spPr>
            <a:xfrm>
              <a:off x="470961" y="2059129"/>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Logging</a:t>
              </a:r>
            </a:p>
          </p:txBody>
        </p:sp>
      </p:grpSp>
      <p:grpSp>
        <p:nvGrpSpPr>
          <p:cNvPr id="458" name="Group 457"/>
          <p:cNvGrpSpPr/>
          <p:nvPr/>
        </p:nvGrpSpPr>
        <p:grpSpPr>
          <a:xfrm>
            <a:off x="8674431" y="1354298"/>
            <a:ext cx="903871" cy="968048"/>
            <a:chOff x="6219361" y="4416079"/>
            <a:chExt cx="903871" cy="968048"/>
          </a:xfrm>
        </p:grpSpPr>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219361" y="4416079"/>
              <a:ext cx="903871" cy="903871"/>
            </a:xfrm>
            <a:prstGeom prst="rect">
              <a:avLst/>
            </a:prstGeom>
          </p:spPr>
        </p:pic>
        <p:sp>
          <p:nvSpPr>
            <p:cNvPr id="427" name="Rectangle 426">
              <a:extLst>
                <a:ext uri="{FF2B5EF4-FFF2-40B4-BE49-F238E27FC236}">
                  <a16:creationId xmlns:a16="http://schemas.microsoft.com/office/drawing/2014/main" xmlns="" id="{6E9419AD-E5E6-4C41-BF72-9610FA5D924D}"/>
                </a:ext>
              </a:extLst>
            </p:cNvPr>
            <p:cNvSpPr/>
            <p:nvPr/>
          </p:nvSpPr>
          <p:spPr>
            <a:xfrm>
              <a:off x="6271652" y="5168683"/>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Search</a:t>
              </a:r>
            </a:p>
          </p:txBody>
        </p:sp>
      </p:grpSp>
      <p:grpSp>
        <p:nvGrpSpPr>
          <p:cNvPr id="459" name="Group 458"/>
          <p:cNvGrpSpPr/>
          <p:nvPr/>
        </p:nvGrpSpPr>
        <p:grpSpPr>
          <a:xfrm>
            <a:off x="9562045" y="1289934"/>
            <a:ext cx="955620" cy="1029234"/>
            <a:chOff x="7450310" y="4389063"/>
            <a:chExt cx="955620" cy="1029234"/>
          </a:xfrm>
        </p:grpSpPr>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450310" y="4389063"/>
              <a:ext cx="955620" cy="955620"/>
            </a:xfrm>
            <a:prstGeom prst="rect">
              <a:avLst/>
            </a:prstGeom>
          </p:spPr>
        </p:pic>
        <p:sp>
          <p:nvSpPr>
            <p:cNvPr id="428" name="Rectangle 427">
              <a:extLst>
                <a:ext uri="{FF2B5EF4-FFF2-40B4-BE49-F238E27FC236}">
                  <a16:creationId xmlns:a16="http://schemas.microsoft.com/office/drawing/2014/main" xmlns="" id="{22BF4297-6B79-6146-9A3E-F4C1B6FDC421}"/>
                </a:ext>
              </a:extLst>
            </p:cNvPr>
            <p:cNvSpPr/>
            <p:nvPr/>
          </p:nvSpPr>
          <p:spPr>
            <a:xfrm>
              <a:off x="7525149" y="5202853"/>
              <a:ext cx="805942" cy="21544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Alarming</a:t>
              </a:r>
            </a:p>
          </p:txBody>
        </p:sp>
      </p:grpSp>
      <p:grpSp>
        <p:nvGrpSpPr>
          <p:cNvPr id="461" name="Group 460">
            <a:extLst>
              <a:ext uri="{FF2B5EF4-FFF2-40B4-BE49-F238E27FC236}">
                <a16:creationId xmlns:a16="http://schemas.microsoft.com/office/drawing/2014/main" xmlns="" id="{DB6462BD-4472-394C-8288-EAE074F2540F}"/>
              </a:ext>
            </a:extLst>
          </p:cNvPr>
          <p:cNvGrpSpPr/>
          <p:nvPr/>
        </p:nvGrpSpPr>
        <p:grpSpPr>
          <a:xfrm>
            <a:off x="6360340" y="3973528"/>
            <a:ext cx="1271222" cy="1330215"/>
            <a:chOff x="322504" y="1084396"/>
            <a:chExt cx="1271222" cy="1330215"/>
          </a:xfrm>
        </p:grpSpPr>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22504" y="1084396"/>
              <a:ext cx="1271222" cy="1271222"/>
            </a:xfrm>
            <a:prstGeom prst="rect">
              <a:avLst/>
            </a:prstGeom>
          </p:spPr>
        </p:pic>
        <p:sp>
          <p:nvSpPr>
            <p:cNvPr id="463" name="Rectangle 462">
              <a:extLst>
                <a:ext uri="{FF2B5EF4-FFF2-40B4-BE49-F238E27FC236}">
                  <a16:creationId xmlns:a16="http://schemas.microsoft.com/office/drawing/2014/main" xmlns="" id="{5E42D556-67EA-6D4B-A972-609C5131DA30}"/>
                </a:ext>
              </a:extLst>
            </p:cNvPr>
            <p:cNvSpPr/>
            <p:nvPr/>
          </p:nvSpPr>
          <p:spPr>
            <a:xfrm>
              <a:off x="560884" y="2076057"/>
              <a:ext cx="805942" cy="338554"/>
            </a:xfrm>
            <a:prstGeom prst="rect">
              <a:avLst/>
            </a:prstGeom>
          </p:spPr>
          <p:txBody>
            <a:bodyPr wrap="square">
              <a:spAutoFit/>
            </a:bodyPr>
            <a:lstStyle/>
            <a:p>
              <a:pPr algn="ctr"/>
              <a:r>
                <a:rPr lang="en-US" sz="800" b="1" dirty="0">
                  <a:solidFill>
                    <a:srgbClr val="FF0000"/>
                  </a:solidFill>
                  <a:latin typeface="Arial" charset="0"/>
                  <a:ea typeface="Arial" charset="0"/>
                  <a:cs typeface="Arial" charset="0"/>
                </a:rPr>
                <a:t>Resource</a:t>
              </a:r>
            </a:p>
            <a:p>
              <a:pPr algn="ctr"/>
              <a:r>
                <a:rPr lang="en-US" sz="800" b="1" dirty="0">
                  <a:solidFill>
                    <a:srgbClr val="FF0000"/>
                  </a:solidFill>
                  <a:latin typeface="Arial" charset="0"/>
                  <a:ea typeface="Arial" charset="0"/>
                  <a:cs typeface="Arial" charset="0"/>
                </a:rPr>
                <a:t>Manager</a:t>
              </a:r>
            </a:p>
          </p:txBody>
        </p:sp>
      </p:grpSp>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t>Monitoring and Management</a:t>
            </a:r>
          </a:p>
        </p:txBody>
      </p:sp>
      <p:grpSp>
        <p:nvGrpSpPr>
          <p:cNvPr id="34" name="Group 33">
            <a:extLst>
              <a:ext uri="{FF2B5EF4-FFF2-40B4-BE49-F238E27FC236}">
                <a16:creationId xmlns:a16="http://schemas.microsoft.com/office/drawing/2014/main" xmlns="" id="{07D7B76E-A147-6D47-95B4-0B891222143C}"/>
              </a:ext>
            </a:extLst>
          </p:cNvPr>
          <p:cNvGrpSpPr/>
          <p:nvPr/>
        </p:nvGrpSpPr>
        <p:grpSpPr>
          <a:xfrm>
            <a:off x="8501701" y="2363821"/>
            <a:ext cx="1208210" cy="1208210"/>
            <a:chOff x="8501701" y="2363821"/>
            <a:chExt cx="1208210" cy="1208210"/>
          </a:xfrm>
        </p:grpSpPr>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8501701" y="2363821"/>
              <a:ext cx="1208210" cy="1208210"/>
            </a:xfrm>
            <a:prstGeom prst="rect">
              <a:avLst/>
            </a:prstGeom>
          </p:spPr>
        </p:pic>
        <p:sp>
          <p:nvSpPr>
            <p:cNvPr id="165" name="Rectangle 164">
              <a:extLst>
                <a:ext uri="{FF2B5EF4-FFF2-40B4-BE49-F238E27FC236}">
                  <a16:creationId xmlns:a16="http://schemas.microsoft.com/office/drawing/2014/main" xmlns="" id="{A168B390-A582-E04A-8DFE-B1E737DC1B8E}"/>
                </a:ext>
              </a:extLst>
            </p:cNvPr>
            <p:cNvSpPr/>
            <p:nvPr/>
          </p:nvSpPr>
          <p:spPr>
            <a:xfrm>
              <a:off x="8713667" y="3303544"/>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Events</a:t>
              </a:r>
            </a:p>
          </p:txBody>
        </p:sp>
      </p:grpSp>
    </p:spTree>
    <p:extLst>
      <p:ext uri="{BB962C8B-B14F-4D97-AF65-F5344CB8AC3E}">
        <p14:creationId xmlns:p14="http://schemas.microsoft.com/office/powerpoint/2010/main" val="205770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uk-UA" smtClean="0"/>
              <a:t>12</a:t>
            </a:fld>
            <a:endParaRPr lang="uk-UA" dirty="0"/>
          </a:p>
        </p:txBody>
      </p:sp>
      <p:grpSp>
        <p:nvGrpSpPr>
          <p:cNvPr id="241" name="Group 240"/>
          <p:cNvGrpSpPr/>
          <p:nvPr/>
        </p:nvGrpSpPr>
        <p:grpSpPr>
          <a:xfrm>
            <a:off x="455798" y="1468849"/>
            <a:ext cx="805942" cy="936024"/>
            <a:chOff x="487400" y="1468849"/>
            <a:chExt cx="805942" cy="936024"/>
          </a:xfrm>
        </p:grpSpPr>
        <p:grpSp>
          <p:nvGrpSpPr>
            <p:cNvPr id="284" name="Group 283"/>
            <p:cNvGrpSpPr/>
            <p:nvPr/>
          </p:nvGrpSpPr>
          <p:grpSpPr>
            <a:xfrm>
              <a:off x="598905"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 name="Rectangle 2"/>
            <p:cNvSpPr/>
            <p:nvPr/>
          </p:nvSpPr>
          <p:spPr>
            <a:xfrm>
              <a:off x="487400" y="2066319"/>
              <a:ext cx="805942" cy="338554"/>
            </a:xfrm>
            <a:prstGeom prst="rect">
              <a:avLst/>
            </a:prstGeom>
          </p:spPr>
          <p:txBody>
            <a:bodyPr wrap="square">
              <a:spAutoFit/>
            </a:bodyPr>
            <a:lstStyle/>
            <a:p>
              <a:pPr algn="ctr"/>
              <a:r>
                <a:rPr lang="en-US" sz="800" b="1" dirty="0">
                  <a:latin typeface="Arial" charset="0"/>
                  <a:ea typeface="Arial" charset="0"/>
                  <a:cs typeface="Arial" charset="0"/>
                </a:rPr>
                <a:t>Bare Metal</a:t>
              </a:r>
            </a:p>
            <a:p>
              <a:pPr algn="ctr"/>
              <a:r>
                <a:rPr lang="en-US" sz="800" b="1" dirty="0">
                  <a:latin typeface="Arial" charset="0"/>
                  <a:ea typeface="Arial" charset="0"/>
                  <a:cs typeface="Arial" charset="0"/>
                </a:rPr>
                <a:t>Compute</a:t>
              </a:r>
            </a:p>
          </p:txBody>
        </p:sp>
      </p:grpSp>
      <p:grpSp>
        <p:nvGrpSpPr>
          <p:cNvPr id="260" name="Group 259"/>
          <p:cNvGrpSpPr/>
          <p:nvPr/>
        </p:nvGrpSpPr>
        <p:grpSpPr>
          <a:xfrm>
            <a:off x="1494645" y="1468849"/>
            <a:ext cx="805942" cy="936024"/>
            <a:chOff x="1526247" y="1468849"/>
            <a:chExt cx="805942" cy="936024"/>
          </a:xfrm>
        </p:grpSpPr>
        <p:grpSp>
          <p:nvGrpSpPr>
            <p:cNvPr id="285" name="Group 284"/>
            <p:cNvGrpSpPr/>
            <p:nvPr/>
          </p:nvGrpSpPr>
          <p:grpSpPr>
            <a:xfrm>
              <a:off x="1646655"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2" name="Rectangle 321"/>
            <p:cNvSpPr/>
            <p:nvPr/>
          </p:nvSpPr>
          <p:spPr>
            <a:xfrm>
              <a:off x="1526247" y="2066319"/>
              <a:ext cx="805942" cy="338554"/>
            </a:xfrm>
            <a:prstGeom prst="rect">
              <a:avLst/>
            </a:prstGeom>
          </p:spPr>
          <p:txBody>
            <a:bodyPr wrap="square">
              <a:spAutoFit/>
            </a:bodyPr>
            <a:lstStyle/>
            <a:p>
              <a:pPr algn="ctr"/>
              <a:r>
                <a:rPr lang="en-US" sz="800" b="1" dirty="0">
                  <a:latin typeface="Arial" charset="0"/>
                  <a:ea typeface="Arial" charset="0"/>
                  <a:cs typeface="Arial" charset="0"/>
                </a:rPr>
                <a:t>Virtual Machine</a:t>
              </a:r>
            </a:p>
          </p:txBody>
        </p:sp>
      </p:grpSp>
      <p:grpSp>
        <p:nvGrpSpPr>
          <p:cNvPr id="281" name="Group 280"/>
          <p:cNvGrpSpPr/>
          <p:nvPr/>
        </p:nvGrpSpPr>
        <p:grpSpPr>
          <a:xfrm>
            <a:off x="2525070" y="1468849"/>
            <a:ext cx="805942" cy="812914"/>
            <a:chOff x="2556672" y="1468849"/>
            <a:chExt cx="805942" cy="812914"/>
          </a:xfrm>
        </p:grpSpPr>
        <p:grpSp>
          <p:nvGrpSpPr>
            <p:cNvPr id="286" name="Group 285"/>
            <p:cNvGrpSpPr/>
            <p:nvPr/>
          </p:nvGrpSpPr>
          <p:grpSpPr>
            <a:xfrm>
              <a:off x="2681212"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3" name="Rectangle 322"/>
            <p:cNvSpPr/>
            <p:nvPr/>
          </p:nvSpPr>
          <p:spPr>
            <a:xfrm>
              <a:off x="2556672" y="2066319"/>
              <a:ext cx="805942" cy="215444"/>
            </a:xfrm>
            <a:prstGeom prst="rect">
              <a:avLst/>
            </a:prstGeom>
          </p:spPr>
          <p:txBody>
            <a:bodyPr wrap="square">
              <a:spAutoFit/>
            </a:bodyPr>
            <a:lstStyle/>
            <a:p>
              <a:pPr algn="ctr"/>
              <a:r>
                <a:rPr lang="en-US" sz="800" b="1" dirty="0">
                  <a:latin typeface="Arial" charset="0"/>
                  <a:ea typeface="Arial" charset="0"/>
                  <a:cs typeface="Arial" charset="0"/>
                </a:rPr>
                <a:t>Container</a:t>
              </a:r>
            </a:p>
          </p:txBody>
        </p:sp>
      </p:grpSp>
      <p:grpSp>
        <p:nvGrpSpPr>
          <p:cNvPr id="282" name="Group 281"/>
          <p:cNvGrpSpPr/>
          <p:nvPr/>
        </p:nvGrpSpPr>
        <p:grpSpPr>
          <a:xfrm>
            <a:off x="3563565" y="1468849"/>
            <a:ext cx="805942" cy="936024"/>
            <a:chOff x="3595167" y="1468849"/>
            <a:chExt cx="805942" cy="936024"/>
          </a:xfrm>
        </p:grpSpPr>
        <p:grpSp>
          <p:nvGrpSpPr>
            <p:cNvPr id="287" name="Group 286"/>
            <p:cNvGrpSpPr/>
            <p:nvPr/>
          </p:nvGrpSpPr>
          <p:grpSpPr>
            <a:xfrm>
              <a:off x="3716745"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4" name="Rectangle 323"/>
            <p:cNvSpPr/>
            <p:nvPr/>
          </p:nvSpPr>
          <p:spPr>
            <a:xfrm>
              <a:off x="3595167" y="2066319"/>
              <a:ext cx="805942" cy="338554"/>
            </a:xfrm>
            <a:prstGeom prst="rect">
              <a:avLst/>
            </a:prstGeom>
          </p:spPr>
          <p:txBody>
            <a:bodyPr wrap="square">
              <a:spAutoFit/>
            </a:bodyPr>
            <a:lstStyle/>
            <a:p>
              <a:pPr algn="ctr"/>
              <a:r>
                <a:rPr lang="en-US" sz="800" b="1" dirty="0">
                  <a:latin typeface="Arial" charset="0"/>
                  <a:ea typeface="Arial" charset="0"/>
                  <a:cs typeface="Arial" charset="0"/>
                </a:rPr>
                <a:t>Database System</a:t>
              </a:r>
            </a:p>
          </p:txBody>
        </p:sp>
      </p:grpSp>
      <p:grpSp>
        <p:nvGrpSpPr>
          <p:cNvPr id="283" name="Group 282"/>
          <p:cNvGrpSpPr/>
          <p:nvPr/>
        </p:nvGrpSpPr>
        <p:grpSpPr>
          <a:xfrm>
            <a:off x="1491100" y="3154636"/>
            <a:ext cx="805942" cy="949893"/>
            <a:chOff x="4628809" y="1468849"/>
            <a:chExt cx="805942" cy="949893"/>
          </a:xfrm>
        </p:grpSpPr>
        <p:grpSp>
          <p:nvGrpSpPr>
            <p:cNvPr id="288" name="Group 287"/>
            <p:cNvGrpSpPr/>
            <p:nvPr/>
          </p:nvGrpSpPr>
          <p:grpSpPr>
            <a:xfrm>
              <a:off x="4752276" y="1468849"/>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5" name="Rectangle 324"/>
            <p:cNvSpPr/>
            <p:nvPr/>
          </p:nvSpPr>
          <p:spPr>
            <a:xfrm>
              <a:off x="4628809" y="2080188"/>
              <a:ext cx="805942" cy="338554"/>
            </a:xfrm>
            <a:prstGeom prst="rect">
              <a:avLst/>
            </a:prstGeom>
          </p:spPr>
          <p:txBody>
            <a:bodyPr wrap="square">
              <a:spAutoFit/>
            </a:bodyPr>
            <a:lstStyle/>
            <a:p>
              <a:pPr algn="ctr"/>
              <a:r>
                <a:rPr lang="en-US" sz="800" b="1" dirty="0">
                  <a:latin typeface="Arial" charset="0"/>
                  <a:ea typeface="Arial" charset="0"/>
                  <a:cs typeface="Arial" charset="0"/>
                </a:rPr>
                <a:t>Load</a:t>
              </a:r>
              <a:br>
                <a:rPr lang="en-US" sz="800" b="1" dirty="0">
                  <a:latin typeface="Arial" charset="0"/>
                  <a:ea typeface="Arial" charset="0"/>
                  <a:cs typeface="Arial" charset="0"/>
                </a:rPr>
              </a:br>
              <a:r>
                <a:rPr lang="en-US" sz="800" b="1" dirty="0">
                  <a:latin typeface="Arial" charset="0"/>
                  <a:ea typeface="Arial" charset="0"/>
                  <a:cs typeface="Arial" charset="0"/>
                </a:rPr>
                <a:t>Balancer</a:t>
              </a:r>
            </a:p>
          </p:txBody>
        </p:sp>
      </p:grpSp>
      <p:grpSp>
        <p:nvGrpSpPr>
          <p:cNvPr id="370" name="Group 369"/>
          <p:cNvGrpSpPr/>
          <p:nvPr/>
        </p:nvGrpSpPr>
        <p:grpSpPr>
          <a:xfrm>
            <a:off x="5260744" y="1445481"/>
            <a:ext cx="805942" cy="959392"/>
            <a:chOff x="8002435" y="1468849"/>
            <a:chExt cx="805942" cy="959392"/>
          </a:xfrm>
        </p:grpSpPr>
        <p:grpSp>
          <p:nvGrpSpPr>
            <p:cNvPr id="291" name="Group 290"/>
            <p:cNvGrpSpPr/>
            <p:nvPr/>
          </p:nvGrpSpPr>
          <p:grpSpPr>
            <a:xfrm>
              <a:off x="8104793" y="1468849"/>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8" name="Rectangle 337"/>
            <p:cNvSpPr/>
            <p:nvPr/>
          </p:nvSpPr>
          <p:spPr>
            <a:xfrm>
              <a:off x="8002435" y="2089687"/>
              <a:ext cx="805942" cy="338554"/>
            </a:xfrm>
            <a:prstGeom prst="rect">
              <a:avLst/>
            </a:prstGeom>
          </p:spPr>
          <p:txBody>
            <a:bodyPr wrap="square">
              <a:spAutoFit/>
            </a:bodyPr>
            <a:lstStyle/>
            <a:p>
              <a:pPr algn="ctr"/>
              <a:r>
                <a:rPr lang="en-US" sz="800" b="1" dirty="0">
                  <a:latin typeface="Arial" charset="0"/>
                  <a:ea typeface="Arial" charset="0"/>
                  <a:cs typeface="Arial" charset="0"/>
                </a:rPr>
                <a:t>Block Storage</a:t>
              </a:r>
            </a:p>
          </p:txBody>
        </p:sp>
      </p:grpSp>
      <p:grpSp>
        <p:nvGrpSpPr>
          <p:cNvPr id="371" name="Group 370"/>
          <p:cNvGrpSpPr/>
          <p:nvPr/>
        </p:nvGrpSpPr>
        <p:grpSpPr>
          <a:xfrm>
            <a:off x="6271647" y="1445481"/>
            <a:ext cx="805942" cy="953482"/>
            <a:chOff x="9019344" y="1468849"/>
            <a:chExt cx="805942" cy="953482"/>
          </a:xfrm>
        </p:grpSpPr>
        <p:grpSp>
          <p:nvGrpSpPr>
            <p:cNvPr id="292" name="Group 291"/>
            <p:cNvGrpSpPr/>
            <p:nvPr/>
          </p:nvGrpSpPr>
          <p:grpSpPr>
            <a:xfrm>
              <a:off x="9113143" y="1468849"/>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9" name="Rectangle 338"/>
            <p:cNvSpPr/>
            <p:nvPr/>
          </p:nvSpPr>
          <p:spPr>
            <a:xfrm>
              <a:off x="9019344" y="2083777"/>
              <a:ext cx="805942" cy="338554"/>
            </a:xfrm>
            <a:prstGeom prst="rect">
              <a:avLst/>
            </a:prstGeom>
          </p:spPr>
          <p:txBody>
            <a:bodyPr wrap="square">
              <a:spAutoFit/>
            </a:bodyPr>
            <a:lstStyle/>
            <a:p>
              <a:pPr algn="ctr"/>
              <a:r>
                <a:rPr lang="en-US" sz="800" b="1" dirty="0">
                  <a:latin typeface="Arial" charset="0"/>
                  <a:ea typeface="Arial" charset="0"/>
                  <a:cs typeface="Arial" charset="0"/>
                </a:rPr>
                <a:t>Object Storage</a:t>
              </a:r>
            </a:p>
          </p:txBody>
        </p:sp>
      </p:grpSp>
      <p:grpSp>
        <p:nvGrpSpPr>
          <p:cNvPr id="372" name="Group 371"/>
          <p:cNvGrpSpPr/>
          <p:nvPr/>
        </p:nvGrpSpPr>
        <p:grpSpPr>
          <a:xfrm>
            <a:off x="410661" y="3153042"/>
            <a:ext cx="911906" cy="951487"/>
            <a:chOff x="9986753" y="1468849"/>
            <a:chExt cx="911906" cy="951487"/>
          </a:xfrm>
        </p:grpSpPr>
        <p:grpSp>
          <p:nvGrpSpPr>
            <p:cNvPr id="293" name="Group 292"/>
            <p:cNvGrpSpPr/>
            <p:nvPr/>
          </p:nvGrpSpPr>
          <p:grpSpPr>
            <a:xfrm>
              <a:off x="10131618" y="1468849"/>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0" name="Rectangle 339"/>
            <p:cNvSpPr/>
            <p:nvPr/>
          </p:nvSpPr>
          <p:spPr>
            <a:xfrm>
              <a:off x="9986753" y="2081782"/>
              <a:ext cx="911906" cy="338554"/>
            </a:xfrm>
            <a:prstGeom prst="rect">
              <a:avLst/>
            </a:prstGeom>
          </p:spPr>
          <p:txBody>
            <a:bodyPr wrap="square">
              <a:spAutoFit/>
            </a:bodyPr>
            <a:lstStyle/>
            <a:p>
              <a:pPr algn="ctr"/>
              <a:r>
                <a:rPr lang="en-US" sz="800" b="1" dirty="0">
                  <a:latin typeface="Arial" charset="0"/>
                  <a:ea typeface="Arial" charset="0"/>
                  <a:cs typeface="Arial" charset="0"/>
                </a:rPr>
                <a:t>Virtual Cloud</a:t>
              </a:r>
            </a:p>
            <a:p>
              <a:pPr algn="ctr"/>
              <a:r>
                <a:rPr lang="en-US" sz="800" b="1" dirty="0">
                  <a:latin typeface="Arial" charset="0"/>
                  <a:ea typeface="Arial" charset="0"/>
                  <a:cs typeface="Arial" charset="0"/>
                </a:rPr>
                <a:t>Network</a:t>
              </a:r>
            </a:p>
          </p:txBody>
        </p:sp>
      </p:grpSp>
      <p:grpSp>
        <p:nvGrpSpPr>
          <p:cNvPr id="373" name="Group 372"/>
          <p:cNvGrpSpPr/>
          <p:nvPr/>
        </p:nvGrpSpPr>
        <p:grpSpPr>
          <a:xfrm>
            <a:off x="2628020" y="3155278"/>
            <a:ext cx="595644" cy="845249"/>
            <a:chOff x="11115459" y="1468849"/>
            <a:chExt cx="595644" cy="845249"/>
          </a:xfrm>
        </p:grpSpPr>
        <p:grpSp>
          <p:nvGrpSpPr>
            <p:cNvPr id="294" name="Group 293"/>
            <p:cNvGrpSpPr/>
            <p:nvPr/>
          </p:nvGrpSpPr>
          <p:grpSpPr>
            <a:xfrm>
              <a:off x="11128158" y="1468849"/>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1" name="Rectangle 340"/>
            <p:cNvSpPr/>
            <p:nvPr/>
          </p:nvSpPr>
          <p:spPr>
            <a:xfrm>
              <a:off x="11115459" y="2098654"/>
              <a:ext cx="595644" cy="215444"/>
            </a:xfrm>
            <a:prstGeom prst="rect">
              <a:avLst/>
            </a:prstGeom>
          </p:spPr>
          <p:txBody>
            <a:bodyPr wrap="square">
              <a:spAutoFit/>
            </a:bodyPr>
            <a:lstStyle/>
            <a:p>
              <a:pPr algn="ctr"/>
              <a:r>
                <a:rPr lang="en-US" sz="800" b="1" dirty="0">
                  <a:latin typeface="Arial" charset="0"/>
                  <a:ea typeface="Arial" charset="0"/>
                  <a:cs typeface="Arial" charset="0"/>
                </a:rPr>
                <a:t>Firewall</a:t>
              </a:r>
            </a:p>
          </p:txBody>
        </p:sp>
      </p:grpSp>
      <p:grpSp>
        <p:nvGrpSpPr>
          <p:cNvPr id="374" name="Group 373"/>
          <p:cNvGrpSpPr/>
          <p:nvPr/>
        </p:nvGrpSpPr>
        <p:grpSpPr>
          <a:xfrm>
            <a:off x="10616565" y="2631987"/>
            <a:ext cx="587467" cy="777083"/>
            <a:chOff x="598905" y="2625219"/>
            <a:chExt cx="587467" cy="777083"/>
          </a:xfrm>
        </p:grpSpPr>
        <p:grpSp>
          <p:nvGrpSpPr>
            <p:cNvPr id="295" name="Group 294"/>
            <p:cNvGrpSpPr/>
            <p:nvPr/>
          </p:nvGrpSpPr>
          <p:grpSpPr>
            <a:xfrm>
              <a:off x="598905" y="2625219"/>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42" name="Rectangle 341"/>
            <p:cNvSpPr/>
            <p:nvPr/>
          </p:nvSpPr>
          <p:spPr>
            <a:xfrm>
              <a:off x="627939" y="3186858"/>
              <a:ext cx="513560" cy="215444"/>
            </a:xfrm>
            <a:prstGeom prst="rect">
              <a:avLst/>
            </a:prstGeom>
          </p:spPr>
          <p:txBody>
            <a:bodyPr wrap="square">
              <a:spAutoFit/>
            </a:bodyPr>
            <a:lstStyle/>
            <a:p>
              <a:pPr algn="ctr"/>
              <a:r>
                <a:rPr lang="en-US" sz="800" b="1" dirty="0">
                  <a:latin typeface="Arial" charset="0"/>
                  <a:ea typeface="Arial" charset="0"/>
                  <a:cs typeface="Arial" charset="0"/>
                </a:rPr>
                <a:t>VPN</a:t>
              </a:r>
            </a:p>
          </p:txBody>
        </p:sp>
      </p:grpSp>
      <p:grpSp>
        <p:nvGrpSpPr>
          <p:cNvPr id="375" name="Group 374"/>
          <p:cNvGrpSpPr/>
          <p:nvPr/>
        </p:nvGrpSpPr>
        <p:grpSpPr>
          <a:xfrm>
            <a:off x="1439453" y="4294837"/>
            <a:ext cx="805942" cy="973131"/>
            <a:chOff x="1526467" y="2625219"/>
            <a:chExt cx="805942" cy="973131"/>
          </a:xfrm>
        </p:grpSpPr>
        <p:grpSp>
          <p:nvGrpSpPr>
            <p:cNvPr id="296" name="Group 295"/>
            <p:cNvGrpSpPr/>
            <p:nvPr/>
          </p:nvGrpSpPr>
          <p:grpSpPr>
            <a:xfrm>
              <a:off x="1604613" y="2625219"/>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3" name="Rectangle 342"/>
            <p:cNvSpPr/>
            <p:nvPr/>
          </p:nvSpPr>
          <p:spPr>
            <a:xfrm>
              <a:off x="1526467" y="3259796"/>
              <a:ext cx="805942" cy="338554"/>
            </a:xfrm>
            <a:prstGeom prst="rect">
              <a:avLst/>
            </a:prstGeom>
          </p:spPr>
          <p:txBody>
            <a:bodyPr wrap="square">
              <a:spAutoFit/>
            </a:bodyPr>
            <a:lstStyle/>
            <a:p>
              <a:pPr algn="ctr"/>
              <a:r>
                <a:rPr lang="en-US" sz="800" b="1" dirty="0">
                  <a:latin typeface="Arial" charset="0"/>
                  <a:ea typeface="Arial" charset="0"/>
                  <a:cs typeface="Arial" charset="0"/>
                </a:rPr>
                <a:t>Internet Gateway</a:t>
              </a:r>
            </a:p>
          </p:txBody>
        </p:sp>
      </p:grpSp>
      <p:grpSp>
        <p:nvGrpSpPr>
          <p:cNvPr id="376" name="Group 375"/>
          <p:cNvGrpSpPr/>
          <p:nvPr/>
        </p:nvGrpSpPr>
        <p:grpSpPr>
          <a:xfrm>
            <a:off x="3553295" y="3117166"/>
            <a:ext cx="805942" cy="1101265"/>
            <a:chOff x="2558095" y="2625219"/>
            <a:chExt cx="805942" cy="1101265"/>
          </a:xfrm>
        </p:grpSpPr>
        <p:grpSp>
          <p:nvGrpSpPr>
            <p:cNvPr id="297" name="Group 296"/>
            <p:cNvGrpSpPr/>
            <p:nvPr/>
          </p:nvGrpSpPr>
          <p:grpSpPr>
            <a:xfrm>
              <a:off x="2681212" y="2625219"/>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4" name="Rectangle 343"/>
            <p:cNvSpPr/>
            <p:nvPr/>
          </p:nvSpPr>
          <p:spPr>
            <a:xfrm>
              <a:off x="2558095" y="3264819"/>
              <a:ext cx="805942" cy="461665"/>
            </a:xfrm>
            <a:prstGeom prst="rect">
              <a:avLst/>
            </a:prstGeom>
          </p:spPr>
          <p:txBody>
            <a:bodyPr wrap="square">
              <a:spAutoFit/>
            </a:bodyPr>
            <a:lstStyle/>
            <a:p>
              <a:pPr algn="ctr"/>
              <a:r>
                <a:rPr lang="en-US" sz="800" b="1" dirty="0">
                  <a:latin typeface="Arial" charset="0"/>
                  <a:ea typeface="Arial" charset="0"/>
                  <a:cs typeface="Arial" charset="0"/>
                </a:rPr>
                <a:t>Dynamic Routing Gateway</a:t>
              </a:r>
            </a:p>
          </p:txBody>
        </p:sp>
      </p:grpSp>
      <p:grpSp>
        <p:nvGrpSpPr>
          <p:cNvPr id="7" name="Group 6">
            <a:extLst>
              <a:ext uri="{FF2B5EF4-FFF2-40B4-BE49-F238E27FC236}">
                <a16:creationId xmlns:a16="http://schemas.microsoft.com/office/drawing/2014/main" xmlns="" id="{E77517F6-03EC-CF4E-A0D0-150CFFED288C}"/>
              </a:ext>
            </a:extLst>
          </p:cNvPr>
          <p:cNvGrpSpPr/>
          <p:nvPr/>
        </p:nvGrpSpPr>
        <p:grpSpPr>
          <a:xfrm>
            <a:off x="9452672" y="1364811"/>
            <a:ext cx="805942" cy="905447"/>
            <a:chOff x="9452672" y="1364811"/>
            <a:chExt cx="805942" cy="905447"/>
          </a:xfrm>
        </p:grpSpPr>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5" name="Rectangle 344"/>
            <p:cNvSpPr/>
            <p:nvPr/>
          </p:nvSpPr>
          <p:spPr>
            <a:xfrm>
              <a:off x="9452672" y="2054814"/>
              <a:ext cx="805942" cy="215444"/>
            </a:xfrm>
            <a:prstGeom prst="rect">
              <a:avLst/>
            </a:prstGeom>
          </p:spPr>
          <p:txBody>
            <a:bodyPr wrap="square">
              <a:spAutoFit/>
            </a:bodyPr>
            <a:lstStyle/>
            <a:p>
              <a:pPr algn="ctr"/>
              <a:r>
                <a:rPr lang="en-US" sz="800" b="1" dirty="0" err="1">
                  <a:latin typeface="Arial" charset="0"/>
                  <a:ea typeface="Arial" charset="0"/>
                  <a:cs typeface="Arial" charset="0"/>
                </a:rPr>
                <a:t>FastConnect</a:t>
              </a:r>
              <a:r>
                <a:rPr lang="en-US" sz="800" b="1" dirty="0">
                  <a:latin typeface="Arial" charset="0"/>
                  <a:ea typeface="Arial" charset="0"/>
                  <a:cs typeface="Arial" charset="0"/>
                </a:rPr>
                <a:t> </a:t>
              </a:r>
            </a:p>
          </p:txBody>
        </p:sp>
      </p:grpSp>
      <p:grpSp>
        <p:nvGrpSpPr>
          <p:cNvPr id="378" name="Group 377"/>
          <p:cNvGrpSpPr/>
          <p:nvPr/>
        </p:nvGrpSpPr>
        <p:grpSpPr>
          <a:xfrm>
            <a:off x="10517539" y="1547481"/>
            <a:ext cx="805942" cy="965774"/>
            <a:chOff x="4648728" y="2625219"/>
            <a:chExt cx="805942" cy="965774"/>
          </a:xfrm>
        </p:grpSpPr>
        <p:grpSp>
          <p:nvGrpSpPr>
            <p:cNvPr id="299" name="Group 298"/>
            <p:cNvGrpSpPr/>
            <p:nvPr/>
          </p:nvGrpSpPr>
          <p:grpSpPr>
            <a:xfrm>
              <a:off x="4752276" y="2625219"/>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6" name="Rectangle 345"/>
            <p:cNvSpPr/>
            <p:nvPr/>
          </p:nvSpPr>
          <p:spPr>
            <a:xfrm>
              <a:off x="4648728" y="3129328"/>
              <a:ext cx="805942" cy="461665"/>
            </a:xfrm>
            <a:prstGeom prst="rect">
              <a:avLst/>
            </a:prstGeom>
          </p:spPr>
          <p:txBody>
            <a:bodyPr wrap="square">
              <a:spAutoFit/>
            </a:bodyPr>
            <a:lstStyle/>
            <a:p>
              <a:pPr algn="ctr"/>
              <a:r>
                <a:rPr lang="en-US" sz="800" b="1" dirty="0">
                  <a:latin typeface="Arial" charset="0"/>
                  <a:ea typeface="Arial" charset="0"/>
                  <a:cs typeface="Arial" charset="0"/>
                </a:rPr>
                <a:t>Customer Premises</a:t>
              </a:r>
            </a:p>
            <a:p>
              <a:pPr algn="ctr"/>
              <a:r>
                <a:rPr lang="en-US" sz="800" b="1" dirty="0">
                  <a:latin typeface="Arial" charset="0"/>
                  <a:ea typeface="Arial" charset="0"/>
                  <a:cs typeface="Arial" charset="0"/>
                </a:rPr>
                <a:t>Equipment </a:t>
              </a:r>
            </a:p>
          </p:txBody>
        </p:sp>
      </p:grpSp>
      <p:grpSp>
        <p:nvGrpSpPr>
          <p:cNvPr id="8" name="Group 7">
            <a:extLst>
              <a:ext uri="{FF2B5EF4-FFF2-40B4-BE49-F238E27FC236}">
                <a16:creationId xmlns:a16="http://schemas.microsoft.com/office/drawing/2014/main" xmlns="" id="{13FCD1F2-069C-514D-B203-29C39C702B0E}"/>
              </a:ext>
            </a:extLst>
          </p:cNvPr>
          <p:cNvGrpSpPr/>
          <p:nvPr/>
        </p:nvGrpSpPr>
        <p:grpSpPr>
          <a:xfrm>
            <a:off x="9354736" y="2600191"/>
            <a:ext cx="805942" cy="934863"/>
            <a:chOff x="9456462" y="2417318"/>
            <a:chExt cx="805942" cy="934863"/>
          </a:xfrm>
        </p:grpSpPr>
        <p:grpSp>
          <p:nvGrpSpPr>
            <p:cNvPr id="300" name="Group 299"/>
            <p:cNvGrpSpPr/>
            <p:nvPr/>
          </p:nvGrpSpPr>
          <p:grpSpPr>
            <a:xfrm>
              <a:off x="9479462" y="2417318"/>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7" name="Rectangle 346"/>
            <p:cNvSpPr/>
            <p:nvPr/>
          </p:nvSpPr>
          <p:spPr>
            <a:xfrm>
              <a:off x="9456462" y="3013627"/>
              <a:ext cx="805942" cy="338554"/>
            </a:xfrm>
            <a:prstGeom prst="rect">
              <a:avLst/>
            </a:prstGeom>
          </p:spPr>
          <p:txBody>
            <a:bodyPr wrap="square">
              <a:spAutoFit/>
            </a:bodyPr>
            <a:lstStyle/>
            <a:p>
              <a:pPr algn="ctr"/>
              <a:r>
                <a:rPr lang="en-US" sz="800" b="1" dirty="0">
                  <a:latin typeface="Arial" charset="0"/>
                  <a:ea typeface="Arial" charset="0"/>
                  <a:cs typeface="Arial" charset="0"/>
                </a:rPr>
                <a:t>Customer </a:t>
              </a:r>
            </a:p>
            <a:p>
              <a:pPr algn="ctr"/>
              <a:r>
                <a:rPr lang="en-US" sz="800" b="1" dirty="0">
                  <a:latin typeface="Arial" charset="0"/>
                  <a:ea typeface="Arial" charset="0"/>
                  <a:cs typeface="Arial" charset="0"/>
                </a:rPr>
                <a:t>Data Center</a:t>
              </a:r>
            </a:p>
          </p:txBody>
        </p:sp>
      </p:grpSp>
      <p:grpSp>
        <p:nvGrpSpPr>
          <p:cNvPr id="383" name="Group 382"/>
          <p:cNvGrpSpPr/>
          <p:nvPr/>
        </p:nvGrpSpPr>
        <p:grpSpPr>
          <a:xfrm>
            <a:off x="2509486" y="4351216"/>
            <a:ext cx="863192" cy="801008"/>
            <a:chOff x="10011110" y="2625219"/>
            <a:chExt cx="863192" cy="801008"/>
          </a:xfrm>
        </p:grpSpPr>
        <p:grpSp>
          <p:nvGrpSpPr>
            <p:cNvPr id="304" name="Group 303"/>
            <p:cNvGrpSpPr/>
            <p:nvPr/>
          </p:nvGrpSpPr>
          <p:grpSpPr>
            <a:xfrm>
              <a:off x="10131618" y="2625219"/>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1" name="Rectangle 350"/>
            <p:cNvSpPr/>
            <p:nvPr/>
          </p:nvSpPr>
          <p:spPr>
            <a:xfrm>
              <a:off x="10011110" y="3210783"/>
              <a:ext cx="863192" cy="215444"/>
            </a:xfrm>
            <a:prstGeom prst="rect">
              <a:avLst/>
            </a:prstGeom>
          </p:spPr>
          <p:txBody>
            <a:bodyPr wrap="square">
              <a:spAutoFit/>
            </a:bodyPr>
            <a:lstStyle/>
            <a:p>
              <a:pPr algn="ctr"/>
              <a:r>
                <a:rPr lang="en-US" sz="800" b="1" dirty="0">
                  <a:latin typeface="Arial" charset="0"/>
                  <a:ea typeface="Arial" charset="0"/>
                  <a:cs typeface="Arial" charset="0"/>
                </a:rPr>
                <a:t>Route Table</a:t>
              </a:r>
            </a:p>
          </p:txBody>
        </p:sp>
      </p:grpSp>
      <p:grpSp>
        <p:nvGrpSpPr>
          <p:cNvPr id="11" name="Group 10">
            <a:extLst>
              <a:ext uri="{FF2B5EF4-FFF2-40B4-BE49-F238E27FC236}">
                <a16:creationId xmlns:a16="http://schemas.microsoft.com/office/drawing/2014/main" xmlns="" id="{3608DD76-97FC-3948-BBFA-5F709DEEC6DB}"/>
              </a:ext>
            </a:extLst>
          </p:cNvPr>
          <p:cNvGrpSpPr/>
          <p:nvPr/>
        </p:nvGrpSpPr>
        <p:grpSpPr>
          <a:xfrm>
            <a:off x="3643267" y="4320417"/>
            <a:ext cx="595644" cy="947551"/>
            <a:chOff x="3674869" y="4320417"/>
            <a:chExt cx="595644" cy="947551"/>
          </a:xfrm>
        </p:grpSpPr>
        <p:grpSp>
          <p:nvGrpSpPr>
            <p:cNvPr id="305" name="Group 304"/>
            <p:cNvGrpSpPr/>
            <p:nvPr/>
          </p:nvGrpSpPr>
          <p:grpSpPr>
            <a:xfrm>
              <a:off x="3680635"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352" name="Rectangle 351"/>
            <p:cNvSpPr/>
            <p:nvPr/>
          </p:nvSpPr>
          <p:spPr>
            <a:xfrm>
              <a:off x="3674869" y="4929414"/>
              <a:ext cx="595644" cy="338554"/>
            </a:xfrm>
            <a:prstGeom prst="rect">
              <a:avLst/>
            </a:prstGeom>
          </p:spPr>
          <p:txBody>
            <a:bodyPr wrap="square">
              <a:spAutoFit/>
            </a:bodyPr>
            <a:lstStyle/>
            <a:p>
              <a:pPr algn="ctr"/>
              <a:r>
                <a:rPr lang="en-US" sz="800" b="1" dirty="0">
                  <a:latin typeface="Arial" charset="0"/>
                  <a:ea typeface="Arial" charset="0"/>
                  <a:cs typeface="Arial" charset="0"/>
                </a:rPr>
                <a:t>Security Lists</a:t>
              </a:r>
            </a:p>
          </p:txBody>
        </p:sp>
      </p:grpSp>
      <p:grpSp>
        <p:nvGrpSpPr>
          <p:cNvPr id="385" name="Group 384"/>
          <p:cNvGrpSpPr/>
          <p:nvPr/>
        </p:nvGrpSpPr>
        <p:grpSpPr>
          <a:xfrm>
            <a:off x="6271647" y="2595858"/>
            <a:ext cx="805942" cy="944775"/>
            <a:chOff x="487400" y="3775928"/>
            <a:chExt cx="805942" cy="944775"/>
          </a:xfrm>
        </p:grpSpPr>
        <p:grpSp>
          <p:nvGrpSpPr>
            <p:cNvPr id="306" name="Group 305"/>
            <p:cNvGrpSpPr/>
            <p:nvPr/>
          </p:nvGrpSpPr>
          <p:grpSpPr>
            <a:xfrm>
              <a:off x="598905" y="377592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3" name="Rectangle 352"/>
            <p:cNvSpPr/>
            <p:nvPr/>
          </p:nvSpPr>
          <p:spPr>
            <a:xfrm>
              <a:off x="487400" y="4382149"/>
              <a:ext cx="805942" cy="338554"/>
            </a:xfrm>
            <a:prstGeom prst="rect">
              <a:avLst/>
            </a:prstGeom>
          </p:spPr>
          <p:txBody>
            <a:bodyPr wrap="square">
              <a:spAutoFit/>
            </a:bodyPr>
            <a:lstStyle/>
            <a:p>
              <a:pPr algn="ctr"/>
              <a:r>
                <a:rPr lang="en-US" sz="800" b="1" dirty="0">
                  <a:latin typeface="Arial" charset="0"/>
                  <a:ea typeface="Arial" charset="0"/>
                  <a:cs typeface="Arial" charset="0"/>
                </a:rPr>
                <a:t>Back Up/</a:t>
              </a:r>
            </a:p>
            <a:p>
              <a:pPr algn="ctr"/>
              <a:r>
                <a:rPr lang="en-US" sz="800" b="1" dirty="0">
                  <a:latin typeface="Arial" charset="0"/>
                  <a:ea typeface="Arial" charset="0"/>
                  <a:cs typeface="Arial" charset="0"/>
                </a:rPr>
                <a:t>Restore</a:t>
              </a:r>
            </a:p>
          </p:txBody>
        </p:sp>
      </p:grpSp>
      <p:grpSp>
        <p:nvGrpSpPr>
          <p:cNvPr id="386" name="Group 385"/>
          <p:cNvGrpSpPr/>
          <p:nvPr/>
        </p:nvGrpSpPr>
        <p:grpSpPr>
          <a:xfrm>
            <a:off x="5278723" y="3743942"/>
            <a:ext cx="805942" cy="871093"/>
            <a:chOff x="1526467" y="3775928"/>
            <a:chExt cx="805942" cy="871093"/>
          </a:xfrm>
        </p:grpSpPr>
        <p:grpSp>
          <p:nvGrpSpPr>
            <p:cNvPr id="307" name="Group 306"/>
            <p:cNvGrpSpPr/>
            <p:nvPr/>
          </p:nvGrpSpPr>
          <p:grpSpPr>
            <a:xfrm>
              <a:off x="1646655" y="3775928"/>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4" name="Rectangle 353"/>
            <p:cNvSpPr/>
            <p:nvPr/>
          </p:nvSpPr>
          <p:spPr>
            <a:xfrm>
              <a:off x="1526467" y="4431577"/>
              <a:ext cx="805942" cy="215444"/>
            </a:xfrm>
            <a:prstGeom prst="rect">
              <a:avLst/>
            </a:prstGeom>
          </p:spPr>
          <p:txBody>
            <a:bodyPr wrap="square">
              <a:spAutoFit/>
            </a:bodyPr>
            <a:lstStyle/>
            <a:p>
              <a:pPr algn="ctr"/>
              <a:r>
                <a:rPr lang="en-US" sz="800" b="1" dirty="0">
                  <a:latin typeface="Arial" charset="0"/>
                  <a:ea typeface="Arial" charset="0"/>
                  <a:cs typeface="Arial" charset="0"/>
                </a:rPr>
                <a:t>Buckets</a:t>
              </a:r>
            </a:p>
          </p:txBody>
        </p:sp>
      </p:grpSp>
      <p:grpSp>
        <p:nvGrpSpPr>
          <p:cNvPr id="392" name="Group 391"/>
          <p:cNvGrpSpPr/>
          <p:nvPr/>
        </p:nvGrpSpPr>
        <p:grpSpPr>
          <a:xfrm>
            <a:off x="7270977" y="1438645"/>
            <a:ext cx="805942" cy="835826"/>
            <a:chOff x="8016317" y="3775928"/>
            <a:chExt cx="805942" cy="835826"/>
          </a:xfrm>
        </p:grpSpPr>
        <p:grpSp>
          <p:nvGrpSpPr>
            <p:cNvPr id="313" name="Group 312"/>
            <p:cNvGrpSpPr/>
            <p:nvPr/>
          </p:nvGrpSpPr>
          <p:grpSpPr>
            <a:xfrm>
              <a:off x="8104793" y="3775928"/>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0" name="Rectangle 359"/>
            <p:cNvSpPr/>
            <p:nvPr/>
          </p:nvSpPr>
          <p:spPr>
            <a:xfrm>
              <a:off x="8016317" y="4396310"/>
              <a:ext cx="805942" cy="215444"/>
            </a:xfrm>
            <a:prstGeom prst="rect">
              <a:avLst/>
            </a:prstGeom>
          </p:spPr>
          <p:txBody>
            <a:bodyPr wrap="square">
              <a:spAutoFit/>
            </a:bodyPr>
            <a:lstStyle/>
            <a:p>
              <a:pPr algn="ctr"/>
              <a:r>
                <a:rPr lang="en-US" sz="800" b="1" dirty="0">
                  <a:latin typeface="Arial" charset="0"/>
                  <a:ea typeface="Arial" charset="0"/>
                  <a:cs typeface="Arial" charset="0"/>
                </a:rPr>
                <a:t>File Storage</a:t>
              </a:r>
            </a:p>
          </p:txBody>
        </p:sp>
      </p:grpSp>
      <p:grpSp>
        <p:nvGrpSpPr>
          <p:cNvPr id="393" name="Group 392"/>
          <p:cNvGrpSpPr/>
          <p:nvPr/>
        </p:nvGrpSpPr>
        <p:grpSpPr>
          <a:xfrm>
            <a:off x="5277257" y="5269983"/>
            <a:ext cx="805942" cy="821665"/>
            <a:chOff x="9012494" y="3775928"/>
            <a:chExt cx="805942" cy="821665"/>
          </a:xfrm>
        </p:grpSpPr>
        <p:grpSp>
          <p:nvGrpSpPr>
            <p:cNvPr id="314" name="Group 313"/>
            <p:cNvGrpSpPr/>
            <p:nvPr/>
          </p:nvGrpSpPr>
          <p:grpSpPr>
            <a:xfrm>
              <a:off x="9113143" y="3775928"/>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1" name="Rectangle 360"/>
            <p:cNvSpPr/>
            <p:nvPr/>
          </p:nvSpPr>
          <p:spPr>
            <a:xfrm>
              <a:off x="9012494" y="4382149"/>
              <a:ext cx="805942" cy="215444"/>
            </a:xfrm>
            <a:prstGeom prst="rect">
              <a:avLst/>
            </a:prstGeom>
          </p:spPr>
          <p:txBody>
            <a:bodyPr wrap="square">
              <a:spAutoFit/>
            </a:bodyPr>
            <a:lstStyle/>
            <a:p>
              <a:pPr algn="ctr"/>
              <a:r>
                <a:rPr lang="en-US" sz="800" b="1" dirty="0">
                  <a:latin typeface="Arial" charset="0"/>
                  <a:ea typeface="Arial" charset="0"/>
                  <a:cs typeface="Arial" charset="0"/>
                </a:rPr>
                <a:t>CDN</a:t>
              </a:r>
            </a:p>
          </p:txBody>
        </p:sp>
      </p:grpSp>
      <p:grpSp>
        <p:nvGrpSpPr>
          <p:cNvPr id="394" name="Group 393"/>
          <p:cNvGrpSpPr/>
          <p:nvPr/>
        </p:nvGrpSpPr>
        <p:grpSpPr>
          <a:xfrm>
            <a:off x="6175658" y="5269983"/>
            <a:ext cx="911906" cy="821665"/>
            <a:chOff x="9986753" y="3775928"/>
            <a:chExt cx="911906" cy="821665"/>
          </a:xfrm>
        </p:grpSpPr>
        <p:grpSp>
          <p:nvGrpSpPr>
            <p:cNvPr id="315" name="Group 314"/>
            <p:cNvGrpSpPr/>
            <p:nvPr/>
          </p:nvGrpSpPr>
          <p:grpSpPr>
            <a:xfrm>
              <a:off x="10131618" y="3775928"/>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2" name="Rectangle 361"/>
            <p:cNvSpPr/>
            <p:nvPr/>
          </p:nvSpPr>
          <p:spPr>
            <a:xfrm>
              <a:off x="9986753" y="4382149"/>
              <a:ext cx="911906" cy="215444"/>
            </a:xfrm>
            <a:prstGeom prst="rect">
              <a:avLst/>
            </a:prstGeom>
          </p:spPr>
          <p:txBody>
            <a:bodyPr wrap="square">
              <a:spAutoFit/>
            </a:bodyPr>
            <a:lstStyle/>
            <a:p>
              <a:pPr algn="ctr"/>
              <a:r>
                <a:rPr lang="en-US" sz="800" b="1" dirty="0">
                  <a:latin typeface="Arial" charset="0"/>
                  <a:ea typeface="Arial" charset="0"/>
                  <a:cs typeface="Arial" charset="0"/>
                </a:rPr>
                <a:t>DNS</a:t>
              </a:r>
            </a:p>
          </p:txBody>
        </p:sp>
      </p:grpSp>
      <p:grpSp>
        <p:nvGrpSpPr>
          <p:cNvPr id="395" name="Group 394"/>
          <p:cNvGrpSpPr/>
          <p:nvPr/>
        </p:nvGrpSpPr>
        <p:grpSpPr>
          <a:xfrm>
            <a:off x="9411402" y="3794375"/>
            <a:ext cx="692610" cy="821665"/>
            <a:chOff x="11066976" y="3775928"/>
            <a:chExt cx="692610" cy="821665"/>
          </a:xfrm>
        </p:grpSpPr>
        <p:grpSp>
          <p:nvGrpSpPr>
            <p:cNvPr id="316" name="Group 315"/>
            <p:cNvGrpSpPr/>
            <p:nvPr/>
          </p:nvGrpSpPr>
          <p:grpSpPr>
            <a:xfrm>
              <a:off x="11128158" y="3775928"/>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3" name="Rectangle 362"/>
            <p:cNvSpPr/>
            <p:nvPr/>
          </p:nvSpPr>
          <p:spPr>
            <a:xfrm>
              <a:off x="11066976" y="4382149"/>
              <a:ext cx="692610" cy="215444"/>
            </a:xfrm>
            <a:prstGeom prst="rect">
              <a:avLst/>
            </a:prstGeom>
          </p:spPr>
          <p:txBody>
            <a:bodyPr wrap="square">
              <a:spAutoFit/>
            </a:bodyPr>
            <a:lstStyle/>
            <a:p>
              <a:pPr algn="ctr"/>
              <a:r>
                <a:rPr lang="en-US" sz="800" b="1" dirty="0">
                  <a:latin typeface="Arial" charset="0"/>
                  <a:ea typeface="Arial" charset="0"/>
                  <a:cs typeface="Arial" charset="0"/>
                </a:rPr>
                <a:t>Backbone</a:t>
              </a:r>
            </a:p>
          </p:txBody>
        </p:sp>
      </p:grpSp>
      <p:grpSp>
        <p:nvGrpSpPr>
          <p:cNvPr id="9" name="Group 8">
            <a:extLst>
              <a:ext uri="{FF2B5EF4-FFF2-40B4-BE49-F238E27FC236}">
                <a16:creationId xmlns:a16="http://schemas.microsoft.com/office/drawing/2014/main" xmlns="" id="{3E126859-9D17-3842-A913-259B27FC063C}"/>
              </a:ext>
            </a:extLst>
          </p:cNvPr>
          <p:cNvGrpSpPr/>
          <p:nvPr/>
        </p:nvGrpSpPr>
        <p:grpSpPr>
          <a:xfrm>
            <a:off x="7173233" y="2580454"/>
            <a:ext cx="1007780" cy="837069"/>
            <a:chOff x="7086272" y="2580454"/>
            <a:chExt cx="1007780" cy="837069"/>
          </a:xfrm>
        </p:grpSpPr>
        <p:grpSp>
          <p:nvGrpSpPr>
            <p:cNvPr id="317" name="Group 316"/>
            <p:cNvGrpSpPr/>
            <p:nvPr/>
          </p:nvGrpSpPr>
          <p:grpSpPr>
            <a:xfrm>
              <a:off x="7285434"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3113"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4" name="Rectangle 363"/>
            <p:cNvSpPr/>
            <p:nvPr/>
          </p:nvSpPr>
          <p:spPr>
            <a:xfrm>
              <a:off x="7086272" y="3202079"/>
              <a:ext cx="1007780" cy="215444"/>
            </a:xfrm>
            <a:prstGeom prst="rect">
              <a:avLst/>
            </a:prstGeom>
          </p:spPr>
          <p:txBody>
            <a:bodyPr wrap="square">
              <a:spAutoFit/>
            </a:bodyPr>
            <a:lstStyle/>
            <a:p>
              <a:pPr algn="ctr"/>
              <a:r>
                <a:rPr lang="en-US" sz="800" b="1" dirty="0">
                  <a:latin typeface="Arial" charset="0"/>
                  <a:ea typeface="Arial" charset="0"/>
                  <a:cs typeface="Arial" charset="0"/>
                </a:rPr>
                <a:t>Data Transfer</a:t>
              </a:r>
            </a:p>
          </p:txBody>
        </p:sp>
      </p:grpSp>
      <p:grpSp>
        <p:nvGrpSpPr>
          <p:cNvPr id="397" name="Group 396"/>
          <p:cNvGrpSpPr/>
          <p:nvPr/>
        </p:nvGrpSpPr>
        <p:grpSpPr>
          <a:xfrm>
            <a:off x="7203532" y="5264955"/>
            <a:ext cx="805942" cy="796812"/>
            <a:chOff x="1526467" y="4963541"/>
            <a:chExt cx="805942" cy="796812"/>
          </a:xfrm>
        </p:grpSpPr>
        <p:grpSp>
          <p:nvGrpSpPr>
            <p:cNvPr id="318" name="Group 317"/>
            <p:cNvGrpSpPr/>
            <p:nvPr/>
          </p:nvGrpSpPr>
          <p:grpSpPr>
            <a:xfrm>
              <a:off x="1646655" y="4963541"/>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5" name="Rectangle 364"/>
            <p:cNvSpPr/>
            <p:nvPr/>
          </p:nvSpPr>
          <p:spPr>
            <a:xfrm>
              <a:off x="1526467" y="5544909"/>
              <a:ext cx="805942" cy="215444"/>
            </a:xfrm>
            <a:prstGeom prst="rect">
              <a:avLst/>
            </a:prstGeom>
          </p:spPr>
          <p:txBody>
            <a:bodyPr wrap="square">
              <a:spAutoFit/>
            </a:bodyPr>
            <a:lstStyle/>
            <a:p>
              <a:pPr algn="ctr"/>
              <a:r>
                <a:rPr lang="en-US" sz="800" b="1" dirty="0">
                  <a:latin typeface="Arial" charset="0"/>
                  <a:ea typeface="Arial" charset="0"/>
                  <a:cs typeface="Arial" charset="0"/>
                </a:rPr>
                <a:t>WAF</a:t>
              </a:r>
            </a:p>
          </p:txBody>
        </p:sp>
      </p:grpSp>
      <p:grpSp>
        <p:nvGrpSpPr>
          <p:cNvPr id="398" name="Group 397"/>
          <p:cNvGrpSpPr/>
          <p:nvPr/>
        </p:nvGrpSpPr>
        <p:grpSpPr>
          <a:xfrm>
            <a:off x="8117694" y="5297907"/>
            <a:ext cx="1013320" cy="763860"/>
            <a:chOff x="2434487" y="4963541"/>
            <a:chExt cx="1013320" cy="763860"/>
          </a:xfrm>
        </p:grpSpPr>
        <p:grpSp>
          <p:nvGrpSpPr>
            <p:cNvPr id="319" name="Group 318"/>
            <p:cNvGrpSpPr/>
            <p:nvPr/>
          </p:nvGrpSpPr>
          <p:grpSpPr>
            <a:xfrm>
              <a:off x="2608290" y="4963541"/>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6" name="Rectangle 365"/>
            <p:cNvSpPr/>
            <p:nvPr/>
          </p:nvSpPr>
          <p:spPr>
            <a:xfrm>
              <a:off x="2434487" y="5511957"/>
              <a:ext cx="1013320" cy="215444"/>
            </a:xfrm>
            <a:prstGeom prst="rect">
              <a:avLst/>
            </a:prstGeom>
          </p:spPr>
          <p:txBody>
            <a:bodyPr wrap="square">
              <a:spAutoFit/>
            </a:bodyPr>
            <a:lstStyle/>
            <a:p>
              <a:pPr algn="ctr"/>
              <a:r>
                <a:rPr lang="en-US" sz="800" b="1" dirty="0">
                  <a:latin typeface="Arial" charset="0"/>
                  <a:ea typeface="Arial" charset="0"/>
                  <a:cs typeface="Arial" charset="0"/>
                </a:rPr>
                <a:t>Email Delivery</a:t>
              </a:r>
            </a:p>
          </p:txBody>
        </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t>Edge</a:t>
            </a:r>
          </a:p>
        </p:txBody>
      </p:sp>
      <p:grpSp>
        <p:nvGrpSpPr>
          <p:cNvPr id="404" name="Group 403"/>
          <p:cNvGrpSpPr/>
          <p:nvPr/>
        </p:nvGrpSpPr>
        <p:grpSpPr>
          <a:xfrm>
            <a:off x="5183136" y="2418596"/>
            <a:ext cx="977630" cy="1149353"/>
            <a:chOff x="8726376" y="4367053"/>
            <a:chExt cx="977630" cy="1149353"/>
          </a:xfrm>
        </p:grpSpPr>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26376" y="4367053"/>
              <a:ext cx="977630" cy="977630"/>
            </a:xfrm>
            <a:prstGeom prst="rect">
              <a:avLst/>
            </a:prstGeom>
          </p:spPr>
        </p:pic>
        <p:sp>
          <p:nvSpPr>
            <p:cNvPr id="406" name="Rectangle 405">
              <a:extLst>
                <a:ext uri="{FF2B5EF4-FFF2-40B4-BE49-F238E27FC236}">
                  <a16:creationId xmlns:a16="http://schemas.microsoft.com/office/drawing/2014/main" xmlns="" id="{D3AEC4C9-2673-D244-9502-A67A6841354D}"/>
                </a:ext>
              </a:extLst>
            </p:cNvPr>
            <p:cNvSpPr/>
            <p:nvPr/>
          </p:nvSpPr>
          <p:spPr>
            <a:xfrm>
              <a:off x="8803658" y="5177852"/>
              <a:ext cx="805942" cy="338554"/>
            </a:xfrm>
            <a:prstGeom prst="rect">
              <a:avLst/>
            </a:prstGeom>
          </p:spPr>
          <p:txBody>
            <a:bodyPr wrap="square">
              <a:spAutoFit/>
            </a:bodyPr>
            <a:lstStyle/>
            <a:p>
              <a:pPr algn="ctr"/>
              <a:r>
                <a:rPr lang="en-US" sz="800" b="1" dirty="0">
                  <a:latin typeface="Arial" charset="0"/>
                  <a:ea typeface="Arial" charset="0"/>
                  <a:cs typeface="Arial" charset="0"/>
                </a:rPr>
                <a:t>Storage Gateway</a:t>
              </a:r>
            </a:p>
          </p:txBody>
        </p:sp>
      </p:grpSp>
      <p:grpSp>
        <p:nvGrpSpPr>
          <p:cNvPr id="6" name="Group 5">
            <a:extLst>
              <a:ext uri="{FF2B5EF4-FFF2-40B4-BE49-F238E27FC236}">
                <a16:creationId xmlns:a16="http://schemas.microsoft.com/office/drawing/2014/main" xmlns="" id="{91BA6449-A261-2B43-9127-878A8C4029BA}"/>
              </a:ext>
            </a:extLst>
          </p:cNvPr>
          <p:cNvGrpSpPr/>
          <p:nvPr/>
        </p:nvGrpSpPr>
        <p:grpSpPr>
          <a:xfrm>
            <a:off x="313652" y="4082300"/>
            <a:ext cx="1090437" cy="1187077"/>
            <a:chOff x="281895" y="4082300"/>
            <a:chExt cx="1090437" cy="1187077"/>
          </a:xfrm>
        </p:grpSpPr>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1895" y="4082300"/>
              <a:ext cx="1090437" cy="1090437"/>
            </a:xfrm>
            <a:prstGeom prst="rect">
              <a:avLst/>
            </a:prstGeom>
          </p:spPr>
        </p:pic>
        <p:sp>
          <p:nvSpPr>
            <p:cNvPr id="301" name="Rectangle 300">
              <a:extLst>
                <a:ext uri="{FF2B5EF4-FFF2-40B4-BE49-F238E27FC236}">
                  <a16:creationId xmlns:a16="http://schemas.microsoft.com/office/drawing/2014/main" xmlns="" id="{A0446699-3157-7B47-8151-EF0C58687DC6}"/>
                </a:ext>
              </a:extLst>
            </p:cNvPr>
            <p:cNvSpPr/>
            <p:nvPr/>
          </p:nvSpPr>
          <p:spPr>
            <a:xfrm>
              <a:off x="417374" y="4930823"/>
              <a:ext cx="805942" cy="338554"/>
            </a:xfrm>
            <a:prstGeom prst="rect">
              <a:avLst/>
            </a:prstGeom>
          </p:spPr>
          <p:txBody>
            <a:bodyPr wrap="square">
              <a:spAutoFit/>
            </a:bodyPr>
            <a:lstStyle/>
            <a:p>
              <a:pPr algn="ctr"/>
              <a:r>
                <a:rPr lang="en-US" sz="800" b="1" dirty="0">
                  <a:latin typeface="Arial" charset="0"/>
                  <a:ea typeface="Arial" charset="0"/>
                  <a:cs typeface="Arial" charset="0"/>
                </a:rPr>
                <a:t>Service Gateway</a:t>
              </a:r>
            </a:p>
          </p:txBody>
        </p:sp>
      </p:grpSp>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t>OCI Icons – Grey with Captions – Group 1</a:t>
            </a:r>
          </a:p>
        </p:txBody>
      </p:sp>
      <p:sp>
        <p:nvSpPr>
          <p:cNvPr id="10" name="TextBox 9">
            <a:extLst>
              <a:ext uri="{FF2B5EF4-FFF2-40B4-BE49-F238E27FC236}">
                <a16:creationId xmlns:a16="http://schemas.microsoft.com/office/drawing/2014/main" xmlns="" id="{AC6BDC93-A001-9040-92DB-BF04B5525283}"/>
              </a:ext>
            </a:extLst>
          </p:cNvPr>
          <p:cNvSpPr txBox="1"/>
          <p:nvPr/>
        </p:nvSpPr>
        <p:spPr>
          <a:xfrm>
            <a:off x="4591050" y="1158875"/>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7855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13</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t>OCI Icons – </a:t>
            </a:r>
            <a:r>
              <a:rPr lang="en-US" dirty="0"/>
              <a:t>Grey with Captions – Group 2</a:t>
            </a:r>
            <a:endParaRPr lang="en-US" sz="3200" dirty="0"/>
          </a:p>
        </p:txBody>
      </p:sp>
      <p:grpSp>
        <p:nvGrpSpPr>
          <p:cNvPr id="368" name="Group 367"/>
          <p:cNvGrpSpPr/>
          <p:nvPr/>
        </p:nvGrpSpPr>
        <p:grpSpPr>
          <a:xfrm>
            <a:off x="523988" y="1531606"/>
            <a:ext cx="805942" cy="932196"/>
            <a:chOff x="5792301" y="1481549"/>
            <a:chExt cx="805942" cy="932196"/>
          </a:xfrm>
        </p:grpSpPr>
        <p:grpSp>
          <p:nvGrpSpPr>
            <p:cNvPr id="289" name="Group 288"/>
            <p:cNvGrpSpPr/>
            <p:nvPr/>
          </p:nvGrpSpPr>
          <p:grpSpPr>
            <a:xfrm>
              <a:off x="5830775" y="1481549"/>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6" name="Rectangle 325"/>
            <p:cNvSpPr/>
            <p:nvPr/>
          </p:nvSpPr>
          <p:spPr>
            <a:xfrm>
              <a:off x="5792301" y="2075191"/>
              <a:ext cx="805942" cy="338554"/>
            </a:xfrm>
            <a:prstGeom prst="rect">
              <a:avLst/>
            </a:prstGeom>
          </p:spPr>
          <p:txBody>
            <a:bodyPr wrap="square">
              <a:spAutoFit/>
            </a:bodyPr>
            <a:lstStyle/>
            <a:p>
              <a:pPr algn="ctr"/>
              <a:r>
                <a:rPr lang="en-US" sz="800" b="1" dirty="0">
                  <a:latin typeface="Arial" charset="0"/>
                  <a:ea typeface="Arial" charset="0"/>
                  <a:cs typeface="Arial" charset="0"/>
                </a:rPr>
                <a:t>ID &amp; Access</a:t>
              </a:r>
            </a:p>
            <a:p>
              <a:pPr algn="ctr"/>
              <a:r>
                <a:rPr lang="en-US" sz="800" b="1" dirty="0">
                  <a:latin typeface="Arial" charset="0"/>
                  <a:ea typeface="Arial" charset="0"/>
                  <a:cs typeface="Arial" charset="0"/>
                </a:rPr>
                <a:t>Management </a:t>
              </a:r>
            </a:p>
          </p:txBody>
        </p:sp>
      </p:grpSp>
      <p:grpSp>
        <p:nvGrpSpPr>
          <p:cNvPr id="33" name="Group 32">
            <a:extLst>
              <a:ext uri="{FF2B5EF4-FFF2-40B4-BE49-F238E27FC236}">
                <a16:creationId xmlns:a16="http://schemas.microsoft.com/office/drawing/2014/main" xmlns="" id="{6F6137A0-CA22-8C41-963F-D11A312354FE}"/>
              </a:ext>
            </a:extLst>
          </p:cNvPr>
          <p:cNvGrpSpPr/>
          <p:nvPr/>
        </p:nvGrpSpPr>
        <p:grpSpPr>
          <a:xfrm>
            <a:off x="2530097" y="2643808"/>
            <a:ext cx="874164" cy="853577"/>
            <a:chOff x="2496868" y="2643808"/>
            <a:chExt cx="874164" cy="853577"/>
          </a:xfrm>
        </p:grpSpPr>
        <p:grpSp>
          <p:nvGrpSpPr>
            <p:cNvPr id="290" name="Group 289"/>
            <p:cNvGrpSpPr/>
            <p:nvPr/>
          </p:nvGrpSpPr>
          <p:grpSpPr>
            <a:xfrm>
              <a:off x="2496868"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37" name="Rectangle 336"/>
            <p:cNvSpPr/>
            <p:nvPr/>
          </p:nvSpPr>
          <p:spPr>
            <a:xfrm>
              <a:off x="2530859" y="3281941"/>
              <a:ext cx="805942" cy="215444"/>
            </a:xfrm>
            <a:prstGeom prst="rect">
              <a:avLst/>
            </a:prstGeom>
          </p:spPr>
          <p:txBody>
            <a:bodyPr wrap="square">
              <a:spAutoFit/>
            </a:bodyPr>
            <a:lstStyle/>
            <a:p>
              <a:pPr algn="ctr"/>
              <a:r>
                <a:rPr lang="en-US" sz="800" b="1" dirty="0">
                  <a:latin typeface="Arial" charset="0"/>
                  <a:ea typeface="Arial" charset="0"/>
                  <a:cs typeface="Arial" charset="0"/>
                </a:rPr>
                <a:t>Auditing</a:t>
              </a:r>
            </a:p>
          </p:txBody>
        </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8" name="Rectangle 347"/>
          <p:cNvSpPr/>
          <p:nvPr/>
        </p:nvSpPr>
        <p:spPr>
          <a:xfrm>
            <a:off x="2558144" y="2112034"/>
            <a:ext cx="805942" cy="215444"/>
          </a:xfrm>
          <a:prstGeom prst="rect">
            <a:avLst/>
          </a:prstGeom>
        </p:spPr>
        <p:txBody>
          <a:bodyPr wrap="square">
            <a:spAutoFit/>
          </a:bodyPr>
          <a:lstStyle/>
          <a:p>
            <a:pPr algn="ctr"/>
            <a:r>
              <a:rPr lang="en-US" sz="800" b="1" dirty="0">
                <a:latin typeface="Arial" charset="0"/>
                <a:ea typeface="Arial" charset="0"/>
                <a:cs typeface="Arial" charset="0"/>
              </a:rPr>
              <a:t>Groups</a:t>
            </a:r>
          </a:p>
        </p:txBody>
      </p:sp>
      <p:grpSp>
        <p:nvGrpSpPr>
          <p:cNvPr id="32" name="Group 31">
            <a:extLst>
              <a:ext uri="{FF2B5EF4-FFF2-40B4-BE49-F238E27FC236}">
                <a16:creationId xmlns:a16="http://schemas.microsoft.com/office/drawing/2014/main" xmlns="" id="{B412018F-BAC7-D248-B154-BC191441E160}"/>
              </a:ext>
            </a:extLst>
          </p:cNvPr>
          <p:cNvGrpSpPr/>
          <p:nvPr/>
        </p:nvGrpSpPr>
        <p:grpSpPr>
          <a:xfrm>
            <a:off x="3529489" y="1515002"/>
            <a:ext cx="903246" cy="815822"/>
            <a:chOff x="3406274" y="1436411"/>
            <a:chExt cx="903246" cy="815822"/>
          </a:xfrm>
        </p:grpSpPr>
        <p:grpSp>
          <p:nvGrpSpPr>
            <p:cNvPr id="302" name="Group 301"/>
            <p:cNvGrpSpPr/>
            <p:nvPr/>
          </p:nvGrpSpPr>
          <p:grpSpPr>
            <a:xfrm>
              <a:off x="3577606" y="1436411"/>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9" name="Rectangle 348"/>
            <p:cNvSpPr/>
            <p:nvPr/>
          </p:nvSpPr>
          <p:spPr>
            <a:xfrm>
              <a:off x="3406274" y="2036789"/>
              <a:ext cx="903246" cy="215444"/>
            </a:xfrm>
            <a:prstGeom prst="rect">
              <a:avLst/>
            </a:prstGeom>
          </p:spPr>
          <p:txBody>
            <a:bodyPr wrap="square">
              <a:spAutoFit/>
            </a:bodyPr>
            <a:lstStyle/>
            <a:p>
              <a:pPr algn="ctr"/>
              <a:r>
                <a:rPr lang="en-US" sz="800" b="1" dirty="0">
                  <a:latin typeface="Arial" charset="0"/>
                  <a:ea typeface="Arial" charset="0"/>
                  <a:cs typeface="Arial" charset="0"/>
                </a:rPr>
                <a:t>Compartments</a:t>
              </a:r>
            </a:p>
          </p:txBody>
        </p:sp>
      </p:grpSp>
      <p:grpSp>
        <p:nvGrpSpPr>
          <p:cNvPr id="382" name="Group 381"/>
          <p:cNvGrpSpPr/>
          <p:nvPr/>
        </p:nvGrpSpPr>
        <p:grpSpPr>
          <a:xfrm>
            <a:off x="393898" y="2702264"/>
            <a:ext cx="1142576" cy="915755"/>
            <a:chOff x="8844177" y="2625219"/>
            <a:chExt cx="1142576" cy="915755"/>
          </a:xfrm>
        </p:grpSpPr>
        <p:grpSp>
          <p:nvGrpSpPr>
            <p:cNvPr id="303" name="Group 302"/>
            <p:cNvGrpSpPr/>
            <p:nvPr/>
          </p:nvGrpSpPr>
          <p:grpSpPr>
            <a:xfrm>
              <a:off x="9052188" y="2625219"/>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0" name="Rectangle 349"/>
            <p:cNvSpPr/>
            <p:nvPr/>
          </p:nvSpPr>
          <p:spPr>
            <a:xfrm>
              <a:off x="8844177" y="3202420"/>
              <a:ext cx="1142576" cy="338554"/>
            </a:xfrm>
            <a:prstGeom prst="rect">
              <a:avLst/>
            </a:prstGeom>
          </p:spPr>
          <p:txBody>
            <a:bodyPr wrap="square">
              <a:spAutoFit/>
            </a:bodyPr>
            <a:lstStyle/>
            <a:p>
              <a:pPr algn="ctr"/>
              <a:r>
                <a:rPr lang="en-US" sz="800" b="1" dirty="0">
                  <a:latin typeface="Arial" charset="0"/>
                  <a:ea typeface="Arial" charset="0"/>
                  <a:cs typeface="Arial" charset="0"/>
                </a:rPr>
                <a:t>Oracle Cloud Identifier</a:t>
              </a:r>
            </a:p>
          </p:txBody>
        </p:sp>
      </p:grpSp>
      <p:grpSp>
        <p:nvGrpSpPr>
          <p:cNvPr id="387" name="Group 386"/>
          <p:cNvGrpSpPr/>
          <p:nvPr/>
        </p:nvGrpSpPr>
        <p:grpSpPr>
          <a:xfrm>
            <a:off x="5516995" y="4297518"/>
            <a:ext cx="805942" cy="878067"/>
            <a:chOff x="2558095" y="3775928"/>
            <a:chExt cx="805942" cy="878067"/>
          </a:xfrm>
        </p:grpSpPr>
        <p:grpSp>
          <p:nvGrpSpPr>
            <p:cNvPr id="308" name="Group 307"/>
            <p:cNvGrpSpPr/>
            <p:nvPr/>
          </p:nvGrpSpPr>
          <p:grpSpPr>
            <a:xfrm>
              <a:off x="2681212" y="377592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5" name="Rectangle 354"/>
            <p:cNvSpPr/>
            <p:nvPr/>
          </p:nvSpPr>
          <p:spPr>
            <a:xfrm>
              <a:off x="2558095" y="4438551"/>
              <a:ext cx="805942" cy="215444"/>
            </a:xfrm>
            <a:prstGeom prst="rect">
              <a:avLst/>
            </a:prstGeom>
          </p:spPr>
          <p:txBody>
            <a:bodyPr wrap="square">
              <a:spAutoFit/>
            </a:bodyPr>
            <a:lstStyle/>
            <a:p>
              <a:pPr algn="ctr"/>
              <a:r>
                <a:rPr lang="en-US" sz="800" b="1" dirty="0">
                  <a:latin typeface="Arial" charset="0"/>
                  <a:ea typeface="Arial" charset="0"/>
                  <a:cs typeface="Arial" charset="0"/>
                </a:rPr>
                <a:t>API/Service</a:t>
              </a:r>
            </a:p>
          </p:txBody>
        </p:sp>
      </p:grpSp>
      <p:grpSp>
        <p:nvGrpSpPr>
          <p:cNvPr id="388" name="Group 387"/>
          <p:cNvGrpSpPr/>
          <p:nvPr/>
        </p:nvGrpSpPr>
        <p:grpSpPr>
          <a:xfrm>
            <a:off x="551365" y="3894807"/>
            <a:ext cx="805942" cy="788597"/>
            <a:chOff x="3598123" y="3808996"/>
            <a:chExt cx="805942" cy="788597"/>
          </a:xfrm>
        </p:grpSpPr>
        <p:grpSp>
          <p:nvGrpSpPr>
            <p:cNvPr id="309" name="Group 308"/>
            <p:cNvGrpSpPr/>
            <p:nvPr/>
          </p:nvGrpSpPr>
          <p:grpSpPr>
            <a:xfrm>
              <a:off x="3775619" y="3808996"/>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6" name="Rectangle 355"/>
            <p:cNvSpPr/>
            <p:nvPr/>
          </p:nvSpPr>
          <p:spPr>
            <a:xfrm>
              <a:off x="3598123" y="4382149"/>
              <a:ext cx="805942" cy="215444"/>
            </a:xfrm>
            <a:prstGeom prst="rect">
              <a:avLst/>
            </a:prstGeom>
          </p:spPr>
          <p:txBody>
            <a:bodyPr wrap="square">
              <a:spAutoFit/>
            </a:bodyPr>
            <a:lstStyle/>
            <a:p>
              <a:pPr algn="ctr"/>
              <a:r>
                <a:rPr lang="en-US" sz="800" b="1" dirty="0">
                  <a:latin typeface="Arial" charset="0"/>
                  <a:ea typeface="Arial" charset="0"/>
                  <a:cs typeface="Arial" charset="0"/>
                </a:rPr>
                <a:t>Encryption</a:t>
              </a:r>
            </a:p>
          </p:txBody>
        </p:sp>
      </p:grpSp>
      <p:grpSp>
        <p:nvGrpSpPr>
          <p:cNvPr id="389" name="Group 388"/>
          <p:cNvGrpSpPr/>
          <p:nvPr/>
        </p:nvGrpSpPr>
        <p:grpSpPr>
          <a:xfrm>
            <a:off x="1546029" y="1484335"/>
            <a:ext cx="805942" cy="851001"/>
            <a:chOff x="4593939" y="3775928"/>
            <a:chExt cx="805942" cy="851001"/>
          </a:xfrm>
        </p:grpSpPr>
        <p:grpSp>
          <p:nvGrpSpPr>
            <p:cNvPr id="310" name="Group 309"/>
            <p:cNvGrpSpPr/>
            <p:nvPr/>
          </p:nvGrpSpPr>
          <p:grpSpPr>
            <a:xfrm>
              <a:off x="4699417" y="3775928"/>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7" name="Rectangle 356"/>
            <p:cNvSpPr/>
            <p:nvPr/>
          </p:nvSpPr>
          <p:spPr>
            <a:xfrm>
              <a:off x="4593939" y="4411485"/>
              <a:ext cx="805942" cy="215444"/>
            </a:xfrm>
            <a:prstGeom prst="rect">
              <a:avLst/>
            </a:prstGeom>
          </p:spPr>
          <p:txBody>
            <a:bodyPr wrap="square">
              <a:spAutoFit/>
            </a:bodyPr>
            <a:lstStyle/>
            <a:p>
              <a:pPr algn="ctr"/>
              <a:r>
                <a:rPr lang="en-US" sz="800" b="1" dirty="0">
                  <a:latin typeface="Arial" charset="0"/>
                  <a:ea typeface="Arial" charset="0"/>
                  <a:cs typeface="Arial" charset="0"/>
                </a:rPr>
                <a:t>Policies</a:t>
              </a:r>
            </a:p>
          </p:txBody>
        </p:sp>
      </p:grpSp>
      <p:grpSp>
        <p:nvGrpSpPr>
          <p:cNvPr id="3" name="Group 2">
            <a:extLst>
              <a:ext uri="{FF2B5EF4-FFF2-40B4-BE49-F238E27FC236}">
                <a16:creationId xmlns:a16="http://schemas.microsoft.com/office/drawing/2014/main" xmlns="" id="{CEA2C2A9-16AD-2543-B66D-BE65D51E7FF4}"/>
              </a:ext>
            </a:extLst>
          </p:cNvPr>
          <p:cNvGrpSpPr/>
          <p:nvPr/>
        </p:nvGrpSpPr>
        <p:grpSpPr>
          <a:xfrm>
            <a:off x="10565918" y="1541759"/>
            <a:ext cx="805942" cy="903697"/>
            <a:chOff x="10565918" y="1541759"/>
            <a:chExt cx="805942" cy="903697"/>
          </a:xfrm>
        </p:grpSpPr>
        <p:grpSp>
          <p:nvGrpSpPr>
            <p:cNvPr id="311" name="Group 310"/>
            <p:cNvGrpSpPr/>
            <p:nvPr/>
          </p:nvGrpSpPr>
          <p:grpSpPr>
            <a:xfrm>
              <a:off x="10621648" y="1541759"/>
              <a:ext cx="724280" cy="543828"/>
              <a:chOff x="5830775" y="4004425"/>
              <a:chExt cx="724280" cy="543828"/>
            </a:xfrm>
          </p:grpSpPr>
          <p:sp>
            <p:nvSpPr>
              <p:cNvPr id="271" name="Rectangle 270"/>
              <p:cNvSpPr/>
              <p:nvPr/>
            </p:nvSpPr>
            <p:spPr>
              <a:xfrm>
                <a:off x="5830775" y="400442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76339"/>
                <a:ext cx="523527" cy="406751"/>
                <a:chOff x="8057075" y="4150358"/>
                <a:chExt cx="633412" cy="492125"/>
              </a:xfrm>
            </p:grpSpPr>
            <p:sp>
              <p:nvSpPr>
                <p:cNvPr id="151" name="Freeform 48"/>
                <p:cNvSpPr>
                  <a:spLocks noChangeArrowheads="1"/>
                </p:cNvSpPr>
                <p:nvPr/>
              </p:nvSpPr>
              <p:spPr bwMode="auto">
                <a:xfrm>
                  <a:off x="8057075" y="4150358"/>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8" name="Rectangle 357"/>
            <p:cNvSpPr/>
            <p:nvPr/>
          </p:nvSpPr>
          <p:spPr>
            <a:xfrm>
              <a:off x="10565918" y="2106902"/>
              <a:ext cx="805942" cy="338554"/>
            </a:xfrm>
            <a:prstGeom prst="rect">
              <a:avLst/>
            </a:prstGeom>
          </p:spPr>
          <p:txBody>
            <a:bodyPr wrap="square">
              <a:spAutoFit/>
            </a:bodyPr>
            <a:lstStyle/>
            <a:p>
              <a:pPr algn="ctr"/>
              <a:r>
                <a:rPr lang="en-US" sz="800" b="1" dirty="0">
                  <a:latin typeface="Arial" charset="0"/>
                  <a:ea typeface="Arial" charset="0"/>
                  <a:cs typeface="Arial" charset="0"/>
                </a:rPr>
                <a:t>Telemetry/</a:t>
              </a:r>
              <a:br>
                <a:rPr lang="en-US" sz="800" b="1" dirty="0">
                  <a:latin typeface="Arial" charset="0"/>
                  <a:ea typeface="Arial" charset="0"/>
                  <a:cs typeface="Arial" charset="0"/>
                </a:rPr>
              </a:br>
              <a:r>
                <a:rPr lang="en-US" sz="800" b="1" dirty="0">
                  <a:latin typeface="Arial" charset="0"/>
                  <a:ea typeface="Arial" charset="0"/>
                  <a:cs typeface="Arial" charset="0"/>
                </a:rPr>
                <a:t>Monitoring</a:t>
              </a:r>
            </a:p>
          </p:txBody>
        </p:sp>
      </p:grpSp>
      <p:grpSp>
        <p:nvGrpSpPr>
          <p:cNvPr id="36" name="Group 35">
            <a:extLst>
              <a:ext uri="{FF2B5EF4-FFF2-40B4-BE49-F238E27FC236}">
                <a16:creationId xmlns:a16="http://schemas.microsoft.com/office/drawing/2014/main" xmlns="" id="{2A75F5D7-E99C-5E49-BF81-54DA4E538378}"/>
              </a:ext>
            </a:extLst>
          </p:cNvPr>
          <p:cNvGrpSpPr/>
          <p:nvPr/>
        </p:nvGrpSpPr>
        <p:grpSpPr>
          <a:xfrm>
            <a:off x="7706126" y="2584867"/>
            <a:ext cx="805942" cy="937662"/>
            <a:chOff x="7676309" y="2584867"/>
            <a:chExt cx="805942" cy="937662"/>
          </a:xfrm>
        </p:grpSpPr>
        <p:grpSp>
          <p:nvGrpSpPr>
            <p:cNvPr id="312" name="Group 311"/>
            <p:cNvGrpSpPr/>
            <p:nvPr/>
          </p:nvGrpSpPr>
          <p:grpSpPr>
            <a:xfrm>
              <a:off x="7730803"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9" name="Rectangle 358"/>
            <p:cNvSpPr/>
            <p:nvPr/>
          </p:nvSpPr>
          <p:spPr>
            <a:xfrm>
              <a:off x="7676309" y="3307085"/>
              <a:ext cx="805942" cy="215444"/>
            </a:xfrm>
            <a:prstGeom prst="rect">
              <a:avLst/>
            </a:prstGeom>
          </p:spPr>
          <p:txBody>
            <a:bodyPr wrap="square">
              <a:spAutoFit/>
            </a:bodyPr>
            <a:lstStyle/>
            <a:p>
              <a:pPr algn="ctr"/>
              <a:r>
                <a:rPr lang="en-US" sz="800" b="1" dirty="0" err="1">
                  <a:latin typeface="Arial" charset="0"/>
                  <a:ea typeface="Arial" charset="0"/>
                  <a:cs typeface="Arial" charset="0"/>
                </a:rPr>
                <a:t>Healthcheck</a:t>
              </a:r>
              <a:endParaRPr lang="en-US" sz="800" b="1" dirty="0">
                <a:latin typeface="Arial" charset="0"/>
                <a:ea typeface="Arial" charset="0"/>
                <a:cs typeface="Arial" charset="0"/>
              </a:endParaRPr>
            </a:p>
          </p:txBody>
        </p:sp>
      </p:grpSp>
      <p:grpSp>
        <p:nvGrpSpPr>
          <p:cNvPr id="399" name="Group 398"/>
          <p:cNvGrpSpPr/>
          <p:nvPr/>
        </p:nvGrpSpPr>
        <p:grpSpPr>
          <a:xfrm>
            <a:off x="1612658" y="2697463"/>
            <a:ext cx="805942" cy="797565"/>
            <a:chOff x="3598123" y="4996609"/>
            <a:chExt cx="805942" cy="797565"/>
          </a:xfrm>
        </p:grpSpPr>
        <p:grpSp>
          <p:nvGrpSpPr>
            <p:cNvPr id="320" name="Group 319"/>
            <p:cNvGrpSpPr/>
            <p:nvPr/>
          </p:nvGrpSpPr>
          <p:grpSpPr>
            <a:xfrm>
              <a:off x="3720120" y="4996609"/>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7" name="Rectangle 366"/>
            <p:cNvSpPr/>
            <p:nvPr/>
          </p:nvSpPr>
          <p:spPr>
            <a:xfrm>
              <a:off x="3598123" y="5578730"/>
              <a:ext cx="805942" cy="215444"/>
            </a:xfrm>
            <a:prstGeom prst="rect">
              <a:avLst/>
            </a:prstGeom>
          </p:spPr>
          <p:txBody>
            <a:bodyPr wrap="square">
              <a:spAutoFit/>
            </a:bodyPr>
            <a:lstStyle/>
            <a:p>
              <a:pPr algn="ctr"/>
              <a:r>
                <a:rPr lang="en-US" sz="800" b="1" dirty="0">
                  <a:latin typeface="Arial" charset="0"/>
                  <a:ea typeface="Arial" charset="0"/>
                  <a:cs typeface="Arial" charset="0"/>
                </a:rPr>
                <a:t>Tagging</a:t>
              </a:r>
            </a:p>
          </p:txBody>
        </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t>DevOps Tools and Services</a:t>
            </a:r>
          </a:p>
        </p:txBody>
      </p:sp>
      <p:grpSp>
        <p:nvGrpSpPr>
          <p:cNvPr id="403" name="Group 402">
            <a:extLst>
              <a:ext uri="{FF2B5EF4-FFF2-40B4-BE49-F238E27FC236}">
                <a16:creationId xmlns:a16="http://schemas.microsoft.com/office/drawing/2014/main" xmlns="" id="{99A45798-AC22-7E43-9962-E24CB2EF1A5D}"/>
              </a:ext>
            </a:extLst>
          </p:cNvPr>
          <p:cNvGrpSpPr/>
          <p:nvPr/>
        </p:nvGrpSpPr>
        <p:grpSpPr>
          <a:xfrm>
            <a:off x="1301040" y="3495463"/>
            <a:ext cx="1283748" cy="1306044"/>
            <a:chOff x="303130" y="1040872"/>
            <a:chExt cx="1283748" cy="1306044"/>
          </a:xfrm>
        </p:grpSpPr>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3130" y="1040872"/>
              <a:ext cx="1283748" cy="1283748"/>
            </a:xfrm>
            <a:prstGeom prst="rect">
              <a:avLst/>
            </a:prstGeom>
          </p:spPr>
        </p:pic>
        <p:sp>
          <p:nvSpPr>
            <p:cNvPr id="405" name="Rectangle 404">
              <a:extLst>
                <a:ext uri="{FF2B5EF4-FFF2-40B4-BE49-F238E27FC236}">
                  <a16:creationId xmlns:a16="http://schemas.microsoft.com/office/drawing/2014/main" xmlns="" id="{A63DECE6-FB32-6C49-A273-A90D0A2A9EF1}"/>
                </a:ext>
              </a:extLst>
            </p:cNvPr>
            <p:cNvSpPr/>
            <p:nvPr/>
          </p:nvSpPr>
          <p:spPr>
            <a:xfrm>
              <a:off x="540308" y="2008362"/>
              <a:ext cx="805942" cy="338554"/>
            </a:xfrm>
            <a:prstGeom prst="rect">
              <a:avLst/>
            </a:prstGeom>
          </p:spPr>
          <p:txBody>
            <a:bodyPr wrap="square">
              <a:spAutoFit/>
            </a:bodyPr>
            <a:lstStyle/>
            <a:p>
              <a:pPr algn="ctr"/>
              <a:r>
                <a:rPr lang="en-US" sz="800" b="1" dirty="0">
                  <a:latin typeface="Arial" charset="0"/>
                  <a:ea typeface="Arial" charset="0"/>
                  <a:cs typeface="Arial" charset="0"/>
                </a:rPr>
                <a:t>Key Management</a:t>
              </a:r>
            </a:p>
          </p:txBody>
        </p:sp>
      </p:grpSp>
      <p:grpSp>
        <p:nvGrpSpPr>
          <p:cNvPr id="406" name="Group 405">
            <a:extLst>
              <a:ext uri="{FF2B5EF4-FFF2-40B4-BE49-F238E27FC236}">
                <a16:creationId xmlns:a16="http://schemas.microsoft.com/office/drawing/2014/main" xmlns="" id="{D5AA6DE5-F44F-A74B-9A54-58BF6124CCA4}"/>
              </a:ext>
            </a:extLst>
          </p:cNvPr>
          <p:cNvGrpSpPr/>
          <p:nvPr/>
        </p:nvGrpSpPr>
        <p:grpSpPr>
          <a:xfrm>
            <a:off x="5384085" y="2375452"/>
            <a:ext cx="1131055" cy="1140026"/>
            <a:chOff x="375699" y="1131597"/>
            <a:chExt cx="1131055" cy="1140026"/>
          </a:xfrm>
        </p:grpSpPr>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5699" y="1131597"/>
              <a:ext cx="1131055" cy="1131055"/>
            </a:xfrm>
            <a:prstGeom prst="rect">
              <a:avLst/>
            </a:prstGeom>
          </p:spPr>
        </p:pic>
        <p:sp>
          <p:nvSpPr>
            <p:cNvPr id="408" name="Rectangle 407">
              <a:extLst>
                <a:ext uri="{FF2B5EF4-FFF2-40B4-BE49-F238E27FC236}">
                  <a16:creationId xmlns:a16="http://schemas.microsoft.com/office/drawing/2014/main" xmlns="" id="{A4A3FD9A-F235-784E-BFED-410130B20EC4}"/>
                </a:ext>
              </a:extLst>
            </p:cNvPr>
            <p:cNvSpPr/>
            <p:nvPr/>
          </p:nvSpPr>
          <p:spPr>
            <a:xfrm>
              <a:off x="536063" y="2056179"/>
              <a:ext cx="805942" cy="215444"/>
            </a:xfrm>
            <a:prstGeom prst="rect">
              <a:avLst/>
            </a:prstGeom>
          </p:spPr>
          <p:txBody>
            <a:bodyPr wrap="square">
              <a:spAutoFit/>
            </a:bodyPr>
            <a:lstStyle/>
            <a:p>
              <a:pPr algn="ctr"/>
              <a:r>
                <a:rPr lang="en-US" sz="800" b="1" dirty="0">
                  <a:latin typeface="Arial" charset="0"/>
                  <a:ea typeface="Arial" charset="0"/>
                  <a:cs typeface="Arial" charset="0"/>
                </a:rPr>
                <a:t>Streaming</a:t>
              </a:r>
            </a:p>
          </p:txBody>
        </p:sp>
      </p:grpSp>
      <p:grpSp>
        <p:nvGrpSpPr>
          <p:cNvPr id="409" name="Group 408">
            <a:extLst>
              <a:ext uri="{FF2B5EF4-FFF2-40B4-BE49-F238E27FC236}">
                <a16:creationId xmlns:a16="http://schemas.microsoft.com/office/drawing/2014/main" xmlns="" id="{0FD47886-0654-DF40-804F-DD444AD98D8F}"/>
              </a:ext>
            </a:extLst>
          </p:cNvPr>
          <p:cNvGrpSpPr/>
          <p:nvPr/>
        </p:nvGrpSpPr>
        <p:grpSpPr>
          <a:xfrm>
            <a:off x="3331458" y="2374619"/>
            <a:ext cx="1175193" cy="1249813"/>
            <a:chOff x="353234" y="1074270"/>
            <a:chExt cx="1175193" cy="1249813"/>
          </a:xfrm>
        </p:grpSpPr>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3234" y="1074270"/>
              <a:ext cx="1175193" cy="1175193"/>
            </a:xfrm>
            <a:prstGeom prst="rect">
              <a:avLst/>
            </a:prstGeom>
          </p:spPr>
        </p:pic>
        <p:sp>
          <p:nvSpPr>
            <p:cNvPr id="411" name="Rectangle 410">
              <a:extLst>
                <a:ext uri="{FF2B5EF4-FFF2-40B4-BE49-F238E27FC236}">
                  <a16:creationId xmlns:a16="http://schemas.microsoft.com/office/drawing/2014/main" xmlns="" id="{7471F5E7-8ED0-4343-97D8-FF62F1FBA542}"/>
                </a:ext>
              </a:extLst>
            </p:cNvPr>
            <p:cNvSpPr/>
            <p:nvPr/>
          </p:nvSpPr>
          <p:spPr>
            <a:xfrm>
              <a:off x="622957" y="1985529"/>
              <a:ext cx="805942" cy="338554"/>
            </a:xfrm>
            <a:prstGeom prst="rect">
              <a:avLst/>
            </a:prstGeom>
          </p:spPr>
          <p:txBody>
            <a:bodyPr wrap="square">
              <a:spAutoFit/>
            </a:bodyPr>
            <a:lstStyle/>
            <a:p>
              <a:pPr algn="ctr"/>
              <a:r>
                <a:rPr lang="en-US" sz="800" b="1" dirty="0">
                  <a:latin typeface="Arial" charset="0"/>
                  <a:ea typeface="Arial" charset="0"/>
                  <a:cs typeface="Arial" charset="0"/>
                </a:rPr>
                <a:t>DDoS Protection</a:t>
              </a:r>
            </a:p>
          </p:txBody>
        </p:sp>
      </p:grpSp>
      <p:grpSp>
        <p:nvGrpSpPr>
          <p:cNvPr id="412" name="Group 411">
            <a:extLst>
              <a:ext uri="{FF2B5EF4-FFF2-40B4-BE49-F238E27FC236}">
                <a16:creationId xmlns:a16="http://schemas.microsoft.com/office/drawing/2014/main" xmlns="" id="{88D8D970-AC9E-9041-A87A-5712791B6AEB}"/>
              </a:ext>
            </a:extLst>
          </p:cNvPr>
          <p:cNvGrpSpPr/>
          <p:nvPr/>
        </p:nvGrpSpPr>
        <p:grpSpPr>
          <a:xfrm>
            <a:off x="7483436" y="1160891"/>
            <a:ext cx="1215471" cy="1215471"/>
            <a:chOff x="343358" y="1039735"/>
            <a:chExt cx="1215471" cy="1215471"/>
          </a:xfrm>
        </p:grpSpPr>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43358" y="1039735"/>
              <a:ext cx="1215471" cy="1215471"/>
            </a:xfrm>
            <a:prstGeom prst="rect">
              <a:avLst/>
            </a:prstGeom>
          </p:spPr>
        </p:pic>
        <p:sp>
          <p:nvSpPr>
            <p:cNvPr id="414" name="Rectangle 413">
              <a:extLst>
                <a:ext uri="{FF2B5EF4-FFF2-40B4-BE49-F238E27FC236}">
                  <a16:creationId xmlns:a16="http://schemas.microsoft.com/office/drawing/2014/main" xmlns="" id="{358BD07C-857A-314B-AFC1-DE55A6FDB998}"/>
                </a:ext>
              </a:extLst>
            </p:cNvPr>
            <p:cNvSpPr/>
            <p:nvPr/>
          </p:nvSpPr>
          <p:spPr>
            <a:xfrm>
              <a:off x="550998" y="1992672"/>
              <a:ext cx="805942" cy="215444"/>
            </a:xfrm>
            <a:prstGeom prst="rect">
              <a:avLst/>
            </a:prstGeom>
          </p:spPr>
          <p:txBody>
            <a:bodyPr wrap="square">
              <a:spAutoFit/>
            </a:bodyPr>
            <a:lstStyle/>
            <a:p>
              <a:pPr algn="ctr"/>
              <a:r>
                <a:rPr lang="en-US" sz="800" b="1" dirty="0">
                  <a:latin typeface="Arial" charset="0"/>
                  <a:ea typeface="Arial" charset="0"/>
                  <a:cs typeface="Arial" charset="0"/>
                </a:rPr>
                <a:t>Notifications</a:t>
              </a:r>
            </a:p>
          </p:txBody>
        </p:sp>
      </p:grpSp>
      <p:grpSp>
        <p:nvGrpSpPr>
          <p:cNvPr id="457" name="Group 456"/>
          <p:cNvGrpSpPr/>
          <p:nvPr/>
        </p:nvGrpSpPr>
        <p:grpSpPr>
          <a:xfrm>
            <a:off x="5385253" y="1230013"/>
            <a:ext cx="1150720" cy="1150720"/>
            <a:chOff x="1840162" y="5965809"/>
            <a:chExt cx="1150720" cy="1150720"/>
          </a:xfrm>
        </p:grpSpPr>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840162" y="5965809"/>
              <a:ext cx="1150720" cy="1150720"/>
            </a:xfrm>
            <a:prstGeom prst="rect">
              <a:avLst/>
            </a:prstGeom>
          </p:spPr>
        </p:pic>
        <p:sp>
          <p:nvSpPr>
            <p:cNvPr id="416" name="Rectangle 415">
              <a:extLst>
                <a:ext uri="{FF2B5EF4-FFF2-40B4-BE49-F238E27FC236}">
                  <a16:creationId xmlns:a16="http://schemas.microsoft.com/office/drawing/2014/main" xmlns="" id="{D1BD41AC-8BC1-FB42-936C-B0C07C27CEEA}"/>
                </a:ext>
              </a:extLst>
            </p:cNvPr>
            <p:cNvSpPr/>
            <p:nvPr/>
          </p:nvSpPr>
          <p:spPr>
            <a:xfrm>
              <a:off x="1999358" y="6834029"/>
              <a:ext cx="805942" cy="215444"/>
            </a:xfrm>
            <a:prstGeom prst="rect">
              <a:avLst/>
            </a:prstGeom>
          </p:spPr>
          <p:txBody>
            <a:bodyPr wrap="square">
              <a:spAutoFit/>
            </a:bodyPr>
            <a:lstStyle/>
            <a:p>
              <a:pPr algn="ctr"/>
              <a:r>
                <a:rPr lang="en-US" sz="800" b="1" dirty="0">
                  <a:latin typeface="Arial" charset="0"/>
                  <a:ea typeface="Arial" charset="0"/>
                  <a:cs typeface="Arial" charset="0"/>
                </a:rPr>
                <a:t>Queuing</a:t>
              </a:r>
            </a:p>
          </p:txBody>
        </p:sp>
      </p:grpSp>
      <p:grpSp>
        <p:nvGrpSpPr>
          <p:cNvPr id="417" name="Group 416">
            <a:extLst>
              <a:ext uri="{FF2B5EF4-FFF2-40B4-BE49-F238E27FC236}">
                <a16:creationId xmlns:a16="http://schemas.microsoft.com/office/drawing/2014/main" xmlns="" id="{CCEDBD8A-0921-864F-950A-1D1203E9AD68}"/>
              </a:ext>
            </a:extLst>
          </p:cNvPr>
          <p:cNvGrpSpPr/>
          <p:nvPr/>
        </p:nvGrpSpPr>
        <p:grpSpPr>
          <a:xfrm>
            <a:off x="6491672" y="1238641"/>
            <a:ext cx="1103242" cy="1103242"/>
            <a:chOff x="3671735" y="2550666"/>
            <a:chExt cx="1103242" cy="1103242"/>
          </a:xfrm>
        </p:grpSpPr>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671735" y="2550666"/>
              <a:ext cx="1103242" cy="1103242"/>
            </a:xfrm>
            <a:prstGeom prst="rect">
              <a:avLst/>
            </a:prstGeom>
          </p:spPr>
        </p:pic>
        <p:sp>
          <p:nvSpPr>
            <p:cNvPr id="419" name="Rectangle 418">
              <a:extLst>
                <a:ext uri="{FF2B5EF4-FFF2-40B4-BE49-F238E27FC236}">
                  <a16:creationId xmlns:a16="http://schemas.microsoft.com/office/drawing/2014/main" xmlns="" id="{2506E360-9D6E-F84E-9235-0EF2501A1A3F}"/>
                </a:ext>
              </a:extLst>
            </p:cNvPr>
            <p:cNvSpPr/>
            <p:nvPr/>
          </p:nvSpPr>
          <p:spPr>
            <a:xfrm>
              <a:off x="3795970" y="3418927"/>
              <a:ext cx="805942" cy="215444"/>
            </a:xfrm>
            <a:prstGeom prst="rect">
              <a:avLst/>
            </a:prstGeom>
          </p:spPr>
          <p:txBody>
            <a:bodyPr wrap="square">
              <a:spAutoFit/>
            </a:bodyPr>
            <a:lstStyle/>
            <a:p>
              <a:pPr algn="ctr"/>
              <a:r>
                <a:rPr lang="en-US" sz="800" b="1" dirty="0">
                  <a:latin typeface="Arial" charset="0"/>
                  <a:ea typeface="Arial" charset="0"/>
                  <a:cs typeface="Arial" charset="0"/>
                </a:rPr>
                <a:t>Workflow</a:t>
              </a:r>
            </a:p>
          </p:txBody>
        </p:sp>
      </p:grpSp>
      <p:grpSp>
        <p:nvGrpSpPr>
          <p:cNvPr id="420" name="Group 419">
            <a:extLst>
              <a:ext uri="{FF2B5EF4-FFF2-40B4-BE49-F238E27FC236}">
                <a16:creationId xmlns:a16="http://schemas.microsoft.com/office/drawing/2014/main" xmlns="" id="{B32ADA62-45E9-8942-BD5F-B21B8E510128}"/>
              </a:ext>
            </a:extLst>
          </p:cNvPr>
          <p:cNvGrpSpPr/>
          <p:nvPr/>
        </p:nvGrpSpPr>
        <p:grpSpPr>
          <a:xfrm>
            <a:off x="6410978" y="2355725"/>
            <a:ext cx="1192457" cy="1192457"/>
            <a:chOff x="283219" y="1109378"/>
            <a:chExt cx="1192457" cy="1192457"/>
          </a:xfrm>
        </p:grpSpPr>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83219" y="1109378"/>
              <a:ext cx="1192457" cy="1192457"/>
            </a:xfrm>
            <a:prstGeom prst="rect">
              <a:avLst/>
            </a:prstGeom>
          </p:spPr>
        </p:pic>
        <p:sp>
          <p:nvSpPr>
            <p:cNvPr id="422" name="Rectangle 421">
              <a:extLst>
                <a:ext uri="{FF2B5EF4-FFF2-40B4-BE49-F238E27FC236}">
                  <a16:creationId xmlns:a16="http://schemas.microsoft.com/office/drawing/2014/main" xmlns="" id="{E695DFF3-FD8C-FA44-989F-12D97481A25F}"/>
                </a:ext>
              </a:extLst>
            </p:cNvPr>
            <p:cNvSpPr/>
            <p:nvPr/>
          </p:nvSpPr>
          <p:spPr>
            <a:xfrm>
              <a:off x="470961" y="2059129"/>
              <a:ext cx="805942" cy="215444"/>
            </a:xfrm>
            <a:prstGeom prst="rect">
              <a:avLst/>
            </a:prstGeom>
          </p:spPr>
          <p:txBody>
            <a:bodyPr wrap="square">
              <a:spAutoFit/>
            </a:bodyPr>
            <a:lstStyle/>
            <a:p>
              <a:pPr algn="ctr"/>
              <a:r>
                <a:rPr lang="en-US" sz="800" b="1" dirty="0">
                  <a:latin typeface="Arial" charset="0"/>
                  <a:ea typeface="Arial" charset="0"/>
                  <a:cs typeface="Arial" charset="0"/>
                </a:rPr>
                <a:t>Logging</a:t>
              </a:r>
            </a:p>
          </p:txBody>
        </p:sp>
      </p:grpSp>
      <p:grpSp>
        <p:nvGrpSpPr>
          <p:cNvPr id="458" name="Group 457"/>
          <p:cNvGrpSpPr/>
          <p:nvPr/>
        </p:nvGrpSpPr>
        <p:grpSpPr>
          <a:xfrm>
            <a:off x="8674431" y="1354298"/>
            <a:ext cx="903871" cy="968048"/>
            <a:chOff x="6219361" y="4416079"/>
            <a:chExt cx="903871" cy="968048"/>
          </a:xfrm>
        </p:grpSpPr>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219361" y="4416079"/>
              <a:ext cx="903871" cy="903871"/>
            </a:xfrm>
            <a:prstGeom prst="rect">
              <a:avLst/>
            </a:prstGeom>
          </p:spPr>
        </p:pic>
        <p:sp>
          <p:nvSpPr>
            <p:cNvPr id="427" name="Rectangle 426">
              <a:extLst>
                <a:ext uri="{FF2B5EF4-FFF2-40B4-BE49-F238E27FC236}">
                  <a16:creationId xmlns:a16="http://schemas.microsoft.com/office/drawing/2014/main" xmlns="" id="{6E9419AD-E5E6-4C41-BF72-9610FA5D924D}"/>
                </a:ext>
              </a:extLst>
            </p:cNvPr>
            <p:cNvSpPr/>
            <p:nvPr/>
          </p:nvSpPr>
          <p:spPr>
            <a:xfrm>
              <a:off x="6271652" y="5168683"/>
              <a:ext cx="805942" cy="215444"/>
            </a:xfrm>
            <a:prstGeom prst="rect">
              <a:avLst/>
            </a:prstGeom>
          </p:spPr>
          <p:txBody>
            <a:bodyPr wrap="square">
              <a:spAutoFit/>
            </a:bodyPr>
            <a:lstStyle/>
            <a:p>
              <a:pPr algn="ctr"/>
              <a:r>
                <a:rPr lang="en-US" sz="800" b="1" dirty="0">
                  <a:latin typeface="Arial" charset="0"/>
                  <a:ea typeface="Arial" charset="0"/>
                  <a:cs typeface="Arial" charset="0"/>
                </a:rPr>
                <a:t>Search</a:t>
              </a:r>
            </a:p>
          </p:txBody>
        </p:sp>
      </p:grpSp>
      <p:grpSp>
        <p:nvGrpSpPr>
          <p:cNvPr id="459" name="Group 458"/>
          <p:cNvGrpSpPr/>
          <p:nvPr/>
        </p:nvGrpSpPr>
        <p:grpSpPr>
          <a:xfrm>
            <a:off x="9562045" y="1289934"/>
            <a:ext cx="955620" cy="1029234"/>
            <a:chOff x="7450310" y="4389063"/>
            <a:chExt cx="955620" cy="1029234"/>
          </a:xfrm>
        </p:grpSpPr>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450310" y="4389063"/>
              <a:ext cx="955620" cy="955620"/>
            </a:xfrm>
            <a:prstGeom prst="rect">
              <a:avLst/>
            </a:prstGeom>
          </p:spPr>
        </p:pic>
        <p:sp>
          <p:nvSpPr>
            <p:cNvPr id="428" name="Rectangle 427">
              <a:extLst>
                <a:ext uri="{FF2B5EF4-FFF2-40B4-BE49-F238E27FC236}">
                  <a16:creationId xmlns:a16="http://schemas.microsoft.com/office/drawing/2014/main" xmlns="" id="{22BF4297-6B79-6146-9A3E-F4C1B6FDC421}"/>
                </a:ext>
              </a:extLst>
            </p:cNvPr>
            <p:cNvSpPr/>
            <p:nvPr/>
          </p:nvSpPr>
          <p:spPr>
            <a:xfrm>
              <a:off x="7525149" y="5202853"/>
              <a:ext cx="805942" cy="215444"/>
            </a:xfrm>
            <a:prstGeom prst="rect">
              <a:avLst/>
            </a:prstGeom>
          </p:spPr>
          <p:txBody>
            <a:bodyPr wrap="square">
              <a:spAutoFit/>
            </a:bodyPr>
            <a:lstStyle/>
            <a:p>
              <a:pPr algn="ctr"/>
              <a:r>
                <a:rPr lang="en-US" sz="800" b="1" dirty="0">
                  <a:latin typeface="Arial" charset="0"/>
                  <a:ea typeface="Arial" charset="0"/>
                  <a:cs typeface="Arial" charset="0"/>
                </a:rPr>
                <a:t>Alarming</a:t>
              </a:r>
            </a:p>
          </p:txBody>
        </p:sp>
      </p:grpSp>
      <p:grpSp>
        <p:nvGrpSpPr>
          <p:cNvPr id="461" name="Group 460">
            <a:extLst>
              <a:ext uri="{FF2B5EF4-FFF2-40B4-BE49-F238E27FC236}">
                <a16:creationId xmlns:a16="http://schemas.microsoft.com/office/drawing/2014/main" xmlns="" id="{DB6462BD-4472-394C-8288-EAE074F2540F}"/>
              </a:ext>
            </a:extLst>
          </p:cNvPr>
          <p:cNvGrpSpPr/>
          <p:nvPr/>
        </p:nvGrpSpPr>
        <p:grpSpPr>
          <a:xfrm>
            <a:off x="6360340" y="3973528"/>
            <a:ext cx="1271222" cy="1330215"/>
            <a:chOff x="322504" y="1084396"/>
            <a:chExt cx="1271222" cy="1330215"/>
          </a:xfrm>
        </p:grpSpPr>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22504" y="1084396"/>
              <a:ext cx="1271222" cy="1271222"/>
            </a:xfrm>
            <a:prstGeom prst="rect">
              <a:avLst/>
            </a:prstGeom>
          </p:spPr>
        </p:pic>
        <p:sp>
          <p:nvSpPr>
            <p:cNvPr id="463" name="Rectangle 462">
              <a:extLst>
                <a:ext uri="{FF2B5EF4-FFF2-40B4-BE49-F238E27FC236}">
                  <a16:creationId xmlns:a16="http://schemas.microsoft.com/office/drawing/2014/main" xmlns="" id="{5E42D556-67EA-6D4B-A972-609C5131DA30}"/>
                </a:ext>
              </a:extLst>
            </p:cNvPr>
            <p:cNvSpPr/>
            <p:nvPr/>
          </p:nvSpPr>
          <p:spPr>
            <a:xfrm>
              <a:off x="554534" y="2076057"/>
              <a:ext cx="805942" cy="338554"/>
            </a:xfrm>
            <a:prstGeom prst="rect">
              <a:avLst/>
            </a:prstGeom>
          </p:spPr>
          <p:txBody>
            <a:bodyPr wrap="square">
              <a:spAutoFit/>
            </a:bodyPr>
            <a:lstStyle/>
            <a:p>
              <a:pPr algn="ctr"/>
              <a:r>
                <a:rPr lang="en-US" sz="800" b="1" dirty="0">
                  <a:latin typeface="Arial" charset="0"/>
                  <a:ea typeface="Arial" charset="0"/>
                  <a:cs typeface="Arial" charset="0"/>
                </a:rPr>
                <a:t>Resource</a:t>
              </a:r>
            </a:p>
            <a:p>
              <a:pPr algn="ctr"/>
              <a:r>
                <a:rPr lang="en-US" sz="800" b="1" dirty="0">
                  <a:latin typeface="Arial" charset="0"/>
                  <a:ea typeface="Arial" charset="0"/>
                  <a:cs typeface="Arial" charset="0"/>
                </a:rPr>
                <a:t>Manager</a:t>
              </a:r>
            </a:p>
          </p:txBody>
        </p:sp>
      </p:grpSp>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t>Monitoring and Management</a:t>
            </a:r>
          </a:p>
        </p:txBody>
      </p:sp>
      <p:grpSp>
        <p:nvGrpSpPr>
          <p:cNvPr id="34" name="Group 33">
            <a:extLst>
              <a:ext uri="{FF2B5EF4-FFF2-40B4-BE49-F238E27FC236}">
                <a16:creationId xmlns:a16="http://schemas.microsoft.com/office/drawing/2014/main" xmlns="" id="{07D7B76E-A147-6D47-95B4-0B891222143C}"/>
              </a:ext>
            </a:extLst>
          </p:cNvPr>
          <p:cNvGrpSpPr/>
          <p:nvPr/>
        </p:nvGrpSpPr>
        <p:grpSpPr>
          <a:xfrm>
            <a:off x="8501701" y="2363821"/>
            <a:ext cx="1208210" cy="1208210"/>
            <a:chOff x="8501701" y="2363821"/>
            <a:chExt cx="1208210" cy="1208210"/>
          </a:xfrm>
        </p:grpSpPr>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8501701" y="2363821"/>
              <a:ext cx="1208210" cy="1208210"/>
            </a:xfrm>
            <a:prstGeom prst="rect">
              <a:avLst/>
            </a:prstGeom>
          </p:spPr>
        </p:pic>
        <p:sp>
          <p:nvSpPr>
            <p:cNvPr id="165" name="Rectangle 164">
              <a:extLst>
                <a:ext uri="{FF2B5EF4-FFF2-40B4-BE49-F238E27FC236}">
                  <a16:creationId xmlns:a16="http://schemas.microsoft.com/office/drawing/2014/main" xmlns="" id="{A168B390-A582-E04A-8DFE-B1E737DC1B8E}"/>
                </a:ext>
              </a:extLst>
            </p:cNvPr>
            <p:cNvSpPr/>
            <p:nvPr/>
          </p:nvSpPr>
          <p:spPr>
            <a:xfrm>
              <a:off x="8713667" y="3303544"/>
              <a:ext cx="805942" cy="215444"/>
            </a:xfrm>
            <a:prstGeom prst="rect">
              <a:avLst/>
            </a:prstGeom>
          </p:spPr>
          <p:txBody>
            <a:bodyPr wrap="square">
              <a:spAutoFit/>
            </a:bodyPr>
            <a:lstStyle/>
            <a:p>
              <a:pPr algn="ctr"/>
              <a:r>
                <a:rPr lang="en-US" sz="800" b="1" dirty="0">
                  <a:latin typeface="Arial" charset="0"/>
                  <a:ea typeface="Arial" charset="0"/>
                  <a:cs typeface="Arial" charset="0"/>
                </a:rPr>
                <a:t>Events</a:t>
              </a:r>
            </a:p>
          </p:txBody>
        </p:sp>
      </p:grpSp>
    </p:spTree>
    <p:extLst>
      <p:ext uri="{BB962C8B-B14F-4D97-AF65-F5344CB8AC3E}">
        <p14:creationId xmlns:p14="http://schemas.microsoft.com/office/powerpoint/2010/main" val="379592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Group 289">
            <a:extLst>
              <a:ext uri="{FF2B5EF4-FFF2-40B4-BE49-F238E27FC236}">
                <a16:creationId xmlns:a16="http://schemas.microsoft.com/office/drawing/2014/main" xmlns="" id="{7C2A8FC0-C05E-3146-8AFC-A8523DDAF52B}"/>
              </a:ext>
            </a:extLst>
          </p:cNvPr>
          <p:cNvGrpSpPr/>
          <p:nvPr/>
        </p:nvGrpSpPr>
        <p:grpSpPr>
          <a:xfrm>
            <a:off x="-5280" y="-11477"/>
            <a:ext cx="12189398" cy="6858000"/>
            <a:chOff x="-28053" y="0"/>
            <a:chExt cx="12189398" cy="6858000"/>
          </a:xfrm>
        </p:grpSpPr>
        <p:sp>
          <p:nvSpPr>
            <p:cNvPr id="302" name="Rectangle 301">
              <a:extLst>
                <a:ext uri="{FF2B5EF4-FFF2-40B4-BE49-F238E27FC236}">
                  <a16:creationId xmlns:a16="http://schemas.microsoft.com/office/drawing/2014/main" xmlns="" id="{F73E51A0-ACAE-3841-A2A1-FD7EEE52123B}"/>
                </a:ext>
              </a:extLst>
            </p:cNvPr>
            <p:cNvSpPr/>
            <p:nvPr/>
          </p:nvSpPr>
          <p:spPr>
            <a:xfrm>
              <a:off x="-28053" y="1"/>
              <a:ext cx="12188825" cy="655624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303" name="Group 302">
              <a:extLst>
                <a:ext uri="{FF2B5EF4-FFF2-40B4-BE49-F238E27FC236}">
                  <a16:creationId xmlns:a16="http://schemas.microsoft.com/office/drawing/2014/main" xmlns="" id="{10D81AC3-DD4A-E041-BFE5-8BEAA4032553}"/>
                </a:ext>
              </a:extLst>
            </p:cNvPr>
            <p:cNvGrpSpPr/>
            <p:nvPr/>
          </p:nvGrpSpPr>
          <p:grpSpPr>
            <a:xfrm>
              <a:off x="-28053" y="0"/>
              <a:ext cx="12189398" cy="6858000"/>
              <a:chOff x="0" y="0"/>
              <a:chExt cx="12189398" cy="6858000"/>
            </a:xfrm>
          </p:grpSpPr>
          <p:grpSp>
            <p:nvGrpSpPr>
              <p:cNvPr id="308" name="Group 307">
                <a:extLst>
                  <a:ext uri="{FF2B5EF4-FFF2-40B4-BE49-F238E27FC236}">
                    <a16:creationId xmlns:a16="http://schemas.microsoft.com/office/drawing/2014/main" xmlns="" id="{64D3CA7C-FE5C-FF45-A790-4AD9A1B8EFCB}"/>
                  </a:ext>
                </a:extLst>
              </p:cNvPr>
              <p:cNvGrpSpPr/>
              <p:nvPr/>
            </p:nvGrpSpPr>
            <p:grpSpPr>
              <a:xfrm>
                <a:off x="0" y="0"/>
                <a:ext cx="12189398" cy="6858000"/>
                <a:chOff x="0" y="0"/>
                <a:chExt cx="12189398" cy="6858000"/>
              </a:xfrm>
            </p:grpSpPr>
            <p:sp>
              <p:nvSpPr>
                <p:cNvPr id="310" name="Rectangle 309">
                  <a:extLst>
                    <a:ext uri="{FF2B5EF4-FFF2-40B4-BE49-F238E27FC236}">
                      <a16:creationId xmlns:a16="http://schemas.microsoft.com/office/drawing/2014/main" xmlns="" id="{B614C382-ABB9-C941-ABBA-2922ED2BB9F5}"/>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11" name="Rectangle 310">
                  <a:extLst>
                    <a:ext uri="{FF2B5EF4-FFF2-40B4-BE49-F238E27FC236}">
                      <a16:creationId xmlns:a16="http://schemas.microsoft.com/office/drawing/2014/main" xmlns="" id="{F7368657-3082-3143-8E9B-7B281595D486}"/>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12" name="Rectangle 311">
                  <a:extLst>
                    <a:ext uri="{FF2B5EF4-FFF2-40B4-BE49-F238E27FC236}">
                      <a16:creationId xmlns:a16="http://schemas.microsoft.com/office/drawing/2014/main" xmlns="" id="{664DDDE7-C598-CE4A-AF1D-B35722DCFCD6}"/>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20" name="Rectangle 319">
                  <a:extLst>
                    <a:ext uri="{FF2B5EF4-FFF2-40B4-BE49-F238E27FC236}">
                      <a16:creationId xmlns:a16="http://schemas.microsoft.com/office/drawing/2014/main" xmlns="" id="{3EE98795-4CEE-1D4B-8E7A-E24ABB5EA453}"/>
                    </a:ext>
                  </a:extLst>
                </p:cNvPr>
                <p:cNvSpPr/>
                <p:nvPr/>
              </p:nvSpPr>
              <p:spPr bwMode="gray">
                <a:xfrm>
                  <a:off x="0"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309" name="Picture 308" descr="Oracle logo in white on red staging background" title="Oracle red badge logo">
                <a:extLst>
                  <a:ext uri="{FF2B5EF4-FFF2-40B4-BE49-F238E27FC236}">
                    <a16:creationId xmlns:a16="http://schemas.microsoft.com/office/drawing/2014/main" xmlns="" id="{CCAE80A4-2341-DD4E-9D8B-8F7041A7F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grpSp>
      <p:sp>
        <p:nvSpPr>
          <p:cNvPr id="2" name="Slide Number Placeholder 1"/>
          <p:cNvSpPr>
            <a:spLocks noGrp="1"/>
          </p:cNvSpPr>
          <p:nvPr>
            <p:ph type="sldNum" sz="quarter" idx="12"/>
          </p:nvPr>
        </p:nvSpPr>
        <p:spPr/>
        <p:txBody>
          <a:bodyPr/>
          <a:lstStyle/>
          <a:p>
            <a:fld id="{C51EAA63-D034-42AE-91FA-B13B9518C7BE}" type="slidenum">
              <a:rPr lang="uk-UA" smtClean="0"/>
              <a:t>14</a:t>
            </a:fld>
            <a:endParaRPr lang="uk-UA" dirty="0"/>
          </a:p>
        </p:txBody>
      </p:sp>
      <p:grpSp>
        <p:nvGrpSpPr>
          <p:cNvPr id="241" name="Group 240"/>
          <p:cNvGrpSpPr/>
          <p:nvPr/>
        </p:nvGrpSpPr>
        <p:grpSpPr>
          <a:xfrm>
            <a:off x="455798" y="1468849"/>
            <a:ext cx="805942" cy="936024"/>
            <a:chOff x="487400" y="1468849"/>
            <a:chExt cx="805942" cy="936024"/>
          </a:xfrm>
        </p:grpSpPr>
        <p:grpSp>
          <p:nvGrpSpPr>
            <p:cNvPr id="284" name="Group 283"/>
            <p:cNvGrpSpPr/>
            <p:nvPr/>
          </p:nvGrpSpPr>
          <p:grpSpPr>
            <a:xfrm>
              <a:off x="598905"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 name="Rectangle 2"/>
            <p:cNvSpPr/>
            <p:nvPr/>
          </p:nvSpPr>
          <p:spPr>
            <a:xfrm>
              <a:off x="487400" y="2066319"/>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Bare Metal</a:t>
              </a:r>
            </a:p>
            <a:p>
              <a:pPr algn="ctr"/>
              <a:r>
                <a:rPr lang="en-US" sz="800" b="1" dirty="0">
                  <a:solidFill>
                    <a:schemeClr val="bg1"/>
                  </a:solidFill>
                  <a:latin typeface="Arial" charset="0"/>
                  <a:ea typeface="Arial" charset="0"/>
                  <a:cs typeface="Arial" charset="0"/>
                </a:rPr>
                <a:t>Compute</a:t>
              </a:r>
            </a:p>
          </p:txBody>
        </p:sp>
      </p:grpSp>
      <p:grpSp>
        <p:nvGrpSpPr>
          <p:cNvPr id="260" name="Group 259"/>
          <p:cNvGrpSpPr/>
          <p:nvPr/>
        </p:nvGrpSpPr>
        <p:grpSpPr>
          <a:xfrm>
            <a:off x="1494645" y="1468849"/>
            <a:ext cx="805942" cy="936024"/>
            <a:chOff x="1526247" y="1468849"/>
            <a:chExt cx="805942" cy="936024"/>
          </a:xfrm>
        </p:grpSpPr>
        <p:grpSp>
          <p:nvGrpSpPr>
            <p:cNvPr id="285" name="Group 284"/>
            <p:cNvGrpSpPr/>
            <p:nvPr/>
          </p:nvGrpSpPr>
          <p:grpSpPr>
            <a:xfrm>
              <a:off x="1646655"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2" name="Rectangle 321"/>
            <p:cNvSpPr/>
            <p:nvPr/>
          </p:nvSpPr>
          <p:spPr>
            <a:xfrm>
              <a:off x="1526247" y="2066319"/>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Virtual Machine</a:t>
              </a:r>
            </a:p>
          </p:txBody>
        </p:sp>
      </p:grpSp>
      <p:grpSp>
        <p:nvGrpSpPr>
          <p:cNvPr id="281" name="Group 280"/>
          <p:cNvGrpSpPr/>
          <p:nvPr/>
        </p:nvGrpSpPr>
        <p:grpSpPr>
          <a:xfrm>
            <a:off x="2525070" y="1468849"/>
            <a:ext cx="805942" cy="812914"/>
            <a:chOff x="2556672" y="1468849"/>
            <a:chExt cx="805942" cy="812914"/>
          </a:xfrm>
        </p:grpSpPr>
        <p:grpSp>
          <p:nvGrpSpPr>
            <p:cNvPr id="286" name="Group 285"/>
            <p:cNvGrpSpPr/>
            <p:nvPr/>
          </p:nvGrpSpPr>
          <p:grpSpPr>
            <a:xfrm>
              <a:off x="2681212"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3" name="Rectangle 322"/>
            <p:cNvSpPr/>
            <p:nvPr/>
          </p:nvSpPr>
          <p:spPr>
            <a:xfrm>
              <a:off x="2556672" y="206631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Container</a:t>
              </a:r>
            </a:p>
          </p:txBody>
        </p:sp>
      </p:grpSp>
      <p:grpSp>
        <p:nvGrpSpPr>
          <p:cNvPr id="282" name="Group 281"/>
          <p:cNvGrpSpPr/>
          <p:nvPr/>
        </p:nvGrpSpPr>
        <p:grpSpPr>
          <a:xfrm>
            <a:off x="3563565" y="1468849"/>
            <a:ext cx="805942" cy="936024"/>
            <a:chOff x="3595167" y="1468849"/>
            <a:chExt cx="805942" cy="936024"/>
          </a:xfrm>
        </p:grpSpPr>
        <p:grpSp>
          <p:nvGrpSpPr>
            <p:cNvPr id="287" name="Group 286"/>
            <p:cNvGrpSpPr/>
            <p:nvPr/>
          </p:nvGrpSpPr>
          <p:grpSpPr>
            <a:xfrm>
              <a:off x="3716745"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4" name="Rectangle 323"/>
            <p:cNvSpPr/>
            <p:nvPr/>
          </p:nvSpPr>
          <p:spPr>
            <a:xfrm>
              <a:off x="3595167" y="2066319"/>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Database System</a:t>
              </a:r>
            </a:p>
          </p:txBody>
        </p:sp>
      </p:grpSp>
      <p:grpSp>
        <p:nvGrpSpPr>
          <p:cNvPr id="283" name="Group 282"/>
          <p:cNvGrpSpPr/>
          <p:nvPr/>
        </p:nvGrpSpPr>
        <p:grpSpPr>
          <a:xfrm>
            <a:off x="1491100" y="3154636"/>
            <a:ext cx="805942" cy="949893"/>
            <a:chOff x="4628809" y="1468849"/>
            <a:chExt cx="805942" cy="949893"/>
          </a:xfrm>
        </p:grpSpPr>
        <p:grpSp>
          <p:nvGrpSpPr>
            <p:cNvPr id="288" name="Group 287"/>
            <p:cNvGrpSpPr/>
            <p:nvPr/>
          </p:nvGrpSpPr>
          <p:grpSpPr>
            <a:xfrm>
              <a:off x="4752276" y="1468849"/>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5" name="Rectangle 324"/>
            <p:cNvSpPr/>
            <p:nvPr/>
          </p:nvSpPr>
          <p:spPr>
            <a:xfrm>
              <a:off x="4628809" y="2080188"/>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Load</a:t>
              </a:r>
              <a:br>
                <a:rPr lang="en-US" sz="800" b="1" dirty="0">
                  <a:solidFill>
                    <a:schemeClr val="bg1"/>
                  </a:solidFill>
                  <a:latin typeface="Arial" charset="0"/>
                  <a:ea typeface="Arial" charset="0"/>
                  <a:cs typeface="Arial" charset="0"/>
                </a:rPr>
              </a:br>
              <a:r>
                <a:rPr lang="en-US" sz="800" b="1" dirty="0">
                  <a:solidFill>
                    <a:schemeClr val="bg1"/>
                  </a:solidFill>
                  <a:latin typeface="Arial" charset="0"/>
                  <a:ea typeface="Arial" charset="0"/>
                  <a:cs typeface="Arial" charset="0"/>
                </a:rPr>
                <a:t>Balancer</a:t>
              </a:r>
            </a:p>
          </p:txBody>
        </p:sp>
      </p:grpSp>
      <p:grpSp>
        <p:nvGrpSpPr>
          <p:cNvPr id="370" name="Group 369"/>
          <p:cNvGrpSpPr/>
          <p:nvPr/>
        </p:nvGrpSpPr>
        <p:grpSpPr>
          <a:xfrm>
            <a:off x="5260744" y="1445481"/>
            <a:ext cx="805942" cy="959392"/>
            <a:chOff x="8002435" y="1468849"/>
            <a:chExt cx="805942" cy="959392"/>
          </a:xfrm>
        </p:grpSpPr>
        <p:grpSp>
          <p:nvGrpSpPr>
            <p:cNvPr id="291" name="Group 290"/>
            <p:cNvGrpSpPr/>
            <p:nvPr/>
          </p:nvGrpSpPr>
          <p:grpSpPr>
            <a:xfrm>
              <a:off x="8104793" y="1468849"/>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8" name="Rectangle 337"/>
            <p:cNvSpPr/>
            <p:nvPr/>
          </p:nvSpPr>
          <p:spPr>
            <a:xfrm>
              <a:off x="8002435" y="2089687"/>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Block Storage</a:t>
              </a:r>
            </a:p>
          </p:txBody>
        </p:sp>
      </p:grpSp>
      <p:grpSp>
        <p:nvGrpSpPr>
          <p:cNvPr id="371" name="Group 370"/>
          <p:cNvGrpSpPr/>
          <p:nvPr/>
        </p:nvGrpSpPr>
        <p:grpSpPr>
          <a:xfrm>
            <a:off x="6271647" y="1445481"/>
            <a:ext cx="805942" cy="953482"/>
            <a:chOff x="9019344" y="1468849"/>
            <a:chExt cx="805942" cy="953482"/>
          </a:xfrm>
        </p:grpSpPr>
        <p:grpSp>
          <p:nvGrpSpPr>
            <p:cNvPr id="292" name="Group 291"/>
            <p:cNvGrpSpPr/>
            <p:nvPr/>
          </p:nvGrpSpPr>
          <p:grpSpPr>
            <a:xfrm>
              <a:off x="9113143" y="1468849"/>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39" name="Rectangle 338"/>
            <p:cNvSpPr/>
            <p:nvPr/>
          </p:nvSpPr>
          <p:spPr>
            <a:xfrm>
              <a:off x="9019344" y="2083777"/>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Object Storage</a:t>
              </a:r>
            </a:p>
          </p:txBody>
        </p:sp>
      </p:grpSp>
      <p:grpSp>
        <p:nvGrpSpPr>
          <p:cNvPr id="372" name="Group 371"/>
          <p:cNvGrpSpPr/>
          <p:nvPr/>
        </p:nvGrpSpPr>
        <p:grpSpPr>
          <a:xfrm>
            <a:off x="410661" y="3153042"/>
            <a:ext cx="911906" cy="951487"/>
            <a:chOff x="9986753" y="1468849"/>
            <a:chExt cx="911906" cy="951487"/>
          </a:xfrm>
        </p:grpSpPr>
        <p:grpSp>
          <p:nvGrpSpPr>
            <p:cNvPr id="293" name="Group 292"/>
            <p:cNvGrpSpPr/>
            <p:nvPr/>
          </p:nvGrpSpPr>
          <p:grpSpPr>
            <a:xfrm>
              <a:off x="10131618" y="1468849"/>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0" name="Rectangle 339"/>
            <p:cNvSpPr/>
            <p:nvPr/>
          </p:nvSpPr>
          <p:spPr>
            <a:xfrm>
              <a:off x="9986753" y="2081782"/>
              <a:ext cx="911906"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Virtual Cloud</a:t>
              </a:r>
            </a:p>
            <a:p>
              <a:pPr algn="ctr"/>
              <a:r>
                <a:rPr lang="en-US" sz="800" b="1" dirty="0">
                  <a:solidFill>
                    <a:schemeClr val="bg1"/>
                  </a:solidFill>
                  <a:latin typeface="Arial" charset="0"/>
                  <a:ea typeface="Arial" charset="0"/>
                  <a:cs typeface="Arial" charset="0"/>
                </a:rPr>
                <a:t>Network</a:t>
              </a:r>
            </a:p>
          </p:txBody>
        </p:sp>
      </p:grpSp>
      <p:grpSp>
        <p:nvGrpSpPr>
          <p:cNvPr id="373" name="Group 372"/>
          <p:cNvGrpSpPr/>
          <p:nvPr/>
        </p:nvGrpSpPr>
        <p:grpSpPr>
          <a:xfrm>
            <a:off x="2628020" y="3155278"/>
            <a:ext cx="595644" cy="845249"/>
            <a:chOff x="11115459" y="1468849"/>
            <a:chExt cx="595644" cy="845249"/>
          </a:xfrm>
        </p:grpSpPr>
        <p:grpSp>
          <p:nvGrpSpPr>
            <p:cNvPr id="294" name="Group 293"/>
            <p:cNvGrpSpPr/>
            <p:nvPr/>
          </p:nvGrpSpPr>
          <p:grpSpPr>
            <a:xfrm>
              <a:off x="11128158" y="1468849"/>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1" name="Rectangle 340"/>
            <p:cNvSpPr/>
            <p:nvPr/>
          </p:nvSpPr>
          <p:spPr>
            <a:xfrm>
              <a:off x="11115459" y="2098654"/>
              <a:ext cx="595644"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Firewall</a:t>
              </a:r>
            </a:p>
          </p:txBody>
        </p:sp>
      </p:grpSp>
      <p:grpSp>
        <p:nvGrpSpPr>
          <p:cNvPr id="374" name="Group 373"/>
          <p:cNvGrpSpPr/>
          <p:nvPr/>
        </p:nvGrpSpPr>
        <p:grpSpPr>
          <a:xfrm>
            <a:off x="10616565" y="2631987"/>
            <a:ext cx="587467" cy="777083"/>
            <a:chOff x="598905" y="2625219"/>
            <a:chExt cx="587467" cy="777083"/>
          </a:xfrm>
        </p:grpSpPr>
        <p:grpSp>
          <p:nvGrpSpPr>
            <p:cNvPr id="295" name="Group 294"/>
            <p:cNvGrpSpPr/>
            <p:nvPr/>
          </p:nvGrpSpPr>
          <p:grpSpPr>
            <a:xfrm>
              <a:off x="598905" y="2625219"/>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42" name="Rectangle 341"/>
            <p:cNvSpPr/>
            <p:nvPr/>
          </p:nvSpPr>
          <p:spPr>
            <a:xfrm>
              <a:off x="627939" y="3186858"/>
              <a:ext cx="513560"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VPN</a:t>
              </a:r>
            </a:p>
          </p:txBody>
        </p:sp>
      </p:grpSp>
      <p:grpSp>
        <p:nvGrpSpPr>
          <p:cNvPr id="375" name="Group 374"/>
          <p:cNvGrpSpPr/>
          <p:nvPr/>
        </p:nvGrpSpPr>
        <p:grpSpPr>
          <a:xfrm>
            <a:off x="1439453" y="4294837"/>
            <a:ext cx="805942" cy="973131"/>
            <a:chOff x="1526467" y="2625219"/>
            <a:chExt cx="805942" cy="973131"/>
          </a:xfrm>
        </p:grpSpPr>
        <p:grpSp>
          <p:nvGrpSpPr>
            <p:cNvPr id="296" name="Group 295"/>
            <p:cNvGrpSpPr/>
            <p:nvPr/>
          </p:nvGrpSpPr>
          <p:grpSpPr>
            <a:xfrm>
              <a:off x="1604613" y="2625219"/>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sp>
          <p:nvSpPr>
            <p:cNvPr id="343" name="Rectangle 342"/>
            <p:cNvSpPr/>
            <p:nvPr/>
          </p:nvSpPr>
          <p:spPr>
            <a:xfrm>
              <a:off x="1526467" y="3259796"/>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Internet Gateway</a:t>
              </a:r>
            </a:p>
          </p:txBody>
        </p:sp>
      </p:grpSp>
      <p:grpSp>
        <p:nvGrpSpPr>
          <p:cNvPr id="376" name="Group 375"/>
          <p:cNvGrpSpPr/>
          <p:nvPr/>
        </p:nvGrpSpPr>
        <p:grpSpPr>
          <a:xfrm>
            <a:off x="3553295" y="3117166"/>
            <a:ext cx="805942" cy="1101265"/>
            <a:chOff x="2558095" y="2625219"/>
            <a:chExt cx="805942" cy="1101265"/>
          </a:xfrm>
        </p:grpSpPr>
        <p:grpSp>
          <p:nvGrpSpPr>
            <p:cNvPr id="297" name="Group 296"/>
            <p:cNvGrpSpPr/>
            <p:nvPr/>
          </p:nvGrpSpPr>
          <p:grpSpPr>
            <a:xfrm>
              <a:off x="2681212" y="2625219"/>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4" name="Rectangle 343"/>
            <p:cNvSpPr/>
            <p:nvPr/>
          </p:nvSpPr>
          <p:spPr>
            <a:xfrm>
              <a:off x="2558095" y="3264819"/>
              <a:ext cx="805942" cy="461665"/>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Dynamic Routing Gateway</a:t>
              </a:r>
            </a:p>
          </p:txBody>
        </p:sp>
      </p:grpSp>
      <p:grpSp>
        <p:nvGrpSpPr>
          <p:cNvPr id="7" name="Group 6">
            <a:extLst>
              <a:ext uri="{FF2B5EF4-FFF2-40B4-BE49-F238E27FC236}">
                <a16:creationId xmlns:a16="http://schemas.microsoft.com/office/drawing/2014/main" xmlns="" id="{E77517F6-03EC-CF4E-A0D0-150CFFED288C}"/>
              </a:ext>
            </a:extLst>
          </p:cNvPr>
          <p:cNvGrpSpPr/>
          <p:nvPr/>
        </p:nvGrpSpPr>
        <p:grpSpPr>
          <a:xfrm>
            <a:off x="9452672" y="1364811"/>
            <a:ext cx="805942" cy="905447"/>
            <a:chOff x="9452672" y="1364811"/>
            <a:chExt cx="805942" cy="905447"/>
          </a:xfrm>
        </p:grpSpPr>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5" name="Rectangle 344"/>
            <p:cNvSpPr/>
            <p:nvPr/>
          </p:nvSpPr>
          <p:spPr>
            <a:xfrm>
              <a:off x="9452672" y="2054814"/>
              <a:ext cx="805942" cy="215444"/>
            </a:xfrm>
            <a:prstGeom prst="rect">
              <a:avLst/>
            </a:prstGeom>
          </p:spPr>
          <p:txBody>
            <a:bodyPr wrap="square">
              <a:spAutoFit/>
            </a:bodyPr>
            <a:lstStyle/>
            <a:p>
              <a:pPr algn="ctr"/>
              <a:r>
                <a:rPr lang="en-US" sz="800" b="1" dirty="0" err="1">
                  <a:solidFill>
                    <a:schemeClr val="bg1"/>
                  </a:solidFill>
                  <a:latin typeface="Arial" charset="0"/>
                  <a:ea typeface="Arial" charset="0"/>
                  <a:cs typeface="Arial" charset="0"/>
                </a:rPr>
                <a:t>FastConnect</a:t>
              </a:r>
              <a:r>
                <a:rPr lang="en-US" sz="800" b="1" dirty="0">
                  <a:solidFill>
                    <a:schemeClr val="bg1"/>
                  </a:solidFill>
                  <a:latin typeface="Arial" charset="0"/>
                  <a:ea typeface="Arial" charset="0"/>
                  <a:cs typeface="Arial" charset="0"/>
                </a:rPr>
                <a:t> </a:t>
              </a:r>
            </a:p>
          </p:txBody>
        </p:sp>
      </p:grpSp>
      <p:grpSp>
        <p:nvGrpSpPr>
          <p:cNvPr id="378" name="Group 377"/>
          <p:cNvGrpSpPr/>
          <p:nvPr/>
        </p:nvGrpSpPr>
        <p:grpSpPr>
          <a:xfrm>
            <a:off x="10517539" y="1547481"/>
            <a:ext cx="805942" cy="965774"/>
            <a:chOff x="4648728" y="2625219"/>
            <a:chExt cx="805942" cy="965774"/>
          </a:xfrm>
        </p:grpSpPr>
        <p:grpSp>
          <p:nvGrpSpPr>
            <p:cNvPr id="299" name="Group 298"/>
            <p:cNvGrpSpPr/>
            <p:nvPr/>
          </p:nvGrpSpPr>
          <p:grpSpPr>
            <a:xfrm>
              <a:off x="4752276" y="2625219"/>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6" name="Rectangle 345"/>
            <p:cNvSpPr/>
            <p:nvPr/>
          </p:nvSpPr>
          <p:spPr>
            <a:xfrm>
              <a:off x="4648728" y="3129328"/>
              <a:ext cx="805942" cy="461665"/>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Customer Premises</a:t>
              </a:r>
            </a:p>
            <a:p>
              <a:pPr algn="ctr"/>
              <a:r>
                <a:rPr lang="en-US" sz="800" b="1" dirty="0">
                  <a:solidFill>
                    <a:schemeClr val="bg1"/>
                  </a:solidFill>
                  <a:latin typeface="Arial" charset="0"/>
                  <a:ea typeface="Arial" charset="0"/>
                  <a:cs typeface="Arial" charset="0"/>
                </a:rPr>
                <a:t>Equipment </a:t>
              </a:r>
            </a:p>
          </p:txBody>
        </p:sp>
      </p:grpSp>
      <p:grpSp>
        <p:nvGrpSpPr>
          <p:cNvPr id="8" name="Group 7">
            <a:extLst>
              <a:ext uri="{FF2B5EF4-FFF2-40B4-BE49-F238E27FC236}">
                <a16:creationId xmlns:a16="http://schemas.microsoft.com/office/drawing/2014/main" xmlns="" id="{13FCD1F2-069C-514D-B203-29C39C702B0E}"/>
              </a:ext>
            </a:extLst>
          </p:cNvPr>
          <p:cNvGrpSpPr/>
          <p:nvPr/>
        </p:nvGrpSpPr>
        <p:grpSpPr>
          <a:xfrm>
            <a:off x="9354736" y="2600191"/>
            <a:ext cx="805942" cy="934863"/>
            <a:chOff x="9456462" y="2417318"/>
            <a:chExt cx="805942" cy="934863"/>
          </a:xfrm>
        </p:grpSpPr>
        <p:grpSp>
          <p:nvGrpSpPr>
            <p:cNvPr id="300" name="Group 299"/>
            <p:cNvGrpSpPr/>
            <p:nvPr/>
          </p:nvGrpSpPr>
          <p:grpSpPr>
            <a:xfrm>
              <a:off x="9479462" y="2417318"/>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7" name="Rectangle 346"/>
            <p:cNvSpPr/>
            <p:nvPr/>
          </p:nvSpPr>
          <p:spPr>
            <a:xfrm>
              <a:off x="9456462" y="3013627"/>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Customer </a:t>
              </a:r>
            </a:p>
            <a:p>
              <a:pPr algn="ctr"/>
              <a:r>
                <a:rPr lang="en-US" sz="800" b="1" dirty="0">
                  <a:solidFill>
                    <a:schemeClr val="bg1"/>
                  </a:solidFill>
                  <a:latin typeface="Arial" charset="0"/>
                  <a:ea typeface="Arial" charset="0"/>
                  <a:cs typeface="Arial" charset="0"/>
                </a:rPr>
                <a:t>Data Center</a:t>
              </a:r>
            </a:p>
          </p:txBody>
        </p:sp>
      </p:grpSp>
      <p:grpSp>
        <p:nvGrpSpPr>
          <p:cNvPr id="383" name="Group 382"/>
          <p:cNvGrpSpPr/>
          <p:nvPr/>
        </p:nvGrpSpPr>
        <p:grpSpPr>
          <a:xfrm>
            <a:off x="2505808" y="4351216"/>
            <a:ext cx="863192" cy="801008"/>
            <a:chOff x="10011110" y="2625219"/>
            <a:chExt cx="863192" cy="801008"/>
          </a:xfrm>
        </p:grpSpPr>
        <p:grpSp>
          <p:nvGrpSpPr>
            <p:cNvPr id="304" name="Group 303"/>
            <p:cNvGrpSpPr/>
            <p:nvPr/>
          </p:nvGrpSpPr>
          <p:grpSpPr>
            <a:xfrm>
              <a:off x="10131618" y="2625219"/>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1" name="Rectangle 350"/>
            <p:cNvSpPr/>
            <p:nvPr/>
          </p:nvSpPr>
          <p:spPr>
            <a:xfrm>
              <a:off x="10011110" y="3210783"/>
              <a:ext cx="86319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Route Table</a:t>
              </a:r>
            </a:p>
          </p:txBody>
        </p:sp>
      </p:grpSp>
      <p:grpSp>
        <p:nvGrpSpPr>
          <p:cNvPr id="11" name="Group 10">
            <a:extLst>
              <a:ext uri="{FF2B5EF4-FFF2-40B4-BE49-F238E27FC236}">
                <a16:creationId xmlns:a16="http://schemas.microsoft.com/office/drawing/2014/main" xmlns="" id="{3608DD76-97FC-3948-BBFA-5F709DEEC6DB}"/>
              </a:ext>
            </a:extLst>
          </p:cNvPr>
          <p:cNvGrpSpPr/>
          <p:nvPr/>
        </p:nvGrpSpPr>
        <p:grpSpPr>
          <a:xfrm>
            <a:off x="3643267" y="4320417"/>
            <a:ext cx="595644" cy="947551"/>
            <a:chOff x="3674869" y="4320417"/>
            <a:chExt cx="595644" cy="947551"/>
          </a:xfrm>
        </p:grpSpPr>
        <p:grpSp>
          <p:nvGrpSpPr>
            <p:cNvPr id="305" name="Group 304"/>
            <p:cNvGrpSpPr/>
            <p:nvPr/>
          </p:nvGrpSpPr>
          <p:grpSpPr>
            <a:xfrm>
              <a:off x="3680635"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352" name="Rectangle 351"/>
            <p:cNvSpPr/>
            <p:nvPr/>
          </p:nvSpPr>
          <p:spPr>
            <a:xfrm>
              <a:off x="3674869" y="4929414"/>
              <a:ext cx="595644"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Security Lists</a:t>
              </a:r>
            </a:p>
          </p:txBody>
        </p:sp>
      </p:grpSp>
      <p:grpSp>
        <p:nvGrpSpPr>
          <p:cNvPr id="385" name="Group 384"/>
          <p:cNvGrpSpPr/>
          <p:nvPr/>
        </p:nvGrpSpPr>
        <p:grpSpPr>
          <a:xfrm>
            <a:off x="6271647" y="2595858"/>
            <a:ext cx="805942" cy="944775"/>
            <a:chOff x="487400" y="3775928"/>
            <a:chExt cx="805942" cy="944775"/>
          </a:xfrm>
        </p:grpSpPr>
        <p:grpSp>
          <p:nvGrpSpPr>
            <p:cNvPr id="306" name="Group 305"/>
            <p:cNvGrpSpPr/>
            <p:nvPr/>
          </p:nvGrpSpPr>
          <p:grpSpPr>
            <a:xfrm>
              <a:off x="598905" y="377592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3" name="Rectangle 352"/>
            <p:cNvSpPr/>
            <p:nvPr/>
          </p:nvSpPr>
          <p:spPr>
            <a:xfrm>
              <a:off x="487400" y="4382149"/>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Back Up/</a:t>
              </a:r>
            </a:p>
            <a:p>
              <a:pPr algn="ctr"/>
              <a:r>
                <a:rPr lang="en-US" sz="800" b="1" dirty="0">
                  <a:solidFill>
                    <a:schemeClr val="bg1"/>
                  </a:solidFill>
                  <a:latin typeface="Arial" charset="0"/>
                  <a:ea typeface="Arial" charset="0"/>
                  <a:cs typeface="Arial" charset="0"/>
                </a:rPr>
                <a:t>Restore</a:t>
              </a:r>
            </a:p>
          </p:txBody>
        </p:sp>
      </p:grpSp>
      <p:grpSp>
        <p:nvGrpSpPr>
          <p:cNvPr id="386" name="Group 385"/>
          <p:cNvGrpSpPr/>
          <p:nvPr/>
        </p:nvGrpSpPr>
        <p:grpSpPr>
          <a:xfrm>
            <a:off x="5276807" y="3743942"/>
            <a:ext cx="805942" cy="871093"/>
            <a:chOff x="1526467" y="3775928"/>
            <a:chExt cx="805942" cy="871093"/>
          </a:xfrm>
        </p:grpSpPr>
        <p:grpSp>
          <p:nvGrpSpPr>
            <p:cNvPr id="307" name="Group 306"/>
            <p:cNvGrpSpPr/>
            <p:nvPr/>
          </p:nvGrpSpPr>
          <p:grpSpPr>
            <a:xfrm>
              <a:off x="1646655" y="3775928"/>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4" name="Rectangle 353"/>
            <p:cNvSpPr/>
            <p:nvPr/>
          </p:nvSpPr>
          <p:spPr>
            <a:xfrm>
              <a:off x="1526467" y="4431577"/>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Buckets</a:t>
              </a:r>
            </a:p>
          </p:txBody>
        </p:sp>
      </p:grpSp>
      <p:grpSp>
        <p:nvGrpSpPr>
          <p:cNvPr id="392" name="Group 391"/>
          <p:cNvGrpSpPr/>
          <p:nvPr/>
        </p:nvGrpSpPr>
        <p:grpSpPr>
          <a:xfrm>
            <a:off x="7270977" y="1438645"/>
            <a:ext cx="805942" cy="835826"/>
            <a:chOff x="8016317" y="3775928"/>
            <a:chExt cx="805942" cy="835826"/>
          </a:xfrm>
        </p:grpSpPr>
        <p:grpSp>
          <p:nvGrpSpPr>
            <p:cNvPr id="313" name="Group 312"/>
            <p:cNvGrpSpPr/>
            <p:nvPr/>
          </p:nvGrpSpPr>
          <p:grpSpPr>
            <a:xfrm>
              <a:off x="8104793" y="3775928"/>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0" name="Rectangle 359"/>
            <p:cNvSpPr/>
            <p:nvPr/>
          </p:nvSpPr>
          <p:spPr>
            <a:xfrm>
              <a:off x="8016317" y="4396310"/>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File Storage</a:t>
              </a:r>
            </a:p>
          </p:txBody>
        </p:sp>
      </p:grpSp>
      <p:grpSp>
        <p:nvGrpSpPr>
          <p:cNvPr id="393" name="Group 392"/>
          <p:cNvGrpSpPr/>
          <p:nvPr/>
        </p:nvGrpSpPr>
        <p:grpSpPr>
          <a:xfrm>
            <a:off x="5277257" y="5269983"/>
            <a:ext cx="805942" cy="821665"/>
            <a:chOff x="9012494" y="3775928"/>
            <a:chExt cx="805942" cy="821665"/>
          </a:xfrm>
        </p:grpSpPr>
        <p:grpSp>
          <p:nvGrpSpPr>
            <p:cNvPr id="314" name="Group 313"/>
            <p:cNvGrpSpPr/>
            <p:nvPr/>
          </p:nvGrpSpPr>
          <p:grpSpPr>
            <a:xfrm>
              <a:off x="9113143" y="3775928"/>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1" name="Rectangle 360"/>
            <p:cNvSpPr/>
            <p:nvPr/>
          </p:nvSpPr>
          <p:spPr>
            <a:xfrm>
              <a:off x="9012494" y="438214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CDN</a:t>
              </a:r>
            </a:p>
          </p:txBody>
        </p:sp>
      </p:grpSp>
      <p:grpSp>
        <p:nvGrpSpPr>
          <p:cNvPr id="394" name="Group 393"/>
          <p:cNvGrpSpPr/>
          <p:nvPr/>
        </p:nvGrpSpPr>
        <p:grpSpPr>
          <a:xfrm>
            <a:off x="6175658" y="5269983"/>
            <a:ext cx="911906" cy="821665"/>
            <a:chOff x="9986753" y="3775928"/>
            <a:chExt cx="911906" cy="821665"/>
          </a:xfrm>
        </p:grpSpPr>
        <p:grpSp>
          <p:nvGrpSpPr>
            <p:cNvPr id="315" name="Group 314"/>
            <p:cNvGrpSpPr/>
            <p:nvPr/>
          </p:nvGrpSpPr>
          <p:grpSpPr>
            <a:xfrm>
              <a:off x="10131618" y="3775928"/>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2" name="Rectangle 361"/>
            <p:cNvSpPr/>
            <p:nvPr/>
          </p:nvSpPr>
          <p:spPr>
            <a:xfrm>
              <a:off x="9986753" y="4382149"/>
              <a:ext cx="911906"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DNS</a:t>
              </a:r>
            </a:p>
          </p:txBody>
        </p:sp>
      </p:grpSp>
      <p:grpSp>
        <p:nvGrpSpPr>
          <p:cNvPr id="395" name="Group 394"/>
          <p:cNvGrpSpPr/>
          <p:nvPr/>
        </p:nvGrpSpPr>
        <p:grpSpPr>
          <a:xfrm>
            <a:off x="9411402" y="3794375"/>
            <a:ext cx="692610" cy="821665"/>
            <a:chOff x="11066976" y="3775928"/>
            <a:chExt cx="692610" cy="821665"/>
          </a:xfrm>
        </p:grpSpPr>
        <p:grpSp>
          <p:nvGrpSpPr>
            <p:cNvPr id="316" name="Group 315"/>
            <p:cNvGrpSpPr/>
            <p:nvPr/>
          </p:nvGrpSpPr>
          <p:grpSpPr>
            <a:xfrm>
              <a:off x="11128158" y="3775928"/>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3" name="Rectangle 362"/>
            <p:cNvSpPr/>
            <p:nvPr/>
          </p:nvSpPr>
          <p:spPr>
            <a:xfrm>
              <a:off x="11066976" y="4382149"/>
              <a:ext cx="692610"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Backbone</a:t>
              </a:r>
            </a:p>
          </p:txBody>
        </p:sp>
      </p:grpSp>
      <p:grpSp>
        <p:nvGrpSpPr>
          <p:cNvPr id="9" name="Group 8">
            <a:extLst>
              <a:ext uri="{FF2B5EF4-FFF2-40B4-BE49-F238E27FC236}">
                <a16:creationId xmlns:a16="http://schemas.microsoft.com/office/drawing/2014/main" xmlns="" id="{3E126859-9D17-3842-A913-259B27FC063C}"/>
              </a:ext>
            </a:extLst>
          </p:cNvPr>
          <p:cNvGrpSpPr/>
          <p:nvPr/>
        </p:nvGrpSpPr>
        <p:grpSpPr>
          <a:xfrm>
            <a:off x="7170058" y="2580454"/>
            <a:ext cx="1007780" cy="837069"/>
            <a:chOff x="7096488" y="2580454"/>
            <a:chExt cx="1007780" cy="837069"/>
          </a:xfrm>
        </p:grpSpPr>
        <p:grpSp>
          <p:nvGrpSpPr>
            <p:cNvPr id="317" name="Group 316"/>
            <p:cNvGrpSpPr/>
            <p:nvPr/>
          </p:nvGrpSpPr>
          <p:grpSpPr>
            <a:xfrm>
              <a:off x="7285434"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9812"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4" name="Rectangle 363"/>
            <p:cNvSpPr/>
            <p:nvPr/>
          </p:nvSpPr>
          <p:spPr>
            <a:xfrm>
              <a:off x="7096488" y="3202079"/>
              <a:ext cx="1007780"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Data Transfer</a:t>
              </a:r>
            </a:p>
          </p:txBody>
        </p:sp>
      </p:grpSp>
      <p:grpSp>
        <p:nvGrpSpPr>
          <p:cNvPr id="397" name="Group 396"/>
          <p:cNvGrpSpPr/>
          <p:nvPr/>
        </p:nvGrpSpPr>
        <p:grpSpPr>
          <a:xfrm>
            <a:off x="7203532" y="5264955"/>
            <a:ext cx="805942" cy="805050"/>
            <a:chOff x="1526467" y="4963541"/>
            <a:chExt cx="805942" cy="805050"/>
          </a:xfrm>
        </p:grpSpPr>
        <p:grpSp>
          <p:nvGrpSpPr>
            <p:cNvPr id="318" name="Group 317"/>
            <p:cNvGrpSpPr/>
            <p:nvPr/>
          </p:nvGrpSpPr>
          <p:grpSpPr>
            <a:xfrm>
              <a:off x="1646655" y="4963541"/>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65" name="Rectangle 364"/>
            <p:cNvSpPr/>
            <p:nvPr/>
          </p:nvSpPr>
          <p:spPr>
            <a:xfrm>
              <a:off x="1526467" y="5553147"/>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WAF</a:t>
              </a:r>
            </a:p>
          </p:txBody>
        </p:sp>
      </p:grpSp>
      <p:grpSp>
        <p:nvGrpSpPr>
          <p:cNvPr id="398" name="Group 397"/>
          <p:cNvGrpSpPr/>
          <p:nvPr/>
        </p:nvGrpSpPr>
        <p:grpSpPr>
          <a:xfrm>
            <a:off x="8125442" y="5297907"/>
            <a:ext cx="1013320" cy="763860"/>
            <a:chOff x="2442235" y="4963541"/>
            <a:chExt cx="1013320" cy="763860"/>
          </a:xfrm>
        </p:grpSpPr>
        <p:grpSp>
          <p:nvGrpSpPr>
            <p:cNvPr id="319" name="Group 318"/>
            <p:cNvGrpSpPr/>
            <p:nvPr/>
          </p:nvGrpSpPr>
          <p:grpSpPr>
            <a:xfrm>
              <a:off x="2608290" y="4963541"/>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6" name="Rectangle 365"/>
            <p:cNvSpPr/>
            <p:nvPr/>
          </p:nvSpPr>
          <p:spPr>
            <a:xfrm>
              <a:off x="2442235" y="5511957"/>
              <a:ext cx="1013320"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Email Delivery</a:t>
              </a:r>
            </a:p>
          </p:txBody>
        </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solidFill>
                  <a:schemeClr val="bg1"/>
                </a:solidFill>
              </a:rPr>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solidFill>
                  <a:schemeClr val="bg1"/>
                </a:solidFill>
              </a:rPr>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solidFill>
                  <a:schemeClr val="bg1"/>
                </a:solidFill>
              </a:rPr>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solidFill>
                  <a:schemeClr val="bg1"/>
                </a:solidFill>
              </a:rPr>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solidFill>
                  <a:schemeClr val="bg1"/>
                </a:solidFill>
              </a:rPr>
              <a:t>Edge</a:t>
            </a:r>
          </a:p>
        </p:txBody>
      </p:sp>
      <p:grpSp>
        <p:nvGrpSpPr>
          <p:cNvPr id="404" name="Group 403"/>
          <p:cNvGrpSpPr/>
          <p:nvPr/>
        </p:nvGrpSpPr>
        <p:grpSpPr>
          <a:xfrm>
            <a:off x="5186212" y="2418596"/>
            <a:ext cx="977630" cy="1182305"/>
            <a:chOff x="8736213" y="4367053"/>
            <a:chExt cx="977630" cy="1182305"/>
          </a:xfrm>
        </p:grpSpPr>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36213" y="4367053"/>
              <a:ext cx="977630" cy="977630"/>
            </a:xfrm>
            <a:prstGeom prst="rect">
              <a:avLst/>
            </a:prstGeom>
          </p:spPr>
        </p:pic>
        <p:sp>
          <p:nvSpPr>
            <p:cNvPr id="406" name="Rectangle 405">
              <a:extLst>
                <a:ext uri="{FF2B5EF4-FFF2-40B4-BE49-F238E27FC236}">
                  <a16:creationId xmlns:a16="http://schemas.microsoft.com/office/drawing/2014/main" xmlns="" id="{D3AEC4C9-2673-D244-9502-A67A6841354D}"/>
                </a:ext>
              </a:extLst>
            </p:cNvPr>
            <p:cNvSpPr/>
            <p:nvPr/>
          </p:nvSpPr>
          <p:spPr>
            <a:xfrm>
              <a:off x="8815233" y="5210804"/>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Storage Gateway</a:t>
              </a:r>
            </a:p>
          </p:txBody>
        </p:sp>
      </p:grpSp>
      <p:grpSp>
        <p:nvGrpSpPr>
          <p:cNvPr id="6" name="Group 5">
            <a:extLst>
              <a:ext uri="{FF2B5EF4-FFF2-40B4-BE49-F238E27FC236}">
                <a16:creationId xmlns:a16="http://schemas.microsoft.com/office/drawing/2014/main" xmlns="" id="{91BA6449-A261-2B43-9127-878A8C4029BA}"/>
              </a:ext>
            </a:extLst>
          </p:cNvPr>
          <p:cNvGrpSpPr/>
          <p:nvPr/>
        </p:nvGrpSpPr>
        <p:grpSpPr>
          <a:xfrm>
            <a:off x="304814" y="4082300"/>
            <a:ext cx="1090437" cy="1187077"/>
            <a:chOff x="351730" y="4082300"/>
            <a:chExt cx="1090437" cy="1187077"/>
          </a:xfrm>
        </p:grpSpPr>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1730" y="4082300"/>
              <a:ext cx="1090437" cy="1090437"/>
            </a:xfrm>
            <a:prstGeom prst="rect">
              <a:avLst/>
            </a:prstGeom>
          </p:spPr>
        </p:pic>
        <p:sp>
          <p:nvSpPr>
            <p:cNvPr id="301" name="Rectangle 300">
              <a:extLst>
                <a:ext uri="{FF2B5EF4-FFF2-40B4-BE49-F238E27FC236}">
                  <a16:creationId xmlns:a16="http://schemas.microsoft.com/office/drawing/2014/main" xmlns="" id="{A0446699-3157-7B47-8151-EF0C58687DC6}"/>
                </a:ext>
              </a:extLst>
            </p:cNvPr>
            <p:cNvSpPr/>
            <p:nvPr/>
          </p:nvSpPr>
          <p:spPr>
            <a:xfrm>
              <a:off x="487209" y="4930823"/>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Service Gateway</a:t>
              </a:r>
            </a:p>
          </p:txBody>
        </p:sp>
      </p:grpSp>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solidFill>
                  <a:schemeClr val="bg1"/>
                </a:solidFill>
              </a:rPr>
              <a:t>OCI Icons – White with Captions</a:t>
            </a:r>
            <a:r>
              <a:rPr lang="en-US" dirty="0"/>
              <a:t> </a:t>
            </a:r>
            <a:r>
              <a:rPr lang="en-US" dirty="0">
                <a:solidFill>
                  <a:schemeClr val="bg1"/>
                </a:solidFill>
              </a:rPr>
              <a:t>– Group 1</a:t>
            </a:r>
          </a:p>
        </p:txBody>
      </p:sp>
      <p:sp>
        <p:nvSpPr>
          <p:cNvPr id="321" name="TextBox 320">
            <a:extLst>
              <a:ext uri="{FF2B5EF4-FFF2-40B4-BE49-F238E27FC236}">
                <a16:creationId xmlns:a16="http://schemas.microsoft.com/office/drawing/2014/main" xmlns="" id="{5591CCF7-2005-0047-83E6-54092FF26D70}"/>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5164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xmlns="" id="{884E2F96-5FB4-564A-AFA2-FBDC2DA7103F}"/>
              </a:ext>
            </a:extLst>
          </p:cNvPr>
          <p:cNvGrpSpPr/>
          <p:nvPr/>
        </p:nvGrpSpPr>
        <p:grpSpPr>
          <a:xfrm>
            <a:off x="0" y="-5990"/>
            <a:ext cx="12189398" cy="6858000"/>
            <a:chOff x="-28053" y="0"/>
            <a:chExt cx="12189398" cy="6858000"/>
          </a:xfrm>
        </p:grpSpPr>
        <p:sp>
          <p:nvSpPr>
            <p:cNvPr id="169" name="Rectangle 168">
              <a:extLst>
                <a:ext uri="{FF2B5EF4-FFF2-40B4-BE49-F238E27FC236}">
                  <a16:creationId xmlns:a16="http://schemas.microsoft.com/office/drawing/2014/main" xmlns="" id="{4F926626-A968-E346-85D6-557CD1493EA3}"/>
                </a:ext>
              </a:extLst>
            </p:cNvPr>
            <p:cNvSpPr/>
            <p:nvPr/>
          </p:nvSpPr>
          <p:spPr>
            <a:xfrm>
              <a:off x="-28053" y="1"/>
              <a:ext cx="12188825" cy="655624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a:extLst>
                <a:ext uri="{FF2B5EF4-FFF2-40B4-BE49-F238E27FC236}">
                  <a16:creationId xmlns:a16="http://schemas.microsoft.com/office/drawing/2014/main" xmlns="" id="{A5BF1901-DE2B-1847-AAF7-82D26DF26855}"/>
                </a:ext>
              </a:extLst>
            </p:cNvPr>
            <p:cNvGrpSpPr/>
            <p:nvPr/>
          </p:nvGrpSpPr>
          <p:grpSpPr>
            <a:xfrm>
              <a:off x="-28053" y="0"/>
              <a:ext cx="12189398" cy="6858000"/>
              <a:chOff x="0" y="0"/>
              <a:chExt cx="12189398" cy="6858000"/>
            </a:xfrm>
          </p:grpSpPr>
          <p:grpSp>
            <p:nvGrpSpPr>
              <p:cNvPr id="177" name="Group 176">
                <a:extLst>
                  <a:ext uri="{FF2B5EF4-FFF2-40B4-BE49-F238E27FC236}">
                    <a16:creationId xmlns:a16="http://schemas.microsoft.com/office/drawing/2014/main" xmlns="" id="{BCCF6F26-8E70-0D46-84D6-FD14609820F9}"/>
                  </a:ext>
                </a:extLst>
              </p:cNvPr>
              <p:cNvGrpSpPr/>
              <p:nvPr/>
            </p:nvGrpSpPr>
            <p:grpSpPr>
              <a:xfrm>
                <a:off x="0" y="0"/>
                <a:ext cx="12189398" cy="6858000"/>
                <a:chOff x="0" y="0"/>
                <a:chExt cx="12189398" cy="6858000"/>
              </a:xfrm>
            </p:grpSpPr>
            <p:sp>
              <p:nvSpPr>
                <p:cNvPr id="179" name="Rectangle 178">
                  <a:extLst>
                    <a:ext uri="{FF2B5EF4-FFF2-40B4-BE49-F238E27FC236}">
                      <a16:creationId xmlns:a16="http://schemas.microsoft.com/office/drawing/2014/main" xmlns="" id="{D9FF47F7-FF2C-5C4A-9FB4-161EFF59E3AC}"/>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0" name="Rectangle 179">
                  <a:extLst>
                    <a:ext uri="{FF2B5EF4-FFF2-40B4-BE49-F238E27FC236}">
                      <a16:creationId xmlns:a16="http://schemas.microsoft.com/office/drawing/2014/main" xmlns="" id="{60A298D8-42AC-9846-9011-BFFD8AE65DBA}"/>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1" name="Rectangle 180">
                  <a:extLst>
                    <a:ext uri="{FF2B5EF4-FFF2-40B4-BE49-F238E27FC236}">
                      <a16:creationId xmlns:a16="http://schemas.microsoft.com/office/drawing/2014/main" xmlns="" id="{02BB0DE0-40C3-E645-B793-E3976654822C}"/>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2" name="Rectangle 181">
                  <a:extLst>
                    <a:ext uri="{FF2B5EF4-FFF2-40B4-BE49-F238E27FC236}">
                      <a16:creationId xmlns:a16="http://schemas.microsoft.com/office/drawing/2014/main" xmlns="" id="{5187EEFB-EDB1-2847-9692-BB9C21CB4BC0}"/>
                    </a:ext>
                  </a:extLst>
                </p:cNvPr>
                <p:cNvSpPr/>
                <p:nvPr/>
              </p:nvSpPr>
              <p:spPr bwMode="gray">
                <a:xfrm>
                  <a:off x="0"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78" name="Picture 177" descr="Oracle logo in white on red staging background" title="Oracle red badge logo">
                <a:extLst>
                  <a:ext uri="{FF2B5EF4-FFF2-40B4-BE49-F238E27FC236}">
                    <a16:creationId xmlns:a16="http://schemas.microsoft.com/office/drawing/2014/main" xmlns="" id="{4E457391-59D6-4845-A509-3C63E180B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grpSp>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solidFill>
                  <a:schemeClr val="bg1"/>
                </a:solidFill>
              </a:rPr>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15</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solidFill>
                  <a:schemeClr val="bg1"/>
                </a:solidFill>
              </a:rPr>
              <a:t>OCI Icons – White with Captions</a:t>
            </a:r>
            <a:r>
              <a:rPr lang="en-US" dirty="0"/>
              <a:t> </a:t>
            </a:r>
            <a:r>
              <a:rPr lang="en-US" dirty="0">
                <a:solidFill>
                  <a:schemeClr val="bg1"/>
                </a:solidFill>
              </a:rPr>
              <a:t>– Group 2</a:t>
            </a:r>
            <a:endParaRPr lang="en-US" sz="3200" dirty="0">
              <a:solidFill>
                <a:schemeClr val="bg1"/>
              </a:solidFill>
            </a:endParaRPr>
          </a:p>
        </p:txBody>
      </p:sp>
      <p:grpSp>
        <p:nvGrpSpPr>
          <p:cNvPr id="368" name="Group 367"/>
          <p:cNvGrpSpPr/>
          <p:nvPr/>
        </p:nvGrpSpPr>
        <p:grpSpPr>
          <a:xfrm>
            <a:off x="523988" y="1531606"/>
            <a:ext cx="805942" cy="932196"/>
            <a:chOff x="5792301" y="1481549"/>
            <a:chExt cx="805942" cy="932196"/>
          </a:xfrm>
        </p:grpSpPr>
        <p:grpSp>
          <p:nvGrpSpPr>
            <p:cNvPr id="289" name="Group 288"/>
            <p:cNvGrpSpPr/>
            <p:nvPr/>
          </p:nvGrpSpPr>
          <p:grpSpPr>
            <a:xfrm>
              <a:off x="5830775" y="1481549"/>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26" name="Rectangle 325"/>
            <p:cNvSpPr/>
            <p:nvPr/>
          </p:nvSpPr>
          <p:spPr>
            <a:xfrm>
              <a:off x="5792301" y="2075191"/>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ID &amp; Access</a:t>
              </a:r>
            </a:p>
            <a:p>
              <a:pPr algn="ctr"/>
              <a:r>
                <a:rPr lang="en-US" sz="800" b="1" dirty="0">
                  <a:solidFill>
                    <a:schemeClr val="bg1"/>
                  </a:solidFill>
                  <a:latin typeface="Arial" charset="0"/>
                  <a:ea typeface="Arial" charset="0"/>
                  <a:cs typeface="Arial" charset="0"/>
                </a:rPr>
                <a:t>Management </a:t>
              </a:r>
            </a:p>
          </p:txBody>
        </p:sp>
      </p:grpSp>
      <p:grpSp>
        <p:nvGrpSpPr>
          <p:cNvPr id="33" name="Group 32">
            <a:extLst>
              <a:ext uri="{FF2B5EF4-FFF2-40B4-BE49-F238E27FC236}">
                <a16:creationId xmlns:a16="http://schemas.microsoft.com/office/drawing/2014/main" xmlns="" id="{6F6137A0-CA22-8C41-963F-D11A312354FE}"/>
              </a:ext>
            </a:extLst>
          </p:cNvPr>
          <p:cNvGrpSpPr/>
          <p:nvPr/>
        </p:nvGrpSpPr>
        <p:grpSpPr>
          <a:xfrm>
            <a:off x="2530097" y="2643808"/>
            <a:ext cx="874164" cy="853577"/>
            <a:chOff x="2496868" y="2643808"/>
            <a:chExt cx="874164" cy="853577"/>
          </a:xfrm>
        </p:grpSpPr>
        <p:grpSp>
          <p:nvGrpSpPr>
            <p:cNvPr id="290" name="Group 289"/>
            <p:cNvGrpSpPr/>
            <p:nvPr/>
          </p:nvGrpSpPr>
          <p:grpSpPr>
            <a:xfrm>
              <a:off x="2496868"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37" name="Rectangle 336"/>
            <p:cNvSpPr/>
            <p:nvPr/>
          </p:nvSpPr>
          <p:spPr>
            <a:xfrm>
              <a:off x="2530859" y="3281941"/>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Auditing</a:t>
              </a:r>
            </a:p>
          </p:txBody>
        </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8" name="Rectangle 347"/>
          <p:cNvSpPr/>
          <p:nvPr/>
        </p:nvSpPr>
        <p:spPr>
          <a:xfrm>
            <a:off x="2558144" y="2112034"/>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Groups</a:t>
            </a:r>
          </a:p>
        </p:txBody>
      </p:sp>
      <p:grpSp>
        <p:nvGrpSpPr>
          <p:cNvPr id="32" name="Group 31">
            <a:extLst>
              <a:ext uri="{FF2B5EF4-FFF2-40B4-BE49-F238E27FC236}">
                <a16:creationId xmlns:a16="http://schemas.microsoft.com/office/drawing/2014/main" xmlns="" id="{B412018F-BAC7-D248-B154-BC191441E160}"/>
              </a:ext>
            </a:extLst>
          </p:cNvPr>
          <p:cNvGrpSpPr/>
          <p:nvPr/>
        </p:nvGrpSpPr>
        <p:grpSpPr>
          <a:xfrm>
            <a:off x="3529489" y="1515002"/>
            <a:ext cx="903246" cy="815822"/>
            <a:chOff x="3406274" y="1436411"/>
            <a:chExt cx="903246" cy="815822"/>
          </a:xfrm>
        </p:grpSpPr>
        <p:grpSp>
          <p:nvGrpSpPr>
            <p:cNvPr id="302" name="Group 301"/>
            <p:cNvGrpSpPr/>
            <p:nvPr/>
          </p:nvGrpSpPr>
          <p:grpSpPr>
            <a:xfrm>
              <a:off x="3577606" y="1436411"/>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49" name="Rectangle 348"/>
            <p:cNvSpPr/>
            <p:nvPr/>
          </p:nvSpPr>
          <p:spPr>
            <a:xfrm>
              <a:off x="3406274" y="2036789"/>
              <a:ext cx="903246"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Compartments</a:t>
              </a:r>
            </a:p>
          </p:txBody>
        </p:sp>
      </p:grpSp>
      <p:grpSp>
        <p:nvGrpSpPr>
          <p:cNvPr id="382" name="Group 381"/>
          <p:cNvGrpSpPr/>
          <p:nvPr/>
        </p:nvGrpSpPr>
        <p:grpSpPr>
          <a:xfrm>
            <a:off x="393898" y="2702264"/>
            <a:ext cx="1142576" cy="915755"/>
            <a:chOff x="8844177" y="2625219"/>
            <a:chExt cx="1142576" cy="915755"/>
          </a:xfrm>
        </p:grpSpPr>
        <p:grpSp>
          <p:nvGrpSpPr>
            <p:cNvPr id="303" name="Group 302"/>
            <p:cNvGrpSpPr/>
            <p:nvPr/>
          </p:nvGrpSpPr>
          <p:grpSpPr>
            <a:xfrm>
              <a:off x="9052188" y="2625219"/>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0" name="Rectangle 349"/>
            <p:cNvSpPr/>
            <p:nvPr/>
          </p:nvSpPr>
          <p:spPr>
            <a:xfrm>
              <a:off x="8844177" y="3202420"/>
              <a:ext cx="1142576"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Oracle Cloud Identifier</a:t>
              </a:r>
            </a:p>
          </p:txBody>
        </p:sp>
      </p:grpSp>
      <p:grpSp>
        <p:nvGrpSpPr>
          <p:cNvPr id="387" name="Group 386"/>
          <p:cNvGrpSpPr/>
          <p:nvPr/>
        </p:nvGrpSpPr>
        <p:grpSpPr>
          <a:xfrm>
            <a:off x="5516995" y="4297518"/>
            <a:ext cx="805942" cy="878067"/>
            <a:chOff x="2558095" y="3775928"/>
            <a:chExt cx="805942" cy="878067"/>
          </a:xfrm>
        </p:grpSpPr>
        <p:grpSp>
          <p:nvGrpSpPr>
            <p:cNvPr id="308" name="Group 307"/>
            <p:cNvGrpSpPr/>
            <p:nvPr/>
          </p:nvGrpSpPr>
          <p:grpSpPr>
            <a:xfrm>
              <a:off x="2681212" y="377592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5" name="Rectangle 354"/>
            <p:cNvSpPr/>
            <p:nvPr/>
          </p:nvSpPr>
          <p:spPr>
            <a:xfrm>
              <a:off x="2558095" y="4438551"/>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API/Service</a:t>
              </a:r>
            </a:p>
          </p:txBody>
        </p:sp>
      </p:grpSp>
      <p:grpSp>
        <p:nvGrpSpPr>
          <p:cNvPr id="388" name="Group 387"/>
          <p:cNvGrpSpPr/>
          <p:nvPr/>
        </p:nvGrpSpPr>
        <p:grpSpPr>
          <a:xfrm>
            <a:off x="551365" y="3894807"/>
            <a:ext cx="805942" cy="788597"/>
            <a:chOff x="3598123" y="3808996"/>
            <a:chExt cx="805942" cy="788597"/>
          </a:xfrm>
        </p:grpSpPr>
        <p:grpSp>
          <p:nvGrpSpPr>
            <p:cNvPr id="309" name="Group 308"/>
            <p:cNvGrpSpPr/>
            <p:nvPr/>
          </p:nvGrpSpPr>
          <p:grpSpPr>
            <a:xfrm>
              <a:off x="3775619" y="3808996"/>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6" name="Rectangle 355"/>
            <p:cNvSpPr/>
            <p:nvPr/>
          </p:nvSpPr>
          <p:spPr>
            <a:xfrm>
              <a:off x="3598123" y="438214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Encryption</a:t>
              </a:r>
            </a:p>
          </p:txBody>
        </p:sp>
      </p:grpSp>
      <p:grpSp>
        <p:nvGrpSpPr>
          <p:cNvPr id="389" name="Group 388"/>
          <p:cNvGrpSpPr/>
          <p:nvPr/>
        </p:nvGrpSpPr>
        <p:grpSpPr>
          <a:xfrm>
            <a:off x="1546029" y="1484335"/>
            <a:ext cx="805942" cy="851001"/>
            <a:chOff x="4593939" y="3775928"/>
            <a:chExt cx="805942" cy="851001"/>
          </a:xfrm>
        </p:grpSpPr>
        <p:grpSp>
          <p:nvGrpSpPr>
            <p:cNvPr id="310" name="Group 309"/>
            <p:cNvGrpSpPr/>
            <p:nvPr/>
          </p:nvGrpSpPr>
          <p:grpSpPr>
            <a:xfrm>
              <a:off x="4699417" y="3775928"/>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7" name="Rectangle 356"/>
            <p:cNvSpPr/>
            <p:nvPr/>
          </p:nvSpPr>
          <p:spPr>
            <a:xfrm>
              <a:off x="4593939" y="4411485"/>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Policies</a:t>
              </a:r>
            </a:p>
          </p:txBody>
        </p:sp>
      </p:grpSp>
      <p:grpSp>
        <p:nvGrpSpPr>
          <p:cNvPr id="3" name="Group 2">
            <a:extLst>
              <a:ext uri="{FF2B5EF4-FFF2-40B4-BE49-F238E27FC236}">
                <a16:creationId xmlns:a16="http://schemas.microsoft.com/office/drawing/2014/main" xmlns="" id="{2A56C540-4D63-F046-8943-3259008149C2}"/>
              </a:ext>
            </a:extLst>
          </p:cNvPr>
          <p:cNvGrpSpPr/>
          <p:nvPr/>
        </p:nvGrpSpPr>
        <p:grpSpPr>
          <a:xfrm>
            <a:off x="10565918" y="1531599"/>
            <a:ext cx="805942" cy="913857"/>
            <a:chOff x="10565918" y="1531599"/>
            <a:chExt cx="805942" cy="913857"/>
          </a:xfrm>
        </p:grpSpPr>
        <p:grpSp>
          <p:nvGrpSpPr>
            <p:cNvPr id="311" name="Group 310"/>
            <p:cNvGrpSpPr/>
            <p:nvPr/>
          </p:nvGrpSpPr>
          <p:grpSpPr>
            <a:xfrm>
              <a:off x="10631654" y="1531599"/>
              <a:ext cx="724280" cy="543828"/>
              <a:chOff x="5830775" y="4004425"/>
              <a:chExt cx="724280" cy="543828"/>
            </a:xfrm>
          </p:grpSpPr>
          <p:sp>
            <p:nvSpPr>
              <p:cNvPr id="271" name="Rectangle 270"/>
              <p:cNvSpPr/>
              <p:nvPr/>
            </p:nvSpPr>
            <p:spPr>
              <a:xfrm>
                <a:off x="5830775" y="400442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76339"/>
                <a:ext cx="523527" cy="406751"/>
                <a:chOff x="8057075" y="4150358"/>
                <a:chExt cx="633412" cy="492125"/>
              </a:xfrm>
            </p:grpSpPr>
            <p:sp>
              <p:nvSpPr>
                <p:cNvPr id="151" name="Freeform 48"/>
                <p:cNvSpPr>
                  <a:spLocks noChangeArrowheads="1"/>
                </p:cNvSpPr>
                <p:nvPr/>
              </p:nvSpPr>
              <p:spPr bwMode="auto">
                <a:xfrm>
                  <a:off x="8057075" y="4150358"/>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8" name="Rectangle 357"/>
            <p:cNvSpPr/>
            <p:nvPr/>
          </p:nvSpPr>
          <p:spPr>
            <a:xfrm>
              <a:off x="10565918" y="2106902"/>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Telemetry/</a:t>
              </a:r>
              <a:br>
                <a:rPr lang="en-US" sz="800" b="1" dirty="0">
                  <a:solidFill>
                    <a:schemeClr val="bg1"/>
                  </a:solidFill>
                  <a:latin typeface="Arial" charset="0"/>
                  <a:ea typeface="Arial" charset="0"/>
                  <a:cs typeface="Arial" charset="0"/>
                </a:rPr>
              </a:br>
              <a:r>
                <a:rPr lang="en-US" sz="800" b="1" dirty="0">
                  <a:solidFill>
                    <a:schemeClr val="bg1"/>
                  </a:solidFill>
                  <a:latin typeface="Arial" charset="0"/>
                  <a:ea typeface="Arial" charset="0"/>
                  <a:cs typeface="Arial" charset="0"/>
                </a:rPr>
                <a:t>Monitoring</a:t>
              </a:r>
            </a:p>
          </p:txBody>
        </p:sp>
      </p:grpSp>
      <p:grpSp>
        <p:nvGrpSpPr>
          <p:cNvPr id="36" name="Group 35">
            <a:extLst>
              <a:ext uri="{FF2B5EF4-FFF2-40B4-BE49-F238E27FC236}">
                <a16:creationId xmlns:a16="http://schemas.microsoft.com/office/drawing/2014/main" xmlns="" id="{2A75F5D7-E99C-5E49-BF81-54DA4E538378}"/>
              </a:ext>
            </a:extLst>
          </p:cNvPr>
          <p:cNvGrpSpPr/>
          <p:nvPr/>
        </p:nvGrpSpPr>
        <p:grpSpPr>
          <a:xfrm>
            <a:off x="7706126" y="2584867"/>
            <a:ext cx="805942" cy="937662"/>
            <a:chOff x="7676309" y="2584867"/>
            <a:chExt cx="805942" cy="937662"/>
          </a:xfrm>
        </p:grpSpPr>
        <p:grpSp>
          <p:nvGrpSpPr>
            <p:cNvPr id="312" name="Group 311"/>
            <p:cNvGrpSpPr/>
            <p:nvPr/>
          </p:nvGrpSpPr>
          <p:grpSpPr>
            <a:xfrm>
              <a:off x="7730803"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59" name="Rectangle 358"/>
            <p:cNvSpPr/>
            <p:nvPr/>
          </p:nvSpPr>
          <p:spPr>
            <a:xfrm>
              <a:off x="7676309" y="3307085"/>
              <a:ext cx="805942" cy="215444"/>
            </a:xfrm>
            <a:prstGeom prst="rect">
              <a:avLst/>
            </a:prstGeom>
          </p:spPr>
          <p:txBody>
            <a:bodyPr wrap="square">
              <a:spAutoFit/>
            </a:bodyPr>
            <a:lstStyle/>
            <a:p>
              <a:pPr algn="ctr"/>
              <a:r>
                <a:rPr lang="en-US" sz="800" b="1" dirty="0" err="1">
                  <a:solidFill>
                    <a:schemeClr val="bg1"/>
                  </a:solidFill>
                  <a:latin typeface="Arial" charset="0"/>
                  <a:ea typeface="Arial" charset="0"/>
                  <a:cs typeface="Arial" charset="0"/>
                </a:rPr>
                <a:t>Healthcheck</a:t>
              </a:r>
              <a:endParaRPr lang="en-US" sz="800" b="1" dirty="0">
                <a:solidFill>
                  <a:schemeClr val="bg1"/>
                </a:solidFill>
                <a:latin typeface="Arial" charset="0"/>
                <a:ea typeface="Arial" charset="0"/>
                <a:cs typeface="Arial" charset="0"/>
              </a:endParaRPr>
            </a:p>
          </p:txBody>
        </p:sp>
      </p:grpSp>
      <p:grpSp>
        <p:nvGrpSpPr>
          <p:cNvPr id="399" name="Group 398"/>
          <p:cNvGrpSpPr/>
          <p:nvPr/>
        </p:nvGrpSpPr>
        <p:grpSpPr>
          <a:xfrm>
            <a:off x="1612658" y="2697463"/>
            <a:ext cx="805942" cy="797565"/>
            <a:chOff x="3598123" y="4996609"/>
            <a:chExt cx="805942" cy="797565"/>
          </a:xfrm>
        </p:grpSpPr>
        <p:grpSp>
          <p:nvGrpSpPr>
            <p:cNvPr id="320" name="Group 319"/>
            <p:cNvGrpSpPr/>
            <p:nvPr/>
          </p:nvGrpSpPr>
          <p:grpSpPr>
            <a:xfrm>
              <a:off x="3720120" y="4996609"/>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7" name="Rectangle 366"/>
            <p:cNvSpPr/>
            <p:nvPr/>
          </p:nvSpPr>
          <p:spPr>
            <a:xfrm>
              <a:off x="3598123" y="5578730"/>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Tagging</a:t>
              </a:r>
            </a:p>
          </p:txBody>
        </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solidFill>
                  <a:schemeClr val="bg1"/>
                </a:solidFill>
              </a:rPr>
              <a:t>DevOps Tools and Services</a:t>
            </a:r>
          </a:p>
        </p:txBody>
      </p:sp>
      <p:grpSp>
        <p:nvGrpSpPr>
          <p:cNvPr id="403" name="Group 402">
            <a:extLst>
              <a:ext uri="{FF2B5EF4-FFF2-40B4-BE49-F238E27FC236}">
                <a16:creationId xmlns:a16="http://schemas.microsoft.com/office/drawing/2014/main" xmlns="" id="{99A45798-AC22-7E43-9962-E24CB2EF1A5D}"/>
              </a:ext>
            </a:extLst>
          </p:cNvPr>
          <p:cNvGrpSpPr/>
          <p:nvPr/>
        </p:nvGrpSpPr>
        <p:grpSpPr>
          <a:xfrm>
            <a:off x="1301040" y="3495463"/>
            <a:ext cx="1283748" cy="1306044"/>
            <a:chOff x="303130" y="1040872"/>
            <a:chExt cx="1283748" cy="1306044"/>
          </a:xfrm>
        </p:grpSpPr>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3130" y="1040872"/>
              <a:ext cx="1283748" cy="1283748"/>
            </a:xfrm>
            <a:prstGeom prst="rect">
              <a:avLst/>
            </a:prstGeom>
          </p:spPr>
        </p:pic>
        <p:sp>
          <p:nvSpPr>
            <p:cNvPr id="405" name="Rectangle 404">
              <a:extLst>
                <a:ext uri="{FF2B5EF4-FFF2-40B4-BE49-F238E27FC236}">
                  <a16:creationId xmlns:a16="http://schemas.microsoft.com/office/drawing/2014/main" xmlns="" id="{A63DECE6-FB32-6C49-A273-A90D0A2A9EF1}"/>
                </a:ext>
              </a:extLst>
            </p:cNvPr>
            <p:cNvSpPr/>
            <p:nvPr/>
          </p:nvSpPr>
          <p:spPr>
            <a:xfrm>
              <a:off x="540308" y="2008362"/>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Key Management</a:t>
              </a:r>
            </a:p>
          </p:txBody>
        </p:sp>
      </p:grpSp>
      <p:grpSp>
        <p:nvGrpSpPr>
          <p:cNvPr id="406" name="Group 405">
            <a:extLst>
              <a:ext uri="{FF2B5EF4-FFF2-40B4-BE49-F238E27FC236}">
                <a16:creationId xmlns:a16="http://schemas.microsoft.com/office/drawing/2014/main" xmlns="" id="{D5AA6DE5-F44F-A74B-9A54-58BF6124CCA4}"/>
              </a:ext>
            </a:extLst>
          </p:cNvPr>
          <p:cNvGrpSpPr/>
          <p:nvPr/>
        </p:nvGrpSpPr>
        <p:grpSpPr>
          <a:xfrm>
            <a:off x="5384085" y="2375452"/>
            <a:ext cx="1131055" cy="1140026"/>
            <a:chOff x="375699" y="1131597"/>
            <a:chExt cx="1131055" cy="1140026"/>
          </a:xfrm>
        </p:grpSpPr>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5699" y="1131597"/>
              <a:ext cx="1131055" cy="1131055"/>
            </a:xfrm>
            <a:prstGeom prst="rect">
              <a:avLst/>
            </a:prstGeom>
          </p:spPr>
        </p:pic>
        <p:sp>
          <p:nvSpPr>
            <p:cNvPr id="408" name="Rectangle 407">
              <a:extLst>
                <a:ext uri="{FF2B5EF4-FFF2-40B4-BE49-F238E27FC236}">
                  <a16:creationId xmlns:a16="http://schemas.microsoft.com/office/drawing/2014/main" xmlns="" id="{A4A3FD9A-F235-784E-BFED-410130B20EC4}"/>
                </a:ext>
              </a:extLst>
            </p:cNvPr>
            <p:cNvSpPr/>
            <p:nvPr/>
          </p:nvSpPr>
          <p:spPr>
            <a:xfrm>
              <a:off x="540684" y="205617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Streaming</a:t>
              </a:r>
            </a:p>
          </p:txBody>
        </p:sp>
      </p:grpSp>
      <p:grpSp>
        <p:nvGrpSpPr>
          <p:cNvPr id="409" name="Group 408">
            <a:extLst>
              <a:ext uri="{FF2B5EF4-FFF2-40B4-BE49-F238E27FC236}">
                <a16:creationId xmlns:a16="http://schemas.microsoft.com/office/drawing/2014/main" xmlns="" id="{0FD47886-0654-DF40-804F-DD444AD98D8F}"/>
              </a:ext>
            </a:extLst>
          </p:cNvPr>
          <p:cNvGrpSpPr/>
          <p:nvPr/>
        </p:nvGrpSpPr>
        <p:grpSpPr>
          <a:xfrm>
            <a:off x="3331458" y="2374619"/>
            <a:ext cx="1175193" cy="1249813"/>
            <a:chOff x="353234" y="1074270"/>
            <a:chExt cx="1175193" cy="1249813"/>
          </a:xfrm>
        </p:grpSpPr>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3234" y="1074270"/>
              <a:ext cx="1175193" cy="1175193"/>
            </a:xfrm>
            <a:prstGeom prst="rect">
              <a:avLst/>
            </a:prstGeom>
          </p:spPr>
        </p:pic>
        <p:sp>
          <p:nvSpPr>
            <p:cNvPr id="411" name="Rectangle 410">
              <a:extLst>
                <a:ext uri="{FF2B5EF4-FFF2-40B4-BE49-F238E27FC236}">
                  <a16:creationId xmlns:a16="http://schemas.microsoft.com/office/drawing/2014/main" xmlns="" id="{7471F5E7-8ED0-4343-97D8-FF62F1FBA542}"/>
                </a:ext>
              </a:extLst>
            </p:cNvPr>
            <p:cNvSpPr/>
            <p:nvPr/>
          </p:nvSpPr>
          <p:spPr>
            <a:xfrm>
              <a:off x="622957" y="1985529"/>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DDoS Protection</a:t>
              </a:r>
            </a:p>
          </p:txBody>
        </p:sp>
      </p:grpSp>
      <p:grpSp>
        <p:nvGrpSpPr>
          <p:cNvPr id="412" name="Group 411">
            <a:extLst>
              <a:ext uri="{FF2B5EF4-FFF2-40B4-BE49-F238E27FC236}">
                <a16:creationId xmlns:a16="http://schemas.microsoft.com/office/drawing/2014/main" xmlns="" id="{88D8D970-AC9E-9041-A87A-5712791B6AEB}"/>
              </a:ext>
            </a:extLst>
          </p:cNvPr>
          <p:cNvGrpSpPr/>
          <p:nvPr/>
        </p:nvGrpSpPr>
        <p:grpSpPr>
          <a:xfrm>
            <a:off x="7483436" y="1160891"/>
            <a:ext cx="1215471" cy="1215471"/>
            <a:chOff x="343358" y="1039735"/>
            <a:chExt cx="1215471" cy="1215471"/>
          </a:xfrm>
        </p:grpSpPr>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43358" y="1039735"/>
              <a:ext cx="1215471" cy="1215471"/>
            </a:xfrm>
            <a:prstGeom prst="rect">
              <a:avLst/>
            </a:prstGeom>
          </p:spPr>
        </p:pic>
        <p:sp>
          <p:nvSpPr>
            <p:cNvPr id="414" name="Rectangle 413">
              <a:extLst>
                <a:ext uri="{FF2B5EF4-FFF2-40B4-BE49-F238E27FC236}">
                  <a16:creationId xmlns:a16="http://schemas.microsoft.com/office/drawing/2014/main" xmlns="" id="{358BD07C-857A-314B-AFC1-DE55A6FDB998}"/>
                </a:ext>
              </a:extLst>
            </p:cNvPr>
            <p:cNvSpPr/>
            <p:nvPr/>
          </p:nvSpPr>
          <p:spPr>
            <a:xfrm>
              <a:off x="550998" y="1992672"/>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Notifications</a:t>
              </a:r>
            </a:p>
          </p:txBody>
        </p:sp>
      </p:grpSp>
      <p:grpSp>
        <p:nvGrpSpPr>
          <p:cNvPr id="457" name="Group 456"/>
          <p:cNvGrpSpPr/>
          <p:nvPr/>
        </p:nvGrpSpPr>
        <p:grpSpPr>
          <a:xfrm>
            <a:off x="5385253" y="1230013"/>
            <a:ext cx="1150720" cy="1150720"/>
            <a:chOff x="1840162" y="5965809"/>
            <a:chExt cx="1150720" cy="1150720"/>
          </a:xfrm>
        </p:grpSpPr>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840162" y="5965809"/>
              <a:ext cx="1150720" cy="1150720"/>
            </a:xfrm>
            <a:prstGeom prst="rect">
              <a:avLst/>
            </a:prstGeom>
          </p:spPr>
        </p:pic>
        <p:sp>
          <p:nvSpPr>
            <p:cNvPr id="416" name="Rectangle 415">
              <a:extLst>
                <a:ext uri="{FF2B5EF4-FFF2-40B4-BE49-F238E27FC236}">
                  <a16:creationId xmlns:a16="http://schemas.microsoft.com/office/drawing/2014/main" xmlns="" id="{D1BD41AC-8BC1-FB42-936C-B0C07C27CEEA}"/>
                </a:ext>
              </a:extLst>
            </p:cNvPr>
            <p:cNvSpPr/>
            <p:nvPr/>
          </p:nvSpPr>
          <p:spPr>
            <a:xfrm>
              <a:off x="1999358" y="683402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Queuing</a:t>
              </a:r>
            </a:p>
          </p:txBody>
        </p:sp>
      </p:grpSp>
      <p:grpSp>
        <p:nvGrpSpPr>
          <p:cNvPr id="417" name="Group 416">
            <a:extLst>
              <a:ext uri="{FF2B5EF4-FFF2-40B4-BE49-F238E27FC236}">
                <a16:creationId xmlns:a16="http://schemas.microsoft.com/office/drawing/2014/main" xmlns="" id="{CCEDBD8A-0921-864F-950A-1D1203E9AD68}"/>
              </a:ext>
            </a:extLst>
          </p:cNvPr>
          <p:cNvGrpSpPr/>
          <p:nvPr/>
        </p:nvGrpSpPr>
        <p:grpSpPr>
          <a:xfrm>
            <a:off x="6491672" y="1238641"/>
            <a:ext cx="1103242" cy="1103242"/>
            <a:chOff x="3671735" y="2550666"/>
            <a:chExt cx="1103242" cy="1103242"/>
          </a:xfrm>
        </p:grpSpPr>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671735" y="2550666"/>
              <a:ext cx="1103242" cy="1103242"/>
            </a:xfrm>
            <a:prstGeom prst="rect">
              <a:avLst/>
            </a:prstGeom>
          </p:spPr>
        </p:pic>
        <p:sp>
          <p:nvSpPr>
            <p:cNvPr id="419" name="Rectangle 418">
              <a:extLst>
                <a:ext uri="{FF2B5EF4-FFF2-40B4-BE49-F238E27FC236}">
                  <a16:creationId xmlns:a16="http://schemas.microsoft.com/office/drawing/2014/main" xmlns="" id="{2506E360-9D6E-F84E-9235-0EF2501A1A3F}"/>
                </a:ext>
              </a:extLst>
            </p:cNvPr>
            <p:cNvSpPr/>
            <p:nvPr/>
          </p:nvSpPr>
          <p:spPr>
            <a:xfrm>
              <a:off x="3795970" y="3418927"/>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Workflow</a:t>
              </a:r>
            </a:p>
          </p:txBody>
        </p:sp>
      </p:grpSp>
      <p:grpSp>
        <p:nvGrpSpPr>
          <p:cNvPr id="420" name="Group 419">
            <a:extLst>
              <a:ext uri="{FF2B5EF4-FFF2-40B4-BE49-F238E27FC236}">
                <a16:creationId xmlns:a16="http://schemas.microsoft.com/office/drawing/2014/main" xmlns="" id="{B32ADA62-45E9-8942-BD5F-B21B8E510128}"/>
              </a:ext>
            </a:extLst>
          </p:cNvPr>
          <p:cNvGrpSpPr/>
          <p:nvPr/>
        </p:nvGrpSpPr>
        <p:grpSpPr>
          <a:xfrm>
            <a:off x="6410978" y="2355725"/>
            <a:ext cx="1192457" cy="1192457"/>
            <a:chOff x="283219" y="1109378"/>
            <a:chExt cx="1192457" cy="1192457"/>
          </a:xfrm>
        </p:grpSpPr>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283219" y="1109378"/>
              <a:ext cx="1192457" cy="1192457"/>
            </a:xfrm>
            <a:prstGeom prst="rect">
              <a:avLst/>
            </a:prstGeom>
          </p:spPr>
        </p:pic>
        <p:sp>
          <p:nvSpPr>
            <p:cNvPr id="422" name="Rectangle 421">
              <a:extLst>
                <a:ext uri="{FF2B5EF4-FFF2-40B4-BE49-F238E27FC236}">
                  <a16:creationId xmlns:a16="http://schemas.microsoft.com/office/drawing/2014/main" xmlns="" id="{E695DFF3-FD8C-FA44-989F-12D97481A25F}"/>
                </a:ext>
              </a:extLst>
            </p:cNvPr>
            <p:cNvSpPr/>
            <p:nvPr/>
          </p:nvSpPr>
          <p:spPr>
            <a:xfrm>
              <a:off x="470961" y="2059129"/>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Logging</a:t>
              </a:r>
            </a:p>
          </p:txBody>
        </p:sp>
      </p:grpSp>
      <p:grpSp>
        <p:nvGrpSpPr>
          <p:cNvPr id="458" name="Group 457"/>
          <p:cNvGrpSpPr/>
          <p:nvPr/>
        </p:nvGrpSpPr>
        <p:grpSpPr>
          <a:xfrm>
            <a:off x="8674431" y="1354298"/>
            <a:ext cx="903871" cy="968048"/>
            <a:chOff x="6219361" y="4416079"/>
            <a:chExt cx="903871" cy="968048"/>
          </a:xfrm>
        </p:grpSpPr>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219361" y="4416079"/>
              <a:ext cx="903871" cy="903871"/>
            </a:xfrm>
            <a:prstGeom prst="rect">
              <a:avLst/>
            </a:prstGeom>
          </p:spPr>
        </p:pic>
        <p:sp>
          <p:nvSpPr>
            <p:cNvPr id="427" name="Rectangle 426">
              <a:extLst>
                <a:ext uri="{FF2B5EF4-FFF2-40B4-BE49-F238E27FC236}">
                  <a16:creationId xmlns:a16="http://schemas.microsoft.com/office/drawing/2014/main" xmlns="" id="{6E9419AD-E5E6-4C41-BF72-9610FA5D924D}"/>
                </a:ext>
              </a:extLst>
            </p:cNvPr>
            <p:cNvSpPr/>
            <p:nvPr/>
          </p:nvSpPr>
          <p:spPr>
            <a:xfrm>
              <a:off x="6271652" y="5168683"/>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Search</a:t>
              </a:r>
            </a:p>
          </p:txBody>
        </p:sp>
      </p:grpSp>
      <p:grpSp>
        <p:nvGrpSpPr>
          <p:cNvPr id="459" name="Group 458"/>
          <p:cNvGrpSpPr/>
          <p:nvPr/>
        </p:nvGrpSpPr>
        <p:grpSpPr>
          <a:xfrm>
            <a:off x="9562045" y="1289934"/>
            <a:ext cx="955620" cy="1029234"/>
            <a:chOff x="7450310" y="4389063"/>
            <a:chExt cx="955620" cy="1029234"/>
          </a:xfrm>
        </p:grpSpPr>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7450310" y="4389063"/>
              <a:ext cx="955620" cy="955620"/>
            </a:xfrm>
            <a:prstGeom prst="rect">
              <a:avLst/>
            </a:prstGeom>
          </p:spPr>
        </p:pic>
        <p:sp>
          <p:nvSpPr>
            <p:cNvPr id="428" name="Rectangle 427">
              <a:extLst>
                <a:ext uri="{FF2B5EF4-FFF2-40B4-BE49-F238E27FC236}">
                  <a16:creationId xmlns:a16="http://schemas.microsoft.com/office/drawing/2014/main" xmlns="" id="{22BF4297-6B79-6146-9A3E-F4C1B6FDC421}"/>
                </a:ext>
              </a:extLst>
            </p:cNvPr>
            <p:cNvSpPr/>
            <p:nvPr/>
          </p:nvSpPr>
          <p:spPr>
            <a:xfrm>
              <a:off x="7525149" y="5202853"/>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Alarming</a:t>
              </a:r>
            </a:p>
          </p:txBody>
        </p:sp>
      </p:grpSp>
      <p:grpSp>
        <p:nvGrpSpPr>
          <p:cNvPr id="461" name="Group 460">
            <a:extLst>
              <a:ext uri="{FF2B5EF4-FFF2-40B4-BE49-F238E27FC236}">
                <a16:creationId xmlns:a16="http://schemas.microsoft.com/office/drawing/2014/main" xmlns="" id="{DB6462BD-4472-394C-8288-EAE074F2540F}"/>
              </a:ext>
            </a:extLst>
          </p:cNvPr>
          <p:cNvGrpSpPr/>
          <p:nvPr/>
        </p:nvGrpSpPr>
        <p:grpSpPr>
          <a:xfrm>
            <a:off x="6360340" y="3973528"/>
            <a:ext cx="1271222" cy="1330215"/>
            <a:chOff x="322504" y="1084396"/>
            <a:chExt cx="1271222" cy="1330215"/>
          </a:xfrm>
        </p:grpSpPr>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22504" y="1084396"/>
              <a:ext cx="1271222" cy="1271222"/>
            </a:xfrm>
            <a:prstGeom prst="rect">
              <a:avLst/>
            </a:prstGeom>
          </p:spPr>
        </p:pic>
        <p:sp>
          <p:nvSpPr>
            <p:cNvPr id="463" name="Rectangle 462">
              <a:extLst>
                <a:ext uri="{FF2B5EF4-FFF2-40B4-BE49-F238E27FC236}">
                  <a16:creationId xmlns:a16="http://schemas.microsoft.com/office/drawing/2014/main" xmlns="" id="{5E42D556-67EA-6D4B-A972-609C5131DA30}"/>
                </a:ext>
              </a:extLst>
            </p:cNvPr>
            <p:cNvSpPr/>
            <p:nvPr/>
          </p:nvSpPr>
          <p:spPr>
            <a:xfrm>
              <a:off x="560884" y="2076057"/>
              <a:ext cx="805942" cy="33855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Resource</a:t>
              </a:r>
            </a:p>
            <a:p>
              <a:pPr algn="ctr"/>
              <a:r>
                <a:rPr lang="en-US" sz="800" b="1" dirty="0">
                  <a:solidFill>
                    <a:schemeClr val="bg1"/>
                  </a:solidFill>
                  <a:latin typeface="Arial" charset="0"/>
                  <a:ea typeface="Arial" charset="0"/>
                  <a:cs typeface="Arial" charset="0"/>
                </a:rPr>
                <a:t>Manager</a:t>
              </a:r>
            </a:p>
          </p:txBody>
        </p:sp>
      </p:grpSp>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solidFill>
                  <a:schemeClr val="bg1"/>
                </a:solidFill>
              </a:rPr>
              <a:t>Monitoring and Management</a:t>
            </a:r>
          </a:p>
        </p:txBody>
      </p:sp>
      <p:grpSp>
        <p:nvGrpSpPr>
          <p:cNvPr id="34" name="Group 33">
            <a:extLst>
              <a:ext uri="{FF2B5EF4-FFF2-40B4-BE49-F238E27FC236}">
                <a16:creationId xmlns:a16="http://schemas.microsoft.com/office/drawing/2014/main" xmlns="" id="{07D7B76E-A147-6D47-95B4-0B891222143C}"/>
              </a:ext>
            </a:extLst>
          </p:cNvPr>
          <p:cNvGrpSpPr/>
          <p:nvPr/>
        </p:nvGrpSpPr>
        <p:grpSpPr>
          <a:xfrm>
            <a:off x="8501701" y="2363821"/>
            <a:ext cx="1208210" cy="1208210"/>
            <a:chOff x="8501701" y="2363821"/>
            <a:chExt cx="1208210" cy="1208210"/>
          </a:xfrm>
        </p:grpSpPr>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501701" y="2363821"/>
              <a:ext cx="1208210" cy="1208210"/>
            </a:xfrm>
            <a:prstGeom prst="rect">
              <a:avLst/>
            </a:prstGeom>
          </p:spPr>
        </p:pic>
        <p:sp>
          <p:nvSpPr>
            <p:cNvPr id="165" name="Rectangle 164">
              <a:extLst>
                <a:ext uri="{FF2B5EF4-FFF2-40B4-BE49-F238E27FC236}">
                  <a16:creationId xmlns:a16="http://schemas.microsoft.com/office/drawing/2014/main" xmlns="" id="{A168B390-A582-E04A-8DFE-B1E737DC1B8E}"/>
                </a:ext>
              </a:extLst>
            </p:cNvPr>
            <p:cNvSpPr/>
            <p:nvPr/>
          </p:nvSpPr>
          <p:spPr>
            <a:xfrm>
              <a:off x="8713667" y="3303544"/>
              <a:ext cx="805942" cy="215444"/>
            </a:xfrm>
            <a:prstGeom prst="rect">
              <a:avLst/>
            </a:prstGeom>
          </p:spPr>
          <p:txBody>
            <a:bodyPr wrap="square">
              <a:spAutoFit/>
            </a:bodyPr>
            <a:lstStyle/>
            <a:p>
              <a:pPr algn="ctr"/>
              <a:r>
                <a:rPr lang="en-US" sz="800" b="1" dirty="0">
                  <a:solidFill>
                    <a:schemeClr val="bg1"/>
                  </a:solidFill>
                  <a:latin typeface="Arial" charset="0"/>
                  <a:ea typeface="Arial" charset="0"/>
                  <a:cs typeface="Arial" charset="0"/>
                </a:rPr>
                <a:t>Events</a:t>
              </a:r>
            </a:p>
          </p:txBody>
        </p:sp>
      </p:grpSp>
      <p:sp>
        <p:nvSpPr>
          <p:cNvPr id="183" name="TextBox 182">
            <a:extLst>
              <a:ext uri="{FF2B5EF4-FFF2-40B4-BE49-F238E27FC236}">
                <a16:creationId xmlns:a16="http://schemas.microsoft.com/office/drawing/2014/main" xmlns="" id="{61A2DECE-1786-0049-8BD5-4085A748F227}"/>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36983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xmlns="" id="{A5BF1901-DE2B-1847-AAF7-82D26DF26855}"/>
              </a:ext>
            </a:extLst>
          </p:cNvPr>
          <p:cNvGrpSpPr/>
          <p:nvPr/>
        </p:nvGrpSpPr>
        <p:grpSpPr>
          <a:xfrm>
            <a:off x="-573" y="-1"/>
            <a:ext cx="12189398" cy="6858001"/>
            <a:chOff x="0" y="-1"/>
            <a:chExt cx="12189398" cy="6858001"/>
          </a:xfrm>
        </p:grpSpPr>
        <p:grpSp>
          <p:nvGrpSpPr>
            <p:cNvPr id="177" name="Group 176">
              <a:extLst>
                <a:ext uri="{FF2B5EF4-FFF2-40B4-BE49-F238E27FC236}">
                  <a16:creationId xmlns:a16="http://schemas.microsoft.com/office/drawing/2014/main" xmlns="" id="{BCCF6F26-8E70-0D46-84D6-FD14609820F9}"/>
                </a:ext>
              </a:extLst>
            </p:cNvPr>
            <p:cNvGrpSpPr/>
            <p:nvPr/>
          </p:nvGrpSpPr>
          <p:grpSpPr>
            <a:xfrm>
              <a:off x="0" y="-1"/>
              <a:ext cx="12189398" cy="6858001"/>
              <a:chOff x="0" y="-1"/>
              <a:chExt cx="12189398" cy="6858001"/>
            </a:xfrm>
          </p:grpSpPr>
          <p:sp>
            <p:nvSpPr>
              <p:cNvPr id="179" name="Rectangle 178">
                <a:extLst>
                  <a:ext uri="{FF2B5EF4-FFF2-40B4-BE49-F238E27FC236}">
                    <a16:creationId xmlns:a16="http://schemas.microsoft.com/office/drawing/2014/main" xmlns="" id="{D9FF47F7-FF2C-5C4A-9FB4-161EFF59E3AC}"/>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0" name="Rectangle 179">
                <a:extLst>
                  <a:ext uri="{FF2B5EF4-FFF2-40B4-BE49-F238E27FC236}">
                    <a16:creationId xmlns:a16="http://schemas.microsoft.com/office/drawing/2014/main" xmlns="" id="{60A298D8-42AC-9846-9011-BFFD8AE65DBA}"/>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1" name="Rectangle 180">
                <a:extLst>
                  <a:ext uri="{FF2B5EF4-FFF2-40B4-BE49-F238E27FC236}">
                    <a16:creationId xmlns:a16="http://schemas.microsoft.com/office/drawing/2014/main" xmlns="" id="{02BB0DE0-40C3-E645-B793-E3976654822C}"/>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2" name="Rectangle 181">
                <a:extLst>
                  <a:ext uri="{FF2B5EF4-FFF2-40B4-BE49-F238E27FC236}">
                    <a16:creationId xmlns:a16="http://schemas.microsoft.com/office/drawing/2014/main" xmlns="" id="{5187EEFB-EDB1-2847-9692-BB9C21CB4BC0}"/>
                  </a:ext>
                </a:extLst>
              </p:cNvPr>
              <p:cNvSpPr/>
              <p:nvPr/>
            </p:nvSpPr>
            <p:spPr bwMode="gray">
              <a:xfrm>
                <a:off x="0" y="-1"/>
                <a:ext cx="12189398" cy="6556249"/>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78" name="Picture 177" descr="Oracle logo in white on red staging background" title="Oracle red badge logo">
              <a:extLst>
                <a:ext uri="{FF2B5EF4-FFF2-40B4-BE49-F238E27FC236}">
                  <a16:creationId xmlns:a16="http://schemas.microsoft.com/office/drawing/2014/main" xmlns="" id="{4E457391-59D6-4845-A509-3C63E180B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16</a:t>
            </a:fld>
            <a:endParaRPr lang="uk-UA" dirty="0"/>
          </a:p>
        </p:txBody>
      </p:sp>
      <p:sp>
        <p:nvSpPr>
          <p:cNvPr id="321" name="Title 1"/>
          <p:cNvSpPr>
            <a:spLocks noGrp="1"/>
          </p:cNvSpPr>
          <p:nvPr>
            <p:ph type="title"/>
          </p:nvPr>
        </p:nvSpPr>
        <p:spPr>
          <a:xfrm>
            <a:off x="531812" y="2862326"/>
            <a:ext cx="11462392" cy="676148"/>
          </a:xfrm>
        </p:spPr>
        <p:txBody>
          <a:bodyPr anchor="ctr"/>
          <a:lstStyle/>
          <a:p>
            <a:r>
              <a:rPr lang="en-US" sz="3200" dirty="0"/>
              <a:t>OCI Icons – Red, Grey and White</a:t>
            </a:r>
          </a:p>
        </p:txBody>
      </p:sp>
      <p:sp>
        <p:nvSpPr>
          <p:cNvPr id="183" name="TextBox 182">
            <a:extLst>
              <a:ext uri="{FF2B5EF4-FFF2-40B4-BE49-F238E27FC236}">
                <a16:creationId xmlns:a16="http://schemas.microsoft.com/office/drawing/2014/main" xmlns="" id="{61A2DECE-1786-0049-8BD5-4085A748F227}"/>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37359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uk-UA" smtClean="0"/>
              <a:t>17</a:t>
            </a:fld>
            <a:endParaRPr lang="uk-UA" dirty="0"/>
          </a:p>
        </p:txBody>
      </p:sp>
      <p:grpSp>
        <p:nvGrpSpPr>
          <p:cNvPr id="284" name="Group 283"/>
          <p:cNvGrpSpPr/>
          <p:nvPr/>
        </p:nvGrpSpPr>
        <p:grpSpPr>
          <a:xfrm>
            <a:off x="567303"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5" name="Group 284"/>
          <p:cNvGrpSpPr/>
          <p:nvPr/>
        </p:nvGrpSpPr>
        <p:grpSpPr>
          <a:xfrm>
            <a:off x="1615053"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6" name="Group 285"/>
          <p:cNvGrpSpPr/>
          <p:nvPr/>
        </p:nvGrpSpPr>
        <p:grpSpPr>
          <a:xfrm>
            <a:off x="2649610"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7" name="Group 286"/>
          <p:cNvGrpSpPr/>
          <p:nvPr/>
        </p:nvGrpSpPr>
        <p:grpSpPr>
          <a:xfrm>
            <a:off x="3685143"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8" name="Group 287"/>
          <p:cNvGrpSpPr/>
          <p:nvPr/>
        </p:nvGrpSpPr>
        <p:grpSpPr>
          <a:xfrm>
            <a:off x="1614567" y="3154636"/>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1" name="Group 290"/>
          <p:cNvGrpSpPr/>
          <p:nvPr/>
        </p:nvGrpSpPr>
        <p:grpSpPr>
          <a:xfrm>
            <a:off x="5363102" y="1445481"/>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2" name="Group 291"/>
          <p:cNvGrpSpPr/>
          <p:nvPr/>
        </p:nvGrpSpPr>
        <p:grpSpPr>
          <a:xfrm>
            <a:off x="6365446" y="1445481"/>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3" name="Group 292"/>
          <p:cNvGrpSpPr/>
          <p:nvPr/>
        </p:nvGrpSpPr>
        <p:grpSpPr>
          <a:xfrm>
            <a:off x="555526" y="3153042"/>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4" name="Group 293"/>
          <p:cNvGrpSpPr/>
          <p:nvPr/>
        </p:nvGrpSpPr>
        <p:grpSpPr>
          <a:xfrm>
            <a:off x="2640719" y="3155278"/>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5" name="Group 294"/>
          <p:cNvGrpSpPr/>
          <p:nvPr/>
        </p:nvGrpSpPr>
        <p:grpSpPr>
          <a:xfrm>
            <a:off x="10616565" y="2631987"/>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6" name="Group 295"/>
          <p:cNvGrpSpPr/>
          <p:nvPr/>
        </p:nvGrpSpPr>
        <p:grpSpPr>
          <a:xfrm>
            <a:off x="1517599" y="4294837"/>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7" name="Group 296"/>
          <p:cNvGrpSpPr/>
          <p:nvPr/>
        </p:nvGrpSpPr>
        <p:grpSpPr>
          <a:xfrm>
            <a:off x="3676412" y="3117166"/>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9" name="Group 298"/>
          <p:cNvGrpSpPr/>
          <p:nvPr/>
        </p:nvGrpSpPr>
        <p:grpSpPr>
          <a:xfrm>
            <a:off x="10621087" y="1547481"/>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0" name="Group 299"/>
          <p:cNvGrpSpPr/>
          <p:nvPr/>
        </p:nvGrpSpPr>
        <p:grpSpPr>
          <a:xfrm>
            <a:off x="9377736" y="2600191"/>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4" name="Group 303"/>
          <p:cNvGrpSpPr/>
          <p:nvPr/>
        </p:nvGrpSpPr>
        <p:grpSpPr>
          <a:xfrm>
            <a:off x="2626316" y="4351216"/>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5" name="Group 304"/>
          <p:cNvGrpSpPr/>
          <p:nvPr/>
        </p:nvGrpSpPr>
        <p:grpSpPr>
          <a:xfrm>
            <a:off x="3649033"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06" name="Group 305"/>
          <p:cNvGrpSpPr/>
          <p:nvPr/>
        </p:nvGrpSpPr>
        <p:grpSpPr>
          <a:xfrm>
            <a:off x="6383152" y="259585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7" name="Group 306"/>
          <p:cNvGrpSpPr/>
          <p:nvPr/>
        </p:nvGrpSpPr>
        <p:grpSpPr>
          <a:xfrm>
            <a:off x="5396995" y="3743942"/>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3" name="Group 312"/>
          <p:cNvGrpSpPr/>
          <p:nvPr/>
        </p:nvGrpSpPr>
        <p:grpSpPr>
          <a:xfrm>
            <a:off x="7359453" y="1438645"/>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4" name="Group 313"/>
          <p:cNvGrpSpPr/>
          <p:nvPr/>
        </p:nvGrpSpPr>
        <p:grpSpPr>
          <a:xfrm>
            <a:off x="5377906" y="5269983"/>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5" name="Group 314"/>
          <p:cNvGrpSpPr/>
          <p:nvPr/>
        </p:nvGrpSpPr>
        <p:grpSpPr>
          <a:xfrm>
            <a:off x="6320523" y="5269983"/>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6" name="Group 315"/>
          <p:cNvGrpSpPr/>
          <p:nvPr/>
        </p:nvGrpSpPr>
        <p:grpSpPr>
          <a:xfrm>
            <a:off x="9472584" y="3794375"/>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7" name="Group 316"/>
          <p:cNvGrpSpPr/>
          <p:nvPr/>
        </p:nvGrpSpPr>
        <p:grpSpPr>
          <a:xfrm>
            <a:off x="7359004"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9812"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8" name="Group 317"/>
          <p:cNvGrpSpPr/>
          <p:nvPr/>
        </p:nvGrpSpPr>
        <p:grpSpPr>
          <a:xfrm>
            <a:off x="7323720" y="5264955"/>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9" name="Group 318"/>
          <p:cNvGrpSpPr/>
          <p:nvPr/>
        </p:nvGrpSpPr>
        <p:grpSpPr>
          <a:xfrm>
            <a:off x="8291497" y="5297907"/>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t>Edge</a:t>
            </a:r>
          </a:p>
        </p:txBody>
      </p:sp>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86212" y="2418596"/>
            <a:ext cx="977630" cy="977630"/>
          </a:xfrm>
          <a:prstGeom prst="rect">
            <a:avLst/>
          </a:prstGeom>
        </p:spPr>
      </p:pic>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4814" y="4082300"/>
            <a:ext cx="1090437" cy="1090437"/>
          </a:xfrm>
          <a:prstGeom prst="rect">
            <a:avLst/>
          </a:prstGeom>
        </p:spPr>
      </p:pic>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t>OCI Icons – Red – Group 1</a:t>
            </a:r>
          </a:p>
        </p:txBody>
      </p:sp>
    </p:spTree>
    <p:extLst>
      <p:ext uri="{BB962C8B-B14F-4D97-AF65-F5344CB8AC3E}">
        <p14:creationId xmlns:p14="http://schemas.microsoft.com/office/powerpoint/2010/main" val="40587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18</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t>OCI Icons – Red</a:t>
            </a:r>
            <a:r>
              <a:rPr lang="en-US" dirty="0"/>
              <a:t> – Group 2</a:t>
            </a:r>
            <a:endParaRPr lang="en-US" sz="3200" dirty="0"/>
          </a:p>
        </p:txBody>
      </p:sp>
      <p:grpSp>
        <p:nvGrpSpPr>
          <p:cNvPr id="289" name="Group 288"/>
          <p:cNvGrpSpPr/>
          <p:nvPr/>
        </p:nvGrpSpPr>
        <p:grpSpPr>
          <a:xfrm>
            <a:off x="562462" y="1531606"/>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0" name="Group 289"/>
          <p:cNvGrpSpPr/>
          <p:nvPr/>
        </p:nvGrpSpPr>
        <p:grpSpPr>
          <a:xfrm>
            <a:off x="2530097"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2" name="Group 301"/>
          <p:cNvGrpSpPr/>
          <p:nvPr/>
        </p:nvGrpSpPr>
        <p:grpSpPr>
          <a:xfrm>
            <a:off x="3700821" y="1515002"/>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3" name="Group 302"/>
          <p:cNvGrpSpPr/>
          <p:nvPr/>
        </p:nvGrpSpPr>
        <p:grpSpPr>
          <a:xfrm>
            <a:off x="601909" y="2702264"/>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8" name="Group 307"/>
          <p:cNvGrpSpPr/>
          <p:nvPr/>
        </p:nvGrpSpPr>
        <p:grpSpPr>
          <a:xfrm>
            <a:off x="5640112" y="429751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9" name="Group 308"/>
          <p:cNvGrpSpPr/>
          <p:nvPr/>
        </p:nvGrpSpPr>
        <p:grpSpPr>
          <a:xfrm>
            <a:off x="728861" y="3894807"/>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0" name="Group 309"/>
          <p:cNvGrpSpPr/>
          <p:nvPr/>
        </p:nvGrpSpPr>
        <p:grpSpPr>
          <a:xfrm>
            <a:off x="1651507" y="1484335"/>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1" name="Group 310"/>
          <p:cNvGrpSpPr/>
          <p:nvPr/>
        </p:nvGrpSpPr>
        <p:grpSpPr>
          <a:xfrm>
            <a:off x="10621648" y="1521439"/>
            <a:ext cx="724280" cy="543828"/>
            <a:chOff x="5830775" y="4004425"/>
            <a:chExt cx="724280" cy="543828"/>
          </a:xfrm>
        </p:grpSpPr>
        <p:sp>
          <p:nvSpPr>
            <p:cNvPr id="271" name="Rectangle 270"/>
            <p:cNvSpPr/>
            <p:nvPr/>
          </p:nvSpPr>
          <p:spPr>
            <a:xfrm>
              <a:off x="5830775" y="400442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76339"/>
              <a:ext cx="523527" cy="406751"/>
              <a:chOff x="8057075" y="4150358"/>
              <a:chExt cx="633412" cy="492125"/>
            </a:xfrm>
          </p:grpSpPr>
          <p:sp>
            <p:nvSpPr>
              <p:cNvPr id="151" name="Freeform 48"/>
              <p:cNvSpPr>
                <a:spLocks noChangeArrowheads="1"/>
              </p:cNvSpPr>
              <p:nvPr/>
            </p:nvSpPr>
            <p:spPr bwMode="auto">
              <a:xfrm>
                <a:off x="8057075" y="4150358"/>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2" name="Group 311"/>
          <p:cNvGrpSpPr/>
          <p:nvPr/>
        </p:nvGrpSpPr>
        <p:grpSpPr>
          <a:xfrm>
            <a:off x="7760620"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20" name="Group 319"/>
          <p:cNvGrpSpPr/>
          <p:nvPr/>
        </p:nvGrpSpPr>
        <p:grpSpPr>
          <a:xfrm>
            <a:off x="1734655" y="2697463"/>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t>DevOps Tools and Services</a:t>
            </a:r>
          </a:p>
        </p:txBody>
      </p:sp>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01040" y="3495463"/>
            <a:ext cx="1283748" cy="1283748"/>
          </a:xfrm>
          <a:prstGeom prst="rect">
            <a:avLst/>
          </a:prstGeom>
        </p:spPr>
      </p:pic>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84085" y="2375452"/>
            <a:ext cx="1131055" cy="1131055"/>
          </a:xfrm>
          <a:prstGeom prst="rect">
            <a:avLst/>
          </a:prstGeom>
        </p:spPr>
      </p:pic>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31458" y="2374619"/>
            <a:ext cx="1175193" cy="1175193"/>
          </a:xfrm>
          <a:prstGeom prst="rect">
            <a:avLst/>
          </a:prstGeom>
        </p:spPr>
      </p:pic>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483436" y="1160891"/>
            <a:ext cx="1215471" cy="1215471"/>
          </a:xfrm>
          <a:prstGeom prst="rect">
            <a:avLst/>
          </a:prstGeom>
        </p:spPr>
      </p:pic>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385253" y="1230013"/>
            <a:ext cx="1150720" cy="1150720"/>
          </a:xfrm>
          <a:prstGeom prst="rect">
            <a:avLst/>
          </a:prstGeom>
        </p:spPr>
      </p:pic>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491672" y="1238641"/>
            <a:ext cx="1103242" cy="1103242"/>
          </a:xfrm>
          <a:prstGeom prst="rect">
            <a:avLst/>
          </a:prstGeom>
        </p:spPr>
      </p:pic>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410978" y="2355725"/>
            <a:ext cx="1192457" cy="1192457"/>
          </a:xfrm>
          <a:prstGeom prst="rect">
            <a:avLst/>
          </a:prstGeom>
        </p:spPr>
      </p:pic>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674431" y="1354298"/>
            <a:ext cx="903871" cy="903871"/>
          </a:xfrm>
          <a:prstGeom prst="rect">
            <a:avLst/>
          </a:prstGeom>
        </p:spPr>
      </p:pic>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62045" y="1289934"/>
            <a:ext cx="955620" cy="955620"/>
          </a:xfrm>
          <a:prstGeom prst="rect">
            <a:avLst/>
          </a:prstGeom>
        </p:spPr>
      </p:pic>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60340" y="3973528"/>
            <a:ext cx="1271222" cy="1271222"/>
          </a:xfrm>
          <a:prstGeom prst="rect">
            <a:avLst/>
          </a:prstGeom>
        </p:spPr>
      </p:pic>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t>Monitoring and Management</a:t>
            </a:r>
          </a:p>
        </p:txBody>
      </p:sp>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8501701" y="2363821"/>
            <a:ext cx="1208210" cy="1208210"/>
          </a:xfrm>
          <a:prstGeom prst="rect">
            <a:avLst/>
          </a:prstGeom>
        </p:spPr>
      </p:pic>
    </p:spTree>
    <p:extLst>
      <p:ext uri="{BB962C8B-B14F-4D97-AF65-F5344CB8AC3E}">
        <p14:creationId xmlns:p14="http://schemas.microsoft.com/office/powerpoint/2010/main" val="42182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uk-UA" smtClean="0"/>
              <a:t>19</a:t>
            </a:fld>
            <a:endParaRPr lang="uk-UA" dirty="0"/>
          </a:p>
        </p:txBody>
      </p:sp>
      <p:grpSp>
        <p:nvGrpSpPr>
          <p:cNvPr id="284" name="Group 283"/>
          <p:cNvGrpSpPr/>
          <p:nvPr/>
        </p:nvGrpSpPr>
        <p:grpSpPr>
          <a:xfrm>
            <a:off x="567303"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5" name="Group 284"/>
          <p:cNvGrpSpPr/>
          <p:nvPr/>
        </p:nvGrpSpPr>
        <p:grpSpPr>
          <a:xfrm>
            <a:off x="1615053"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6" name="Group 285"/>
          <p:cNvGrpSpPr/>
          <p:nvPr/>
        </p:nvGrpSpPr>
        <p:grpSpPr>
          <a:xfrm>
            <a:off x="2649610"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7" name="Group 286"/>
          <p:cNvGrpSpPr/>
          <p:nvPr/>
        </p:nvGrpSpPr>
        <p:grpSpPr>
          <a:xfrm>
            <a:off x="3685143"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8" name="Group 287"/>
          <p:cNvGrpSpPr/>
          <p:nvPr/>
        </p:nvGrpSpPr>
        <p:grpSpPr>
          <a:xfrm>
            <a:off x="1614567" y="3154636"/>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1" name="Group 290"/>
          <p:cNvGrpSpPr/>
          <p:nvPr/>
        </p:nvGrpSpPr>
        <p:grpSpPr>
          <a:xfrm>
            <a:off x="5363102" y="1445481"/>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2" name="Group 291"/>
          <p:cNvGrpSpPr/>
          <p:nvPr/>
        </p:nvGrpSpPr>
        <p:grpSpPr>
          <a:xfrm>
            <a:off x="6365446" y="1445481"/>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3" name="Group 292"/>
          <p:cNvGrpSpPr/>
          <p:nvPr/>
        </p:nvGrpSpPr>
        <p:grpSpPr>
          <a:xfrm>
            <a:off x="555526" y="3153042"/>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4" name="Group 293"/>
          <p:cNvGrpSpPr/>
          <p:nvPr/>
        </p:nvGrpSpPr>
        <p:grpSpPr>
          <a:xfrm>
            <a:off x="2640719" y="3155278"/>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5" name="Group 294"/>
          <p:cNvGrpSpPr/>
          <p:nvPr/>
        </p:nvGrpSpPr>
        <p:grpSpPr>
          <a:xfrm>
            <a:off x="10616565" y="2631987"/>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6" name="Group 295"/>
          <p:cNvGrpSpPr/>
          <p:nvPr/>
        </p:nvGrpSpPr>
        <p:grpSpPr>
          <a:xfrm>
            <a:off x="1517599" y="4294837"/>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7" name="Group 296"/>
          <p:cNvGrpSpPr/>
          <p:nvPr/>
        </p:nvGrpSpPr>
        <p:grpSpPr>
          <a:xfrm>
            <a:off x="3676412" y="3117166"/>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9" name="Group 298"/>
          <p:cNvGrpSpPr/>
          <p:nvPr/>
        </p:nvGrpSpPr>
        <p:grpSpPr>
          <a:xfrm>
            <a:off x="10621087" y="1547481"/>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0" name="Group 299"/>
          <p:cNvGrpSpPr/>
          <p:nvPr/>
        </p:nvGrpSpPr>
        <p:grpSpPr>
          <a:xfrm>
            <a:off x="9377736" y="2600191"/>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4" name="Group 303"/>
          <p:cNvGrpSpPr/>
          <p:nvPr/>
        </p:nvGrpSpPr>
        <p:grpSpPr>
          <a:xfrm>
            <a:off x="2629994" y="4351216"/>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5" name="Group 304"/>
          <p:cNvGrpSpPr/>
          <p:nvPr/>
        </p:nvGrpSpPr>
        <p:grpSpPr>
          <a:xfrm>
            <a:off x="3649033"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06" name="Group 305"/>
          <p:cNvGrpSpPr/>
          <p:nvPr/>
        </p:nvGrpSpPr>
        <p:grpSpPr>
          <a:xfrm>
            <a:off x="6383152" y="259585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7" name="Group 306"/>
          <p:cNvGrpSpPr/>
          <p:nvPr/>
        </p:nvGrpSpPr>
        <p:grpSpPr>
          <a:xfrm>
            <a:off x="5398911" y="3743942"/>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3" name="Group 312"/>
          <p:cNvGrpSpPr/>
          <p:nvPr/>
        </p:nvGrpSpPr>
        <p:grpSpPr>
          <a:xfrm>
            <a:off x="7359453" y="1438645"/>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4" name="Group 313"/>
          <p:cNvGrpSpPr/>
          <p:nvPr/>
        </p:nvGrpSpPr>
        <p:grpSpPr>
          <a:xfrm>
            <a:off x="5377906" y="5269983"/>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5" name="Group 314"/>
          <p:cNvGrpSpPr/>
          <p:nvPr/>
        </p:nvGrpSpPr>
        <p:grpSpPr>
          <a:xfrm>
            <a:off x="6320523" y="5269983"/>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6" name="Group 315"/>
          <p:cNvGrpSpPr/>
          <p:nvPr/>
        </p:nvGrpSpPr>
        <p:grpSpPr>
          <a:xfrm>
            <a:off x="9472584" y="3794375"/>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7" name="Group 316"/>
          <p:cNvGrpSpPr/>
          <p:nvPr/>
        </p:nvGrpSpPr>
        <p:grpSpPr>
          <a:xfrm>
            <a:off x="7372395"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3113"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8" name="Group 317"/>
          <p:cNvGrpSpPr/>
          <p:nvPr/>
        </p:nvGrpSpPr>
        <p:grpSpPr>
          <a:xfrm>
            <a:off x="7323720" y="5264955"/>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9" name="Group 318"/>
          <p:cNvGrpSpPr/>
          <p:nvPr/>
        </p:nvGrpSpPr>
        <p:grpSpPr>
          <a:xfrm>
            <a:off x="8291497" y="5297907"/>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t>Edge</a:t>
            </a:r>
          </a:p>
        </p:txBody>
      </p:sp>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91374" y="2418596"/>
            <a:ext cx="977630" cy="977630"/>
          </a:xfrm>
          <a:prstGeom prst="rect">
            <a:avLst/>
          </a:prstGeom>
        </p:spPr>
      </p:pic>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3652" y="4082300"/>
            <a:ext cx="1090437" cy="1090437"/>
          </a:xfrm>
          <a:prstGeom prst="rect">
            <a:avLst/>
          </a:prstGeom>
        </p:spPr>
      </p:pic>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t>OCI Icons – Grey – Group 1</a:t>
            </a:r>
          </a:p>
        </p:txBody>
      </p:sp>
      <p:sp>
        <p:nvSpPr>
          <p:cNvPr id="10" name="TextBox 9">
            <a:extLst>
              <a:ext uri="{FF2B5EF4-FFF2-40B4-BE49-F238E27FC236}">
                <a16:creationId xmlns:a16="http://schemas.microsoft.com/office/drawing/2014/main" xmlns="" id="{AC6BDC93-A001-9040-92DB-BF04B5525283}"/>
              </a:ext>
            </a:extLst>
          </p:cNvPr>
          <p:cNvSpPr txBox="1"/>
          <p:nvPr/>
        </p:nvSpPr>
        <p:spPr>
          <a:xfrm>
            <a:off x="4591050" y="1158875"/>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1098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2</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Introduction</a:t>
            </a:r>
          </a:p>
        </p:txBody>
      </p:sp>
      <p:sp>
        <p:nvSpPr>
          <p:cNvPr id="5" name="Content Placeholder 8">
            <a:extLst>
              <a:ext uri="{FF2B5EF4-FFF2-40B4-BE49-F238E27FC236}">
                <a16:creationId xmlns:a16="http://schemas.microsoft.com/office/drawing/2014/main" xmlns="" id="{D253847B-80E5-4440-B584-D96A580CFC7E}"/>
              </a:ext>
            </a:extLst>
          </p:cNvPr>
          <p:cNvSpPr txBox="1">
            <a:spLocks/>
          </p:cNvSpPr>
          <p:nvPr/>
        </p:nvSpPr>
        <p:spPr>
          <a:xfrm>
            <a:off x="531812" y="1095633"/>
            <a:ext cx="7342187" cy="44196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t>Thank you for downloading Oracle Cloud Infrastructure Icon Set for topologies and diagrams.</a:t>
            </a:r>
          </a:p>
          <a:p>
            <a:pPr marL="0" indent="0">
              <a:lnSpc>
                <a:spcPct val="100000"/>
              </a:lnSpc>
              <a:buFont typeface="Arial" panose="020B0604020202020204" pitchFamily="34" charset="0"/>
              <a:buNone/>
            </a:pPr>
            <a:r>
              <a:rPr lang="en-US" sz="1400" dirty="0"/>
              <a:t>The primary use of these icon is to create a unified visual language to illustrate topologies for Oracle’s Cloud products and services. The symbols, graphics, and connecting lines on the following pages will help you accurately communicate complex offerings, systems, ideas into an Oracle-branded diagram. Please read the following quick guide to get started.</a:t>
            </a:r>
          </a:p>
          <a:p>
            <a:pPr marL="0" indent="0">
              <a:lnSpc>
                <a:spcPct val="100000"/>
              </a:lnSpc>
              <a:buFont typeface="Arial" panose="020B0604020202020204" pitchFamily="34" charset="0"/>
              <a:buNone/>
            </a:pPr>
            <a:r>
              <a:rPr lang="en-US" sz="1400" dirty="0"/>
              <a:t>This set is available in the following formats:</a:t>
            </a:r>
          </a:p>
          <a:p>
            <a:pPr marL="0" indent="0">
              <a:lnSpc>
                <a:spcPct val="100000"/>
              </a:lnSpc>
              <a:buFont typeface="Arial" panose="020B0604020202020204" pitchFamily="34" charset="0"/>
              <a:buNone/>
            </a:pPr>
            <a:r>
              <a:rPr lang="en-US" sz="1400" dirty="0"/>
              <a:t>• EPS (for print)</a:t>
            </a:r>
            <a:br>
              <a:rPr lang="en-US" sz="1400" dirty="0"/>
            </a:br>
            <a:r>
              <a:rPr lang="en-US" sz="1400" dirty="0"/>
              <a:t>• SVG</a:t>
            </a:r>
            <a:br>
              <a:rPr lang="en-US" sz="1400" dirty="0"/>
            </a:br>
            <a:r>
              <a:rPr lang="en-US" sz="1400" dirty="0"/>
              <a:t>• PNG</a:t>
            </a:r>
            <a:br>
              <a:rPr lang="en-US" sz="1400" dirty="0"/>
            </a:br>
            <a:r>
              <a:rPr lang="en-US" sz="1400" dirty="0"/>
              <a:t>• Visio stencils</a:t>
            </a:r>
            <a:br>
              <a:rPr lang="en-US" sz="1400" dirty="0"/>
            </a:br>
            <a:r>
              <a:rPr lang="en-US" sz="1400" dirty="0"/>
              <a:t>• PPT </a:t>
            </a:r>
            <a:br>
              <a:rPr lang="en-US" sz="1400" dirty="0"/>
            </a:br>
            <a:endParaRPr lang="en-US" sz="1400" dirty="0"/>
          </a:p>
        </p:txBody>
      </p:sp>
    </p:spTree>
    <p:extLst>
      <p:ext uri="{BB962C8B-B14F-4D97-AF65-F5344CB8AC3E}">
        <p14:creationId xmlns:p14="http://schemas.microsoft.com/office/powerpoint/2010/main" val="390735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20</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t>OCI Icons – Grey</a:t>
            </a:r>
            <a:r>
              <a:rPr lang="en-US" dirty="0"/>
              <a:t> – Group 2</a:t>
            </a:r>
            <a:endParaRPr lang="en-US" sz="3200" dirty="0"/>
          </a:p>
        </p:txBody>
      </p:sp>
      <p:grpSp>
        <p:nvGrpSpPr>
          <p:cNvPr id="289" name="Group 288"/>
          <p:cNvGrpSpPr/>
          <p:nvPr/>
        </p:nvGrpSpPr>
        <p:grpSpPr>
          <a:xfrm>
            <a:off x="562462" y="1531606"/>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0" name="Group 289"/>
          <p:cNvGrpSpPr/>
          <p:nvPr/>
        </p:nvGrpSpPr>
        <p:grpSpPr>
          <a:xfrm>
            <a:off x="2530097"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2" name="Group 301"/>
          <p:cNvGrpSpPr/>
          <p:nvPr/>
        </p:nvGrpSpPr>
        <p:grpSpPr>
          <a:xfrm>
            <a:off x="3700821" y="1515002"/>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3" name="Group 302"/>
          <p:cNvGrpSpPr/>
          <p:nvPr/>
        </p:nvGrpSpPr>
        <p:grpSpPr>
          <a:xfrm>
            <a:off x="601909" y="2702264"/>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8" name="Group 307"/>
          <p:cNvGrpSpPr/>
          <p:nvPr/>
        </p:nvGrpSpPr>
        <p:grpSpPr>
          <a:xfrm>
            <a:off x="5640112" y="429751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9" name="Group 308"/>
          <p:cNvGrpSpPr/>
          <p:nvPr/>
        </p:nvGrpSpPr>
        <p:grpSpPr>
          <a:xfrm>
            <a:off x="728861" y="3894807"/>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0" name="Group 309"/>
          <p:cNvGrpSpPr/>
          <p:nvPr/>
        </p:nvGrpSpPr>
        <p:grpSpPr>
          <a:xfrm>
            <a:off x="1651507" y="1484335"/>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1" name="Group 310"/>
          <p:cNvGrpSpPr/>
          <p:nvPr/>
        </p:nvGrpSpPr>
        <p:grpSpPr>
          <a:xfrm>
            <a:off x="10621648" y="1541759"/>
            <a:ext cx="724280" cy="543828"/>
            <a:chOff x="5830775" y="4004425"/>
            <a:chExt cx="724280" cy="543828"/>
          </a:xfrm>
        </p:grpSpPr>
        <p:sp>
          <p:nvSpPr>
            <p:cNvPr id="271" name="Rectangle 270"/>
            <p:cNvSpPr/>
            <p:nvPr/>
          </p:nvSpPr>
          <p:spPr>
            <a:xfrm>
              <a:off x="5830775" y="400442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76339"/>
              <a:ext cx="523527" cy="406751"/>
              <a:chOff x="8057075" y="4150358"/>
              <a:chExt cx="633412" cy="492125"/>
            </a:xfrm>
          </p:grpSpPr>
          <p:sp>
            <p:nvSpPr>
              <p:cNvPr id="151" name="Freeform 48"/>
              <p:cNvSpPr>
                <a:spLocks noChangeArrowheads="1"/>
              </p:cNvSpPr>
              <p:nvPr/>
            </p:nvSpPr>
            <p:spPr bwMode="auto">
              <a:xfrm>
                <a:off x="8057075" y="4150358"/>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2" name="Group 311"/>
          <p:cNvGrpSpPr/>
          <p:nvPr/>
        </p:nvGrpSpPr>
        <p:grpSpPr>
          <a:xfrm>
            <a:off x="7760620"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20" name="Group 319"/>
          <p:cNvGrpSpPr/>
          <p:nvPr/>
        </p:nvGrpSpPr>
        <p:grpSpPr>
          <a:xfrm>
            <a:off x="1734655" y="2697463"/>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t>DevOps Tools and Services</a:t>
            </a:r>
          </a:p>
        </p:txBody>
      </p:sp>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01040" y="3495463"/>
            <a:ext cx="1283748" cy="1283748"/>
          </a:xfrm>
          <a:prstGeom prst="rect">
            <a:avLst/>
          </a:prstGeom>
        </p:spPr>
      </p:pic>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84085" y="2375452"/>
            <a:ext cx="1131055" cy="1131055"/>
          </a:xfrm>
          <a:prstGeom prst="rect">
            <a:avLst/>
          </a:prstGeom>
        </p:spPr>
      </p:pic>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31458" y="2374619"/>
            <a:ext cx="1175193" cy="1175193"/>
          </a:xfrm>
          <a:prstGeom prst="rect">
            <a:avLst/>
          </a:prstGeom>
        </p:spPr>
      </p:pic>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483436" y="1160891"/>
            <a:ext cx="1215471" cy="1215471"/>
          </a:xfrm>
          <a:prstGeom prst="rect">
            <a:avLst/>
          </a:prstGeom>
        </p:spPr>
      </p:pic>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385253" y="1230013"/>
            <a:ext cx="1150720" cy="1150720"/>
          </a:xfrm>
          <a:prstGeom prst="rect">
            <a:avLst/>
          </a:prstGeom>
        </p:spPr>
      </p:pic>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491672" y="1238641"/>
            <a:ext cx="1103242" cy="1103242"/>
          </a:xfrm>
          <a:prstGeom prst="rect">
            <a:avLst/>
          </a:prstGeom>
        </p:spPr>
      </p:pic>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410978" y="2355725"/>
            <a:ext cx="1192457" cy="1192457"/>
          </a:xfrm>
          <a:prstGeom prst="rect">
            <a:avLst/>
          </a:prstGeom>
        </p:spPr>
      </p:pic>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674431" y="1354298"/>
            <a:ext cx="903871" cy="903871"/>
          </a:xfrm>
          <a:prstGeom prst="rect">
            <a:avLst/>
          </a:prstGeom>
        </p:spPr>
      </p:pic>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62045" y="1289934"/>
            <a:ext cx="955620" cy="955620"/>
          </a:xfrm>
          <a:prstGeom prst="rect">
            <a:avLst/>
          </a:prstGeom>
        </p:spPr>
      </p:pic>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60340" y="3973528"/>
            <a:ext cx="1271222" cy="1271222"/>
          </a:xfrm>
          <a:prstGeom prst="rect">
            <a:avLst/>
          </a:prstGeom>
        </p:spPr>
      </p:pic>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t>Monitoring and Management</a:t>
            </a:r>
          </a:p>
        </p:txBody>
      </p:sp>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8501701" y="2363821"/>
            <a:ext cx="1208210" cy="1208210"/>
          </a:xfrm>
          <a:prstGeom prst="rect">
            <a:avLst/>
          </a:prstGeom>
        </p:spPr>
      </p:pic>
    </p:spTree>
    <p:extLst>
      <p:ext uri="{BB962C8B-B14F-4D97-AF65-F5344CB8AC3E}">
        <p14:creationId xmlns:p14="http://schemas.microsoft.com/office/powerpoint/2010/main" val="5595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Group 289">
            <a:extLst>
              <a:ext uri="{FF2B5EF4-FFF2-40B4-BE49-F238E27FC236}">
                <a16:creationId xmlns:a16="http://schemas.microsoft.com/office/drawing/2014/main" xmlns="" id="{7C2A8FC0-C05E-3146-8AFC-A8523DDAF52B}"/>
              </a:ext>
            </a:extLst>
          </p:cNvPr>
          <p:cNvGrpSpPr/>
          <p:nvPr/>
        </p:nvGrpSpPr>
        <p:grpSpPr>
          <a:xfrm>
            <a:off x="-10621" y="-8617"/>
            <a:ext cx="12189398" cy="6858000"/>
            <a:chOff x="-28053" y="0"/>
            <a:chExt cx="12189398" cy="6858000"/>
          </a:xfrm>
        </p:grpSpPr>
        <p:sp>
          <p:nvSpPr>
            <p:cNvPr id="302" name="Rectangle 301">
              <a:extLst>
                <a:ext uri="{FF2B5EF4-FFF2-40B4-BE49-F238E27FC236}">
                  <a16:creationId xmlns:a16="http://schemas.microsoft.com/office/drawing/2014/main" xmlns="" id="{F73E51A0-ACAE-3841-A2A1-FD7EEE52123B}"/>
                </a:ext>
              </a:extLst>
            </p:cNvPr>
            <p:cNvSpPr/>
            <p:nvPr/>
          </p:nvSpPr>
          <p:spPr>
            <a:xfrm>
              <a:off x="-28053" y="1"/>
              <a:ext cx="12188825" cy="655624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303" name="Group 302">
              <a:extLst>
                <a:ext uri="{FF2B5EF4-FFF2-40B4-BE49-F238E27FC236}">
                  <a16:creationId xmlns:a16="http://schemas.microsoft.com/office/drawing/2014/main" xmlns="" id="{10D81AC3-DD4A-E041-BFE5-8BEAA4032553}"/>
                </a:ext>
              </a:extLst>
            </p:cNvPr>
            <p:cNvGrpSpPr/>
            <p:nvPr/>
          </p:nvGrpSpPr>
          <p:grpSpPr>
            <a:xfrm>
              <a:off x="-28053" y="0"/>
              <a:ext cx="12189398" cy="6858000"/>
              <a:chOff x="0" y="0"/>
              <a:chExt cx="12189398" cy="6858000"/>
            </a:xfrm>
          </p:grpSpPr>
          <p:grpSp>
            <p:nvGrpSpPr>
              <p:cNvPr id="308" name="Group 307">
                <a:extLst>
                  <a:ext uri="{FF2B5EF4-FFF2-40B4-BE49-F238E27FC236}">
                    <a16:creationId xmlns:a16="http://schemas.microsoft.com/office/drawing/2014/main" xmlns="" id="{64D3CA7C-FE5C-FF45-A790-4AD9A1B8EFCB}"/>
                  </a:ext>
                </a:extLst>
              </p:cNvPr>
              <p:cNvGrpSpPr/>
              <p:nvPr/>
            </p:nvGrpSpPr>
            <p:grpSpPr>
              <a:xfrm>
                <a:off x="0" y="0"/>
                <a:ext cx="12189398" cy="6858000"/>
                <a:chOff x="0" y="0"/>
                <a:chExt cx="12189398" cy="6858000"/>
              </a:xfrm>
            </p:grpSpPr>
            <p:sp>
              <p:nvSpPr>
                <p:cNvPr id="310" name="Rectangle 309">
                  <a:extLst>
                    <a:ext uri="{FF2B5EF4-FFF2-40B4-BE49-F238E27FC236}">
                      <a16:creationId xmlns:a16="http://schemas.microsoft.com/office/drawing/2014/main" xmlns="" id="{B614C382-ABB9-C941-ABBA-2922ED2BB9F5}"/>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11" name="Rectangle 310">
                  <a:extLst>
                    <a:ext uri="{FF2B5EF4-FFF2-40B4-BE49-F238E27FC236}">
                      <a16:creationId xmlns:a16="http://schemas.microsoft.com/office/drawing/2014/main" xmlns="" id="{F7368657-3082-3143-8E9B-7B281595D486}"/>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12" name="Rectangle 311">
                  <a:extLst>
                    <a:ext uri="{FF2B5EF4-FFF2-40B4-BE49-F238E27FC236}">
                      <a16:creationId xmlns:a16="http://schemas.microsoft.com/office/drawing/2014/main" xmlns="" id="{664DDDE7-C598-CE4A-AF1D-B35722DCFCD6}"/>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20" name="Rectangle 319">
                  <a:extLst>
                    <a:ext uri="{FF2B5EF4-FFF2-40B4-BE49-F238E27FC236}">
                      <a16:creationId xmlns:a16="http://schemas.microsoft.com/office/drawing/2014/main" xmlns="" id="{3EE98795-4CEE-1D4B-8E7A-E24ABB5EA453}"/>
                    </a:ext>
                  </a:extLst>
                </p:cNvPr>
                <p:cNvSpPr/>
                <p:nvPr/>
              </p:nvSpPr>
              <p:spPr bwMode="gray">
                <a:xfrm>
                  <a:off x="0"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309" name="Picture 308" descr="Oracle logo in white on red staging background" title="Oracle red badge logo">
                <a:extLst>
                  <a:ext uri="{FF2B5EF4-FFF2-40B4-BE49-F238E27FC236}">
                    <a16:creationId xmlns:a16="http://schemas.microsoft.com/office/drawing/2014/main" xmlns="" id="{CCAE80A4-2341-DD4E-9D8B-8F7041A7F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grpSp>
      <p:sp>
        <p:nvSpPr>
          <p:cNvPr id="2" name="Slide Number Placeholder 1"/>
          <p:cNvSpPr>
            <a:spLocks noGrp="1"/>
          </p:cNvSpPr>
          <p:nvPr>
            <p:ph type="sldNum" sz="quarter" idx="12"/>
          </p:nvPr>
        </p:nvSpPr>
        <p:spPr/>
        <p:txBody>
          <a:bodyPr/>
          <a:lstStyle/>
          <a:p>
            <a:fld id="{C51EAA63-D034-42AE-91FA-B13B9518C7BE}" type="slidenum">
              <a:rPr lang="uk-UA" smtClean="0"/>
              <a:t>21</a:t>
            </a:fld>
            <a:endParaRPr lang="uk-UA" dirty="0"/>
          </a:p>
        </p:txBody>
      </p:sp>
      <p:grpSp>
        <p:nvGrpSpPr>
          <p:cNvPr id="284" name="Group 283"/>
          <p:cNvGrpSpPr/>
          <p:nvPr/>
        </p:nvGrpSpPr>
        <p:grpSpPr>
          <a:xfrm>
            <a:off x="567303" y="1468849"/>
            <a:ext cx="582945" cy="635162"/>
            <a:chOff x="598905" y="1758788"/>
            <a:chExt cx="582945" cy="635162"/>
          </a:xfrm>
        </p:grpSpPr>
        <p:sp>
          <p:nvSpPr>
            <p:cNvPr id="240" name="Rectangle 239"/>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3" name="Group 92"/>
            <p:cNvGrpSpPr/>
            <p:nvPr/>
          </p:nvGrpSpPr>
          <p:grpSpPr>
            <a:xfrm>
              <a:off x="681942" y="1844483"/>
              <a:ext cx="425120" cy="464483"/>
              <a:chOff x="2627329" y="2987694"/>
              <a:chExt cx="514353" cy="561978"/>
            </a:xfrm>
          </p:grpSpPr>
          <p:sp>
            <p:nvSpPr>
              <p:cNvPr id="68" name="Freeform 66"/>
              <p:cNvSpPr>
                <a:spLocks noChangeArrowheads="1"/>
              </p:cNvSpPr>
              <p:nvPr/>
            </p:nvSpPr>
            <p:spPr bwMode="auto">
              <a:xfrm>
                <a:off x="3001981" y="3127393"/>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7"/>
              <p:cNvSpPr>
                <a:spLocks noChangeArrowheads="1"/>
              </p:cNvSpPr>
              <p:nvPr/>
            </p:nvSpPr>
            <p:spPr bwMode="auto">
              <a:xfrm>
                <a:off x="3001981" y="3255981"/>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68"/>
              <p:cNvSpPr>
                <a:spLocks noChangeArrowheads="1"/>
              </p:cNvSpPr>
              <p:nvPr/>
            </p:nvSpPr>
            <p:spPr bwMode="auto">
              <a:xfrm>
                <a:off x="2627329" y="2987694"/>
                <a:ext cx="514353" cy="561978"/>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69"/>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5" name="Group 284"/>
          <p:cNvGrpSpPr/>
          <p:nvPr/>
        </p:nvGrpSpPr>
        <p:grpSpPr>
          <a:xfrm>
            <a:off x="1615053" y="1468849"/>
            <a:ext cx="582945" cy="635162"/>
            <a:chOff x="1646655" y="1758788"/>
            <a:chExt cx="582945" cy="635162"/>
          </a:xfrm>
        </p:grpSpPr>
        <p:sp>
          <p:nvSpPr>
            <p:cNvPr id="243" name="Rectangle 242"/>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4" name="Group 93"/>
            <p:cNvGrpSpPr/>
            <p:nvPr/>
          </p:nvGrpSpPr>
          <p:grpSpPr>
            <a:xfrm>
              <a:off x="1718972" y="1844483"/>
              <a:ext cx="426432" cy="464483"/>
              <a:chOff x="3690938" y="2987675"/>
              <a:chExt cx="515937" cy="561975"/>
            </a:xfrm>
          </p:grpSpPr>
          <p:sp>
            <p:nvSpPr>
              <p:cNvPr id="72" name="Freeform 70"/>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71"/>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6" name="Group 285"/>
          <p:cNvGrpSpPr/>
          <p:nvPr/>
        </p:nvGrpSpPr>
        <p:grpSpPr>
          <a:xfrm>
            <a:off x="2649610" y="1468849"/>
            <a:ext cx="582945" cy="635162"/>
            <a:chOff x="2681212" y="1758788"/>
            <a:chExt cx="582945" cy="635162"/>
          </a:xfrm>
        </p:grpSpPr>
        <p:sp>
          <p:nvSpPr>
            <p:cNvPr id="244" name="Rectangle 243"/>
            <p:cNvSpPr/>
            <p:nvPr/>
          </p:nvSpPr>
          <p:spPr>
            <a:xfrm>
              <a:off x="2681212"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5" name="Group 94"/>
            <p:cNvGrpSpPr/>
            <p:nvPr/>
          </p:nvGrpSpPr>
          <p:grpSpPr>
            <a:xfrm>
              <a:off x="2757314" y="1844483"/>
              <a:ext cx="426433" cy="464483"/>
              <a:chOff x="4752975" y="2987675"/>
              <a:chExt cx="515938" cy="561975"/>
            </a:xfrm>
          </p:grpSpPr>
          <p:sp>
            <p:nvSpPr>
              <p:cNvPr id="74" name="Freeform 72"/>
              <p:cNvSpPr>
                <a:spLocks noChangeArrowheads="1"/>
              </p:cNvSpPr>
              <p:nvPr/>
            </p:nvSpPr>
            <p:spPr bwMode="auto">
              <a:xfrm>
                <a:off x="4752975" y="2987675"/>
                <a:ext cx="515938" cy="561975"/>
              </a:xfrm>
              <a:custGeom>
                <a:avLst/>
                <a:gdLst>
                  <a:gd name="T0" fmla="*/ 79 w 1431"/>
                  <a:gd name="T1" fmla="*/ 0 h 1563"/>
                  <a:gd name="T2" fmla="*/ 0 w 1431"/>
                  <a:gd name="T3" fmla="*/ 1484 h 1563"/>
                  <a:gd name="T4" fmla="*/ 1349 w 1431"/>
                  <a:gd name="T5" fmla="*/ 1562 h 1563"/>
                  <a:gd name="T6" fmla="*/ 1428 w 1431"/>
                  <a:gd name="T7" fmla="*/ 79 h 1563"/>
                  <a:gd name="T8" fmla="*/ 226 w 1431"/>
                  <a:gd name="T9" fmla="*/ 412 h 1563"/>
                  <a:gd name="T10" fmla="*/ 226 w 1431"/>
                  <a:gd name="T11" fmla="*/ 317 h 1563"/>
                  <a:gd name="T12" fmla="*/ 653 w 1431"/>
                  <a:gd name="T13" fmla="*/ 283 h 1563"/>
                  <a:gd name="T14" fmla="*/ 687 w 1431"/>
                  <a:gd name="T15" fmla="*/ 401 h 1563"/>
                  <a:gd name="T16" fmla="*/ 687 w 1431"/>
                  <a:gd name="T17" fmla="*/ 545 h 1563"/>
                  <a:gd name="T18" fmla="*/ 260 w 1431"/>
                  <a:gd name="T19" fmla="*/ 579 h 1563"/>
                  <a:gd name="T20" fmla="*/ 226 w 1431"/>
                  <a:gd name="T21" fmla="*/ 412 h 1563"/>
                  <a:gd name="T22" fmla="*/ 226 w 1431"/>
                  <a:gd name="T23" fmla="*/ 752 h 1563"/>
                  <a:gd name="T24" fmla="*/ 260 w 1431"/>
                  <a:gd name="T25" fmla="*/ 634 h 1563"/>
                  <a:gd name="T26" fmla="*/ 687 w 1431"/>
                  <a:gd name="T27" fmla="*/ 668 h 1563"/>
                  <a:gd name="T28" fmla="*/ 687 w 1431"/>
                  <a:gd name="T29" fmla="*/ 763 h 1563"/>
                  <a:gd name="T30" fmla="*/ 653 w 1431"/>
                  <a:gd name="T31" fmla="*/ 931 h 1563"/>
                  <a:gd name="T32" fmla="*/ 226 w 1431"/>
                  <a:gd name="T33" fmla="*/ 897 h 1563"/>
                  <a:gd name="T34" fmla="*/ 1158 w 1431"/>
                  <a:gd name="T35" fmla="*/ 1282 h 1563"/>
                  <a:gd name="T36" fmla="*/ 226 w 1431"/>
                  <a:gd name="T37" fmla="*/ 1237 h 1563"/>
                  <a:gd name="T38" fmla="*/ 1202 w 1431"/>
                  <a:gd name="T39" fmla="*/ 991 h 1563"/>
                  <a:gd name="T40" fmla="*/ 1158 w 1431"/>
                  <a:gd name="T41" fmla="*/ 1282 h 1563"/>
                  <a:gd name="T42" fmla="*/ 1202 w 1431"/>
                  <a:gd name="T43" fmla="*/ 763 h 1563"/>
                  <a:gd name="T44" fmla="*/ 1168 w 1431"/>
                  <a:gd name="T45" fmla="*/ 931 h 1563"/>
                  <a:gd name="T46" fmla="*/ 741 w 1431"/>
                  <a:gd name="T47" fmla="*/ 897 h 1563"/>
                  <a:gd name="T48" fmla="*/ 741 w 1431"/>
                  <a:gd name="T49" fmla="*/ 752 h 1563"/>
                  <a:gd name="T50" fmla="*/ 775 w 1431"/>
                  <a:gd name="T51" fmla="*/ 634 h 1563"/>
                  <a:gd name="T52" fmla="*/ 1202 w 1431"/>
                  <a:gd name="T53" fmla="*/ 668 h 1563"/>
                  <a:gd name="T54" fmla="*/ 1202 w 1431"/>
                  <a:gd name="T55" fmla="*/ 401 h 1563"/>
                  <a:gd name="T56" fmla="*/ 1202 w 1431"/>
                  <a:gd name="T57" fmla="*/ 545 h 1563"/>
                  <a:gd name="T58" fmla="*/ 775 w 1431"/>
                  <a:gd name="T59" fmla="*/ 579 h 1563"/>
                  <a:gd name="T60" fmla="*/ 741 w 1431"/>
                  <a:gd name="T61" fmla="*/ 412 h 1563"/>
                  <a:gd name="T62" fmla="*/ 741 w 1431"/>
                  <a:gd name="T63" fmla="*/ 317 h 1563"/>
                  <a:gd name="T64" fmla="*/ 1168 w 1431"/>
                  <a:gd name="T65" fmla="*/ 283 h 1563"/>
                  <a:gd name="T66" fmla="*/ 1202 w 1431"/>
                  <a:gd name="T67"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1" h="1563">
                    <a:moveTo>
                      <a:pt x="1349" y="0"/>
                    </a:moveTo>
                    <a:lnTo>
                      <a:pt x="79" y="0"/>
                    </a:lnTo>
                    <a:cubicBezTo>
                      <a:pt x="34" y="0"/>
                      <a:pt x="0" y="34"/>
                      <a:pt x="0" y="79"/>
                    </a:cubicBezTo>
                    <a:lnTo>
                      <a:pt x="0" y="1484"/>
                    </a:lnTo>
                    <a:cubicBezTo>
                      <a:pt x="0" y="1528"/>
                      <a:pt x="34" y="1562"/>
                      <a:pt x="79" y="1562"/>
                    </a:cubicBezTo>
                    <a:lnTo>
                      <a:pt x="1349" y="1562"/>
                    </a:lnTo>
                    <a:cubicBezTo>
                      <a:pt x="1394" y="1562"/>
                      <a:pt x="1428" y="1528"/>
                      <a:pt x="1428" y="1484"/>
                    </a:cubicBezTo>
                    <a:lnTo>
                      <a:pt x="1428" y="79"/>
                    </a:lnTo>
                    <a:cubicBezTo>
                      <a:pt x="1430" y="37"/>
                      <a:pt x="1394" y="0"/>
                      <a:pt x="1349" y="0"/>
                    </a:cubicBezTo>
                    <a:close/>
                    <a:moveTo>
                      <a:pt x="226" y="412"/>
                    </a:moveTo>
                    <a:lnTo>
                      <a:pt x="226" y="401"/>
                    </a:lnTo>
                    <a:lnTo>
                      <a:pt x="226" y="317"/>
                    </a:lnTo>
                    <a:cubicBezTo>
                      <a:pt x="226" y="299"/>
                      <a:pt x="241" y="283"/>
                      <a:pt x="260" y="283"/>
                    </a:cubicBezTo>
                    <a:lnTo>
                      <a:pt x="653" y="283"/>
                    </a:lnTo>
                    <a:cubicBezTo>
                      <a:pt x="671" y="283"/>
                      <a:pt x="687" y="299"/>
                      <a:pt x="687" y="317"/>
                    </a:cubicBezTo>
                    <a:lnTo>
                      <a:pt x="687" y="401"/>
                    </a:lnTo>
                    <a:lnTo>
                      <a:pt x="687" y="412"/>
                    </a:lnTo>
                    <a:lnTo>
                      <a:pt x="687" y="545"/>
                    </a:lnTo>
                    <a:cubicBezTo>
                      <a:pt x="687" y="564"/>
                      <a:pt x="671" y="579"/>
                      <a:pt x="653" y="579"/>
                    </a:cubicBezTo>
                    <a:lnTo>
                      <a:pt x="260" y="579"/>
                    </a:lnTo>
                    <a:cubicBezTo>
                      <a:pt x="241" y="579"/>
                      <a:pt x="226" y="564"/>
                      <a:pt x="226" y="545"/>
                    </a:cubicBezTo>
                    <a:lnTo>
                      <a:pt x="226" y="412"/>
                    </a:lnTo>
                    <a:close/>
                    <a:moveTo>
                      <a:pt x="226" y="763"/>
                    </a:moveTo>
                    <a:lnTo>
                      <a:pt x="226" y="752"/>
                    </a:lnTo>
                    <a:lnTo>
                      <a:pt x="226" y="668"/>
                    </a:lnTo>
                    <a:cubicBezTo>
                      <a:pt x="226" y="650"/>
                      <a:pt x="241" y="634"/>
                      <a:pt x="260" y="634"/>
                    </a:cubicBezTo>
                    <a:lnTo>
                      <a:pt x="653" y="634"/>
                    </a:lnTo>
                    <a:cubicBezTo>
                      <a:pt x="671" y="634"/>
                      <a:pt x="687" y="650"/>
                      <a:pt x="687" y="668"/>
                    </a:cubicBezTo>
                    <a:lnTo>
                      <a:pt x="687" y="752"/>
                    </a:lnTo>
                    <a:lnTo>
                      <a:pt x="687" y="763"/>
                    </a:lnTo>
                    <a:lnTo>
                      <a:pt x="687" y="897"/>
                    </a:lnTo>
                    <a:cubicBezTo>
                      <a:pt x="687" y="915"/>
                      <a:pt x="671" y="931"/>
                      <a:pt x="653" y="931"/>
                    </a:cubicBezTo>
                    <a:lnTo>
                      <a:pt x="260" y="931"/>
                    </a:lnTo>
                    <a:cubicBezTo>
                      <a:pt x="241" y="931"/>
                      <a:pt x="226" y="915"/>
                      <a:pt x="226" y="897"/>
                    </a:cubicBezTo>
                    <a:lnTo>
                      <a:pt x="226" y="763"/>
                    </a:lnTo>
                    <a:close/>
                    <a:moveTo>
                      <a:pt x="1158" y="1282"/>
                    </a:moveTo>
                    <a:lnTo>
                      <a:pt x="270" y="1282"/>
                    </a:lnTo>
                    <a:cubicBezTo>
                      <a:pt x="246" y="1282"/>
                      <a:pt x="226" y="1261"/>
                      <a:pt x="226" y="1237"/>
                    </a:cubicBezTo>
                    <a:lnTo>
                      <a:pt x="226" y="991"/>
                    </a:lnTo>
                    <a:lnTo>
                      <a:pt x="1202" y="991"/>
                    </a:lnTo>
                    <a:lnTo>
                      <a:pt x="1202" y="1237"/>
                    </a:lnTo>
                    <a:cubicBezTo>
                      <a:pt x="1202" y="1261"/>
                      <a:pt x="1181" y="1282"/>
                      <a:pt x="1158" y="1282"/>
                    </a:cubicBezTo>
                    <a:close/>
                    <a:moveTo>
                      <a:pt x="1202" y="752"/>
                    </a:moveTo>
                    <a:lnTo>
                      <a:pt x="1202" y="763"/>
                    </a:lnTo>
                    <a:lnTo>
                      <a:pt x="1202" y="897"/>
                    </a:lnTo>
                    <a:cubicBezTo>
                      <a:pt x="1202" y="915"/>
                      <a:pt x="1187" y="931"/>
                      <a:pt x="1168" y="931"/>
                    </a:cubicBezTo>
                    <a:lnTo>
                      <a:pt x="775" y="931"/>
                    </a:lnTo>
                    <a:cubicBezTo>
                      <a:pt x="757" y="931"/>
                      <a:pt x="741" y="915"/>
                      <a:pt x="741" y="897"/>
                    </a:cubicBezTo>
                    <a:lnTo>
                      <a:pt x="741" y="763"/>
                    </a:lnTo>
                    <a:lnTo>
                      <a:pt x="741" y="752"/>
                    </a:lnTo>
                    <a:lnTo>
                      <a:pt x="741" y="668"/>
                    </a:lnTo>
                    <a:cubicBezTo>
                      <a:pt x="741" y="650"/>
                      <a:pt x="757" y="634"/>
                      <a:pt x="775" y="634"/>
                    </a:cubicBezTo>
                    <a:lnTo>
                      <a:pt x="1168" y="634"/>
                    </a:lnTo>
                    <a:cubicBezTo>
                      <a:pt x="1187" y="634"/>
                      <a:pt x="1202" y="650"/>
                      <a:pt x="1202" y="668"/>
                    </a:cubicBezTo>
                    <a:lnTo>
                      <a:pt x="1202" y="752"/>
                    </a:lnTo>
                    <a:close/>
                    <a:moveTo>
                      <a:pt x="1202" y="401"/>
                    </a:moveTo>
                    <a:lnTo>
                      <a:pt x="1202" y="412"/>
                    </a:lnTo>
                    <a:lnTo>
                      <a:pt x="1202" y="545"/>
                    </a:lnTo>
                    <a:cubicBezTo>
                      <a:pt x="1202" y="564"/>
                      <a:pt x="1187" y="579"/>
                      <a:pt x="1168" y="579"/>
                    </a:cubicBezTo>
                    <a:lnTo>
                      <a:pt x="775" y="579"/>
                    </a:lnTo>
                    <a:cubicBezTo>
                      <a:pt x="757" y="579"/>
                      <a:pt x="741" y="564"/>
                      <a:pt x="741" y="545"/>
                    </a:cubicBezTo>
                    <a:lnTo>
                      <a:pt x="741" y="412"/>
                    </a:lnTo>
                    <a:lnTo>
                      <a:pt x="741" y="401"/>
                    </a:lnTo>
                    <a:lnTo>
                      <a:pt x="741" y="317"/>
                    </a:lnTo>
                    <a:cubicBezTo>
                      <a:pt x="741" y="299"/>
                      <a:pt x="757" y="283"/>
                      <a:pt x="775" y="283"/>
                    </a:cubicBezTo>
                    <a:lnTo>
                      <a:pt x="1168" y="283"/>
                    </a:lnTo>
                    <a:cubicBezTo>
                      <a:pt x="1187" y="283"/>
                      <a:pt x="1202" y="299"/>
                      <a:pt x="1202" y="317"/>
                    </a:cubicBezTo>
                    <a:lnTo>
                      <a:pt x="1202" y="40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73"/>
              <p:cNvSpPr>
                <a:spLocks noChangeArrowheads="1"/>
              </p:cNvSpPr>
              <p:nvPr/>
            </p:nvSpPr>
            <p:spPr bwMode="auto">
              <a:xfrm>
                <a:off x="5124450"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0"/>
                      <a:pt x="0" y="47"/>
                    </a:cubicBezTo>
                    <a:cubicBezTo>
                      <a:pt x="0" y="73"/>
                      <a:pt x="21" y="95"/>
                      <a:pt x="47" y="9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74"/>
              <p:cNvSpPr>
                <a:spLocks noChangeArrowheads="1"/>
              </p:cNvSpPr>
              <p:nvPr/>
            </p:nvSpPr>
            <p:spPr bwMode="auto">
              <a:xfrm>
                <a:off x="4859338" y="3114675"/>
                <a:ext cx="15875" cy="58738"/>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75"/>
              <p:cNvSpPr>
                <a:spLocks noChangeArrowheads="1"/>
              </p:cNvSpPr>
              <p:nvPr/>
            </p:nvSpPr>
            <p:spPr bwMode="auto">
              <a:xfrm>
                <a:off x="4892675"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76"/>
              <p:cNvSpPr>
                <a:spLocks noChangeArrowheads="1"/>
              </p:cNvSpPr>
              <p:nvPr/>
            </p:nvSpPr>
            <p:spPr bwMode="auto">
              <a:xfrm>
                <a:off x="4926013"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77"/>
              <p:cNvSpPr>
                <a:spLocks noChangeArrowheads="1"/>
              </p:cNvSpPr>
              <p:nvPr/>
            </p:nvSpPr>
            <p:spPr bwMode="auto">
              <a:xfrm>
                <a:off x="49593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78"/>
              <p:cNvSpPr>
                <a:spLocks noChangeArrowheads="1"/>
              </p:cNvSpPr>
              <p:nvPr/>
            </p:nvSpPr>
            <p:spPr bwMode="auto">
              <a:xfrm>
                <a:off x="5045075"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79"/>
              <p:cNvSpPr>
                <a:spLocks noChangeArrowheads="1"/>
              </p:cNvSpPr>
              <p:nvPr/>
            </p:nvSpPr>
            <p:spPr bwMode="auto">
              <a:xfrm>
                <a:off x="5078413" y="3114675"/>
                <a:ext cx="15875" cy="58738"/>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80"/>
              <p:cNvSpPr>
                <a:spLocks noChangeArrowheads="1"/>
              </p:cNvSpPr>
              <p:nvPr/>
            </p:nvSpPr>
            <p:spPr bwMode="auto">
              <a:xfrm>
                <a:off x="5111750"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81"/>
              <p:cNvSpPr>
                <a:spLocks noChangeArrowheads="1"/>
              </p:cNvSpPr>
              <p:nvPr/>
            </p:nvSpPr>
            <p:spPr bwMode="auto">
              <a:xfrm>
                <a:off x="5145088" y="3114675"/>
                <a:ext cx="15875" cy="58738"/>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82"/>
              <p:cNvSpPr>
                <a:spLocks noChangeArrowheads="1"/>
              </p:cNvSpPr>
              <p:nvPr/>
            </p:nvSpPr>
            <p:spPr bwMode="auto">
              <a:xfrm>
                <a:off x="4859338" y="3240088"/>
                <a:ext cx="15875" cy="58737"/>
              </a:xfrm>
              <a:custGeom>
                <a:avLst/>
                <a:gdLst>
                  <a:gd name="T0" fmla="*/ 23 w 46"/>
                  <a:gd name="T1" fmla="*/ 160 h 161"/>
                  <a:gd name="T2" fmla="*/ 0 w 46"/>
                  <a:gd name="T3" fmla="*/ 160 h 161"/>
                  <a:gd name="T4" fmla="*/ 0 w 46"/>
                  <a:gd name="T5" fmla="*/ 0 h 161"/>
                  <a:gd name="T6" fmla="*/ 45 w 46"/>
                  <a:gd name="T7" fmla="*/ 0 h 161"/>
                  <a:gd name="T8" fmla="*/ 45 w 46"/>
                  <a:gd name="T9" fmla="*/ 160 h 161"/>
                  <a:gd name="T10" fmla="*/ 23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3" y="160"/>
                    </a:moveTo>
                    <a:lnTo>
                      <a:pt x="0" y="160"/>
                    </a:lnTo>
                    <a:lnTo>
                      <a:pt x="0" y="0"/>
                    </a:lnTo>
                    <a:lnTo>
                      <a:pt x="45" y="0"/>
                    </a:lnTo>
                    <a:lnTo>
                      <a:pt x="45" y="160"/>
                    </a:lnTo>
                    <a:lnTo>
                      <a:pt x="23"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83"/>
              <p:cNvSpPr>
                <a:spLocks noChangeArrowheads="1"/>
              </p:cNvSpPr>
              <p:nvPr/>
            </p:nvSpPr>
            <p:spPr bwMode="auto">
              <a:xfrm>
                <a:off x="4892675"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84"/>
              <p:cNvSpPr>
                <a:spLocks noChangeArrowheads="1"/>
              </p:cNvSpPr>
              <p:nvPr/>
            </p:nvSpPr>
            <p:spPr bwMode="auto">
              <a:xfrm>
                <a:off x="4926013"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85"/>
              <p:cNvSpPr>
                <a:spLocks noChangeArrowheads="1"/>
              </p:cNvSpPr>
              <p:nvPr/>
            </p:nvSpPr>
            <p:spPr bwMode="auto">
              <a:xfrm>
                <a:off x="49593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86"/>
              <p:cNvSpPr>
                <a:spLocks noChangeArrowheads="1"/>
              </p:cNvSpPr>
              <p:nvPr/>
            </p:nvSpPr>
            <p:spPr bwMode="auto">
              <a:xfrm>
                <a:off x="5045075"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87"/>
              <p:cNvSpPr>
                <a:spLocks noChangeArrowheads="1"/>
              </p:cNvSpPr>
              <p:nvPr/>
            </p:nvSpPr>
            <p:spPr bwMode="auto">
              <a:xfrm>
                <a:off x="5078413" y="3240088"/>
                <a:ext cx="15875" cy="58737"/>
              </a:xfrm>
              <a:custGeom>
                <a:avLst/>
                <a:gdLst>
                  <a:gd name="T0" fmla="*/ 22 w 46"/>
                  <a:gd name="T1" fmla="*/ 160 h 161"/>
                  <a:gd name="T2" fmla="*/ 0 w 46"/>
                  <a:gd name="T3" fmla="*/ 160 h 161"/>
                  <a:gd name="T4" fmla="*/ 0 w 46"/>
                  <a:gd name="T5" fmla="*/ 0 h 161"/>
                  <a:gd name="T6" fmla="*/ 45 w 46"/>
                  <a:gd name="T7" fmla="*/ 0 h 161"/>
                  <a:gd name="T8" fmla="*/ 45 w 46"/>
                  <a:gd name="T9" fmla="*/ 160 h 161"/>
                  <a:gd name="T10" fmla="*/ 22 w 46"/>
                  <a:gd name="T11" fmla="*/ 160 h 161"/>
                </a:gdLst>
                <a:ahLst/>
                <a:cxnLst>
                  <a:cxn ang="0">
                    <a:pos x="T0" y="T1"/>
                  </a:cxn>
                  <a:cxn ang="0">
                    <a:pos x="T2" y="T3"/>
                  </a:cxn>
                  <a:cxn ang="0">
                    <a:pos x="T4" y="T5"/>
                  </a:cxn>
                  <a:cxn ang="0">
                    <a:pos x="T6" y="T7"/>
                  </a:cxn>
                  <a:cxn ang="0">
                    <a:pos x="T8" y="T9"/>
                  </a:cxn>
                  <a:cxn ang="0">
                    <a:pos x="T10" y="T11"/>
                  </a:cxn>
                </a:cxnLst>
                <a:rect l="0" t="0" r="r" b="b"/>
                <a:pathLst>
                  <a:path w="46" h="161">
                    <a:moveTo>
                      <a:pt x="22" y="160"/>
                    </a:moveTo>
                    <a:lnTo>
                      <a:pt x="0" y="160"/>
                    </a:lnTo>
                    <a:lnTo>
                      <a:pt x="0" y="0"/>
                    </a:lnTo>
                    <a:lnTo>
                      <a:pt x="45" y="0"/>
                    </a:lnTo>
                    <a:lnTo>
                      <a:pt x="45"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88"/>
              <p:cNvSpPr>
                <a:spLocks noChangeArrowheads="1"/>
              </p:cNvSpPr>
              <p:nvPr/>
            </p:nvSpPr>
            <p:spPr bwMode="auto">
              <a:xfrm>
                <a:off x="5111750"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89"/>
              <p:cNvSpPr>
                <a:spLocks noChangeArrowheads="1"/>
              </p:cNvSpPr>
              <p:nvPr/>
            </p:nvSpPr>
            <p:spPr bwMode="auto">
              <a:xfrm>
                <a:off x="5145088" y="3240088"/>
                <a:ext cx="15875" cy="58737"/>
              </a:xfrm>
              <a:custGeom>
                <a:avLst/>
                <a:gdLst>
                  <a:gd name="T0" fmla="*/ 22 w 45"/>
                  <a:gd name="T1" fmla="*/ 160 h 161"/>
                  <a:gd name="T2" fmla="*/ 0 w 45"/>
                  <a:gd name="T3" fmla="*/ 160 h 161"/>
                  <a:gd name="T4" fmla="*/ 0 w 45"/>
                  <a:gd name="T5" fmla="*/ 0 h 161"/>
                  <a:gd name="T6" fmla="*/ 44 w 45"/>
                  <a:gd name="T7" fmla="*/ 0 h 161"/>
                  <a:gd name="T8" fmla="*/ 44 w 45"/>
                  <a:gd name="T9" fmla="*/ 160 h 161"/>
                  <a:gd name="T10" fmla="*/ 22 w 45"/>
                  <a:gd name="T11" fmla="*/ 160 h 161"/>
                </a:gdLst>
                <a:ahLst/>
                <a:cxnLst>
                  <a:cxn ang="0">
                    <a:pos x="T0" y="T1"/>
                  </a:cxn>
                  <a:cxn ang="0">
                    <a:pos x="T2" y="T3"/>
                  </a:cxn>
                  <a:cxn ang="0">
                    <a:pos x="T4" y="T5"/>
                  </a:cxn>
                  <a:cxn ang="0">
                    <a:pos x="T6" y="T7"/>
                  </a:cxn>
                  <a:cxn ang="0">
                    <a:pos x="T8" y="T9"/>
                  </a:cxn>
                  <a:cxn ang="0">
                    <a:pos x="T10" y="T11"/>
                  </a:cxn>
                </a:cxnLst>
                <a:rect l="0" t="0" r="r" b="b"/>
                <a:pathLst>
                  <a:path w="45" h="161">
                    <a:moveTo>
                      <a:pt x="22" y="160"/>
                    </a:moveTo>
                    <a:lnTo>
                      <a:pt x="0" y="160"/>
                    </a:lnTo>
                    <a:lnTo>
                      <a:pt x="0" y="0"/>
                    </a:lnTo>
                    <a:lnTo>
                      <a:pt x="44" y="0"/>
                    </a:lnTo>
                    <a:lnTo>
                      <a:pt x="44" y="160"/>
                    </a:lnTo>
                    <a:lnTo>
                      <a:pt x="22" y="16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7" name="Group 286"/>
          <p:cNvGrpSpPr/>
          <p:nvPr/>
        </p:nvGrpSpPr>
        <p:grpSpPr>
          <a:xfrm>
            <a:off x="3685143" y="1468849"/>
            <a:ext cx="582945" cy="635162"/>
            <a:chOff x="3716745" y="1758788"/>
            <a:chExt cx="582945" cy="635162"/>
          </a:xfrm>
        </p:grpSpPr>
        <p:sp>
          <p:nvSpPr>
            <p:cNvPr id="245" name="Rectangle 244"/>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p:cNvGrpSpPr/>
            <p:nvPr/>
          </p:nvGrpSpPr>
          <p:grpSpPr>
            <a:xfrm>
              <a:off x="3795657" y="1844483"/>
              <a:ext cx="425120" cy="464483"/>
              <a:chOff x="5838825" y="2987675"/>
              <a:chExt cx="514350" cy="561975"/>
            </a:xfrm>
          </p:grpSpPr>
          <p:sp>
            <p:nvSpPr>
              <p:cNvPr id="41" name="Freeform 39"/>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0"/>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88" name="Group 287"/>
          <p:cNvGrpSpPr/>
          <p:nvPr/>
        </p:nvGrpSpPr>
        <p:grpSpPr>
          <a:xfrm>
            <a:off x="1614567" y="3154636"/>
            <a:ext cx="582945" cy="635162"/>
            <a:chOff x="4752276" y="1758788"/>
            <a:chExt cx="582945" cy="635162"/>
          </a:xfrm>
        </p:grpSpPr>
        <p:sp>
          <p:nvSpPr>
            <p:cNvPr id="246" name="Rectangle 245"/>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7" name="Group 96"/>
            <p:cNvGrpSpPr/>
            <p:nvPr/>
          </p:nvGrpSpPr>
          <p:grpSpPr>
            <a:xfrm>
              <a:off x="4832687" y="1844483"/>
              <a:ext cx="426432" cy="464483"/>
              <a:chOff x="6900863" y="2987675"/>
              <a:chExt cx="515937" cy="561975"/>
            </a:xfrm>
          </p:grpSpPr>
          <p:sp>
            <p:nvSpPr>
              <p:cNvPr id="39" name="Freeform 37"/>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8"/>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1" name="Group 290"/>
          <p:cNvGrpSpPr/>
          <p:nvPr/>
        </p:nvGrpSpPr>
        <p:grpSpPr>
          <a:xfrm>
            <a:off x="5363102" y="1445481"/>
            <a:ext cx="582945" cy="635162"/>
            <a:chOff x="8104793" y="1758788"/>
            <a:chExt cx="582945" cy="635162"/>
          </a:xfrm>
        </p:grpSpPr>
        <p:sp>
          <p:nvSpPr>
            <p:cNvPr id="249" name="Rectangle 248"/>
            <p:cNvSpPr/>
            <p:nvPr/>
          </p:nvSpPr>
          <p:spPr>
            <a:xfrm>
              <a:off x="810479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Freeform 29"/>
            <p:cNvSpPr>
              <a:spLocks noChangeArrowheads="1"/>
            </p:cNvSpPr>
            <p:nvPr/>
          </p:nvSpPr>
          <p:spPr bwMode="auto">
            <a:xfrm>
              <a:off x="8199637" y="1847739"/>
              <a:ext cx="396254" cy="429056"/>
            </a:xfrm>
            <a:custGeom>
              <a:avLst/>
              <a:gdLst>
                <a:gd name="T0" fmla="*/ 1022 w 1330"/>
                <a:gd name="T1" fmla="*/ 21 h 1442"/>
                <a:gd name="T2" fmla="*/ 663 w 1330"/>
                <a:gd name="T3" fmla="*/ 0 h 1442"/>
                <a:gd name="T4" fmla="*/ 305 w 1330"/>
                <a:gd name="T5" fmla="*/ 21 h 1442"/>
                <a:gd name="T6" fmla="*/ 0 w 1330"/>
                <a:gd name="T7" fmla="*/ 121 h 1442"/>
                <a:gd name="T8" fmla="*/ 0 w 1330"/>
                <a:gd name="T9" fmla="*/ 1320 h 1442"/>
                <a:gd name="T10" fmla="*/ 305 w 1330"/>
                <a:gd name="T11" fmla="*/ 1420 h 1442"/>
                <a:gd name="T12" fmla="*/ 663 w 1330"/>
                <a:gd name="T13" fmla="*/ 1441 h 1442"/>
                <a:gd name="T14" fmla="*/ 1022 w 1330"/>
                <a:gd name="T15" fmla="*/ 1420 h 1442"/>
                <a:gd name="T16" fmla="*/ 1326 w 1330"/>
                <a:gd name="T17" fmla="*/ 1320 h 1442"/>
                <a:gd name="T18" fmla="*/ 1326 w 1330"/>
                <a:gd name="T19" fmla="*/ 121 h 1442"/>
                <a:gd name="T20" fmla="*/ 1022 w 1330"/>
                <a:gd name="T21" fmla="*/ 21 h 1442"/>
                <a:gd name="T22" fmla="*/ 580 w 1330"/>
                <a:gd name="T23" fmla="*/ 1184 h 1442"/>
                <a:gd name="T24" fmla="*/ 341 w 1330"/>
                <a:gd name="T25" fmla="*/ 1184 h 1442"/>
                <a:gd name="T26" fmla="*/ 341 w 1330"/>
                <a:gd name="T27" fmla="*/ 945 h 1442"/>
                <a:gd name="T28" fmla="*/ 580 w 1330"/>
                <a:gd name="T29" fmla="*/ 945 h 1442"/>
                <a:gd name="T30" fmla="*/ 580 w 1330"/>
                <a:gd name="T31" fmla="*/ 1184 h 1442"/>
                <a:gd name="T32" fmla="*/ 580 w 1330"/>
                <a:gd name="T33" fmla="*/ 751 h 1442"/>
                <a:gd name="T34" fmla="*/ 341 w 1330"/>
                <a:gd name="T35" fmla="*/ 751 h 1442"/>
                <a:gd name="T36" fmla="*/ 341 w 1330"/>
                <a:gd name="T37" fmla="*/ 514 h 1442"/>
                <a:gd name="T38" fmla="*/ 580 w 1330"/>
                <a:gd name="T39" fmla="*/ 514 h 1442"/>
                <a:gd name="T40" fmla="*/ 580 w 1330"/>
                <a:gd name="T41" fmla="*/ 751 h 1442"/>
                <a:gd name="T42" fmla="*/ 967 w 1330"/>
                <a:gd name="T43" fmla="*/ 1184 h 1442"/>
                <a:gd name="T44" fmla="*/ 728 w 1330"/>
                <a:gd name="T45" fmla="*/ 1184 h 1442"/>
                <a:gd name="T46" fmla="*/ 728 w 1330"/>
                <a:gd name="T47" fmla="*/ 945 h 1442"/>
                <a:gd name="T48" fmla="*/ 967 w 1330"/>
                <a:gd name="T49" fmla="*/ 945 h 1442"/>
                <a:gd name="T50" fmla="*/ 967 w 1330"/>
                <a:gd name="T51" fmla="*/ 1184 h 1442"/>
                <a:gd name="T52" fmla="*/ 967 w 1330"/>
                <a:gd name="T53" fmla="*/ 751 h 1442"/>
                <a:gd name="T54" fmla="*/ 728 w 1330"/>
                <a:gd name="T55" fmla="*/ 751 h 1442"/>
                <a:gd name="T56" fmla="*/ 728 w 1330"/>
                <a:gd name="T57" fmla="*/ 514 h 1442"/>
                <a:gd name="T58" fmla="*/ 967 w 1330"/>
                <a:gd name="T59" fmla="*/ 514 h 1442"/>
                <a:gd name="T60" fmla="*/ 967 w 1330"/>
                <a:gd name="T61" fmla="*/ 751 h 1442"/>
                <a:gd name="T62" fmla="*/ 1276 w 1330"/>
                <a:gd name="T63" fmla="*/ 220 h 1442"/>
                <a:gd name="T64" fmla="*/ 668 w 1330"/>
                <a:gd name="T65" fmla="*/ 315 h 1442"/>
                <a:gd name="T66" fmla="*/ 61 w 1330"/>
                <a:gd name="T67" fmla="*/ 220 h 1442"/>
                <a:gd name="T68" fmla="*/ 61 w 1330"/>
                <a:gd name="T69" fmla="*/ 220 h 1442"/>
                <a:gd name="T70" fmla="*/ 668 w 1330"/>
                <a:gd name="T71" fmla="*/ 126 h 1442"/>
                <a:gd name="T72" fmla="*/ 1276 w 1330"/>
                <a:gd name="T7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442">
                  <a:moveTo>
                    <a:pt x="1022" y="21"/>
                  </a:moveTo>
                  <a:cubicBezTo>
                    <a:pt x="849" y="0"/>
                    <a:pt x="671" y="0"/>
                    <a:pt x="663" y="0"/>
                  </a:cubicBezTo>
                  <a:cubicBezTo>
                    <a:pt x="656" y="0"/>
                    <a:pt x="478" y="0"/>
                    <a:pt x="305" y="21"/>
                  </a:cubicBezTo>
                  <a:cubicBezTo>
                    <a:pt x="3" y="58"/>
                    <a:pt x="0" y="121"/>
                    <a:pt x="0" y="121"/>
                  </a:cubicBezTo>
                  <a:lnTo>
                    <a:pt x="0" y="1320"/>
                  </a:lnTo>
                  <a:cubicBezTo>
                    <a:pt x="0" y="1320"/>
                    <a:pt x="3" y="1383"/>
                    <a:pt x="305" y="1420"/>
                  </a:cubicBezTo>
                  <a:cubicBezTo>
                    <a:pt x="478" y="1441"/>
                    <a:pt x="656" y="1441"/>
                    <a:pt x="663" y="1441"/>
                  </a:cubicBezTo>
                  <a:cubicBezTo>
                    <a:pt x="671" y="1441"/>
                    <a:pt x="849" y="1441"/>
                    <a:pt x="1022" y="1420"/>
                  </a:cubicBezTo>
                  <a:cubicBezTo>
                    <a:pt x="1323" y="1383"/>
                    <a:pt x="1326" y="1320"/>
                    <a:pt x="1326" y="1320"/>
                  </a:cubicBezTo>
                  <a:lnTo>
                    <a:pt x="1326" y="121"/>
                  </a:lnTo>
                  <a:cubicBezTo>
                    <a:pt x="1329" y="121"/>
                    <a:pt x="1323" y="58"/>
                    <a:pt x="1022" y="21"/>
                  </a:cubicBezTo>
                  <a:close/>
                  <a:moveTo>
                    <a:pt x="580" y="1184"/>
                  </a:moveTo>
                  <a:lnTo>
                    <a:pt x="341" y="1184"/>
                  </a:lnTo>
                  <a:lnTo>
                    <a:pt x="341" y="945"/>
                  </a:lnTo>
                  <a:lnTo>
                    <a:pt x="580" y="945"/>
                  </a:lnTo>
                  <a:lnTo>
                    <a:pt x="580" y="1184"/>
                  </a:lnTo>
                  <a:close/>
                  <a:moveTo>
                    <a:pt x="580" y="751"/>
                  </a:moveTo>
                  <a:lnTo>
                    <a:pt x="341" y="751"/>
                  </a:lnTo>
                  <a:lnTo>
                    <a:pt x="341" y="514"/>
                  </a:lnTo>
                  <a:lnTo>
                    <a:pt x="580" y="514"/>
                  </a:lnTo>
                  <a:lnTo>
                    <a:pt x="580" y="751"/>
                  </a:lnTo>
                  <a:close/>
                  <a:moveTo>
                    <a:pt x="967" y="1184"/>
                  </a:moveTo>
                  <a:lnTo>
                    <a:pt x="728" y="1184"/>
                  </a:lnTo>
                  <a:lnTo>
                    <a:pt x="728" y="945"/>
                  </a:lnTo>
                  <a:lnTo>
                    <a:pt x="967" y="945"/>
                  </a:lnTo>
                  <a:lnTo>
                    <a:pt x="967" y="1184"/>
                  </a:lnTo>
                  <a:close/>
                  <a:moveTo>
                    <a:pt x="967" y="751"/>
                  </a:moveTo>
                  <a:lnTo>
                    <a:pt x="728" y="751"/>
                  </a:lnTo>
                  <a:lnTo>
                    <a:pt x="728" y="514"/>
                  </a:lnTo>
                  <a:lnTo>
                    <a:pt x="967" y="514"/>
                  </a:lnTo>
                  <a:lnTo>
                    <a:pt x="967" y="751"/>
                  </a:lnTo>
                  <a:close/>
                  <a:moveTo>
                    <a:pt x="1276" y="220"/>
                  </a:moveTo>
                  <a:cubicBezTo>
                    <a:pt x="1253" y="254"/>
                    <a:pt x="1038" y="315"/>
                    <a:pt x="668" y="315"/>
                  </a:cubicBezTo>
                  <a:cubicBezTo>
                    <a:pt x="299" y="315"/>
                    <a:pt x="84" y="254"/>
                    <a:pt x="61" y="220"/>
                  </a:cubicBezTo>
                  <a:lnTo>
                    <a:pt x="61" y="220"/>
                  </a:lnTo>
                  <a:cubicBezTo>
                    <a:pt x="82" y="186"/>
                    <a:pt x="297" y="126"/>
                    <a:pt x="668" y="126"/>
                  </a:cubicBezTo>
                  <a:cubicBezTo>
                    <a:pt x="1040" y="123"/>
                    <a:pt x="1255" y="184"/>
                    <a:pt x="1276"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2" name="Group 291"/>
          <p:cNvGrpSpPr/>
          <p:nvPr/>
        </p:nvGrpSpPr>
        <p:grpSpPr>
          <a:xfrm>
            <a:off x="6365446" y="1445481"/>
            <a:ext cx="582945" cy="635162"/>
            <a:chOff x="9113143" y="1758788"/>
            <a:chExt cx="582945" cy="635162"/>
          </a:xfrm>
        </p:grpSpPr>
        <p:sp>
          <p:nvSpPr>
            <p:cNvPr id="250" name="Rectangle 249"/>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2" name="Freeform 30"/>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3" name="Group 292"/>
          <p:cNvGrpSpPr/>
          <p:nvPr/>
        </p:nvGrpSpPr>
        <p:grpSpPr>
          <a:xfrm>
            <a:off x="555526" y="3153042"/>
            <a:ext cx="582945" cy="635162"/>
            <a:chOff x="10131618" y="1758788"/>
            <a:chExt cx="582945" cy="635162"/>
          </a:xfrm>
        </p:grpSpPr>
        <p:sp>
          <p:nvSpPr>
            <p:cNvPr id="251" name="Rectangle 250"/>
            <p:cNvSpPr/>
            <p:nvPr/>
          </p:nvSpPr>
          <p:spPr>
            <a:xfrm>
              <a:off x="1013161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0" name="Group 99"/>
            <p:cNvGrpSpPr/>
            <p:nvPr/>
          </p:nvGrpSpPr>
          <p:grpSpPr>
            <a:xfrm>
              <a:off x="10214652" y="1854090"/>
              <a:ext cx="421184" cy="421184"/>
              <a:chOff x="6894513" y="4081463"/>
              <a:chExt cx="509587" cy="509587"/>
            </a:xfrm>
          </p:grpSpPr>
          <p:sp>
            <p:nvSpPr>
              <p:cNvPr id="33" name="Freeform 31"/>
              <p:cNvSpPr>
                <a:spLocks noChangeArrowheads="1"/>
              </p:cNvSpPr>
              <p:nvPr/>
            </p:nvSpPr>
            <p:spPr bwMode="auto">
              <a:xfrm>
                <a:off x="7138988" y="4381500"/>
                <a:ext cx="109537" cy="80963"/>
              </a:xfrm>
              <a:custGeom>
                <a:avLst/>
                <a:gdLst>
                  <a:gd name="T0" fmla="*/ 18 w 303"/>
                  <a:gd name="T1" fmla="*/ 0 h 227"/>
                  <a:gd name="T2" fmla="*/ 0 w 303"/>
                  <a:gd name="T3" fmla="*/ 27 h 227"/>
                  <a:gd name="T4" fmla="*/ 76 w 303"/>
                  <a:gd name="T5" fmla="*/ 218 h 227"/>
                  <a:gd name="T6" fmla="*/ 81 w 303"/>
                  <a:gd name="T7" fmla="*/ 218 h 227"/>
                  <a:gd name="T8" fmla="*/ 115 w 303"/>
                  <a:gd name="T9" fmla="*/ 226 h 227"/>
                  <a:gd name="T10" fmla="*/ 302 w 303"/>
                  <a:gd name="T11" fmla="*/ 48 h 227"/>
                  <a:gd name="T12" fmla="*/ 296 w 303"/>
                  <a:gd name="T13" fmla="*/ 32 h 227"/>
                  <a:gd name="T14" fmla="*/ 18 w 30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27">
                    <a:moveTo>
                      <a:pt x="18" y="0"/>
                    </a:moveTo>
                    <a:cubicBezTo>
                      <a:pt x="13" y="11"/>
                      <a:pt x="8" y="19"/>
                      <a:pt x="0" y="27"/>
                    </a:cubicBezTo>
                    <a:lnTo>
                      <a:pt x="76" y="218"/>
                    </a:lnTo>
                    <a:cubicBezTo>
                      <a:pt x="79" y="218"/>
                      <a:pt x="79" y="218"/>
                      <a:pt x="81" y="218"/>
                    </a:cubicBezTo>
                    <a:cubicBezTo>
                      <a:pt x="94" y="218"/>
                      <a:pt x="105" y="221"/>
                      <a:pt x="115" y="226"/>
                    </a:cubicBezTo>
                    <a:lnTo>
                      <a:pt x="302" y="48"/>
                    </a:lnTo>
                    <a:cubicBezTo>
                      <a:pt x="299" y="42"/>
                      <a:pt x="296" y="37"/>
                      <a:pt x="296" y="32"/>
                    </a:cubicBezTo>
                    <a:lnTo>
                      <a:pt x="18"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2"/>
              <p:cNvSpPr>
                <a:spLocks noChangeArrowheads="1"/>
              </p:cNvSpPr>
              <p:nvPr/>
            </p:nvSpPr>
            <p:spPr bwMode="auto">
              <a:xfrm>
                <a:off x="7053263" y="4381500"/>
                <a:ext cx="96837" cy="80963"/>
              </a:xfrm>
              <a:custGeom>
                <a:avLst/>
                <a:gdLst>
                  <a:gd name="T0" fmla="*/ 194 w 271"/>
                  <a:gd name="T1" fmla="*/ 39 h 227"/>
                  <a:gd name="T2" fmla="*/ 131 w 271"/>
                  <a:gd name="T3" fmla="*/ 0 h 227"/>
                  <a:gd name="T4" fmla="*/ 2 w 271"/>
                  <a:gd name="T5" fmla="*/ 21 h 227"/>
                  <a:gd name="T6" fmla="*/ 0 w 271"/>
                  <a:gd name="T7" fmla="*/ 32 h 227"/>
                  <a:gd name="T8" fmla="*/ 270 w 271"/>
                  <a:gd name="T9" fmla="*/ 226 h 227"/>
                  <a:gd name="T10" fmla="*/ 196 w 271"/>
                  <a:gd name="T11" fmla="*/ 39 h 227"/>
                  <a:gd name="T12" fmla="*/ 194 w 271"/>
                  <a:gd name="T13" fmla="*/ 39 h 227"/>
                </a:gdLst>
                <a:ahLst/>
                <a:cxnLst>
                  <a:cxn ang="0">
                    <a:pos x="T0" y="T1"/>
                  </a:cxn>
                  <a:cxn ang="0">
                    <a:pos x="T2" y="T3"/>
                  </a:cxn>
                  <a:cxn ang="0">
                    <a:pos x="T4" y="T5"/>
                  </a:cxn>
                  <a:cxn ang="0">
                    <a:pos x="T6" y="T7"/>
                  </a:cxn>
                  <a:cxn ang="0">
                    <a:pos x="T8" y="T9"/>
                  </a:cxn>
                  <a:cxn ang="0">
                    <a:pos x="T10" y="T11"/>
                  </a:cxn>
                  <a:cxn ang="0">
                    <a:pos x="T12" y="T13"/>
                  </a:cxn>
                </a:cxnLst>
                <a:rect l="0" t="0" r="r" b="b"/>
                <a:pathLst>
                  <a:path w="271" h="227">
                    <a:moveTo>
                      <a:pt x="194" y="39"/>
                    </a:moveTo>
                    <a:cubicBezTo>
                      <a:pt x="167" y="39"/>
                      <a:pt x="144" y="24"/>
                      <a:pt x="131" y="0"/>
                    </a:cubicBezTo>
                    <a:lnTo>
                      <a:pt x="2" y="21"/>
                    </a:lnTo>
                    <a:cubicBezTo>
                      <a:pt x="2" y="24"/>
                      <a:pt x="0" y="29"/>
                      <a:pt x="0" y="32"/>
                    </a:cubicBezTo>
                    <a:lnTo>
                      <a:pt x="270" y="226"/>
                    </a:lnTo>
                    <a:lnTo>
                      <a:pt x="196" y="39"/>
                    </a:lnTo>
                    <a:lnTo>
                      <a:pt x="194" y="3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3"/>
              <p:cNvSpPr>
                <a:spLocks noChangeArrowheads="1"/>
              </p:cNvSpPr>
              <p:nvPr/>
            </p:nvSpPr>
            <p:spPr bwMode="auto">
              <a:xfrm>
                <a:off x="7042150" y="4267200"/>
                <a:ext cx="63500" cy="107950"/>
              </a:xfrm>
              <a:custGeom>
                <a:avLst/>
                <a:gdLst>
                  <a:gd name="T0" fmla="*/ 176 w 177"/>
                  <a:gd name="T1" fmla="*/ 235 h 299"/>
                  <a:gd name="T2" fmla="*/ 68 w 177"/>
                  <a:gd name="T3" fmla="*/ 0 h 299"/>
                  <a:gd name="T4" fmla="*/ 66 w 177"/>
                  <a:gd name="T5" fmla="*/ 0 h 299"/>
                  <a:gd name="T6" fmla="*/ 0 w 177"/>
                  <a:gd name="T7" fmla="*/ 269 h 299"/>
                  <a:gd name="T8" fmla="*/ 26 w 177"/>
                  <a:gd name="T9" fmla="*/ 298 h 299"/>
                  <a:gd name="T10" fmla="*/ 155 w 177"/>
                  <a:gd name="T11" fmla="*/ 277 h 299"/>
                  <a:gd name="T12" fmla="*/ 176 w 177"/>
                  <a:gd name="T13" fmla="*/ 235 h 299"/>
                </a:gdLst>
                <a:ahLst/>
                <a:cxnLst>
                  <a:cxn ang="0">
                    <a:pos x="T0" y="T1"/>
                  </a:cxn>
                  <a:cxn ang="0">
                    <a:pos x="T2" y="T3"/>
                  </a:cxn>
                  <a:cxn ang="0">
                    <a:pos x="T4" y="T5"/>
                  </a:cxn>
                  <a:cxn ang="0">
                    <a:pos x="T6" y="T7"/>
                  </a:cxn>
                  <a:cxn ang="0">
                    <a:pos x="T8" y="T9"/>
                  </a:cxn>
                  <a:cxn ang="0">
                    <a:pos x="T10" y="T11"/>
                  </a:cxn>
                  <a:cxn ang="0">
                    <a:pos x="T12" y="T13"/>
                  </a:cxn>
                </a:cxnLst>
                <a:rect l="0" t="0" r="r" b="b"/>
                <a:pathLst>
                  <a:path w="177" h="299">
                    <a:moveTo>
                      <a:pt x="176" y="235"/>
                    </a:moveTo>
                    <a:lnTo>
                      <a:pt x="68" y="0"/>
                    </a:lnTo>
                    <a:lnTo>
                      <a:pt x="66" y="0"/>
                    </a:lnTo>
                    <a:lnTo>
                      <a:pt x="0" y="269"/>
                    </a:lnTo>
                    <a:cubicBezTo>
                      <a:pt x="11" y="277"/>
                      <a:pt x="18" y="285"/>
                      <a:pt x="26" y="298"/>
                    </a:cubicBezTo>
                    <a:lnTo>
                      <a:pt x="155" y="277"/>
                    </a:lnTo>
                    <a:cubicBezTo>
                      <a:pt x="157" y="261"/>
                      <a:pt x="165" y="246"/>
                      <a:pt x="176" y="23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4"/>
              <p:cNvSpPr>
                <a:spLocks noChangeArrowheads="1"/>
              </p:cNvSpPr>
              <p:nvPr/>
            </p:nvSpPr>
            <p:spPr bwMode="auto">
              <a:xfrm>
                <a:off x="7080250" y="4251325"/>
                <a:ext cx="144463" cy="96838"/>
              </a:xfrm>
              <a:custGeom>
                <a:avLst/>
                <a:gdLst>
                  <a:gd name="T0" fmla="*/ 118 w 402"/>
                  <a:gd name="T1" fmla="*/ 261 h 270"/>
                  <a:gd name="T2" fmla="*/ 149 w 402"/>
                  <a:gd name="T3" fmla="*/ 269 h 270"/>
                  <a:gd name="T4" fmla="*/ 401 w 402"/>
                  <a:gd name="T5" fmla="*/ 18 h 270"/>
                  <a:gd name="T6" fmla="*/ 395 w 402"/>
                  <a:gd name="T7" fmla="*/ 8 h 270"/>
                  <a:gd name="T8" fmla="*/ 18 w 402"/>
                  <a:gd name="T9" fmla="*/ 0 h 270"/>
                  <a:gd name="T10" fmla="*/ 0 w 402"/>
                  <a:gd name="T11" fmla="*/ 29 h 270"/>
                  <a:gd name="T12" fmla="*/ 107 w 402"/>
                  <a:gd name="T13" fmla="*/ 263 h 270"/>
                  <a:gd name="T14" fmla="*/ 118 w 402"/>
                  <a:gd name="T15" fmla="*/ 261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270">
                    <a:moveTo>
                      <a:pt x="118" y="261"/>
                    </a:moveTo>
                    <a:cubicBezTo>
                      <a:pt x="128" y="261"/>
                      <a:pt x="141" y="263"/>
                      <a:pt x="149" y="269"/>
                    </a:cubicBezTo>
                    <a:lnTo>
                      <a:pt x="401" y="18"/>
                    </a:lnTo>
                    <a:cubicBezTo>
                      <a:pt x="398" y="15"/>
                      <a:pt x="398" y="10"/>
                      <a:pt x="395" y="8"/>
                    </a:cubicBezTo>
                    <a:lnTo>
                      <a:pt x="18" y="0"/>
                    </a:lnTo>
                    <a:cubicBezTo>
                      <a:pt x="15" y="10"/>
                      <a:pt x="7" y="21"/>
                      <a:pt x="0" y="29"/>
                    </a:cubicBezTo>
                    <a:lnTo>
                      <a:pt x="107" y="263"/>
                    </a:lnTo>
                    <a:cubicBezTo>
                      <a:pt x="112" y="261"/>
                      <a:pt x="115" y="261"/>
                      <a:pt x="118" y="26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5"/>
              <p:cNvSpPr>
                <a:spLocks noChangeArrowheads="1"/>
              </p:cNvSpPr>
              <p:nvPr/>
            </p:nvSpPr>
            <p:spPr bwMode="auto">
              <a:xfrm>
                <a:off x="7145338" y="4268788"/>
                <a:ext cx="112712" cy="107950"/>
              </a:xfrm>
              <a:custGeom>
                <a:avLst/>
                <a:gdLst>
                  <a:gd name="T0" fmla="*/ 252 w 311"/>
                  <a:gd name="T1" fmla="*/ 0 h 299"/>
                  <a:gd name="T2" fmla="*/ 0 w 311"/>
                  <a:gd name="T3" fmla="*/ 251 h 299"/>
                  <a:gd name="T4" fmla="*/ 6 w 311"/>
                  <a:gd name="T5" fmla="*/ 269 h 299"/>
                  <a:gd name="T6" fmla="*/ 278 w 311"/>
                  <a:gd name="T7" fmla="*/ 298 h 299"/>
                  <a:gd name="T8" fmla="*/ 310 w 311"/>
                  <a:gd name="T9" fmla="*/ 264 h 299"/>
                  <a:gd name="T10" fmla="*/ 270 w 311"/>
                  <a:gd name="T11" fmla="*/ 8 h 299"/>
                  <a:gd name="T12" fmla="*/ 252 w 311"/>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11" h="299">
                    <a:moveTo>
                      <a:pt x="252" y="0"/>
                    </a:moveTo>
                    <a:lnTo>
                      <a:pt x="0" y="251"/>
                    </a:lnTo>
                    <a:cubicBezTo>
                      <a:pt x="3" y="256"/>
                      <a:pt x="6" y="262"/>
                      <a:pt x="6" y="269"/>
                    </a:cubicBezTo>
                    <a:lnTo>
                      <a:pt x="278" y="298"/>
                    </a:lnTo>
                    <a:cubicBezTo>
                      <a:pt x="286" y="283"/>
                      <a:pt x="297" y="272"/>
                      <a:pt x="310" y="264"/>
                    </a:cubicBezTo>
                    <a:lnTo>
                      <a:pt x="270" y="8"/>
                    </a:lnTo>
                    <a:cubicBezTo>
                      <a:pt x="265" y="6"/>
                      <a:pt x="257" y="3"/>
                      <a:pt x="25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6"/>
              <p:cNvSpPr>
                <a:spLocks noChangeArrowheads="1"/>
              </p:cNvSpPr>
              <p:nvPr/>
            </p:nvSpPr>
            <p:spPr bwMode="auto">
              <a:xfrm>
                <a:off x="6894513" y="4081463"/>
                <a:ext cx="509587" cy="509587"/>
              </a:xfrm>
              <a:custGeom>
                <a:avLst/>
                <a:gdLst>
                  <a:gd name="T0" fmla="*/ 708 w 1417"/>
                  <a:gd name="T1" fmla="*/ 0 h 1415"/>
                  <a:gd name="T2" fmla="*/ 0 w 1417"/>
                  <a:gd name="T3" fmla="*/ 707 h 1415"/>
                  <a:gd name="T4" fmla="*/ 708 w 1417"/>
                  <a:gd name="T5" fmla="*/ 1414 h 1415"/>
                  <a:gd name="T6" fmla="*/ 1416 w 1417"/>
                  <a:gd name="T7" fmla="*/ 707 h 1415"/>
                  <a:gd name="T8" fmla="*/ 708 w 1417"/>
                  <a:gd name="T9" fmla="*/ 0 h 1415"/>
                  <a:gd name="T10" fmla="*/ 1041 w 1417"/>
                  <a:gd name="T11" fmla="*/ 919 h 1415"/>
                  <a:gd name="T12" fmla="*/ 1007 w 1417"/>
                  <a:gd name="T13" fmla="*/ 911 h 1415"/>
                  <a:gd name="T14" fmla="*/ 821 w 1417"/>
                  <a:gd name="T15" fmla="*/ 1089 h 1415"/>
                  <a:gd name="T16" fmla="*/ 828 w 1417"/>
                  <a:gd name="T17" fmla="*/ 1121 h 1415"/>
                  <a:gd name="T18" fmla="*/ 758 w 1417"/>
                  <a:gd name="T19" fmla="*/ 1192 h 1415"/>
                  <a:gd name="T20" fmla="*/ 687 w 1417"/>
                  <a:gd name="T21" fmla="*/ 1121 h 1415"/>
                  <a:gd name="T22" fmla="*/ 690 w 1417"/>
                  <a:gd name="T23" fmla="*/ 1100 h 1415"/>
                  <a:gd name="T24" fmla="*/ 412 w 1417"/>
                  <a:gd name="T25" fmla="*/ 903 h 1415"/>
                  <a:gd name="T26" fmla="*/ 370 w 1417"/>
                  <a:gd name="T27" fmla="*/ 916 h 1415"/>
                  <a:gd name="T28" fmla="*/ 299 w 1417"/>
                  <a:gd name="T29" fmla="*/ 846 h 1415"/>
                  <a:gd name="T30" fmla="*/ 364 w 1417"/>
                  <a:gd name="T31" fmla="*/ 775 h 1415"/>
                  <a:gd name="T32" fmla="*/ 430 w 1417"/>
                  <a:gd name="T33" fmla="*/ 506 h 1415"/>
                  <a:gd name="T34" fmla="*/ 396 w 1417"/>
                  <a:gd name="T35" fmla="*/ 445 h 1415"/>
                  <a:gd name="T36" fmla="*/ 467 w 1417"/>
                  <a:gd name="T37" fmla="*/ 375 h 1415"/>
                  <a:gd name="T38" fmla="*/ 535 w 1417"/>
                  <a:gd name="T39" fmla="*/ 424 h 1415"/>
                  <a:gd name="T40" fmla="*/ 912 w 1417"/>
                  <a:gd name="T41" fmla="*/ 432 h 1415"/>
                  <a:gd name="T42" fmla="*/ 978 w 1417"/>
                  <a:gd name="T43" fmla="*/ 385 h 1415"/>
                  <a:gd name="T44" fmla="*/ 1049 w 1417"/>
                  <a:gd name="T45" fmla="*/ 456 h 1415"/>
                  <a:gd name="T46" fmla="*/ 1009 w 1417"/>
                  <a:gd name="T47" fmla="*/ 519 h 1415"/>
                  <a:gd name="T48" fmla="*/ 1049 w 1417"/>
                  <a:gd name="T49" fmla="*/ 775 h 1415"/>
                  <a:gd name="T50" fmla="*/ 1109 w 1417"/>
                  <a:gd name="T51" fmla="*/ 846 h 1415"/>
                  <a:gd name="T52" fmla="*/ 1041 w 1417"/>
                  <a:gd name="T53" fmla="*/ 919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7" h="1415">
                    <a:moveTo>
                      <a:pt x="708" y="0"/>
                    </a:moveTo>
                    <a:cubicBezTo>
                      <a:pt x="317" y="0"/>
                      <a:pt x="0" y="317"/>
                      <a:pt x="0" y="707"/>
                    </a:cubicBezTo>
                    <a:cubicBezTo>
                      <a:pt x="0" y="1098"/>
                      <a:pt x="317" y="1414"/>
                      <a:pt x="708" y="1414"/>
                    </a:cubicBezTo>
                    <a:cubicBezTo>
                      <a:pt x="1099" y="1414"/>
                      <a:pt x="1416" y="1097"/>
                      <a:pt x="1416" y="707"/>
                    </a:cubicBezTo>
                    <a:cubicBezTo>
                      <a:pt x="1413" y="314"/>
                      <a:pt x="1099" y="0"/>
                      <a:pt x="708" y="0"/>
                    </a:cubicBezTo>
                    <a:close/>
                    <a:moveTo>
                      <a:pt x="1041" y="919"/>
                    </a:moveTo>
                    <a:cubicBezTo>
                      <a:pt x="1028" y="919"/>
                      <a:pt x="1017" y="916"/>
                      <a:pt x="1007" y="911"/>
                    </a:cubicBezTo>
                    <a:lnTo>
                      <a:pt x="821" y="1089"/>
                    </a:lnTo>
                    <a:cubicBezTo>
                      <a:pt x="826" y="1100"/>
                      <a:pt x="828" y="1110"/>
                      <a:pt x="828" y="1121"/>
                    </a:cubicBezTo>
                    <a:cubicBezTo>
                      <a:pt x="828" y="1160"/>
                      <a:pt x="798" y="1192"/>
                      <a:pt x="758" y="1192"/>
                    </a:cubicBezTo>
                    <a:cubicBezTo>
                      <a:pt x="719" y="1192"/>
                      <a:pt x="687" y="1160"/>
                      <a:pt x="687" y="1121"/>
                    </a:cubicBezTo>
                    <a:cubicBezTo>
                      <a:pt x="687" y="1113"/>
                      <a:pt x="690" y="1108"/>
                      <a:pt x="690" y="1100"/>
                    </a:cubicBezTo>
                    <a:lnTo>
                      <a:pt x="412" y="903"/>
                    </a:lnTo>
                    <a:cubicBezTo>
                      <a:pt x="399" y="911"/>
                      <a:pt x="385" y="916"/>
                      <a:pt x="370" y="916"/>
                    </a:cubicBezTo>
                    <a:cubicBezTo>
                      <a:pt x="330" y="916"/>
                      <a:pt x="299" y="885"/>
                      <a:pt x="299" y="846"/>
                    </a:cubicBezTo>
                    <a:cubicBezTo>
                      <a:pt x="299" y="809"/>
                      <a:pt x="328" y="777"/>
                      <a:pt x="364" y="775"/>
                    </a:cubicBezTo>
                    <a:lnTo>
                      <a:pt x="430" y="506"/>
                    </a:lnTo>
                    <a:cubicBezTo>
                      <a:pt x="409" y="493"/>
                      <a:pt x="396" y="472"/>
                      <a:pt x="396" y="445"/>
                    </a:cubicBezTo>
                    <a:cubicBezTo>
                      <a:pt x="396" y="406"/>
                      <a:pt x="427" y="375"/>
                      <a:pt x="467" y="375"/>
                    </a:cubicBezTo>
                    <a:cubicBezTo>
                      <a:pt x="498" y="375"/>
                      <a:pt x="524" y="396"/>
                      <a:pt x="535" y="424"/>
                    </a:cubicBezTo>
                    <a:lnTo>
                      <a:pt x="912" y="432"/>
                    </a:lnTo>
                    <a:cubicBezTo>
                      <a:pt x="923" y="404"/>
                      <a:pt x="949" y="385"/>
                      <a:pt x="978" y="385"/>
                    </a:cubicBezTo>
                    <a:cubicBezTo>
                      <a:pt x="1017" y="385"/>
                      <a:pt x="1049" y="417"/>
                      <a:pt x="1049" y="456"/>
                    </a:cubicBezTo>
                    <a:cubicBezTo>
                      <a:pt x="1049" y="485"/>
                      <a:pt x="1033" y="508"/>
                      <a:pt x="1009" y="519"/>
                    </a:cubicBezTo>
                    <a:lnTo>
                      <a:pt x="1049" y="775"/>
                    </a:lnTo>
                    <a:cubicBezTo>
                      <a:pt x="1083" y="780"/>
                      <a:pt x="1109" y="809"/>
                      <a:pt x="1109" y="846"/>
                    </a:cubicBezTo>
                    <a:cubicBezTo>
                      <a:pt x="1112" y="885"/>
                      <a:pt x="1080" y="919"/>
                      <a:pt x="1041" y="91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4" name="Group 293"/>
          <p:cNvGrpSpPr/>
          <p:nvPr/>
        </p:nvGrpSpPr>
        <p:grpSpPr>
          <a:xfrm>
            <a:off x="2640719" y="3155278"/>
            <a:ext cx="582945" cy="635162"/>
            <a:chOff x="11128158" y="1758788"/>
            <a:chExt cx="582945" cy="635162"/>
          </a:xfrm>
        </p:grpSpPr>
        <p:sp>
          <p:nvSpPr>
            <p:cNvPr id="252" name="Rectangle 251"/>
            <p:cNvSpPr/>
            <p:nvPr/>
          </p:nvSpPr>
          <p:spPr>
            <a:xfrm>
              <a:off x="11128158"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4" name="Group 103"/>
            <p:cNvGrpSpPr/>
            <p:nvPr/>
          </p:nvGrpSpPr>
          <p:grpSpPr>
            <a:xfrm>
              <a:off x="11241397" y="1822288"/>
              <a:ext cx="366075" cy="514343"/>
              <a:chOff x="2633663" y="5051425"/>
              <a:chExt cx="442912" cy="622300"/>
            </a:xfrm>
          </p:grpSpPr>
          <p:sp>
            <p:nvSpPr>
              <p:cNvPr id="58" name="Freeform 56"/>
              <p:cNvSpPr>
                <a:spLocks noChangeArrowheads="1"/>
              </p:cNvSpPr>
              <p:nvPr/>
            </p:nvSpPr>
            <p:spPr bwMode="auto">
              <a:xfrm>
                <a:off x="2633663" y="5300663"/>
                <a:ext cx="442912" cy="73025"/>
              </a:xfrm>
              <a:custGeom>
                <a:avLst/>
                <a:gdLst>
                  <a:gd name="T0" fmla="*/ 1201 w 1230"/>
                  <a:gd name="T1" fmla="*/ 199 h 202"/>
                  <a:gd name="T2" fmla="*/ 1229 w 1230"/>
                  <a:gd name="T3" fmla="*/ 173 h 202"/>
                  <a:gd name="T4" fmla="*/ 1229 w 1230"/>
                  <a:gd name="T5" fmla="*/ 28 h 202"/>
                  <a:gd name="T6" fmla="*/ 1201 w 1230"/>
                  <a:gd name="T7" fmla="*/ 2 h 202"/>
                  <a:gd name="T8" fmla="*/ 401 w 1230"/>
                  <a:gd name="T9" fmla="*/ 2 h 202"/>
                  <a:gd name="T10" fmla="*/ 401 w 1230"/>
                  <a:gd name="T11" fmla="*/ 201 h 202"/>
                  <a:gd name="T12" fmla="*/ 1201 w 1230"/>
                  <a:gd name="T13" fmla="*/ 199 h 202"/>
                  <a:gd name="T14" fmla="*/ 333 w 1230"/>
                  <a:gd name="T15" fmla="*/ 199 h 202"/>
                  <a:gd name="T16" fmla="*/ 333 w 1230"/>
                  <a:gd name="T17" fmla="*/ 0 h 202"/>
                  <a:gd name="T18" fmla="*/ 29 w 1230"/>
                  <a:gd name="T19" fmla="*/ 0 h 202"/>
                  <a:gd name="T20" fmla="*/ 0 w 1230"/>
                  <a:gd name="T21" fmla="*/ 26 h 202"/>
                  <a:gd name="T22" fmla="*/ 0 w 1230"/>
                  <a:gd name="T23" fmla="*/ 170 h 202"/>
                  <a:gd name="T24" fmla="*/ 29 w 1230"/>
                  <a:gd name="T25" fmla="*/ 196 h 202"/>
                  <a:gd name="T26" fmla="*/ 333 w 1230"/>
                  <a:gd name="T27"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202">
                    <a:moveTo>
                      <a:pt x="1201" y="199"/>
                    </a:moveTo>
                    <a:cubicBezTo>
                      <a:pt x="1216" y="199"/>
                      <a:pt x="1229" y="186"/>
                      <a:pt x="1229" y="173"/>
                    </a:cubicBezTo>
                    <a:lnTo>
                      <a:pt x="1229" y="28"/>
                    </a:lnTo>
                    <a:cubicBezTo>
                      <a:pt x="1229" y="13"/>
                      <a:pt x="1216" y="2"/>
                      <a:pt x="1201" y="2"/>
                    </a:cubicBezTo>
                    <a:lnTo>
                      <a:pt x="401" y="2"/>
                    </a:lnTo>
                    <a:lnTo>
                      <a:pt x="401" y="201"/>
                    </a:lnTo>
                    <a:lnTo>
                      <a:pt x="1201" y="199"/>
                    </a:lnTo>
                    <a:close/>
                    <a:moveTo>
                      <a:pt x="333" y="199"/>
                    </a:moveTo>
                    <a:lnTo>
                      <a:pt x="333" y="0"/>
                    </a:lnTo>
                    <a:lnTo>
                      <a:pt x="29" y="0"/>
                    </a:lnTo>
                    <a:cubicBezTo>
                      <a:pt x="13" y="0"/>
                      <a:pt x="0" y="13"/>
                      <a:pt x="0" y="26"/>
                    </a:cubicBezTo>
                    <a:lnTo>
                      <a:pt x="0" y="170"/>
                    </a:lnTo>
                    <a:cubicBezTo>
                      <a:pt x="0" y="186"/>
                      <a:pt x="13" y="196"/>
                      <a:pt x="29" y="196"/>
                    </a:cubicBezTo>
                    <a:lnTo>
                      <a:pt x="333" y="199"/>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7"/>
              <p:cNvSpPr>
                <a:spLocks noChangeArrowheads="1"/>
              </p:cNvSpPr>
              <p:nvPr/>
            </p:nvSpPr>
            <p:spPr bwMode="auto">
              <a:xfrm>
                <a:off x="2867025" y="5529263"/>
                <a:ext cx="209550" cy="73025"/>
              </a:xfrm>
              <a:custGeom>
                <a:avLst/>
                <a:gdLst>
                  <a:gd name="T0" fmla="*/ 551 w 580"/>
                  <a:gd name="T1" fmla="*/ 0 h 201"/>
                  <a:gd name="T2" fmla="*/ 0 w 580"/>
                  <a:gd name="T3" fmla="*/ 0 h 201"/>
                  <a:gd name="T4" fmla="*/ 0 w 580"/>
                  <a:gd name="T5" fmla="*/ 200 h 201"/>
                  <a:gd name="T6" fmla="*/ 551 w 580"/>
                  <a:gd name="T7" fmla="*/ 200 h 201"/>
                  <a:gd name="T8" fmla="*/ 579 w 580"/>
                  <a:gd name="T9" fmla="*/ 171 h 201"/>
                  <a:gd name="T10" fmla="*/ 579 w 580"/>
                  <a:gd name="T11" fmla="*/ 29 h 201"/>
                  <a:gd name="T12" fmla="*/ 551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551" y="0"/>
                    </a:moveTo>
                    <a:lnTo>
                      <a:pt x="0" y="0"/>
                    </a:lnTo>
                    <a:lnTo>
                      <a:pt x="0" y="200"/>
                    </a:lnTo>
                    <a:lnTo>
                      <a:pt x="551" y="200"/>
                    </a:lnTo>
                    <a:cubicBezTo>
                      <a:pt x="566" y="200"/>
                      <a:pt x="579" y="186"/>
                      <a:pt x="579" y="171"/>
                    </a:cubicBezTo>
                    <a:lnTo>
                      <a:pt x="579" y="29"/>
                    </a:lnTo>
                    <a:cubicBezTo>
                      <a:pt x="579" y="13"/>
                      <a:pt x="566" y="0"/>
                      <a:pt x="551"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8"/>
              <p:cNvSpPr>
                <a:spLocks noChangeArrowheads="1"/>
              </p:cNvSpPr>
              <p:nvPr/>
            </p:nvSpPr>
            <p:spPr bwMode="auto">
              <a:xfrm>
                <a:off x="2633663" y="5529263"/>
                <a:ext cx="209550" cy="73025"/>
              </a:xfrm>
              <a:custGeom>
                <a:avLst/>
                <a:gdLst>
                  <a:gd name="T0" fmla="*/ 29 w 580"/>
                  <a:gd name="T1" fmla="*/ 0 h 201"/>
                  <a:gd name="T2" fmla="*/ 0 w 580"/>
                  <a:gd name="T3" fmla="*/ 27 h 201"/>
                  <a:gd name="T4" fmla="*/ 0 w 580"/>
                  <a:gd name="T5" fmla="*/ 171 h 201"/>
                  <a:gd name="T6" fmla="*/ 29 w 580"/>
                  <a:gd name="T7" fmla="*/ 200 h 201"/>
                  <a:gd name="T8" fmla="*/ 579 w 580"/>
                  <a:gd name="T9" fmla="*/ 200 h 201"/>
                  <a:gd name="T10" fmla="*/ 579 w 580"/>
                  <a:gd name="T11" fmla="*/ 0 h 201"/>
                  <a:gd name="T12" fmla="*/ 29 w 58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80" h="201">
                    <a:moveTo>
                      <a:pt x="29" y="0"/>
                    </a:moveTo>
                    <a:cubicBezTo>
                      <a:pt x="13" y="0"/>
                      <a:pt x="0" y="13"/>
                      <a:pt x="0" y="27"/>
                    </a:cubicBezTo>
                    <a:lnTo>
                      <a:pt x="0" y="171"/>
                    </a:lnTo>
                    <a:cubicBezTo>
                      <a:pt x="0" y="186"/>
                      <a:pt x="13" y="200"/>
                      <a:pt x="29" y="200"/>
                    </a:cubicBezTo>
                    <a:lnTo>
                      <a:pt x="579" y="200"/>
                    </a:lnTo>
                    <a:lnTo>
                      <a:pt x="579" y="0"/>
                    </a:ln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9"/>
              <p:cNvSpPr>
                <a:spLocks noChangeArrowheads="1"/>
              </p:cNvSpPr>
              <p:nvPr/>
            </p:nvSpPr>
            <p:spPr bwMode="auto">
              <a:xfrm>
                <a:off x="2867025" y="5192713"/>
                <a:ext cx="146050" cy="71437"/>
              </a:xfrm>
              <a:custGeom>
                <a:avLst/>
                <a:gdLst>
                  <a:gd name="T0" fmla="*/ 380 w 407"/>
                  <a:gd name="T1" fmla="*/ 199 h 200"/>
                  <a:gd name="T2" fmla="*/ 406 w 407"/>
                  <a:gd name="T3" fmla="*/ 173 h 200"/>
                  <a:gd name="T4" fmla="*/ 406 w 407"/>
                  <a:gd name="T5" fmla="*/ 29 h 200"/>
                  <a:gd name="T6" fmla="*/ 380 w 407"/>
                  <a:gd name="T7" fmla="*/ 0 h 200"/>
                  <a:gd name="T8" fmla="*/ 0 w 407"/>
                  <a:gd name="T9" fmla="*/ 0 h 200"/>
                  <a:gd name="T10" fmla="*/ 0 w 407"/>
                  <a:gd name="T11" fmla="*/ 199 h 200"/>
                  <a:gd name="T12" fmla="*/ 380 w 407"/>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07" h="200">
                    <a:moveTo>
                      <a:pt x="380" y="199"/>
                    </a:moveTo>
                    <a:cubicBezTo>
                      <a:pt x="396" y="199"/>
                      <a:pt x="406" y="186"/>
                      <a:pt x="406" y="173"/>
                    </a:cubicBezTo>
                    <a:lnTo>
                      <a:pt x="406" y="29"/>
                    </a:lnTo>
                    <a:cubicBezTo>
                      <a:pt x="406" y="13"/>
                      <a:pt x="393" y="0"/>
                      <a:pt x="380" y="0"/>
                    </a:cubicBezTo>
                    <a:lnTo>
                      <a:pt x="0" y="0"/>
                    </a:lnTo>
                    <a:lnTo>
                      <a:pt x="0" y="199"/>
                    </a:lnTo>
                    <a:lnTo>
                      <a:pt x="380" y="19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60"/>
              <p:cNvSpPr>
                <a:spLocks noChangeArrowheads="1"/>
              </p:cNvSpPr>
              <p:nvPr/>
            </p:nvSpPr>
            <p:spPr bwMode="auto">
              <a:xfrm>
                <a:off x="2693988" y="5192713"/>
                <a:ext cx="147637" cy="71437"/>
              </a:xfrm>
              <a:custGeom>
                <a:avLst/>
                <a:gdLst>
                  <a:gd name="T0" fmla="*/ 29 w 410"/>
                  <a:gd name="T1" fmla="*/ 199 h 200"/>
                  <a:gd name="T2" fmla="*/ 409 w 410"/>
                  <a:gd name="T3" fmla="*/ 199 h 200"/>
                  <a:gd name="T4" fmla="*/ 409 w 410"/>
                  <a:gd name="T5" fmla="*/ 0 h 200"/>
                  <a:gd name="T6" fmla="*/ 29 w 410"/>
                  <a:gd name="T7" fmla="*/ 0 h 200"/>
                  <a:gd name="T8" fmla="*/ 0 w 410"/>
                  <a:gd name="T9" fmla="*/ 29 h 200"/>
                  <a:gd name="T10" fmla="*/ 0 w 410"/>
                  <a:gd name="T11" fmla="*/ 173 h 200"/>
                  <a:gd name="T12" fmla="*/ 29 w 410"/>
                  <a:gd name="T13" fmla="*/ 199 h 200"/>
                </a:gdLst>
                <a:ahLst/>
                <a:cxnLst>
                  <a:cxn ang="0">
                    <a:pos x="T0" y="T1"/>
                  </a:cxn>
                  <a:cxn ang="0">
                    <a:pos x="T2" y="T3"/>
                  </a:cxn>
                  <a:cxn ang="0">
                    <a:pos x="T4" y="T5"/>
                  </a:cxn>
                  <a:cxn ang="0">
                    <a:pos x="T6" y="T7"/>
                  </a:cxn>
                  <a:cxn ang="0">
                    <a:pos x="T8" y="T9"/>
                  </a:cxn>
                  <a:cxn ang="0">
                    <a:pos x="T10" y="T11"/>
                  </a:cxn>
                  <a:cxn ang="0">
                    <a:pos x="T12" y="T13"/>
                  </a:cxn>
                </a:cxnLst>
                <a:rect l="0" t="0" r="r" b="b"/>
                <a:pathLst>
                  <a:path w="410" h="200">
                    <a:moveTo>
                      <a:pt x="29" y="199"/>
                    </a:moveTo>
                    <a:lnTo>
                      <a:pt x="409" y="199"/>
                    </a:lnTo>
                    <a:lnTo>
                      <a:pt x="409" y="0"/>
                    </a:lnTo>
                    <a:lnTo>
                      <a:pt x="29" y="0"/>
                    </a:lnTo>
                    <a:cubicBezTo>
                      <a:pt x="13" y="0"/>
                      <a:pt x="0" y="13"/>
                      <a:pt x="0" y="29"/>
                    </a:cubicBezTo>
                    <a:lnTo>
                      <a:pt x="0" y="173"/>
                    </a:lnTo>
                    <a:cubicBezTo>
                      <a:pt x="3" y="186"/>
                      <a:pt x="16" y="199"/>
                      <a:pt x="29"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61"/>
              <p:cNvSpPr>
                <a:spLocks noChangeArrowheads="1"/>
              </p:cNvSpPr>
              <p:nvPr/>
            </p:nvSpPr>
            <p:spPr bwMode="auto">
              <a:xfrm>
                <a:off x="2841625" y="5600700"/>
                <a:ext cx="25400" cy="3175"/>
              </a:xfrm>
              <a:custGeom>
                <a:avLst/>
                <a:gdLst>
                  <a:gd name="T0" fmla="*/ 34 w 69"/>
                  <a:gd name="T1" fmla="*/ 7 h 8"/>
                  <a:gd name="T2" fmla="*/ 0 w 69"/>
                  <a:gd name="T3" fmla="*/ 7 h 8"/>
                  <a:gd name="T4" fmla="*/ 0 w 69"/>
                  <a:gd name="T5" fmla="*/ 0 h 8"/>
                  <a:gd name="T6" fmla="*/ 68 w 69"/>
                  <a:gd name="T7" fmla="*/ 0 h 8"/>
                  <a:gd name="T8" fmla="*/ 68 w 69"/>
                  <a:gd name="T9" fmla="*/ 7 h 8"/>
                  <a:gd name="T10" fmla="*/ 34 w 69"/>
                  <a:gd name="T11" fmla="*/ 7 h 8"/>
                </a:gdLst>
                <a:ahLst/>
                <a:cxnLst>
                  <a:cxn ang="0">
                    <a:pos x="T0" y="T1"/>
                  </a:cxn>
                  <a:cxn ang="0">
                    <a:pos x="T2" y="T3"/>
                  </a:cxn>
                  <a:cxn ang="0">
                    <a:pos x="T4" y="T5"/>
                  </a:cxn>
                  <a:cxn ang="0">
                    <a:pos x="T6" y="T7"/>
                  </a:cxn>
                  <a:cxn ang="0">
                    <a:pos x="T8" y="T9"/>
                  </a:cxn>
                  <a:cxn ang="0">
                    <a:pos x="T10" y="T11"/>
                  </a:cxn>
                </a:cxnLst>
                <a:rect l="0" t="0" r="r" b="b"/>
                <a:pathLst>
                  <a:path w="69" h="8">
                    <a:moveTo>
                      <a:pt x="34" y="7"/>
                    </a:moveTo>
                    <a:lnTo>
                      <a:pt x="0" y="7"/>
                    </a:lnTo>
                    <a:lnTo>
                      <a:pt x="0" y="0"/>
                    </a:lnTo>
                    <a:lnTo>
                      <a:pt x="68" y="0"/>
                    </a:lnTo>
                    <a:lnTo>
                      <a:pt x="68" y="7"/>
                    </a:lnTo>
                    <a:lnTo>
                      <a:pt x="34" y="7"/>
                    </a:lnTo>
                  </a:path>
                </a:pathLst>
              </a:custGeom>
              <a:solidFill>
                <a:srgbClr val="F8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2"/>
              <p:cNvSpPr>
                <a:spLocks noChangeArrowheads="1"/>
              </p:cNvSpPr>
              <p:nvPr/>
            </p:nvSpPr>
            <p:spPr bwMode="auto">
              <a:xfrm>
                <a:off x="2693988" y="5414963"/>
                <a:ext cx="212725" cy="71437"/>
              </a:xfrm>
              <a:custGeom>
                <a:avLst/>
                <a:gdLst>
                  <a:gd name="T0" fmla="*/ 29 w 589"/>
                  <a:gd name="T1" fmla="*/ 0 h 200"/>
                  <a:gd name="T2" fmla="*/ 0 w 589"/>
                  <a:gd name="T3" fmla="*/ 29 h 200"/>
                  <a:gd name="T4" fmla="*/ 0 w 589"/>
                  <a:gd name="T5" fmla="*/ 173 h 200"/>
                  <a:gd name="T6" fmla="*/ 29 w 589"/>
                  <a:gd name="T7" fmla="*/ 199 h 200"/>
                  <a:gd name="T8" fmla="*/ 588 w 589"/>
                  <a:gd name="T9" fmla="*/ 199 h 200"/>
                  <a:gd name="T10" fmla="*/ 588 w 589"/>
                  <a:gd name="T11" fmla="*/ 0 h 200"/>
                  <a:gd name="T12" fmla="*/ 29 w 58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589" h="200">
                    <a:moveTo>
                      <a:pt x="29" y="0"/>
                    </a:moveTo>
                    <a:cubicBezTo>
                      <a:pt x="13" y="0"/>
                      <a:pt x="0" y="13"/>
                      <a:pt x="0" y="29"/>
                    </a:cubicBezTo>
                    <a:lnTo>
                      <a:pt x="0" y="173"/>
                    </a:lnTo>
                    <a:cubicBezTo>
                      <a:pt x="0" y="188"/>
                      <a:pt x="13" y="199"/>
                      <a:pt x="29" y="199"/>
                    </a:cubicBezTo>
                    <a:lnTo>
                      <a:pt x="588" y="199"/>
                    </a:lnTo>
                    <a:lnTo>
                      <a:pt x="588" y="0"/>
                    </a:ln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3"/>
              <p:cNvSpPr>
                <a:spLocks noChangeArrowheads="1"/>
              </p:cNvSpPr>
              <p:nvPr/>
            </p:nvSpPr>
            <p:spPr bwMode="auto">
              <a:xfrm>
                <a:off x="2930525" y="5414963"/>
                <a:ext cx="82550" cy="71437"/>
              </a:xfrm>
              <a:custGeom>
                <a:avLst/>
                <a:gdLst>
                  <a:gd name="T0" fmla="*/ 0 w 229"/>
                  <a:gd name="T1" fmla="*/ 0 h 200"/>
                  <a:gd name="T2" fmla="*/ 0 w 229"/>
                  <a:gd name="T3" fmla="*/ 199 h 200"/>
                  <a:gd name="T4" fmla="*/ 202 w 229"/>
                  <a:gd name="T5" fmla="*/ 199 h 200"/>
                  <a:gd name="T6" fmla="*/ 228 w 229"/>
                  <a:gd name="T7" fmla="*/ 173 h 200"/>
                  <a:gd name="T8" fmla="*/ 228 w 229"/>
                  <a:gd name="T9" fmla="*/ 29 h 200"/>
                  <a:gd name="T10" fmla="*/ 202 w 229"/>
                  <a:gd name="T11" fmla="*/ 0 h 200"/>
                  <a:gd name="T12" fmla="*/ 0 w 229"/>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9" h="200">
                    <a:moveTo>
                      <a:pt x="0" y="0"/>
                    </a:moveTo>
                    <a:lnTo>
                      <a:pt x="0" y="199"/>
                    </a:lnTo>
                    <a:lnTo>
                      <a:pt x="202" y="199"/>
                    </a:lnTo>
                    <a:cubicBezTo>
                      <a:pt x="218" y="199"/>
                      <a:pt x="228" y="186"/>
                      <a:pt x="228" y="173"/>
                    </a:cubicBezTo>
                    <a:lnTo>
                      <a:pt x="228" y="29"/>
                    </a:lnTo>
                    <a:cubicBezTo>
                      <a:pt x="228" y="13"/>
                      <a:pt x="215" y="0"/>
                      <a:pt x="202"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4"/>
              <p:cNvSpPr>
                <a:spLocks noChangeArrowheads="1"/>
              </p:cNvSpPr>
              <p:nvPr/>
            </p:nvSpPr>
            <p:spPr bwMode="auto">
              <a:xfrm>
                <a:off x="2841625" y="5600700"/>
                <a:ext cx="25400" cy="73025"/>
              </a:xfrm>
              <a:custGeom>
                <a:avLst/>
                <a:gdLst>
                  <a:gd name="T0" fmla="*/ 34 w 69"/>
                  <a:gd name="T1" fmla="*/ 201 h 202"/>
                  <a:gd name="T2" fmla="*/ 0 w 69"/>
                  <a:gd name="T3" fmla="*/ 201 h 202"/>
                  <a:gd name="T4" fmla="*/ 0 w 69"/>
                  <a:gd name="T5" fmla="*/ 0 h 202"/>
                  <a:gd name="T6" fmla="*/ 68 w 69"/>
                  <a:gd name="T7" fmla="*/ 0 h 202"/>
                  <a:gd name="T8" fmla="*/ 68 w 69"/>
                  <a:gd name="T9" fmla="*/ 201 h 202"/>
                  <a:gd name="T10" fmla="*/ 34 w 69"/>
                  <a:gd name="T11" fmla="*/ 201 h 202"/>
                </a:gdLst>
                <a:ahLst/>
                <a:cxnLst>
                  <a:cxn ang="0">
                    <a:pos x="T0" y="T1"/>
                  </a:cxn>
                  <a:cxn ang="0">
                    <a:pos x="T2" y="T3"/>
                  </a:cxn>
                  <a:cxn ang="0">
                    <a:pos x="T4" y="T5"/>
                  </a:cxn>
                  <a:cxn ang="0">
                    <a:pos x="T6" y="T7"/>
                  </a:cxn>
                  <a:cxn ang="0">
                    <a:pos x="T8" y="T9"/>
                  </a:cxn>
                  <a:cxn ang="0">
                    <a:pos x="T10" y="T11"/>
                  </a:cxn>
                </a:cxnLst>
                <a:rect l="0" t="0" r="r" b="b"/>
                <a:pathLst>
                  <a:path w="69" h="202">
                    <a:moveTo>
                      <a:pt x="34" y="201"/>
                    </a:moveTo>
                    <a:lnTo>
                      <a:pt x="0" y="201"/>
                    </a:lnTo>
                    <a:lnTo>
                      <a:pt x="0" y="0"/>
                    </a:lnTo>
                    <a:lnTo>
                      <a:pt x="68" y="0"/>
                    </a:lnTo>
                    <a:lnTo>
                      <a:pt x="68" y="201"/>
                    </a:lnTo>
                    <a:lnTo>
                      <a:pt x="34" y="201"/>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5"/>
              <p:cNvSpPr>
                <a:spLocks noChangeArrowheads="1"/>
              </p:cNvSpPr>
              <p:nvPr/>
            </p:nvSpPr>
            <p:spPr bwMode="auto">
              <a:xfrm>
                <a:off x="2805113" y="5051425"/>
                <a:ext cx="100012" cy="141288"/>
              </a:xfrm>
              <a:custGeom>
                <a:avLst/>
                <a:gdLst>
                  <a:gd name="T0" fmla="*/ 275 w 276"/>
                  <a:gd name="T1" fmla="*/ 236 h 394"/>
                  <a:gd name="T2" fmla="*/ 139 w 276"/>
                  <a:gd name="T3" fmla="*/ 0 h 394"/>
                  <a:gd name="T4" fmla="*/ 0 w 276"/>
                  <a:gd name="T5" fmla="*/ 236 h 394"/>
                  <a:gd name="T6" fmla="*/ 102 w 276"/>
                  <a:gd name="T7" fmla="*/ 236 h 394"/>
                  <a:gd name="T8" fmla="*/ 102 w 276"/>
                  <a:gd name="T9" fmla="*/ 393 h 394"/>
                  <a:gd name="T10" fmla="*/ 173 w 276"/>
                  <a:gd name="T11" fmla="*/ 393 h 394"/>
                  <a:gd name="T12" fmla="*/ 173 w 276"/>
                  <a:gd name="T13" fmla="*/ 236 h 394"/>
                  <a:gd name="T14" fmla="*/ 275 w 276"/>
                  <a:gd name="T15" fmla="*/ 236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94">
                    <a:moveTo>
                      <a:pt x="275" y="236"/>
                    </a:moveTo>
                    <a:lnTo>
                      <a:pt x="139" y="0"/>
                    </a:lnTo>
                    <a:lnTo>
                      <a:pt x="0" y="236"/>
                    </a:lnTo>
                    <a:lnTo>
                      <a:pt x="102" y="236"/>
                    </a:lnTo>
                    <a:lnTo>
                      <a:pt x="102" y="393"/>
                    </a:lnTo>
                    <a:lnTo>
                      <a:pt x="173" y="393"/>
                    </a:lnTo>
                    <a:lnTo>
                      <a:pt x="173" y="236"/>
                    </a:lnTo>
                    <a:lnTo>
                      <a:pt x="275" y="23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5" name="Group 294"/>
          <p:cNvGrpSpPr/>
          <p:nvPr/>
        </p:nvGrpSpPr>
        <p:grpSpPr>
          <a:xfrm>
            <a:off x="10616565" y="2631987"/>
            <a:ext cx="587467" cy="635162"/>
            <a:chOff x="598905" y="2882206"/>
            <a:chExt cx="587467" cy="635162"/>
          </a:xfrm>
        </p:grpSpPr>
        <p:sp>
          <p:nvSpPr>
            <p:cNvPr id="263" name="Rectangle 262"/>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Freeform 46"/>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6" name="Group 295"/>
          <p:cNvGrpSpPr/>
          <p:nvPr/>
        </p:nvGrpSpPr>
        <p:grpSpPr>
          <a:xfrm>
            <a:off x="1517599" y="4294837"/>
            <a:ext cx="667030" cy="635162"/>
            <a:chOff x="1604613" y="2882206"/>
            <a:chExt cx="667030" cy="635162"/>
          </a:xfrm>
        </p:grpSpPr>
        <p:sp>
          <p:nvSpPr>
            <p:cNvPr id="262" name="Rectangle 261"/>
            <p:cNvSpPr/>
            <p:nvPr/>
          </p:nvSpPr>
          <p:spPr>
            <a:xfrm>
              <a:off x="1604613"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p:cNvGrpSpPr/>
            <p:nvPr/>
          </p:nvGrpSpPr>
          <p:grpSpPr>
            <a:xfrm>
              <a:off x="1656521" y="2969368"/>
              <a:ext cx="566827" cy="444801"/>
              <a:chOff x="4667250" y="5094288"/>
              <a:chExt cx="685800" cy="538162"/>
            </a:xfrm>
          </p:grpSpPr>
          <p:sp>
            <p:nvSpPr>
              <p:cNvPr id="55" name="Freeform 53"/>
              <p:cNvSpPr>
                <a:spLocks noChangeArrowheads="1"/>
              </p:cNvSpPr>
              <p:nvPr/>
            </p:nvSpPr>
            <p:spPr bwMode="auto">
              <a:xfrm>
                <a:off x="4997450" y="5094288"/>
                <a:ext cx="355600" cy="201612"/>
              </a:xfrm>
              <a:custGeom>
                <a:avLst/>
                <a:gdLst>
                  <a:gd name="T0" fmla="*/ 809 w 988"/>
                  <a:gd name="T1" fmla="*/ 199 h 559"/>
                  <a:gd name="T2" fmla="*/ 793 w 988"/>
                  <a:gd name="T3" fmla="*/ 199 h 559"/>
                  <a:gd name="T4" fmla="*/ 623 w 988"/>
                  <a:gd name="T5" fmla="*/ 76 h 559"/>
                  <a:gd name="T6" fmla="*/ 565 w 988"/>
                  <a:gd name="T7" fmla="*/ 86 h 559"/>
                  <a:gd name="T8" fmla="*/ 400 w 988"/>
                  <a:gd name="T9" fmla="*/ 0 h 559"/>
                  <a:gd name="T10" fmla="*/ 206 w 988"/>
                  <a:gd name="T11" fmla="*/ 154 h 559"/>
                  <a:gd name="T12" fmla="*/ 201 w 988"/>
                  <a:gd name="T13" fmla="*/ 154 h 559"/>
                  <a:gd name="T14" fmla="*/ 0 w 988"/>
                  <a:gd name="T15" fmla="*/ 356 h 559"/>
                  <a:gd name="T16" fmla="*/ 201 w 988"/>
                  <a:gd name="T17" fmla="*/ 558 h 559"/>
                  <a:gd name="T18" fmla="*/ 809 w 988"/>
                  <a:gd name="T19" fmla="*/ 558 h 559"/>
                  <a:gd name="T20" fmla="*/ 987 w 988"/>
                  <a:gd name="T21" fmla="*/ 380 h 559"/>
                  <a:gd name="T22" fmla="*/ 809 w 988"/>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59">
                    <a:moveTo>
                      <a:pt x="809" y="199"/>
                    </a:moveTo>
                    <a:cubicBezTo>
                      <a:pt x="803" y="199"/>
                      <a:pt x="798" y="199"/>
                      <a:pt x="793" y="199"/>
                    </a:cubicBezTo>
                    <a:cubicBezTo>
                      <a:pt x="769" y="128"/>
                      <a:pt x="704" y="76"/>
                      <a:pt x="623" y="76"/>
                    </a:cubicBezTo>
                    <a:cubicBezTo>
                      <a:pt x="602" y="76"/>
                      <a:pt x="583" y="78"/>
                      <a:pt x="565" y="86"/>
                    </a:cubicBezTo>
                    <a:cubicBezTo>
                      <a:pt x="528" y="34"/>
                      <a:pt x="468" y="0"/>
                      <a:pt x="400" y="0"/>
                    </a:cubicBezTo>
                    <a:cubicBezTo>
                      <a:pt x="305" y="0"/>
                      <a:pt x="227" y="65"/>
                      <a:pt x="206" y="154"/>
                    </a:cubicBezTo>
                    <a:cubicBezTo>
                      <a:pt x="203" y="154"/>
                      <a:pt x="203" y="154"/>
                      <a:pt x="201" y="154"/>
                    </a:cubicBezTo>
                    <a:cubicBezTo>
                      <a:pt x="90" y="154"/>
                      <a:pt x="0" y="244"/>
                      <a:pt x="0" y="356"/>
                    </a:cubicBezTo>
                    <a:cubicBezTo>
                      <a:pt x="0" y="469"/>
                      <a:pt x="88" y="558"/>
                      <a:pt x="201" y="558"/>
                    </a:cubicBezTo>
                    <a:lnTo>
                      <a:pt x="809" y="558"/>
                    </a:lnTo>
                    <a:cubicBezTo>
                      <a:pt x="906" y="558"/>
                      <a:pt x="987" y="480"/>
                      <a:pt x="987" y="380"/>
                    </a:cubicBezTo>
                    <a:cubicBezTo>
                      <a:pt x="987" y="278"/>
                      <a:pt x="906" y="199"/>
                      <a:pt x="809"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4"/>
              <p:cNvSpPr>
                <a:spLocks noChangeArrowheads="1"/>
              </p:cNvSpPr>
              <p:nvPr/>
            </p:nvSpPr>
            <p:spPr bwMode="auto">
              <a:xfrm>
                <a:off x="4918075" y="5287963"/>
                <a:ext cx="127000" cy="112712"/>
              </a:xfrm>
              <a:custGeom>
                <a:avLst/>
                <a:gdLst>
                  <a:gd name="T0" fmla="*/ 48 w 354"/>
                  <a:gd name="T1" fmla="*/ 314 h 315"/>
                  <a:gd name="T2" fmla="*/ 0 w 354"/>
                  <a:gd name="T3" fmla="*/ 259 h 315"/>
                  <a:gd name="T4" fmla="*/ 45 w 354"/>
                  <a:gd name="T5" fmla="*/ 223 h 315"/>
                  <a:gd name="T6" fmla="*/ 92 w 354"/>
                  <a:gd name="T7" fmla="*/ 278 h 315"/>
                  <a:gd name="T8" fmla="*/ 48 w 354"/>
                  <a:gd name="T9" fmla="*/ 314 h 315"/>
                  <a:gd name="T10" fmla="*/ 134 w 354"/>
                  <a:gd name="T11" fmla="*/ 241 h 315"/>
                  <a:gd name="T12" fmla="*/ 87 w 354"/>
                  <a:gd name="T13" fmla="*/ 186 h 315"/>
                  <a:gd name="T14" fmla="*/ 132 w 354"/>
                  <a:gd name="T15" fmla="*/ 149 h 315"/>
                  <a:gd name="T16" fmla="*/ 179 w 354"/>
                  <a:gd name="T17" fmla="*/ 204 h 315"/>
                  <a:gd name="T18" fmla="*/ 134 w 354"/>
                  <a:gd name="T19" fmla="*/ 241 h 315"/>
                  <a:gd name="T20" fmla="*/ 223 w 354"/>
                  <a:gd name="T21" fmla="*/ 165 h 315"/>
                  <a:gd name="T22" fmla="*/ 176 w 354"/>
                  <a:gd name="T23" fmla="*/ 110 h 315"/>
                  <a:gd name="T24" fmla="*/ 221 w 354"/>
                  <a:gd name="T25" fmla="*/ 73 h 315"/>
                  <a:gd name="T26" fmla="*/ 267 w 354"/>
                  <a:gd name="T27" fmla="*/ 128 h 315"/>
                  <a:gd name="T28" fmla="*/ 223 w 354"/>
                  <a:gd name="T29" fmla="*/ 165 h 315"/>
                  <a:gd name="T30" fmla="*/ 309 w 354"/>
                  <a:gd name="T31" fmla="*/ 92 h 315"/>
                  <a:gd name="T32" fmla="*/ 262 w 354"/>
                  <a:gd name="T33" fmla="*/ 37 h 315"/>
                  <a:gd name="T34" fmla="*/ 306 w 354"/>
                  <a:gd name="T35" fmla="*/ 0 h 315"/>
                  <a:gd name="T36" fmla="*/ 353 w 354"/>
                  <a:gd name="T37" fmla="*/ 55 h 315"/>
                  <a:gd name="T38" fmla="*/ 309 w 354"/>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5">
                    <a:moveTo>
                      <a:pt x="48" y="314"/>
                    </a:moveTo>
                    <a:lnTo>
                      <a:pt x="0" y="259"/>
                    </a:lnTo>
                    <a:lnTo>
                      <a:pt x="45" y="223"/>
                    </a:lnTo>
                    <a:lnTo>
                      <a:pt x="92" y="278"/>
                    </a:lnTo>
                    <a:lnTo>
                      <a:pt x="48" y="314"/>
                    </a:lnTo>
                    <a:close/>
                    <a:moveTo>
                      <a:pt x="134" y="241"/>
                    </a:moveTo>
                    <a:lnTo>
                      <a:pt x="87" y="186"/>
                    </a:lnTo>
                    <a:lnTo>
                      <a:pt x="132" y="149"/>
                    </a:lnTo>
                    <a:lnTo>
                      <a:pt x="179" y="204"/>
                    </a:lnTo>
                    <a:lnTo>
                      <a:pt x="134" y="241"/>
                    </a:lnTo>
                    <a:close/>
                    <a:moveTo>
                      <a:pt x="223" y="165"/>
                    </a:moveTo>
                    <a:lnTo>
                      <a:pt x="176" y="110"/>
                    </a:lnTo>
                    <a:lnTo>
                      <a:pt x="221" y="73"/>
                    </a:lnTo>
                    <a:lnTo>
                      <a:pt x="267" y="128"/>
                    </a:lnTo>
                    <a:lnTo>
                      <a:pt x="223" y="165"/>
                    </a:lnTo>
                    <a:close/>
                    <a:moveTo>
                      <a:pt x="309" y="92"/>
                    </a:moveTo>
                    <a:lnTo>
                      <a:pt x="262" y="37"/>
                    </a:lnTo>
                    <a:lnTo>
                      <a:pt x="306" y="0"/>
                    </a:lnTo>
                    <a:lnTo>
                      <a:pt x="353" y="55"/>
                    </a:lnTo>
                    <a:lnTo>
                      <a:pt x="309" y="9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5"/>
              <p:cNvSpPr>
                <a:spLocks noChangeArrowheads="1"/>
              </p:cNvSpPr>
              <p:nvPr/>
            </p:nvSpPr>
            <p:spPr bwMode="auto">
              <a:xfrm>
                <a:off x="4667250" y="5346700"/>
                <a:ext cx="285750" cy="285750"/>
              </a:xfrm>
              <a:custGeom>
                <a:avLst/>
                <a:gdLst>
                  <a:gd name="T0" fmla="*/ 396 w 793"/>
                  <a:gd name="T1" fmla="*/ 0 h 793"/>
                  <a:gd name="T2" fmla="*/ 0 w 793"/>
                  <a:gd name="T3" fmla="*/ 396 h 793"/>
                  <a:gd name="T4" fmla="*/ 396 w 793"/>
                  <a:gd name="T5" fmla="*/ 792 h 793"/>
                  <a:gd name="T6" fmla="*/ 792 w 793"/>
                  <a:gd name="T7" fmla="*/ 396 h 793"/>
                  <a:gd name="T8" fmla="*/ 396 w 793"/>
                  <a:gd name="T9" fmla="*/ 0 h 793"/>
                  <a:gd name="T10" fmla="*/ 103 w 793"/>
                  <a:gd name="T11" fmla="*/ 375 h 793"/>
                  <a:gd name="T12" fmla="*/ 202 w 793"/>
                  <a:gd name="T13" fmla="*/ 375 h 793"/>
                  <a:gd name="T14" fmla="*/ 202 w 793"/>
                  <a:gd name="T15" fmla="*/ 312 h 793"/>
                  <a:gd name="T16" fmla="*/ 344 w 793"/>
                  <a:gd name="T17" fmla="*/ 394 h 793"/>
                  <a:gd name="T18" fmla="*/ 202 w 793"/>
                  <a:gd name="T19" fmla="*/ 475 h 793"/>
                  <a:gd name="T20" fmla="*/ 202 w 793"/>
                  <a:gd name="T21" fmla="*/ 412 h 793"/>
                  <a:gd name="T22" fmla="*/ 103 w 793"/>
                  <a:gd name="T23" fmla="*/ 412 h 793"/>
                  <a:gd name="T24" fmla="*/ 103 w 793"/>
                  <a:gd name="T25" fmla="*/ 375 h 793"/>
                  <a:gd name="T26" fmla="*/ 399 w 793"/>
                  <a:gd name="T27" fmla="*/ 687 h 793"/>
                  <a:gd name="T28" fmla="*/ 318 w 793"/>
                  <a:gd name="T29" fmla="*/ 546 h 793"/>
                  <a:gd name="T30" fmla="*/ 381 w 793"/>
                  <a:gd name="T31" fmla="*/ 546 h 793"/>
                  <a:gd name="T32" fmla="*/ 381 w 793"/>
                  <a:gd name="T33" fmla="*/ 247 h 793"/>
                  <a:gd name="T34" fmla="*/ 318 w 793"/>
                  <a:gd name="T35" fmla="*/ 247 h 793"/>
                  <a:gd name="T36" fmla="*/ 399 w 793"/>
                  <a:gd name="T37" fmla="*/ 105 h 793"/>
                  <a:gd name="T38" fmla="*/ 480 w 793"/>
                  <a:gd name="T39" fmla="*/ 247 h 793"/>
                  <a:gd name="T40" fmla="*/ 417 w 793"/>
                  <a:gd name="T41" fmla="*/ 247 h 793"/>
                  <a:gd name="T42" fmla="*/ 417 w 793"/>
                  <a:gd name="T43" fmla="*/ 543 h 793"/>
                  <a:gd name="T44" fmla="*/ 480 w 793"/>
                  <a:gd name="T45" fmla="*/ 543 h 793"/>
                  <a:gd name="T46" fmla="*/ 399 w 793"/>
                  <a:gd name="T47" fmla="*/ 687 h 793"/>
                  <a:gd name="T48" fmla="*/ 596 w 793"/>
                  <a:gd name="T49" fmla="*/ 480 h 793"/>
                  <a:gd name="T50" fmla="*/ 454 w 793"/>
                  <a:gd name="T51" fmla="*/ 399 h 793"/>
                  <a:gd name="T52" fmla="*/ 596 w 793"/>
                  <a:gd name="T53" fmla="*/ 318 h 793"/>
                  <a:gd name="T54" fmla="*/ 596 w 793"/>
                  <a:gd name="T55" fmla="*/ 380 h 793"/>
                  <a:gd name="T56" fmla="*/ 695 w 793"/>
                  <a:gd name="T57" fmla="*/ 380 h 793"/>
                  <a:gd name="T58" fmla="*/ 695 w 793"/>
                  <a:gd name="T59" fmla="*/ 422 h 793"/>
                  <a:gd name="T60" fmla="*/ 596 w 793"/>
                  <a:gd name="T61" fmla="*/ 422 h 793"/>
                  <a:gd name="T62" fmla="*/ 596 w 793"/>
                  <a:gd name="T63" fmla="*/ 4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3" h="793">
                    <a:moveTo>
                      <a:pt x="396" y="0"/>
                    </a:moveTo>
                    <a:cubicBezTo>
                      <a:pt x="178" y="0"/>
                      <a:pt x="0" y="179"/>
                      <a:pt x="0" y="396"/>
                    </a:cubicBezTo>
                    <a:cubicBezTo>
                      <a:pt x="0" y="614"/>
                      <a:pt x="178" y="792"/>
                      <a:pt x="396" y="792"/>
                    </a:cubicBezTo>
                    <a:cubicBezTo>
                      <a:pt x="613" y="792"/>
                      <a:pt x="792" y="614"/>
                      <a:pt x="792" y="396"/>
                    </a:cubicBezTo>
                    <a:cubicBezTo>
                      <a:pt x="792" y="176"/>
                      <a:pt x="613" y="0"/>
                      <a:pt x="396" y="0"/>
                    </a:cubicBezTo>
                    <a:close/>
                    <a:moveTo>
                      <a:pt x="103" y="375"/>
                    </a:moveTo>
                    <a:lnTo>
                      <a:pt x="202" y="375"/>
                    </a:lnTo>
                    <a:lnTo>
                      <a:pt x="202" y="312"/>
                    </a:lnTo>
                    <a:lnTo>
                      <a:pt x="344" y="394"/>
                    </a:lnTo>
                    <a:lnTo>
                      <a:pt x="202" y="475"/>
                    </a:lnTo>
                    <a:lnTo>
                      <a:pt x="202" y="412"/>
                    </a:lnTo>
                    <a:lnTo>
                      <a:pt x="103" y="412"/>
                    </a:lnTo>
                    <a:lnTo>
                      <a:pt x="103" y="375"/>
                    </a:lnTo>
                    <a:close/>
                    <a:moveTo>
                      <a:pt x="399" y="687"/>
                    </a:moveTo>
                    <a:lnTo>
                      <a:pt x="318" y="546"/>
                    </a:lnTo>
                    <a:lnTo>
                      <a:pt x="381" y="546"/>
                    </a:lnTo>
                    <a:lnTo>
                      <a:pt x="381" y="247"/>
                    </a:lnTo>
                    <a:lnTo>
                      <a:pt x="318" y="247"/>
                    </a:lnTo>
                    <a:lnTo>
                      <a:pt x="399" y="105"/>
                    </a:lnTo>
                    <a:lnTo>
                      <a:pt x="480" y="247"/>
                    </a:lnTo>
                    <a:lnTo>
                      <a:pt x="417" y="247"/>
                    </a:lnTo>
                    <a:lnTo>
                      <a:pt x="417" y="543"/>
                    </a:lnTo>
                    <a:lnTo>
                      <a:pt x="480" y="543"/>
                    </a:lnTo>
                    <a:lnTo>
                      <a:pt x="399" y="687"/>
                    </a:lnTo>
                    <a:close/>
                    <a:moveTo>
                      <a:pt x="596" y="480"/>
                    </a:moveTo>
                    <a:lnTo>
                      <a:pt x="454" y="399"/>
                    </a:lnTo>
                    <a:lnTo>
                      <a:pt x="596" y="318"/>
                    </a:lnTo>
                    <a:lnTo>
                      <a:pt x="596" y="380"/>
                    </a:lnTo>
                    <a:lnTo>
                      <a:pt x="695" y="380"/>
                    </a:lnTo>
                    <a:lnTo>
                      <a:pt x="695" y="422"/>
                    </a:lnTo>
                    <a:lnTo>
                      <a:pt x="596" y="422"/>
                    </a:lnTo>
                    <a:lnTo>
                      <a:pt x="596" y="48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grpSp>
        <p:nvGrpSpPr>
          <p:cNvPr id="297" name="Group 296"/>
          <p:cNvGrpSpPr/>
          <p:nvPr/>
        </p:nvGrpSpPr>
        <p:grpSpPr>
          <a:xfrm>
            <a:off x="3676412" y="3117166"/>
            <a:ext cx="582945" cy="635162"/>
            <a:chOff x="2681212" y="2882206"/>
            <a:chExt cx="582945" cy="635162"/>
          </a:xfrm>
        </p:grpSpPr>
        <p:sp>
          <p:nvSpPr>
            <p:cNvPr id="261" name="Rectangle 260"/>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2" name="Group 101"/>
            <p:cNvGrpSpPr/>
            <p:nvPr/>
          </p:nvGrpSpPr>
          <p:grpSpPr>
            <a:xfrm>
              <a:off x="2764251" y="2955081"/>
              <a:ext cx="426432" cy="465796"/>
              <a:chOff x="5830888" y="5080000"/>
              <a:chExt cx="515937" cy="563563"/>
            </a:xfrm>
          </p:grpSpPr>
          <p:sp>
            <p:nvSpPr>
              <p:cNvPr id="49" name="Freeform 47"/>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8"/>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9"/>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50"/>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51"/>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2"/>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8" name="Group 297"/>
          <p:cNvGrpSpPr/>
          <p:nvPr/>
        </p:nvGrpSpPr>
        <p:grpSpPr>
          <a:xfrm>
            <a:off x="9469238" y="1364811"/>
            <a:ext cx="787878" cy="750236"/>
            <a:chOff x="3657327" y="2882206"/>
            <a:chExt cx="667030" cy="635162"/>
          </a:xfrm>
        </p:grpSpPr>
        <p:sp>
          <p:nvSpPr>
            <p:cNvPr id="264" name="Rectangle 263"/>
            <p:cNvSpPr/>
            <p:nvPr/>
          </p:nvSpPr>
          <p:spPr>
            <a:xfrm>
              <a:off x="3657327" y="2882206"/>
              <a:ext cx="667030"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1" name="Group 100"/>
            <p:cNvGrpSpPr/>
            <p:nvPr/>
          </p:nvGrpSpPr>
          <p:grpSpPr>
            <a:xfrm>
              <a:off x="3734737" y="2945555"/>
              <a:ext cx="561579" cy="482853"/>
              <a:chOff x="6826250" y="5070475"/>
              <a:chExt cx="679450" cy="584200"/>
            </a:xfrm>
          </p:grpSpPr>
          <p:sp>
            <p:nvSpPr>
              <p:cNvPr id="43" name="Freeform 41"/>
              <p:cNvSpPr>
                <a:spLocks noChangeArrowheads="1"/>
              </p:cNvSpPr>
              <p:nvPr/>
            </p:nvSpPr>
            <p:spPr bwMode="auto">
              <a:xfrm>
                <a:off x="6826250" y="5370513"/>
                <a:ext cx="241300" cy="79375"/>
              </a:xfrm>
              <a:custGeom>
                <a:avLst/>
                <a:gdLst>
                  <a:gd name="T0" fmla="*/ 634 w 669"/>
                  <a:gd name="T1" fmla="*/ 0 h 221"/>
                  <a:gd name="T2" fmla="*/ 34 w 669"/>
                  <a:gd name="T3" fmla="*/ 0 h 221"/>
                  <a:gd name="T4" fmla="*/ 0 w 669"/>
                  <a:gd name="T5" fmla="*/ 34 h 221"/>
                  <a:gd name="T6" fmla="*/ 0 w 669"/>
                  <a:gd name="T7" fmla="*/ 220 h 221"/>
                  <a:gd name="T8" fmla="*/ 668 w 669"/>
                  <a:gd name="T9" fmla="*/ 220 h 221"/>
                  <a:gd name="T10" fmla="*/ 668 w 669"/>
                  <a:gd name="T11" fmla="*/ 34 h 221"/>
                  <a:gd name="T12" fmla="*/ 634 w 669"/>
                  <a:gd name="T13" fmla="*/ 0 h 221"/>
                  <a:gd name="T14" fmla="*/ 576 w 669"/>
                  <a:gd name="T15" fmla="*/ 152 h 221"/>
                  <a:gd name="T16" fmla="*/ 540 w 669"/>
                  <a:gd name="T17" fmla="*/ 115 h 221"/>
                  <a:gd name="T18" fmla="*/ 576 w 669"/>
                  <a:gd name="T19" fmla="*/ 79 h 221"/>
                  <a:gd name="T20" fmla="*/ 613 w 669"/>
                  <a:gd name="T21" fmla="*/ 115 h 221"/>
                  <a:gd name="T22" fmla="*/ 576 w 669"/>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221">
                    <a:moveTo>
                      <a:pt x="634" y="0"/>
                    </a:moveTo>
                    <a:lnTo>
                      <a:pt x="34" y="0"/>
                    </a:lnTo>
                    <a:cubicBezTo>
                      <a:pt x="15" y="0"/>
                      <a:pt x="0" y="16"/>
                      <a:pt x="0" y="34"/>
                    </a:cubicBezTo>
                    <a:lnTo>
                      <a:pt x="0" y="220"/>
                    </a:lnTo>
                    <a:lnTo>
                      <a:pt x="668" y="220"/>
                    </a:lnTo>
                    <a:lnTo>
                      <a:pt x="668" y="34"/>
                    </a:lnTo>
                    <a:cubicBezTo>
                      <a:pt x="668" y="16"/>
                      <a:pt x="652" y="0"/>
                      <a:pt x="634" y="0"/>
                    </a:cubicBezTo>
                    <a:close/>
                    <a:moveTo>
                      <a:pt x="576" y="152"/>
                    </a:moveTo>
                    <a:cubicBezTo>
                      <a:pt x="555" y="152"/>
                      <a:pt x="540" y="136"/>
                      <a:pt x="540" y="115"/>
                    </a:cubicBezTo>
                    <a:cubicBezTo>
                      <a:pt x="540" y="94"/>
                      <a:pt x="555" y="79"/>
                      <a:pt x="576" y="79"/>
                    </a:cubicBezTo>
                    <a:cubicBezTo>
                      <a:pt x="597" y="79"/>
                      <a:pt x="613" y="94"/>
                      <a:pt x="613" y="115"/>
                    </a:cubicBezTo>
                    <a:cubicBezTo>
                      <a:pt x="611" y="134"/>
                      <a:pt x="595" y="152"/>
                      <a:pt x="576" y="15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2"/>
              <p:cNvSpPr>
                <a:spLocks noChangeArrowheads="1"/>
              </p:cNvSpPr>
              <p:nvPr/>
            </p:nvSpPr>
            <p:spPr bwMode="auto">
              <a:xfrm>
                <a:off x="6826250" y="5473700"/>
                <a:ext cx="241300" cy="79375"/>
              </a:xfrm>
              <a:custGeom>
                <a:avLst/>
                <a:gdLst>
                  <a:gd name="T0" fmla="*/ 0 w 670"/>
                  <a:gd name="T1" fmla="*/ 0 h 221"/>
                  <a:gd name="T2" fmla="*/ 0 w 670"/>
                  <a:gd name="T3" fmla="*/ 220 h 221"/>
                  <a:gd name="T4" fmla="*/ 669 w 670"/>
                  <a:gd name="T5" fmla="*/ 220 h 221"/>
                  <a:gd name="T6" fmla="*/ 669 w 670"/>
                  <a:gd name="T7" fmla="*/ 0 h 221"/>
                  <a:gd name="T8" fmla="*/ 0 w 670"/>
                  <a:gd name="T9" fmla="*/ 0 h 221"/>
                  <a:gd name="T10" fmla="*/ 574 w 670"/>
                  <a:gd name="T11" fmla="*/ 149 h 221"/>
                  <a:gd name="T12" fmla="*/ 538 w 670"/>
                  <a:gd name="T13" fmla="*/ 112 h 221"/>
                  <a:gd name="T14" fmla="*/ 574 w 670"/>
                  <a:gd name="T15" fmla="*/ 76 h 221"/>
                  <a:gd name="T16" fmla="*/ 611 w 670"/>
                  <a:gd name="T17" fmla="*/ 112 h 221"/>
                  <a:gd name="T18" fmla="*/ 574 w 670"/>
                  <a:gd name="T19"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21">
                    <a:moveTo>
                      <a:pt x="0" y="0"/>
                    </a:moveTo>
                    <a:lnTo>
                      <a:pt x="0" y="220"/>
                    </a:lnTo>
                    <a:lnTo>
                      <a:pt x="669" y="220"/>
                    </a:lnTo>
                    <a:lnTo>
                      <a:pt x="669" y="0"/>
                    </a:lnTo>
                    <a:lnTo>
                      <a:pt x="0" y="0"/>
                    </a:lnTo>
                    <a:close/>
                    <a:moveTo>
                      <a:pt x="574" y="149"/>
                    </a:moveTo>
                    <a:cubicBezTo>
                      <a:pt x="553" y="149"/>
                      <a:pt x="538" y="133"/>
                      <a:pt x="538" y="112"/>
                    </a:cubicBezTo>
                    <a:cubicBezTo>
                      <a:pt x="538" y="91"/>
                      <a:pt x="553" y="76"/>
                      <a:pt x="574" y="76"/>
                    </a:cubicBezTo>
                    <a:cubicBezTo>
                      <a:pt x="595" y="76"/>
                      <a:pt x="611" y="91"/>
                      <a:pt x="611" y="112"/>
                    </a:cubicBezTo>
                    <a:cubicBezTo>
                      <a:pt x="609" y="133"/>
                      <a:pt x="593" y="149"/>
                      <a:pt x="574" y="14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3"/>
              <p:cNvSpPr>
                <a:spLocks noChangeArrowheads="1"/>
              </p:cNvSpPr>
              <p:nvPr/>
            </p:nvSpPr>
            <p:spPr bwMode="auto">
              <a:xfrm>
                <a:off x="6826250" y="5575300"/>
                <a:ext cx="241300" cy="79375"/>
              </a:xfrm>
              <a:custGeom>
                <a:avLst/>
                <a:gdLst>
                  <a:gd name="T0" fmla="*/ 34 w 670"/>
                  <a:gd name="T1" fmla="*/ 220 h 221"/>
                  <a:gd name="T2" fmla="*/ 635 w 670"/>
                  <a:gd name="T3" fmla="*/ 220 h 221"/>
                  <a:gd name="T4" fmla="*/ 669 w 670"/>
                  <a:gd name="T5" fmla="*/ 186 h 221"/>
                  <a:gd name="T6" fmla="*/ 669 w 670"/>
                  <a:gd name="T7" fmla="*/ 0 h 221"/>
                  <a:gd name="T8" fmla="*/ 0 w 670"/>
                  <a:gd name="T9" fmla="*/ 0 h 221"/>
                  <a:gd name="T10" fmla="*/ 0 w 670"/>
                  <a:gd name="T11" fmla="*/ 186 h 221"/>
                  <a:gd name="T12" fmla="*/ 34 w 670"/>
                  <a:gd name="T13" fmla="*/ 220 h 221"/>
                  <a:gd name="T14" fmla="*/ 574 w 670"/>
                  <a:gd name="T15" fmla="*/ 71 h 221"/>
                  <a:gd name="T16" fmla="*/ 611 w 670"/>
                  <a:gd name="T17" fmla="*/ 107 h 221"/>
                  <a:gd name="T18" fmla="*/ 574 w 670"/>
                  <a:gd name="T19" fmla="*/ 144 h 221"/>
                  <a:gd name="T20" fmla="*/ 538 w 670"/>
                  <a:gd name="T21" fmla="*/ 107 h 221"/>
                  <a:gd name="T22" fmla="*/ 574 w 670"/>
                  <a:gd name="T23"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1">
                    <a:moveTo>
                      <a:pt x="34" y="220"/>
                    </a:moveTo>
                    <a:lnTo>
                      <a:pt x="635" y="220"/>
                    </a:lnTo>
                    <a:cubicBezTo>
                      <a:pt x="653" y="220"/>
                      <a:pt x="669" y="204"/>
                      <a:pt x="669" y="186"/>
                    </a:cubicBezTo>
                    <a:lnTo>
                      <a:pt x="669" y="0"/>
                    </a:lnTo>
                    <a:lnTo>
                      <a:pt x="0" y="0"/>
                    </a:lnTo>
                    <a:lnTo>
                      <a:pt x="0" y="186"/>
                    </a:lnTo>
                    <a:cubicBezTo>
                      <a:pt x="0" y="204"/>
                      <a:pt x="16" y="220"/>
                      <a:pt x="34" y="220"/>
                    </a:cubicBezTo>
                    <a:close/>
                    <a:moveTo>
                      <a:pt x="574" y="71"/>
                    </a:moveTo>
                    <a:cubicBezTo>
                      <a:pt x="595" y="71"/>
                      <a:pt x="611" y="86"/>
                      <a:pt x="611" y="107"/>
                    </a:cubicBezTo>
                    <a:cubicBezTo>
                      <a:pt x="611" y="128"/>
                      <a:pt x="595" y="144"/>
                      <a:pt x="574" y="144"/>
                    </a:cubicBezTo>
                    <a:cubicBezTo>
                      <a:pt x="553" y="144"/>
                      <a:pt x="538" y="128"/>
                      <a:pt x="538" y="107"/>
                    </a:cubicBezTo>
                    <a:cubicBezTo>
                      <a:pt x="538" y="89"/>
                      <a:pt x="553" y="71"/>
                      <a:pt x="574" y="7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
              <p:cNvSpPr>
                <a:spLocks noChangeArrowheads="1"/>
              </p:cNvSpPr>
              <p:nvPr/>
            </p:nvSpPr>
            <p:spPr bwMode="auto">
              <a:xfrm>
                <a:off x="7148513" y="5070475"/>
                <a:ext cx="357187" cy="201613"/>
              </a:xfrm>
              <a:custGeom>
                <a:avLst/>
                <a:gdLst>
                  <a:gd name="T0" fmla="*/ 810 w 990"/>
                  <a:gd name="T1" fmla="*/ 199 h 559"/>
                  <a:gd name="T2" fmla="*/ 795 w 990"/>
                  <a:gd name="T3" fmla="*/ 199 h 559"/>
                  <a:gd name="T4" fmla="*/ 624 w 990"/>
                  <a:gd name="T5" fmla="*/ 76 h 559"/>
                  <a:gd name="T6" fmla="*/ 567 w 990"/>
                  <a:gd name="T7" fmla="*/ 86 h 559"/>
                  <a:gd name="T8" fmla="*/ 401 w 990"/>
                  <a:gd name="T9" fmla="*/ 0 h 559"/>
                  <a:gd name="T10" fmla="*/ 207 w 990"/>
                  <a:gd name="T11" fmla="*/ 155 h 559"/>
                  <a:gd name="T12" fmla="*/ 202 w 990"/>
                  <a:gd name="T13" fmla="*/ 155 h 559"/>
                  <a:gd name="T14" fmla="*/ 0 w 990"/>
                  <a:gd name="T15" fmla="*/ 356 h 559"/>
                  <a:gd name="T16" fmla="*/ 202 w 990"/>
                  <a:gd name="T17" fmla="*/ 558 h 559"/>
                  <a:gd name="T18" fmla="*/ 810 w 990"/>
                  <a:gd name="T19" fmla="*/ 558 h 559"/>
                  <a:gd name="T20" fmla="*/ 989 w 990"/>
                  <a:gd name="T21" fmla="*/ 380 h 559"/>
                  <a:gd name="T22" fmla="*/ 810 w 990"/>
                  <a:gd name="T23" fmla="*/ 19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559">
                    <a:moveTo>
                      <a:pt x="810" y="199"/>
                    </a:moveTo>
                    <a:cubicBezTo>
                      <a:pt x="805" y="199"/>
                      <a:pt x="800" y="199"/>
                      <a:pt x="795" y="199"/>
                    </a:cubicBezTo>
                    <a:cubicBezTo>
                      <a:pt x="771" y="128"/>
                      <a:pt x="705" y="76"/>
                      <a:pt x="624" y="76"/>
                    </a:cubicBezTo>
                    <a:cubicBezTo>
                      <a:pt x="603" y="76"/>
                      <a:pt x="585" y="78"/>
                      <a:pt x="567" y="86"/>
                    </a:cubicBezTo>
                    <a:cubicBezTo>
                      <a:pt x="530" y="34"/>
                      <a:pt x="470" y="0"/>
                      <a:pt x="401" y="0"/>
                    </a:cubicBezTo>
                    <a:cubicBezTo>
                      <a:pt x="307" y="0"/>
                      <a:pt x="228" y="65"/>
                      <a:pt x="207" y="155"/>
                    </a:cubicBezTo>
                    <a:cubicBezTo>
                      <a:pt x="205" y="155"/>
                      <a:pt x="205" y="155"/>
                      <a:pt x="202" y="155"/>
                    </a:cubicBezTo>
                    <a:cubicBezTo>
                      <a:pt x="92" y="155"/>
                      <a:pt x="0" y="244"/>
                      <a:pt x="0" y="356"/>
                    </a:cubicBezTo>
                    <a:cubicBezTo>
                      <a:pt x="0" y="469"/>
                      <a:pt x="89" y="558"/>
                      <a:pt x="202" y="558"/>
                    </a:cubicBezTo>
                    <a:lnTo>
                      <a:pt x="810" y="558"/>
                    </a:lnTo>
                    <a:cubicBezTo>
                      <a:pt x="907" y="558"/>
                      <a:pt x="989" y="480"/>
                      <a:pt x="989" y="380"/>
                    </a:cubicBezTo>
                    <a:cubicBezTo>
                      <a:pt x="989" y="278"/>
                      <a:pt x="910" y="199"/>
                      <a:pt x="810" y="19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5"/>
              <p:cNvSpPr>
                <a:spLocks noChangeArrowheads="1"/>
              </p:cNvSpPr>
              <p:nvPr/>
            </p:nvSpPr>
            <p:spPr bwMode="auto">
              <a:xfrm>
                <a:off x="7069138" y="5265738"/>
                <a:ext cx="128587" cy="112712"/>
              </a:xfrm>
              <a:custGeom>
                <a:avLst/>
                <a:gdLst>
                  <a:gd name="T0" fmla="*/ 47 w 355"/>
                  <a:gd name="T1" fmla="*/ 314 h 315"/>
                  <a:gd name="T2" fmla="*/ 0 w 355"/>
                  <a:gd name="T3" fmla="*/ 259 h 315"/>
                  <a:gd name="T4" fmla="*/ 45 w 355"/>
                  <a:gd name="T5" fmla="*/ 223 h 315"/>
                  <a:gd name="T6" fmla="*/ 92 w 355"/>
                  <a:gd name="T7" fmla="*/ 278 h 315"/>
                  <a:gd name="T8" fmla="*/ 47 w 355"/>
                  <a:gd name="T9" fmla="*/ 314 h 315"/>
                  <a:gd name="T10" fmla="*/ 136 w 355"/>
                  <a:gd name="T11" fmla="*/ 238 h 315"/>
                  <a:gd name="T12" fmla="*/ 89 w 355"/>
                  <a:gd name="T13" fmla="*/ 183 h 315"/>
                  <a:gd name="T14" fmla="*/ 134 w 355"/>
                  <a:gd name="T15" fmla="*/ 147 h 315"/>
                  <a:gd name="T16" fmla="*/ 181 w 355"/>
                  <a:gd name="T17" fmla="*/ 202 h 315"/>
                  <a:gd name="T18" fmla="*/ 136 w 355"/>
                  <a:gd name="T19" fmla="*/ 238 h 315"/>
                  <a:gd name="T20" fmla="*/ 223 w 355"/>
                  <a:gd name="T21" fmla="*/ 165 h 315"/>
                  <a:gd name="T22" fmla="*/ 176 w 355"/>
                  <a:gd name="T23" fmla="*/ 110 h 315"/>
                  <a:gd name="T24" fmla="*/ 220 w 355"/>
                  <a:gd name="T25" fmla="*/ 73 h 315"/>
                  <a:gd name="T26" fmla="*/ 267 w 355"/>
                  <a:gd name="T27" fmla="*/ 128 h 315"/>
                  <a:gd name="T28" fmla="*/ 223 w 355"/>
                  <a:gd name="T29" fmla="*/ 165 h 315"/>
                  <a:gd name="T30" fmla="*/ 309 w 355"/>
                  <a:gd name="T31" fmla="*/ 92 h 315"/>
                  <a:gd name="T32" fmla="*/ 262 w 355"/>
                  <a:gd name="T33" fmla="*/ 37 h 315"/>
                  <a:gd name="T34" fmla="*/ 307 w 355"/>
                  <a:gd name="T35" fmla="*/ 0 h 315"/>
                  <a:gd name="T36" fmla="*/ 354 w 355"/>
                  <a:gd name="T37" fmla="*/ 55 h 315"/>
                  <a:gd name="T38" fmla="*/ 309 w 355"/>
                  <a:gd name="T39" fmla="*/ 9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315">
                    <a:moveTo>
                      <a:pt x="47" y="314"/>
                    </a:moveTo>
                    <a:lnTo>
                      <a:pt x="0" y="259"/>
                    </a:lnTo>
                    <a:lnTo>
                      <a:pt x="45" y="223"/>
                    </a:lnTo>
                    <a:lnTo>
                      <a:pt x="92" y="278"/>
                    </a:lnTo>
                    <a:lnTo>
                      <a:pt x="47" y="314"/>
                    </a:lnTo>
                    <a:close/>
                    <a:moveTo>
                      <a:pt x="136" y="238"/>
                    </a:moveTo>
                    <a:lnTo>
                      <a:pt x="89" y="183"/>
                    </a:lnTo>
                    <a:lnTo>
                      <a:pt x="134" y="147"/>
                    </a:lnTo>
                    <a:lnTo>
                      <a:pt x="181" y="202"/>
                    </a:lnTo>
                    <a:lnTo>
                      <a:pt x="136" y="238"/>
                    </a:lnTo>
                    <a:close/>
                    <a:moveTo>
                      <a:pt x="223" y="165"/>
                    </a:moveTo>
                    <a:lnTo>
                      <a:pt x="176" y="110"/>
                    </a:lnTo>
                    <a:lnTo>
                      <a:pt x="220" y="73"/>
                    </a:lnTo>
                    <a:lnTo>
                      <a:pt x="267" y="128"/>
                    </a:lnTo>
                    <a:lnTo>
                      <a:pt x="223" y="165"/>
                    </a:lnTo>
                    <a:close/>
                    <a:moveTo>
                      <a:pt x="309" y="92"/>
                    </a:moveTo>
                    <a:lnTo>
                      <a:pt x="262" y="37"/>
                    </a:lnTo>
                    <a:lnTo>
                      <a:pt x="307" y="0"/>
                    </a:lnTo>
                    <a:lnTo>
                      <a:pt x="354" y="55"/>
                    </a:lnTo>
                    <a:lnTo>
                      <a:pt x="309" y="9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9" name="Group 298"/>
          <p:cNvGrpSpPr/>
          <p:nvPr/>
        </p:nvGrpSpPr>
        <p:grpSpPr>
          <a:xfrm>
            <a:off x="10621087" y="1547481"/>
            <a:ext cx="582945" cy="556528"/>
            <a:chOff x="4752276" y="2882206"/>
            <a:chExt cx="582945" cy="556528"/>
          </a:xfrm>
        </p:grpSpPr>
        <p:sp>
          <p:nvSpPr>
            <p:cNvPr id="259" name="Rectangle 258"/>
            <p:cNvSpPr/>
            <p:nvPr/>
          </p:nvSpPr>
          <p:spPr>
            <a:xfrm>
              <a:off x="4752276" y="2882206"/>
              <a:ext cx="582945"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2" name="Group 91"/>
            <p:cNvGrpSpPr/>
            <p:nvPr/>
          </p:nvGrpSpPr>
          <p:grpSpPr>
            <a:xfrm>
              <a:off x="4808352" y="3001154"/>
              <a:ext cx="461859" cy="324089"/>
              <a:chOff x="5939350" y="1910395"/>
              <a:chExt cx="558800" cy="392113"/>
            </a:xfrm>
          </p:grpSpPr>
          <p:sp>
            <p:nvSpPr>
              <p:cNvPr id="113" name="Freeform 10"/>
              <p:cNvSpPr>
                <a:spLocks noChangeArrowheads="1"/>
              </p:cNvSpPr>
              <p:nvPr/>
            </p:nvSpPr>
            <p:spPr bwMode="auto">
              <a:xfrm>
                <a:off x="6125087" y="2045333"/>
                <a:ext cx="371475" cy="119062"/>
              </a:xfrm>
              <a:custGeom>
                <a:avLst/>
                <a:gdLst>
                  <a:gd name="T0" fmla="*/ 58 w 1032"/>
                  <a:gd name="T1" fmla="*/ 6 h 329"/>
                  <a:gd name="T2" fmla="*/ 53 w 1032"/>
                  <a:gd name="T3" fmla="*/ 53 h 329"/>
                  <a:gd name="T4" fmla="*/ 66 w 1032"/>
                  <a:gd name="T5" fmla="*/ 110 h 329"/>
                  <a:gd name="T6" fmla="*/ 58 w 1032"/>
                  <a:gd name="T7" fmla="*/ 160 h 329"/>
                  <a:gd name="T8" fmla="*/ 19 w 1032"/>
                  <a:gd name="T9" fmla="*/ 221 h 329"/>
                  <a:gd name="T10" fmla="*/ 0 w 1032"/>
                  <a:gd name="T11" fmla="*/ 265 h 329"/>
                  <a:gd name="T12" fmla="*/ 11 w 1032"/>
                  <a:gd name="T13" fmla="*/ 268 h 329"/>
                  <a:gd name="T14" fmla="*/ 58 w 1032"/>
                  <a:gd name="T15" fmla="*/ 281 h 329"/>
                  <a:gd name="T16" fmla="*/ 129 w 1032"/>
                  <a:gd name="T17" fmla="*/ 302 h 329"/>
                  <a:gd name="T18" fmla="*/ 150 w 1032"/>
                  <a:gd name="T19" fmla="*/ 310 h 329"/>
                  <a:gd name="T20" fmla="*/ 179 w 1032"/>
                  <a:gd name="T21" fmla="*/ 328 h 329"/>
                  <a:gd name="T22" fmla="*/ 1031 w 1032"/>
                  <a:gd name="T23" fmla="*/ 328 h 329"/>
                  <a:gd name="T24" fmla="*/ 1031 w 1032"/>
                  <a:gd name="T25" fmla="*/ 0 h 329"/>
                  <a:gd name="T26" fmla="*/ 58 w 1032"/>
                  <a:gd name="T27" fmla="*/ 0 h 329"/>
                  <a:gd name="T28" fmla="*/ 58 w 1032"/>
                  <a:gd name="T29" fmla="*/ 6 h 329"/>
                  <a:gd name="T30" fmla="*/ 863 w 1032"/>
                  <a:gd name="T31" fmla="*/ 223 h 329"/>
                  <a:gd name="T32" fmla="*/ 810 w 1032"/>
                  <a:gd name="T33" fmla="*/ 171 h 329"/>
                  <a:gd name="T34" fmla="*/ 863 w 1032"/>
                  <a:gd name="T35" fmla="*/ 118 h 329"/>
                  <a:gd name="T36" fmla="*/ 915 w 1032"/>
                  <a:gd name="T37" fmla="*/ 171 h 329"/>
                  <a:gd name="T38" fmla="*/ 863 w 1032"/>
                  <a:gd name="T39" fmla="*/ 22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329">
                    <a:moveTo>
                      <a:pt x="58" y="6"/>
                    </a:moveTo>
                    <a:cubicBezTo>
                      <a:pt x="58" y="21"/>
                      <a:pt x="55" y="37"/>
                      <a:pt x="53" y="53"/>
                    </a:cubicBezTo>
                    <a:cubicBezTo>
                      <a:pt x="63" y="71"/>
                      <a:pt x="68" y="92"/>
                      <a:pt x="66" y="110"/>
                    </a:cubicBezTo>
                    <a:lnTo>
                      <a:pt x="58" y="160"/>
                    </a:lnTo>
                    <a:cubicBezTo>
                      <a:pt x="55" y="186"/>
                      <a:pt x="40" y="207"/>
                      <a:pt x="19" y="221"/>
                    </a:cubicBezTo>
                    <a:cubicBezTo>
                      <a:pt x="13" y="236"/>
                      <a:pt x="8" y="252"/>
                      <a:pt x="0" y="265"/>
                    </a:cubicBezTo>
                    <a:lnTo>
                      <a:pt x="11" y="268"/>
                    </a:lnTo>
                    <a:cubicBezTo>
                      <a:pt x="24" y="270"/>
                      <a:pt x="40" y="276"/>
                      <a:pt x="58" y="281"/>
                    </a:cubicBezTo>
                    <a:cubicBezTo>
                      <a:pt x="87" y="289"/>
                      <a:pt x="110" y="297"/>
                      <a:pt x="129" y="302"/>
                    </a:cubicBezTo>
                    <a:lnTo>
                      <a:pt x="150" y="310"/>
                    </a:lnTo>
                    <a:cubicBezTo>
                      <a:pt x="160" y="315"/>
                      <a:pt x="171" y="323"/>
                      <a:pt x="179" y="328"/>
                    </a:cubicBezTo>
                    <a:lnTo>
                      <a:pt x="1031" y="328"/>
                    </a:lnTo>
                    <a:lnTo>
                      <a:pt x="1031" y="0"/>
                    </a:lnTo>
                    <a:lnTo>
                      <a:pt x="58" y="0"/>
                    </a:lnTo>
                    <a:lnTo>
                      <a:pt x="58" y="6"/>
                    </a:lnTo>
                    <a:close/>
                    <a:moveTo>
                      <a:pt x="863" y="223"/>
                    </a:moveTo>
                    <a:cubicBezTo>
                      <a:pt x="834" y="223"/>
                      <a:pt x="810" y="200"/>
                      <a:pt x="810" y="171"/>
                    </a:cubicBezTo>
                    <a:cubicBezTo>
                      <a:pt x="810" y="142"/>
                      <a:pt x="834" y="118"/>
                      <a:pt x="863" y="118"/>
                    </a:cubicBezTo>
                    <a:cubicBezTo>
                      <a:pt x="892" y="118"/>
                      <a:pt x="915" y="142"/>
                      <a:pt x="915" y="171"/>
                    </a:cubicBezTo>
                    <a:cubicBezTo>
                      <a:pt x="915" y="197"/>
                      <a:pt x="892" y="223"/>
                      <a:pt x="863" y="223"/>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1"/>
              <p:cNvSpPr>
                <a:spLocks noChangeArrowheads="1"/>
              </p:cNvSpPr>
              <p:nvPr/>
            </p:nvSpPr>
            <p:spPr bwMode="auto">
              <a:xfrm>
                <a:off x="6206050" y="2183445"/>
                <a:ext cx="290512" cy="119063"/>
              </a:xfrm>
              <a:custGeom>
                <a:avLst/>
                <a:gdLst>
                  <a:gd name="T0" fmla="*/ 0 w 808"/>
                  <a:gd name="T1" fmla="*/ 0 h 331"/>
                  <a:gd name="T2" fmla="*/ 1 w 808"/>
                  <a:gd name="T3" fmla="*/ 3 h 331"/>
                  <a:gd name="T4" fmla="*/ 0 w 808"/>
                  <a:gd name="T5" fmla="*/ 3 h 331"/>
                  <a:gd name="T6" fmla="*/ 0 w 808"/>
                  <a:gd name="T7" fmla="*/ 0 h 331"/>
                  <a:gd name="T8" fmla="*/ 31 w 808"/>
                  <a:gd name="T9" fmla="*/ 108 h 331"/>
                  <a:gd name="T10" fmla="*/ 31 w 808"/>
                  <a:gd name="T11" fmla="*/ 330 h 331"/>
                  <a:gd name="T12" fmla="*/ 752 w 808"/>
                  <a:gd name="T13" fmla="*/ 330 h 331"/>
                  <a:gd name="T14" fmla="*/ 807 w 808"/>
                  <a:gd name="T15" fmla="*/ 275 h 331"/>
                  <a:gd name="T16" fmla="*/ 807 w 808"/>
                  <a:gd name="T17" fmla="*/ 3 h 331"/>
                  <a:gd name="T18" fmla="*/ 1 w 808"/>
                  <a:gd name="T19" fmla="*/ 3 h 331"/>
                  <a:gd name="T20" fmla="*/ 31 w 808"/>
                  <a:gd name="T21" fmla="*/ 108 h 331"/>
                  <a:gd name="T22" fmla="*/ 637 w 808"/>
                  <a:gd name="T23" fmla="*/ 218 h 331"/>
                  <a:gd name="T24" fmla="*/ 584 w 808"/>
                  <a:gd name="T25" fmla="*/ 165 h 331"/>
                  <a:gd name="T26" fmla="*/ 637 w 808"/>
                  <a:gd name="T27" fmla="*/ 113 h 331"/>
                  <a:gd name="T28" fmla="*/ 689 w 808"/>
                  <a:gd name="T29" fmla="*/ 165 h 331"/>
                  <a:gd name="T30" fmla="*/ 637 w 808"/>
                  <a:gd name="T31" fmla="*/ 2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8" h="331">
                    <a:moveTo>
                      <a:pt x="0" y="0"/>
                    </a:moveTo>
                    <a:cubicBezTo>
                      <a:pt x="0" y="1"/>
                      <a:pt x="1" y="2"/>
                      <a:pt x="1" y="3"/>
                    </a:cubicBezTo>
                    <a:lnTo>
                      <a:pt x="0" y="3"/>
                    </a:lnTo>
                    <a:lnTo>
                      <a:pt x="0" y="0"/>
                    </a:lnTo>
                    <a:close/>
                    <a:moveTo>
                      <a:pt x="31" y="108"/>
                    </a:moveTo>
                    <a:lnTo>
                      <a:pt x="31" y="330"/>
                    </a:lnTo>
                    <a:lnTo>
                      <a:pt x="752" y="330"/>
                    </a:lnTo>
                    <a:cubicBezTo>
                      <a:pt x="784" y="330"/>
                      <a:pt x="807" y="307"/>
                      <a:pt x="807" y="275"/>
                    </a:cubicBezTo>
                    <a:lnTo>
                      <a:pt x="807" y="3"/>
                    </a:lnTo>
                    <a:lnTo>
                      <a:pt x="1" y="3"/>
                    </a:lnTo>
                    <a:cubicBezTo>
                      <a:pt x="19" y="34"/>
                      <a:pt x="31" y="69"/>
                      <a:pt x="31" y="108"/>
                    </a:cubicBezTo>
                    <a:close/>
                    <a:moveTo>
                      <a:pt x="637" y="218"/>
                    </a:moveTo>
                    <a:cubicBezTo>
                      <a:pt x="608" y="218"/>
                      <a:pt x="584" y="194"/>
                      <a:pt x="584" y="165"/>
                    </a:cubicBezTo>
                    <a:cubicBezTo>
                      <a:pt x="584" y="136"/>
                      <a:pt x="608" y="113"/>
                      <a:pt x="637" y="113"/>
                    </a:cubicBezTo>
                    <a:cubicBezTo>
                      <a:pt x="666" y="113"/>
                      <a:pt x="689" y="136"/>
                      <a:pt x="689" y="165"/>
                    </a:cubicBezTo>
                    <a:cubicBezTo>
                      <a:pt x="689" y="194"/>
                      <a:pt x="666" y="218"/>
                      <a:pt x="637" y="21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
              <p:cNvSpPr>
                <a:spLocks noChangeArrowheads="1"/>
              </p:cNvSpPr>
              <p:nvPr/>
            </p:nvSpPr>
            <p:spPr bwMode="auto">
              <a:xfrm>
                <a:off x="6101275" y="1910395"/>
                <a:ext cx="396875" cy="119063"/>
              </a:xfrm>
              <a:custGeom>
                <a:avLst/>
                <a:gdLst>
                  <a:gd name="T0" fmla="*/ 1043 w 1102"/>
                  <a:gd name="T1" fmla="*/ 0 h 329"/>
                  <a:gd name="T2" fmla="*/ 55 w 1102"/>
                  <a:gd name="T3" fmla="*/ 0 h 329"/>
                  <a:gd name="T4" fmla="*/ 0 w 1102"/>
                  <a:gd name="T5" fmla="*/ 55 h 329"/>
                  <a:gd name="T6" fmla="*/ 0 w 1102"/>
                  <a:gd name="T7" fmla="*/ 181 h 329"/>
                  <a:gd name="T8" fmla="*/ 123 w 1102"/>
                  <a:gd name="T9" fmla="*/ 328 h 329"/>
                  <a:gd name="T10" fmla="*/ 1101 w 1102"/>
                  <a:gd name="T11" fmla="*/ 328 h 329"/>
                  <a:gd name="T12" fmla="*/ 1101 w 1102"/>
                  <a:gd name="T13" fmla="*/ 55 h 329"/>
                  <a:gd name="T14" fmla="*/ 1043 w 1102"/>
                  <a:gd name="T15" fmla="*/ 0 h 329"/>
                  <a:gd name="T16" fmla="*/ 928 w 1102"/>
                  <a:gd name="T17" fmla="*/ 218 h 329"/>
                  <a:gd name="T18" fmla="*/ 875 w 1102"/>
                  <a:gd name="T19" fmla="*/ 166 h 329"/>
                  <a:gd name="T20" fmla="*/ 928 w 1102"/>
                  <a:gd name="T21" fmla="*/ 113 h 329"/>
                  <a:gd name="T22" fmla="*/ 980 w 1102"/>
                  <a:gd name="T23" fmla="*/ 166 h 329"/>
                  <a:gd name="T24" fmla="*/ 928 w 1102"/>
                  <a:gd name="T25" fmla="*/ 2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329">
                    <a:moveTo>
                      <a:pt x="1043" y="0"/>
                    </a:moveTo>
                    <a:lnTo>
                      <a:pt x="55" y="0"/>
                    </a:lnTo>
                    <a:cubicBezTo>
                      <a:pt x="23" y="0"/>
                      <a:pt x="0" y="24"/>
                      <a:pt x="0" y="55"/>
                    </a:cubicBezTo>
                    <a:lnTo>
                      <a:pt x="0" y="181"/>
                    </a:lnTo>
                    <a:cubicBezTo>
                      <a:pt x="65" y="205"/>
                      <a:pt x="112" y="263"/>
                      <a:pt x="123" y="328"/>
                    </a:cubicBezTo>
                    <a:lnTo>
                      <a:pt x="1101" y="328"/>
                    </a:lnTo>
                    <a:lnTo>
                      <a:pt x="1101" y="55"/>
                    </a:lnTo>
                    <a:cubicBezTo>
                      <a:pt x="1098" y="24"/>
                      <a:pt x="1072" y="0"/>
                      <a:pt x="1043" y="0"/>
                    </a:cubicBezTo>
                    <a:close/>
                    <a:moveTo>
                      <a:pt x="928" y="218"/>
                    </a:moveTo>
                    <a:cubicBezTo>
                      <a:pt x="899" y="218"/>
                      <a:pt x="875" y="194"/>
                      <a:pt x="875" y="166"/>
                    </a:cubicBezTo>
                    <a:cubicBezTo>
                      <a:pt x="875" y="137"/>
                      <a:pt x="899" y="113"/>
                      <a:pt x="928" y="113"/>
                    </a:cubicBezTo>
                    <a:cubicBezTo>
                      <a:pt x="957" y="113"/>
                      <a:pt x="980" y="137"/>
                      <a:pt x="980" y="166"/>
                    </a:cubicBezTo>
                    <a:cubicBezTo>
                      <a:pt x="980" y="194"/>
                      <a:pt x="957" y="218"/>
                      <a:pt x="928" y="21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3"/>
              <p:cNvSpPr>
                <a:spLocks noChangeArrowheads="1"/>
              </p:cNvSpPr>
              <p:nvPr/>
            </p:nvSpPr>
            <p:spPr bwMode="auto">
              <a:xfrm>
                <a:off x="6007612" y="1980245"/>
                <a:ext cx="119063"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8 h 497"/>
                  <a:gd name="T12" fmla="*/ 312 w 332"/>
                  <a:gd name="T13" fmla="*/ 254 h 497"/>
                  <a:gd name="T14" fmla="*/ 323 w 332"/>
                  <a:gd name="T15" fmla="*/ 160 h 497"/>
                  <a:gd name="T16" fmla="*/ 199 w 332"/>
                  <a:gd name="T17" fmla="*/ 31 h 497"/>
                  <a:gd name="T18" fmla="*/ 176 w 332"/>
                  <a:gd name="T19" fmla="*/ 0 h 497"/>
                  <a:gd name="T20" fmla="*/ 5 w 332"/>
                  <a:gd name="T21" fmla="*/ 149 h 497"/>
                  <a:gd name="T22" fmla="*/ 5 w 332"/>
                  <a:gd name="T23" fmla="*/ 165 h 497"/>
                  <a:gd name="T24" fmla="*/ 16 w 332"/>
                  <a:gd name="T25" fmla="*/ 252 h 497"/>
                  <a:gd name="T26" fmla="*/ 3 w 332"/>
                  <a:gd name="T27" fmla="*/ 288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8" y="496"/>
                      <a:pt x="273" y="490"/>
                      <a:pt x="289" y="367"/>
                    </a:cubicBezTo>
                    <a:cubicBezTo>
                      <a:pt x="304" y="367"/>
                      <a:pt x="317" y="354"/>
                      <a:pt x="320" y="338"/>
                    </a:cubicBezTo>
                    <a:lnTo>
                      <a:pt x="328" y="288"/>
                    </a:lnTo>
                    <a:cubicBezTo>
                      <a:pt x="331" y="275"/>
                      <a:pt x="323" y="262"/>
                      <a:pt x="312" y="254"/>
                    </a:cubicBezTo>
                    <a:cubicBezTo>
                      <a:pt x="317" y="233"/>
                      <a:pt x="323" y="194"/>
                      <a:pt x="323" y="160"/>
                    </a:cubicBezTo>
                    <a:cubicBezTo>
                      <a:pt x="323" y="100"/>
                      <a:pt x="268" y="39"/>
                      <a:pt x="199" y="31"/>
                    </a:cubicBezTo>
                    <a:lnTo>
                      <a:pt x="176" y="0"/>
                    </a:lnTo>
                    <a:cubicBezTo>
                      <a:pt x="5" y="8"/>
                      <a:pt x="5" y="149"/>
                      <a:pt x="5" y="149"/>
                    </a:cubicBezTo>
                    <a:lnTo>
                      <a:pt x="5" y="165"/>
                    </a:lnTo>
                    <a:cubicBezTo>
                      <a:pt x="5" y="197"/>
                      <a:pt x="13" y="233"/>
                      <a:pt x="16" y="252"/>
                    </a:cubicBezTo>
                    <a:cubicBezTo>
                      <a:pt x="8" y="262"/>
                      <a:pt x="0" y="275"/>
                      <a:pt x="3" y="288"/>
                    </a:cubicBezTo>
                    <a:lnTo>
                      <a:pt x="11" y="33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4"/>
              <p:cNvSpPr>
                <a:spLocks noChangeArrowheads="1"/>
              </p:cNvSpPr>
              <p:nvPr/>
            </p:nvSpPr>
            <p:spPr bwMode="auto">
              <a:xfrm>
                <a:off x="5939350" y="2159633"/>
                <a:ext cx="258762" cy="142875"/>
              </a:xfrm>
              <a:custGeom>
                <a:avLst/>
                <a:gdLst>
                  <a:gd name="T0" fmla="*/ 0 w 719"/>
                  <a:gd name="T1" fmla="*/ 393 h 396"/>
                  <a:gd name="T2" fmla="*/ 0 w 719"/>
                  <a:gd name="T3" fmla="*/ 173 h 396"/>
                  <a:gd name="T4" fmla="*/ 76 w 719"/>
                  <a:gd name="T5" fmla="*/ 47 h 396"/>
                  <a:gd name="T6" fmla="*/ 76 w 719"/>
                  <a:gd name="T7" fmla="*/ 47 h 396"/>
                  <a:gd name="T8" fmla="*/ 157 w 719"/>
                  <a:gd name="T9" fmla="*/ 20 h 396"/>
                  <a:gd name="T10" fmla="*/ 204 w 719"/>
                  <a:gd name="T11" fmla="*/ 7 h 396"/>
                  <a:gd name="T12" fmla="*/ 238 w 719"/>
                  <a:gd name="T13" fmla="*/ 0 h 396"/>
                  <a:gd name="T14" fmla="*/ 359 w 719"/>
                  <a:gd name="T15" fmla="*/ 49 h 396"/>
                  <a:gd name="T16" fmla="*/ 359 w 719"/>
                  <a:gd name="T17" fmla="*/ 49 h 396"/>
                  <a:gd name="T18" fmla="*/ 480 w 719"/>
                  <a:gd name="T19" fmla="*/ 0 h 396"/>
                  <a:gd name="T20" fmla="*/ 514 w 719"/>
                  <a:gd name="T21" fmla="*/ 7 h 396"/>
                  <a:gd name="T22" fmla="*/ 558 w 719"/>
                  <a:gd name="T23" fmla="*/ 20 h 396"/>
                  <a:gd name="T24" fmla="*/ 642 w 719"/>
                  <a:gd name="T25" fmla="*/ 47 h 396"/>
                  <a:gd name="T26" fmla="*/ 642 w 719"/>
                  <a:gd name="T27" fmla="*/ 47 h 396"/>
                  <a:gd name="T28" fmla="*/ 718 w 719"/>
                  <a:gd name="T29" fmla="*/ 173 h 396"/>
                  <a:gd name="T30" fmla="*/ 718 w 719"/>
                  <a:gd name="T31" fmla="*/ 395 h 396"/>
                  <a:gd name="T32" fmla="*/ 0 w 719"/>
                  <a:gd name="T33" fmla="*/ 395 h 396"/>
                  <a:gd name="T34" fmla="*/ 0 w 719"/>
                  <a:gd name="T35"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9" h="396">
                    <a:moveTo>
                      <a:pt x="0" y="393"/>
                    </a:moveTo>
                    <a:lnTo>
                      <a:pt x="0" y="173"/>
                    </a:lnTo>
                    <a:cubicBezTo>
                      <a:pt x="0" y="117"/>
                      <a:pt x="31" y="70"/>
                      <a:pt x="76" y="47"/>
                    </a:cubicBezTo>
                    <a:lnTo>
                      <a:pt x="76" y="47"/>
                    </a:lnTo>
                    <a:cubicBezTo>
                      <a:pt x="99" y="39"/>
                      <a:pt x="131" y="28"/>
                      <a:pt x="157" y="20"/>
                    </a:cubicBezTo>
                    <a:cubicBezTo>
                      <a:pt x="175" y="15"/>
                      <a:pt x="191" y="10"/>
                      <a:pt x="204" y="7"/>
                    </a:cubicBezTo>
                    <a:cubicBezTo>
                      <a:pt x="223" y="2"/>
                      <a:pt x="238" y="0"/>
                      <a:pt x="238" y="0"/>
                    </a:cubicBezTo>
                    <a:cubicBezTo>
                      <a:pt x="262" y="31"/>
                      <a:pt x="312" y="49"/>
                      <a:pt x="359" y="49"/>
                    </a:cubicBezTo>
                    <a:lnTo>
                      <a:pt x="359" y="49"/>
                    </a:lnTo>
                    <a:cubicBezTo>
                      <a:pt x="409" y="49"/>
                      <a:pt x="456" y="34"/>
                      <a:pt x="480" y="0"/>
                    </a:cubicBezTo>
                    <a:cubicBezTo>
                      <a:pt x="480" y="0"/>
                      <a:pt x="493" y="2"/>
                      <a:pt x="514" y="7"/>
                    </a:cubicBezTo>
                    <a:cubicBezTo>
                      <a:pt x="527" y="10"/>
                      <a:pt x="542" y="15"/>
                      <a:pt x="558" y="20"/>
                    </a:cubicBezTo>
                    <a:cubicBezTo>
                      <a:pt x="587" y="28"/>
                      <a:pt x="619" y="39"/>
                      <a:pt x="642" y="47"/>
                    </a:cubicBezTo>
                    <a:lnTo>
                      <a:pt x="642" y="47"/>
                    </a:lnTo>
                    <a:cubicBezTo>
                      <a:pt x="687" y="70"/>
                      <a:pt x="718" y="117"/>
                      <a:pt x="718" y="173"/>
                    </a:cubicBezTo>
                    <a:lnTo>
                      <a:pt x="718" y="395"/>
                    </a:lnTo>
                    <a:lnTo>
                      <a:pt x="0" y="395"/>
                    </a:lnTo>
                    <a:lnTo>
                      <a:pt x="0" y="39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0" name="Group 299"/>
          <p:cNvGrpSpPr/>
          <p:nvPr/>
        </p:nvGrpSpPr>
        <p:grpSpPr>
          <a:xfrm>
            <a:off x="9377736" y="2600191"/>
            <a:ext cx="767430" cy="655349"/>
            <a:chOff x="5874497" y="2894906"/>
            <a:chExt cx="636836" cy="543828"/>
          </a:xfrm>
        </p:grpSpPr>
        <p:sp>
          <p:nvSpPr>
            <p:cNvPr id="258" name="Rectangle 257"/>
            <p:cNvSpPr/>
            <p:nvPr/>
          </p:nvSpPr>
          <p:spPr>
            <a:xfrm>
              <a:off x="5874497" y="2894906"/>
              <a:ext cx="636836"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6" name="Group 165"/>
            <p:cNvGrpSpPr/>
            <p:nvPr/>
          </p:nvGrpSpPr>
          <p:grpSpPr>
            <a:xfrm>
              <a:off x="5960052" y="2975755"/>
              <a:ext cx="446114" cy="364764"/>
              <a:chOff x="7026787" y="1884995"/>
              <a:chExt cx="539750" cy="441325"/>
            </a:xfrm>
          </p:grpSpPr>
          <p:sp>
            <p:nvSpPr>
              <p:cNvPr id="119" name="Freeform 16"/>
              <p:cNvSpPr>
                <a:spLocks noChangeArrowheads="1"/>
              </p:cNvSpPr>
              <p:nvPr/>
            </p:nvSpPr>
            <p:spPr bwMode="auto">
              <a:xfrm>
                <a:off x="7447475" y="2153283"/>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76 h 158"/>
                  <a:gd name="T12" fmla="*/ 262 w 329"/>
                  <a:gd name="T13" fmla="*/ 102 h 158"/>
                  <a:gd name="T14" fmla="*/ 236 w 329"/>
                  <a:gd name="T15" fmla="*/ 76 h 158"/>
                  <a:gd name="T16" fmla="*/ 262 w 329"/>
                  <a:gd name="T17" fmla="*/ 50 h 158"/>
                  <a:gd name="T18" fmla="*/ 288 w 329"/>
                  <a:gd name="T19"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76"/>
                    </a:moveTo>
                    <a:cubicBezTo>
                      <a:pt x="288" y="89"/>
                      <a:pt x="278" y="102"/>
                      <a:pt x="262" y="102"/>
                    </a:cubicBezTo>
                    <a:cubicBezTo>
                      <a:pt x="249" y="102"/>
                      <a:pt x="236" y="92"/>
                      <a:pt x="236" y="76"/>
                    </a:cubicBezTo>
                    <a:cubicBezTo>
                      <a:pt x="236" y="63"/>
                      <a:pt x="247" y="50"/>
                      <a:pt x="262" y="50"/>
                    </a:cubicBezTo>
                    <a:cubicBezTo>
                      <a:pt x="275" y="50"/>
                      <a:pt x="288" y="60"/>
                      <a:pt x="288" y="7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7"/>
              <p:cNvSpPr>
                <a:spLocks noChangeArrowheads="1"/>
              </p:cNvSpPr>
              <p:nvPr/>
            </p:nvSpPr>
            <p:spPr bwMode="auto">
              <a:xfrm>
                <a:off x="7447475" y="2226308"/>
                <a:ext cx="119062" cy="55562"/>
              </a:xfrm>
              <a:custGeom>
                <a:avLst/>
                <a:gdLst>
                  <a:gd name="T0" fmla="*/ 304 w 329"/>
                  <a:gd name="T1" fmla="*/ 154 h 155"/>
                  <a:gd name="T2" fmla="*/ 328 w 329"/>
                  <a:gd name="T3" fmla="*/ 131 h 155"/>
                  <a:gd name="T4" fmla="*/ 328 w 329"/>
                  <a:gd name="T5" fmla="*/ 0 h 155"/>
                  <a:gd name="T6" fmla="*/ 0 w 329"/>
                  <a:gd name="T7" fmla="*/ 0 h 155"/>
                  <a:gd name="T8" fmla="*/ 0 w 329"/>
                  <a:gd name="T9" fmla="*/ 154 h 155"/>
                  <a:gd name="T10" fmla="*/ 304 w 329"/>
                  <a:gd name="T11" fmla="*/ 154 h 155"/>
                  <a:gd name="T12" fmla="*/ 288 w 329"/>
                  <a:gd name="T13" fmla="*/ 76 h 155"/>
                  <a:gd name="T14" fmla="*/ 262 w 329"/>
                  <a:gd name="T15" fmla="*/ 102 h 155"/>
                  <a:gd name="T16" fmla="*/ 236 w 329"/>
                  <a:gd name="T17" fmla="*/ 76 h 155"/>
                  <a:gd name="T18" fmla="*/ 262 w 329"/>
                  <a:gd name="T19" fmla="*/ 49 h 155"/>
                  <a:gd name="T20" fmla="*/ 288 w 329"/>
                  <a:gd name="T2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5">
                    <a:moveTo>
                      <a:pt x="304" y="154"/>
                    </a:moveTo>
                    <a:cubicBezTo>
                      <a:pt x="317" y="154"/>
                      <a:pt x="328" y="144"/>
                      <a:pt x="328" y="131"/>
                    </a:cubicBezTo>
                    <a:lnTo>
                      <a:pt x="328" y="0"/>
                    </a:lnTo>
                    <a:lnTo>
                      <a:pt x="0" y="0"/>
                    </a:lnTo>
                    <a:lnTo>
                      <a:pt x="0" y="154"/>
                    </a:lnTo>
                    <a:lnTo>
                      <a:pt x="304" y="154"/>
                    </a:lnTo>
                    <a:close/>
                    <a:moveTo>
                      <a:pt x="288" y="76"/>
                    </a:moveTo>
                    <a:cubicBezTo>
                      <a:pt x="288" y="89"/>
                      <a:pt x="278" y="102"/>
                      <a:pt x="262" y="102"/>
                    </a:cubicBezTo>
                    <a:cubicBezTo>
                      <a:pt x="249" y="102"/>
                      <a:pt x="236" y="91"/>
                      <a:pt x="236" y="76"/>
                    </a:cubicBezTo>
                    <a:cubicBezTo>
                      <a:pt x="236" y="63"/>
                      <a:pt x="247" y="49"/>
                      <a:pt x="262" y="49"/>
                    </a:cubicBezTo>
                    <a:cubicBezTo>
                      <a:pt x="275" y="49"/>
                      <a:pt x="288" y="60"/>
                      <a:pt x="288" y="7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8"/>
              <p:cNvSpPr>
                <a:spLocks noChangeArrowheads="1"/>
              </p:cNvSpPr>
              <p:nvPr/>
            </p:nvSpPr>
            <p:spPr bwMode="auto">
              <a:xfrm>
                <a:off x="7447475" y="1935795"/>
                <a:ext cx="119062" cy="57150"/>
              </a:xfrm>
              <a:custGeom>
                <a:avLst/>
                <a:gdLst>
                  <a:gd name="T0" fmla="*/ 328 w 329"/>
                  <a:gd name="T1" fmla="*/ 157 h 158"/>
                  <a:gd name="T2" fmla="*/ 328 w 329"/>
                  <a:gd name="T3" fmla="*/ 23 h 158"/>
                  <a:gd name="T4" fmla="*/ 304 w 329"/>
                  <a:gd name="T5" fmla="*/ 0 h 158"/>
                  <a:gd name="T6" fmla="*/ 0 w 329"/>
                  <a:gd name="T7" fmla="*/ 0 h 158"/>
                  <a:gd name="T8" fmla="*/ 0 w 329"/>
                  <a:gd name="T9" fmla="*/ 157 h 158"/>
                  <a:gd name="T10" fmla="*/ 328 w 329"/>
                  <a:gd name="T11" fmla="*/ 157 h 158"/>
                  <a:gd name="T12" fmla="*/ 288 w 329"/>
                  <a:gd name="T13" fmla="*/ 81 h 158"/>
                  <a:gd name="T14" fmla="*/ 262 w 329"/>
                  <a:gd name="T15" fmla="*/ 107 h 158"/>
                  <a:gd name="T16" fmla="*/ 236 w 329"/>
                  <a:gd name="T17" fmla="*/ 81 h 158"/>
                  <a:gd name="T18" fmla="*/ 262 w 329"/>
                  <a:gd name="T19" fmla="*/ 55 h 158"/>
                  <a:gd name="T20" fmla="*/ 288 w 329"/>
                  <a:gd name="T21"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58">
                    <a:moveTo>
                      <a:pt x="328" y="157"/>
                    </a:moveTo>
                    <a:lnTo>
                      <a:pt x="328" y="23"/>
                    </a:lnTo>
                    <a:cubicBezTo>
                      <a:pt x="328" y="10"/>
                      <a:pt x="317" y="0"/>
                      <a:pt x="304" y="0"/>
                    </a:cubicBezTo>
                    <a:lnTo>
                      <a:pt x="0" y="0"/>
                    </a:lnTo>
                    <a:lnTo>
                      <a:pt x="0" y="157"/>
                    </a:lnTo>
                    <a:lnTo>
                      <a:pt x="328" y="157"/>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9"/>
              <p:cNvSpPr>
                <a:spLocks noChangeArrowheads="1"/>
              </p:cNvSpPr>
              <p:nvPr/>
            </p:nvSpPr>
            <p:spPr bwMode="auto">
              <a:xfrm>
                <a:off x="7447475" y="2008820"/>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0"/>
              <p:cNvSpPr>
                <a:spLocks noChangeArrowheads="1"/>
              </p:cNvSpPr>
              <p:nvPr/>
            </p:nvSpPr>
            <p:spPr bwMode="auto">
              <a:xfrm>
                <a:off x="7447475" y="2080258"/>
                <a:ext cx="119062" cy="57150"/>
              </a:xfrm>
              <a:custGeom>
                <a:avLst/>
                <a:gdLst>
                  <a:gd name="T0" fmla="*/ 328 w 329"/>
                  <a:gd name="T1" fmla="*/ 0 h 158"/>
                  <a:gd name="T2" fmla="*/ 0 w 329"/>
                  <a:gd name="T3" fmla="*/ 0 h 158"/>
                  <a:gd name="T4" fmla="*/ 0 w 329"/>
                  <a:gd name="T5" fmla="*/ 157 h 158"/>
                  <a:gd name="T6" fmla="*/ 328 w 329"/>
                  <a:gd name="T7" fmla="*/ 157 h 158"/>
                  <a:gd name="T8" fmla="*/ 328 w 329"/>
                  <a:gd name="T9" fmla="*/ 0 h 158"/>
                  <a:gd name="T10" fmla="*/ 288 w 329"/>
                  <a:gd name="T11" fmla="*/ 81 h 158"/>
                  <a:gd name="T12" fmla="*/ 262 w 329"/>
                  <a:gd name="T13" fmla="*/ 107 h 158"/>
                  <a:gd name="T14" fmla="*/ 236 w 329"/>
                  <a:gd name="T15" fmla="*/ 81 h 158"/>
                  <a:gd name="T16" fmla="*/ 262 w 329"/>
                  <a:gd name="T17" fmla="*/ 55 h 158"/>
                  <a:gd name="T18" fmla="*/ 288 w 329"/>
                  <a:gd name="T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8" y="0"/>
                    </a:moveTo>
                    <a:lnTo>
                      <a:pt x="0" y="0"/>
                    </a:lnTo>
                    <a:lnTo>
                      <a:pt x="0" y="157"/>
                    </a:lnTo>
                    <a:lnTo>
                      <a:pt x="328" y="157"/>
                    </a:lnTo>
                    <a:lnTo>
                      <a:pt x="328" y="0"/>
                    </a:lnTo>
                    <a:close/>
                    <a:moveTo>
                      <a:pt x="288" y="81"/>
                    </a:moveTo>
                    <a:cubicBezTo>
                      <a:pt x="288" y="94"/>
                      <a:pt x="278" y="107"/>
                      <a:pt x="262" y="107"/>
                    </a:cubicBezTo>
                    <a:cubicBezTo>
                      <a:pt x="249" y="107"/>
                      <a:pt x="236" y="97"/>
                      <a:pt x="236" y="81"/>
                    </a:cubicBezTo>
                    <a:cubicBezTo>
                      <a:pt x="236" y="65"/>
                      <a:pt x="247" y="55"/>
                      <a:pt x="262" y="55"/>
                    </a:cubicBezTo>
                    <a:cubicBezTo>
                      <a:pt x="275" y="55"/>
                      <a:pt x="288" y="65"/>
                      <a:pt x="288" y="8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1"/>
              <p:cNvSpPr>
                <a:spLocks noChangeArrowheads="1"/>
              </p:cNvSpPr>
              <p:nvPr/>
            </p:nvSpPr>
            <p:spPr bwMode="auto">
              <a:xfrm>
                <a:off x="7215700" y="2159633"/>
                <a:ext cx="215900" cy="71437"/>
              </a:xfrm>
              <a:custGeom>
                <a:avLst/>
                <a:gdLst>
                  <a:gd name="T0" fmla="*/ 0 w 601"/>
                  <a:gd name="T1" fmla="*/ 3 h 200"/>
                  <a:gd name="T2" fmla="*/ 0 w 601"/>
                  <a:gd name="T3" fmla="*/ 18 h 200"/>
                  <a:gd name="T4" fmla="*/ 0 w 601"/>
                  <a:gd name="T5" fmla="*/ 18 h 200"/>
                  <a:gd name="T6" fmla="*/ 47 w 601"/>
                  <a:gd name="T7" fmla="*/ 32 h 200"/>
                  <a:gd name="T8" fmla="*/ 118 w 601"/>
                  <a:gd name="T9" fmla="*/ 53 h 200"/>
                  <a:gd name="T10" fmla="*/ 139 w 601"/>
                  <a:gd name="T11" fmla="*/ 60 h 200"/>
                  <a:gd name="T12" fmla="*/ 241 w 601"/>
                  <a:gd name="T13" fmla="*/ 199 h 200"/>
                  <a:gd name="T14" fmla="*/ 600 w 601"/>
                  <a:gd name="T15" fmla="*/ 199 h 200"/>
                  <a:gd name="T16" fmla="*/ 600 w 601"/>
                  <a:gd name="T17" fmla="*/ 0 h 200"/>
                  <a:gd name="T18" fmla="*/ 0 w 601"/>
                  <a:gd name="T19" fmla="*/ 0 h 200"/>
                  <a:gd name="T20" fmla="*/ 0 w 601"/>
                  <a:gd name="T21" fmla="*/ 3 h 200"/>
                  <a:gd name="T22" fmla="*/ 516 w 601"/>
                  <a:gd name="T23" fmla="*/ 134 h 200"/>
                  <a:gd name="T24" fmla="*/ 485 w 601"/>
                  <a:gd name="T25" fmla="*/ 102 h 200"/>
                  <a:gd name="T26" fmla="*/ 516 w 601"/>
                  <a:gd name="T27" fmla="*/ 71 h 200"/>
                  <a:gd name="T28" fmla="*/ 548 w 601"/>
                  <a:gd name="T29" fmla="*/ 102 h 200"/>
                  <a:gd name="T30" fmla="*/ 516 w 601"/>
                  <a:gd name="T31"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200">
                    <a:moveTo>
                      <a:pt x="0" y="3"/>
                    </a:moveTo>
                    <a:lnTo>
                      <a:pt x="0" y="18"/>
                    </a:lnTo>
                    <a:lnTo>
                      <a:pt x="0" y="18"/>
                    </a:lnTo>
                    <a:cubicBezTo>
                      <a:pt x="13" y="21"/>
                      <a:pt x="29" y="26"/>
                      <a:pt x="47" y="32"/>
                    </a:cubicBezTo>
                    <a:cubicBezTo>
                      <a:pt x="76" y="39"/>
                      <a:pt x="99" y="47"/>
                      <a:pt x="118" y="53"/>
                    </a:cubicBezTo>
                    <a:lnTo>
                      <a:pt x="139" y="60"/>
                    </a:lnTo>
                    <a:cubicBezTo>
                      <a:pt x="194" y="89"/>
                      <a:pt x="231" y="142"/>
                      <a:pt x="241" y="199"/>
                    </a:cubicBezTo>
                    <a:lnTo>
                      <a:pt x="600" y="199"/>
                    </a:lnTo>
                    <a:lnTo>
                      <a:pt x="600" y="0"/>
                    </a:lnTo>
                    <a:lnTo>
                      <a:pt x="0" y="0"/>
                    </a:lnTo>
                    <a:lnTo>
                      <a:pt x="0" y="3"/>
                    </a:lnTo>
                    <a:close/>
                    <a:moveTo>
                      <a:pt x="516" y="134"/>
                    </a:moveTo>
                    <a:cubicBezTo>
                      <a:pt x="498" y="134"/>
                      <a:pt x="485" y="118"/>
                      <a:pt x="485" y="102"/>
                    </a:cubicBezTo>
                    <a:cubicBezTo>
                      <a:pt x="485" y="84"/>
                      <a:pt x="501" y="71"/>
                      <a:pt x="516" y="71"/>
                    </a:cubicBezTo>
                    <a:cubicBezTo>
                      <a:pt x="535" y="71"/>
                      <a:pt x="548" y="86"/>
                      <a:pt x="548" y="102"/>
                    </a:cubicBezTo>
                    <a:cubicBezTo>
                      <a:pt x="548" y="117"/>
                      <a:pt x="535" y="134"/>
                      <a:pt x="516"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22"/>
              <p:cNvSpPr>
                <a:spLocks noChangeArrowheads="1"/>
              </p:cNvSpPr>
              <p:nvPr/>
            </p:nvSpPr>
            <p:spPr bwMode="auto">
              <a:xfrm>
                <a:off x="7304600" y="2253295"/>
                <a:ext cx="128587" cy="71438"/>
              </a:xfrm>
              <a:custGeom>
                <a:avLst/>
                <a:gdLst>
                  <a:gd name="T0" fmla="*/ 0 w 358"/>
                  <a:gd name="T1" fmla="*/ 199 h 200"/>
                  <a:gd name="T2" fmla="*/ 325 w 358"/>
                  <a:gd name="T3" fmla="*/ 199 h 200"/>
                  <a:gd name="T4" fmla="*/ 357 w 358"/>
                  <a:gd name="T5" fmla="*/ 167 h 200"/>
                  <a:gd name="T6" fmla="*/ 357 w 358"/>
                  <a:gd name="T7" fmla="*/ 0 h 200"/>
                  <a:gd name="T8" fmla="*/ 0 w 358"/>
                  <a:gd name="T9" fmla="*/ 0 h 200"/>
                  <a:gd name="T10" fmla="*/ 0 w 358"/>
                  <a:gd name="T11" fmla="*/ 199 h 200"/>
                  <a:gd name="T12" fmla="*/ 270 w 358"/>
                  <a:gd name="T13" fmla="*/ 128 h 200"/>
                  <a:gd name="T14" fmla="*/ 239 w 358"/>
                  <a:gd name="T15" fmla="*/ 97 h 200"/>
                  <a:gd name="T16" fmla="*/ 270 w 358"/>
                  <a:gd name="T17" fmla="*/ 65 h 200"/>
                  <a:gd name="T18" fmla="*/ 302 w 358"/>
                  <a:gd name="T19" fmla="*/ 97 h 200"/>
                  <a:gd name="T20" fmla="*/ 270 w 358"/>
                  <a:gd name="T21"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200">
                    <a:moveTo>
                      <a:pt x="0" y="199"/>
                    </a:moveTo>
                    <a:lnTo>
                      <a:pt x="325" y="199"/>
                    </a:lnTo>
                    <a:cubicBezTo>
                      <a:pt x="341" y="199"/>
                      <a:pt x="357" y="186"/>
                      <a:pt x="357" y="167"/>
                    </a:cubicBezTo>
                    <a:lnTo>
                      <a:pt x="357" y="0"/>
                    </a:lnTo>
                    <a:lnTo>
                      <a:pt x="0" y="0"/>
                    </a:lnTo>
                    <a:lnTo>
                      <a:pt x="0" y="199"/>
                    </a:lnTo>
                    <a:close/>
                    <a:moveTo>
                      <a:pt x="270" y="128"/>
                    </a:moveTo>
                    <a:cubicBezTo>
                      <a:pt x="251" y="128"/>
                      <a:pt x="239" y="112"/>
                      <a:pt x="239" y="97"/>
                    </a:cubicBezTo>
                    <a:cubicBezTo>
                      <a:pt x="239" y="78"/>
                      <a:pt x="255" y="65"/>
                      <a:pt x="270" y="65"/>
                    </a:cubicBezTo>
                    <a:cubicBezTo>
                      <a:pt x="289" y="65"/>
                      <a:pt x="302" y="81"/>
                      <a:pt x="302" y="97"/>
                    </a:cubicBezTo>
                    <a:cubicBezTo>
                      <a:pt x="302" y="115"/>
                      <a:pt x="288" y="128"/>
                      <a:pt x="270" y="12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23"/>
              <p:cNvSpPr>
                <a:spLocks noChangeArrowheads="1"/>
              </p:cNvSpPr>
              <p:nvPr/>
            </p:nvSpPr>
            <p:spPr bwMode="auto">
              <a:xfrm>
                <a:off x="7214112" y="1884995"/>
                <a:ext cx="217488" cy="71438"/>
              </a:xfrm>
              <a:custGeom>
                <a:avLst/>
                <a:gdLst>
                  <a:gd name="T0" fmla="*/ 603 w 604"/>
                  <a:gd name="T1" fmla="*/ 31 h 200"/>
                  <a:gd name="T2" fmla="*/ 572 w 604"/>
                  <a:gd name="T3" fmla="*/ 0 h 200"/>
                  <a:gd name="T4" fmla="*/ 32 w 604"/>
                  <a:gd name="T5" fmla="*/ 0 h 200"/>
                  <a:gd name="T6" fmla="*/ 0 w 604"/>
                  <a:gd name="T7" fmla="*/ 31 h 200"/>
                  <a:gd name="T8" fmla="*/ 0 w 604"/>
                  <a:gd name="T9" fmla="*/ 199 h 200"/>
                  <a:gd name="T10" fmla="*/ 601 w 604"/>
                  <a:gd name="T11" fmla="*/ 199 h 200"/>
                  <a:gd name="T12" fmla="*/ 601 w 604"/>
                  <a:gd name="T13" fmla="*/ 31 h 200"/>
                  <a:gd name="T14" fmla="*/ 603 w 604"/>
                  <a:gd name="T15" fmla="*/ 31 h 200"/>
                  <a:gd name="T16" fmla="*/ 488 w 604"/>
                  <a:gd name="T17" fmla="*/ 104 h 200"/>
                  <a:gd name="T18" fmla="*/ 519 w 604"/>
                  <a:gd name="T19" fmla="*/ 73 h 200"/>
                  <a:gd name="T20" fmla="*/ 551 w 604"/>
                  <a:gd name="T21" fmla="*/ 104 h 200"/>
                  <a:gd name="T22" fmla="*/ 519 w 604"/>
                  <a:gd name="T23" fmla="*/ 136 h 200"/>
                  <a:gd name="T24" fmla="*/ 488 w 604"/>
                  <a:gd name="T25"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4" h="200">
                    <a:moveTo>
                      <a:pt x="603" y="31"/>
                    </a:moveTo>
                    <a:cubicBezTo>
                      <a:pt x="603" y="15"/>
                      <a:pt x="590" y="0"/>
                      <a:pt x="572" y="0"/>
                    </a:cubicBezTo>
                    <a:lnTo>
                      <a:pt x="32" y="0"/>
                    </a:lnTo>
                    <a:cubicBezTo>
                      <a:pt x="16" y="0"/>
                      <a:pt x="0" y="13"/>
                      <a:pt x="0" y="31"/>
                    </a:cubicBezTo>
                    <a:lnTo>
                      <a:pt x="0" y="199"/>
                    </a:lnTo>
                    <a:lnTo>
                      <a:pt x="601" y="199"/>
                    </a:lnTo>
                    <a:lnTo>
                      <a:pt x="601" y="31"/>
                    </a:lnTo>
                    <a:lnTo>
                      <a:pt x="603" y="31"/>
                    </a:lnTo>
                    <a:close/>
                    <a:moveTo>
                      <a:pt x="488" y="104"/>
                    </a:moveTo>
                    <a:cubicBezTo>
                      <a:pt x="488" y="86"/>
                      <a:pt x="504" y="73"/>
                      <a:pt x="519" y="73"/>
                    </a:cubicBezTo>
                    <a:cubicBezTo>
                      <a:pt x="538" y="73"/>
                      <a:pt x="551" y="89"/>
                      <a:pt x="551" y="104"/>
                    </a:cubicBezTo>
                    <a:cubicBezTo>
                      <a:pt x="551" y="123"/>
                      <a:pt x="537" y="136"/>
                      <a:pt x="519" y="136"/>
                    </a:cubicBezTo>
                    <a:cubicBezTo>
                      <a:pt x="500" y="136"/>
                      <a:pt x="488" y="120"/>
                      <a:pt x="488" y="10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24"/>
              <p:cNvSpPr>
                <a:spLocks noChangeArrowheads="1"/>
              </p:cNvSpPr>
              <p:nvPr/>
            </p:nvSpPr>
            <p:spPr bwMode="auto">
              <a:xfrm>
                <a:off x="7226812" y="2069145"/>
                <a:ext cx="206375" cy="71438"/>
              </a:xfrm>
              <a:custGeom>
                <a:avLst/>
                <a:gdLst>
                  <a:gd name="T0" fmla="*/ 13 w 573"/>
                  <a:gd name="T1" fmla="*/ 2 h 200"/>
                  <a:gd name="T2" fmla="*/ 8 w 573"/>
                  <a:gd name="T3" fmla="*/ 55 h 200"/>
                  <a:gd name="T4" fmla="*/ 21 w 573"/>
                  <a:gd name="T5" fmla="*/ 113 h 200"/>
                  <a:gd name="T6" fmla="*/ 13 w 573"/>
                  <a:gd name="T7" fmla="*/ 162 h 200"/>
                  <a:gd name="T8" fmla="*/ 0 w 573"/>
                  <a:gd name="T9" fmla="*/ 199 h 200"/>
                  <a:gd name="T10" fmla="*/ 572 w 573"/>
                  <a:gd name="T11" fmla="*/ 199 h 200"/>
                  <a:gd name="T12" fmla="*/ 572 w 573"/>
                  <a:gd name="T13" fmla="*/ 0 h 200"/>
                  <a:gd name="T14" fmla="*/ 13 w 573"/>
                  <a:gd name="T15" fmla="*/ 0 h 200"/>
                  <a:gd name="T16" fmla="*/ 13 w 573"/>
                  <a:gd name="T17" fmla="*/ 2 h 200"/>
                  <a:gd name="T18" fmla="*/ 485 w 573"/>
                  <a:gd name="T19" fmla="*/ 134 h 200"/>
                  <a:gd name="T20" fmla="*/ 454 w 573"/>
                  <a:gd name="T21" fmla="*/ 102 h 200"/>
                  <a:gd name="T22" fmla="*/ 485 w 573"/>
                  <a:gd name="T23" fmla="*/ 71 h 200"/>
                  <a:gd name="T24" fmla="*/ 517 w 573"/>
                  <a:gd name="T25" fmla="*/ 102 h 200"/>
                  <a:gd name="T26" fmla="*/ 485 w 573"/>
                  <a:gd name="T27" fmla="*/ 1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200">
                    <a:moveTo>
                      <a:pt x="13" y="2"/>
                    </a:moveTo>
                    <a:cubicBezTo>
                      <a:pt x="13" y="18"/>
                      <a:pt x="11" y="37"/>
                      <a:pt x="8" y="55"/>
                    </a:cubicBezTo>
                    <a:cubicBezTo>
                      <a:pt x="19" y="73"/>
                      <a:pt x="24" y="94"/>
                      <a:pt x="21" y="113"/>
                    </a:cubicBezTo>
                    <a:lnTo>
                      <a:pt x="13" y="162"/>
                    </a:lnTo>
                    <a:cubicBezTo>
                      <a:pt x="11" y="175"/>
                      <a:pt x="6" y="189"/>
                      <a:pt x="0" y="199"/>
                    </a:cubicBezTo>
                    <a:lnTo>
                      <a:pt x="572" y="199"/>
                    </a:lnTo>
                    <a:lnTo>
                      <a:pt x="572" y="0"/>
                    </a:lnTo>
                    <a:lnTo>
                      <a:pt x="13" y="0"/>
                    </a:lnTo>
                    <a:lnTo>
                      <a:pt x="13" y="2"/>
                    </a:lnTo>
                    <a:close/>
                    <a:moveTo>
                      <a:pt x="485" y="134"/>
                    </a:moveTo>
                    <a:cubicBezTo>
                      <a:pt x="467" y="134"/>
                      <a:pt x="454" y="118"/>
                      <a:pt x="454" y="102"/>
                    </a:cubicBezTo>
                    <a:cubicBezTo>
                      <a:pt x="454" y="84"/>
                      <a:pt x="470" y="71"/>
                      <a:pt x="485" y="71"/>
                    </a:cubicBezTo>
                    <a:cubicBezTo>
                      <a:pt x="504" y="71"/>
                      <a:pt x="517" y="86"/>
                      <a:pt x="517" y="102"/>
                    </a:cubicBezTo>
                    <a:cubicBezTo>
                      <a:pt x="517" y="120"/>
                      <a:pt x="504" y="134"/>
                      <a:pt x="485"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5"/>
              <p:cNvSpPr>
                <a:spLocks noChangeArrowheads="1"/>
              </p:cNvSpPr>
              <p:nvPr/>
            </p:nvSpPr>
            <p:spPr bwMode="auto">
              <a:xfrm>
                <a:off x="7215700" y="1975483"/>
                <a:ext cx="215900" cy="71437"/>
              </a:xfrm>
              <a:custGeom>
                <a:avLst/>
                <a:gdLst>
                  <a:gd name="T0" fmla="*/ 0 w 601"/>
                  <a:gd name="T1" fmla="*/ 3 h 200"/>
                  <a:gd name="T2" fmla="*/ 0 w 601"/>
                  <a:gd name="T3" fmla="*/ 118 h 200"/>
                  <a:gd name="T4" fmla="*/ 42 w 601"/>
                  <a:gd name="T5" fmla="*/ 199 h 200"/>
                  <a:gd name="T6" fmla="*/ 600 w 601"/>
                  <a:gd name="T7" fmla="*/ 199 h 200"/>
                  <a:gd name="T8" fmla="*/ 600 w 601"/>
                  <a:gd name="T9" fmla="*/ 0 h 200"/>
                  <a:gd name="T10" fmla="*/ 0 w 601"/>
                  <a:gd name="T11" fmla="*/ 0 h 200"/>
                  <a:gd name="T12" fmla="*/ 0 w 601"/>
                  <a:gd name="T13" fmla="*/ 3 h 200"/>
                  <a:gd name="T14" fmla="*/ 516 w 601"/>
                  <a:gd name="T15" fmla="*/ 139 h 200"/>
                  <a:gd name="T16" fmla="*/ 485 w 601"/>
                  <a:gd name="T17" fmla="*/ 107 h 200"/>
                  <a:gd name="T18" fmla="*/ 516 w 601"/>
                  <a:gd name="T19" fmla="*/ 76 h 200"/>
                  <a:gd name="T20" fmla="*/ 548 w 601"/>
                  <a:gd name="T21" fmla="*/ 107 h 200"/>
                  <a:gd name="T22" fmla="*/ 516 w 601"/>
                  <a:gd name="T23" fmla="*/ 13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1" h="200">
                    <a:moveTo>
                      <a:pt x="0" y="3"/>
                    </a:moveTo>
                    <a:lnTo>
                      <a:pt x="0" y="118"/>
                    </a:lnTo>
                    <a:cubicBezTo>
                      <a:pt x="21" y="141"/>
                      <a:pt x="37" y="170"/>
                      <a:pt x="42" y="199"/>
                    </a:cubicBezTo>
                    <a:lnTo>
                      <a:pt x="600" y="199"/>
                    </a:lnTo>
                    <a:lnTo>
                      <a:pt x="600" y="0"/>
                    </a:lnTo>
                    <a:lnTo>
                      <a:pt x="0" y="0"/>
                    </a:lnTo>
                    <a:lnTo>
                      <a:pt x="0" y="3"/>
                    </a:lnTo>
                    <a:close/>
                    <a:moveTo>
                      <a:pt x="516" y="139"/>
                    </a:moveTo>
                    <a:cubicBezTo>
                      <a:pt x="498" y="139"/>
                      <a:pt x="485" y="122"/>
                      <a:pt x="485" y="107"/>
                    </a:cubicBezTo>
                    <a:cubicBezTo>
                      <a:pt x="485" y="91"/>
                      <a:pt x="501" y="76"/>
                      <a:pt x="516" y="76"/>
                    </a:cubicBezTo>
                    <a:cubicBezTo>
                      <a:pt x="535" y="76"/>
                      <a:pt x="548" y="91"/>
                      <a:pt x="548" y="107"/>
                    </a:cubicBezTo>
                    <a:cubicBezTo>
                      <a:pt x="548" y="122"/>
                      <a:pt x="535" y="139"/>
                      <a:pt x="516" y="13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26"/>
              <p:cNvSpPr>
                <a:spLocks noChangeArrowheads="1"/>
              </p:cNvSpPr>
              <p:nvPr/>
            </p:nvSpPr>
            <p:spPr bwMode="auto">
              <a:xfrm>
                <a:off x="7095050" y="2005645"/>
                <a:ext cx="119062" cy="179388"/>
              </a:xfrm>
              <a:custGeom>
                <a:avLst/>
                <a:gdLst>
                  <a:gd name="T0" fmla="*/ 11 w 332"/>
                  <a:gd name="T1" fmla="*/ 338 h 497"/>
                  <a:gd name="T2" fmla="*/ 42 w 332"/>
                  <a:gd name="T3" fmla="*/ 367 h 497"/>
                  <a:gd name="T4" fmla="*/ 165 w 332"/>
                  <a:gd name="T5" fmla="*/ 496 h 497"/>
                  <a:gd name="T6" fmla="*/ 289 w 332"/>
                  <a:gd name="T7" fmla="*/ 367 h 497"/>
                  <a:gd name="T8" fmla="*/ 320 w 332"/>
                  <a:gd name="T9" fmla="*/ 338 h 497"/>
                  <a:gd name="T10" fmla="*/ 328 w 332"/>
                  <a:gd name="T11" fmla="*/ 289 h 497"/>
                  <a:gd name="T12" fmla="*/ 312 w 332"/>
                  <a:gd name="T13" fmla="*/ 254 h 497"/>
                  <a:gd name="T14" fmla="*/ 323 w 332"/>
                  <a:gd name="T15" fmla="*/ 160 h 497"/>
                  <a:gd name="T16" fmla="*/ 200 w 332"/>
                  <a:gd name="T17" fmla="*/ 32 h 497"/>
                  <a:gd name="T18" fmla="*/ 176 w 332"/>
                  <a:gd name="T19" fmla="*/ 0 h 497"/>
                  <a:gd name="T20" fmla="*/ 6 w 332"/>
                  <a:gd name="T21" fmla="*/ 150 h 497"/>
                  <a:gd name="T22" fmla="*/ 6 w 332"/>
                  <a:gd name="T23" fmla="*/ 165 h 497"/>
                  <a:gd name="T24" fmla="*/ 16 w 332"/>
                  <a:gd name="T25" fmla="*/ 252 h 497"/>
                  <a:gd name="T26" fmla="*/ 3 w 332"/>
                  <a:gd name="T27" fmla="*/ 289 h 497"/>
                  <a:gd name="T28" fmla="*/ 11 w 332"/>
                  <a:gd name="T29" fmla="*/ 33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97">
                    <a:moveTo>
                      <a:pt x="11" y="338"/>
                    </a:moveTo>
                    <a:cubicBezTo>
                      <a:pt x="13" y="354"/>
                      <a:pt x="26" y="367"/>
                      <a:pt x="42" y="367"/>
                    </a:cubicBezTo>
                    <a:cubicBezTo>
                      <a:pt x="58" y="488"/>
                      <a:pt x="152" y="493"/>
                      <a:pt x="165" y="496"/>
                    </a:cubicBezTo>
                    <a:cubicBezTo>
                      <a:pt x="179" y="496"/>
                      <a:pt x="273" y="490"/>
                      <a:pt x="289" y="367"/>
                    </a:cubicBezTo>
                    <a:cubicBezTo>
                      <a:pt x="304" y="367"/>
                      <a:pt x="317" y="354"/>
                      <a:pt x="320" y="338"/>
                    </a:cubicBezTo>
                    <a:lnTo>
                      <a:pt x="328" y="289"/>
                    </a:lnTo>
                    <a:cubicBezTo>
                      <a:pt x="331" y="275"/>
                      <a:pt x="323" y="262"/>
                      <a:pt x="312" y="254"/>
                    </a:cubicBezTo>
                    <a:cubicBezTo>
                      <a:pt x="317" y="234"/>
                      <a:pt x="323" y="194"/>
                      <a:pt x="323" y="160"/>
                    </a:cubicBezTo>
                    <a:cubicBezTo>
                      <a:pt x="323" y="100"/>
                      <a:pt x="268" y="40"/>
                      <a:pt x="200" y="32"/>
                    </a:cubicBezTo>
                    <a:lnTo>
                      <a:pt x="176" y="0"/>
                    </a:lnTo>
                    <a:cubicBezTo>
                      <a:pt x="6" y="8"/>
                      <a:pt x="6" y="150"/>
                      <a:pt x="6" y="150"/>
                    </a:cubicBezTo>
                    <a:lnTo>
                      <a:pt x="6" y="165"/>
                    </a:lnTo>
                    <a:cubicBezTo>
                      <a:pt x="6" y="197"/>
                      <a:pt x="13" y="234"/>
                      <a:pt x="16" y="252"/>
                    </a:cubicBezTo>
                    <a:cubicBezTo>
                      <a:pt x="8" y="262"/>
                      <a:pt x="0" y="275"/>
                      <a:pt x="3" y="289"/>
                    </a:cubicBezTo>
                    <a:lnTo>
                      <a:pt x="11" y="33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27"/>
              <p:cNvSpPr>
                <a:spLocks noChangeArrowheads="1"/>
              </p:cNvSpPr>
              <p:nvPr/>
            </p:nvSpPr>
            <p:spPr bwMode="auto">
              <a:xfrm>
                <a:off x="7026787" y="2183445"/>
                <a:ext cx="260350" cy="142875"/>
              </a:xfrm>
              <a:custGeom>
                <a:avLst/>
                <a:gdLst>
                  <a:gd name="T0" fmla="*/ 0 w 722"/>
                  <a:gd name="T1" fmla="*/ 396 h 397"/>
                  <a:gd name="T2" fmla="*/ 0 w 722"/>
                  <a:gd name="T3" fmla="*/ 173 h 397"/>
                  <a:gd name="T4" fmla="*/ 76 w 722"/>
                  <a:gd name="T5" fmla="*/ 47 h 397"/>
                  <a:gd name="T6" fmla="*/ 76 w 722"/>
                  <a:gd name="T7" fmla="*/ 47 h 397"/>
                  <a:gd name="T8" fmla="*/ 160 w 722"/>
                  <a:gd name="T9" fmla="*/ 21 h 397"/>
                  <a:gd name="T10" fmla="*/ 207 w 722"/>
                  <a:gd name="T11" fmla="*/ 8 h 397"/>
                  <a:gd name="T12" fmla="*/ 241 w 722"/>
                  <a:gd name="T13" fmla="*/ 0 h 397"/>
                  <a:gd name="T14" fmla="*/ 362 w 722"/>
                  <a:gd name="T15" fmla="*/ 49 h 397"/>
                  <a:gd name="T16" fmla="*/ 362 w 722"/>
                  <a:gd name="T17" fmla="*/ 49 h 397"/>
                  <a:gd name="T18" fmla="*/ 482 w 722"/>
                  <a:gd name="T19" fmla="*/ 0 h 397"/>
                  <a:gd name="T20" fmla="*/ 516 w 722"/>
                  <a:gd name="T21" fmla="*/ 8 h 397"/>
                  <a:gd name="T22" fmla="*/ 561 w 722"/>
                  <a:gd name="T23" fmla="*/ 21 h 397"/>
                  <a:gd name="T24" fmla="*/ 645 w 722"/>
                  <a:gd name="T25" fmla="*/ 47 h 397"/>
                  <a:gd name="T26" fmla="*/ 645 w 722"/>
                  <a:gd name="T27" fmla="*/ 47 h 397"/>
                  <a:gd name="T28" fmla="*/ 721 w 722"/>
                  <a:gd name="T29" fmla="*/ 173 h 397"/>
                  <a:gd name="T30" fmla="*/ 721 w 722"/>
                  <a:gd name="T31" fmla="*/ 396 h 397"/>
                  <a:gd name="T32" fmla="*/ 0 w 722"/>
                  <a:gd name="T33"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2" h="397">
                    <a:moveTo>
                      <a:pt x="0" y="396"/>
                    </a:moveTo>
                    <a:lnTo>
                      <a:pt x="0" y="173"/>
                    </a:lnTo>
                    <a:cubicBezTo>
                      <a:pt x="0" y="118"/>
                      <a:pt x="31" y="70"/>
                      <a:pt x="76" y="47"/>
                    </a:cubicBezTo>
                    <a:lnTo>
                      <a:pt x="76" y="47"/>
                    </a:lnTo>
                    <a:cubicBezTo>
                      <a:pt x="100" y="39"/>
                      <a:pt x="131" y="28"/>
                      <a:pt x="160" y="21"/>
                    </a:cubicBezTo>
                    <a:cubicBezTo>
                      <a:pt x="178" y="15"/>
                      <a:pt x="194" y="10"/>
                      <a:pt x="207" y="8"/>
                    </a:cubicBezTo>
                    <a:cubicBezTo>
                      <a:pt x="225" y="2"/>
                      <a:pt x="241" y="0"/>
                      <a:pt x="241" y="0"/>
                    </a:cubicBezTo>
                    <a:cubicBezTo>
                      <a:pt x="265" y="31"/>
                      <a:pt x="314" y="49"/>
                      <a:pt x="362" y="49"/>
                    </a:cubicBezTo>
                    <a:lnTo>
                      <a:pt x="362" y="49"/>
                    </a:lnTo>
                    <a:cubicBezTo>
                      <a:pt x="411" y="49"/>
                      <a:pt x="459" y="34"/>
                      <a:pt x="482" y="0"/>
                    </a:cubicBezTo>
                    <a:cubicBezTo>
                      <a:pt x="482" y="0"/>
                      <a:pt x="495" y="2"/>
                      <a:pt x="516" y="8"/>
                    </a:cubicBezTo>
                    <a:cubicBezTo>
                      <a:pt x="529" y="10"/>
                      <a:pt x="545" y="15"/>
                      <a:pt x="561" y="21"/>
                    </a:cubicBezTo>
                    <a:cubicBezTo>
                      <a:pt x="590" y="28"/>
                      <a:pt x="621" y="39"/>
                      <a:pt x="645" y="47"/>
                    </a:cubicBezTo>
                    <a:lnTo>
                      <a:pt x="645" y="47"/>
                    </a:lnTo>
                    <a:cubicBezTo>
                      <a:pt x="689" y="70"/>
                      <a:pt x="721" y="118"/>
                      <a:pt x="721" y="173"/>
                    </a:cubicBezTo>
                    <a:lnTo>
                      <a:pt x="721" y="396"/>
                    </a:lnTo>
                    <a:lnTo>
                      <a:pt x="0" y="39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4" name="Group 303"/>
          <p:cNvGrpSpPr/>
          <p:nvPr/>
        </p:nvGrpSpPr>
        <p:grpSpPr>
          <a:xfrm>
            <a:off x="2626316" y="4351216"/>
            <a:ext cx="582945" cy="546202"/>
            <a:chOff x="10131618" y="2882206"/>
            <a:chExt cx="582945" cy="546202"/>
          </a:xfrm>
        </p:grpSpPr>
        <p:sp>
          <p:nvSpPr>
            <p:cNvPr id="254" name="Rectangle 253"/>
            <p:cNvSpPr/>
            <p:nvPr/>
          </p:nvSpPr>
          <p:spPr>
            <a:xfrm>
              <a:off x="10131618" y="2882206"/>
              <a:ext cx="582945" cy="5462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9" name="Group 168"/>
            <p:cNvGrpSpPr/>
            <p:nvPr/>
          </p:nvGrpSpPr>
          <p:grpSpPr>
            <a:xfrm>
              <a:off x="10244335" y="2981585"/>
              <a:ext cx="363452" cy="358203"/>
              <a:chOff x="5998087" y="3035933"/>
              <a:chExt cx="439738" cy="433387"/>
            </a:xfrm>
          </p:grpSpPr>
          <p:sp>
            <p:nvSpPr>
              <p:cNvPr id="107" name="Freeform 4"/>
              <p:cNvSpPr>
                <a:spLocks noChangeArrowheads="1"/>
              </p:cNvSpPr>
              <p:nvPr/>
            </p:nvSpPr>
            <p:spPr bwMode="auto">
              <a:xfrm>
                <a:off x="5998087" y="3035933"/>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5"/>
              <p:cNvSpPr>
                <a:spLocks noChangeArrowheads="1"/>
              </p:cNvSpPr>
              <p:nvPr/>
            </p:nvSpPr>
            <p:spPr bwMode="auto">
              <a:xfrm>
                <a:off x="6142550" y="3035933"/>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121 h 316"/>
                  <a:gd name="T12" fmla="*/ 627 w 822"/>
                  <a:gd name="T13" fmla="*/ 121 h 316"/>
                  <a:gd name="T14" fmla="*/ 650 w 822"/>
                  <a:gd name="T15" fmla="*/ 163 h 316"/>
                  <a:gd name="T16" fmla="*/ 676 w 822"/>
                  <a:gd name="T17" fmla="*/ 121 h 316"/>
                  <a:gd name="T18" fmla="*/ 716 w 822"/>
                  <a:gd name="T19" fmla="*/ 121 h 316"/>
                  <a:gd name="T20" fmla="*/ 674 w 822"/>
                  <a:gd name="T21" fmla="*/ 183 h 316"/>
                  <a:gd name="T22" fmla="*/ 716 w 822"/>
                  <a:gd name="T23" fmla="*/ 249 h 316"/>
                  <a:gd name="T24" fmla="*/ 671 w 822"/>
                  <a:gd name="T25" fmla="*/ 249 h 316"/>
                  <a:gd name="T26" fmla="*/ 645 w 822"/>
                  <a:gd name="T27" fmla="*/ 202 h 316"/>
                  <a:gd name="T28" fmla="*/ 619 w 822"/>
                  <a:gd name="T29" fmla="*/ 249 h 316"/>
                  <a:gd name="T30" fmla="*/ 579 w 822"/>
                  <a:gd name="T31" fmla="*/ 249 h 316"/>
                  <a:gd name="T32" fmla="*/ 621 w 822"/>
                  <a:gd name="T33" fmla="*/ 181 h 316"/>
                  <a:gd name="T34" fmla="*/ 582 w 822"/>
                  <a:gd name="T35" fmla="*/ 121 h 316"/>
                  <a:gd name="T36" fmla="*/ 514 w 822"/>
                  <a:gd name="T37" fmla="*/ 215 h 316"/>
                  <a:gd name="T38" fmla="*/ 545 w 822"/>
                  <a:gd name="T39" fmla="*/ 215 h 316"/>
                  <a:gd name="T40" fmla="*/ 545 w 822"/>
                  <a:gd name="T41" fmla="*/ 249 h 316"/>
                  <a:gd name="T42" fmla="*/ 514 w 822"/>
                  <a:gd name="T43" fmla="*/ 249 h 316"/>
                  <a:gd name="T44" fmla="*/ 514 w 822"/>
                  <a:gd name="T45" fmla="*/ 215 h 316"/>
                  <a:gd name="T46" fmla="*/ 343 w 822"/>
                  <a:gd name="T47" fmla="*/ 121 h 316"/>
                  <a:gd name="T48" fmla="*/ 388 w 822"/>
                  <a:gd name="T49" fmla="*/ 121 h 316"/>
                  <a:gd name="T50" fmla="*/ 412 w 822"/>
                  <a:gd name="T51" fmla="*/ 163 h 316"/>
                  <a:gd name="T52" fmla="*/ 438 w 822"/>
                  <a:gd name="T53" fmla="*/ 121 h 316"/>
                  <a:gd name="T54" fmla="*/ 477 w 822"/>
                  <a:gd name="T55" fmla="*/ 121 h 316"/>
                  <a:gd name="T56" fmla="*/ 435 w 822"/>
                  <a:gd name="T57" fmla="*/ 183 h 316"/>
                  <a:gd name="T58" fmla="*/ 477 w 822"/>
                  <a:gd name="T59" fmla="*/ 249 h 316"/>
                  <a:gd name="T60" fmla="*/ 433 w 822"/>
                  <a:gd name="T61" fmla="*/ 249 h 316"/>
                  <a:gd name="T62" fmla="*/ 406 w 822"/>
                  <a:gd name="T63" fmla="*/ 202 h 316"/>
                  <a:gd name="T64" fmla="*/ 380 w 822"/>
                  <a:gd name="T65" fmla="*/ 249 h 316"/>
                  <a:gd name="T66" fmla="*/ 341 w 822"/>
                  <a:gd name="T67" fmla="*/ 249 h 316"/>
                  <a:gd name="T68" fmla="*/ 383 w 822"/>
                  <a:gd name="T69" fmla="*/ 181 h 316"/>
                  <a:gd name="T70" fmla="*/ 343 w 822"/>
                  <a:gd name="T71" fmla="*/ 121 h 316"/>
                  <a:gd name="T72" fmla="*/ 275 w 822"/>
                  <a:gd name="T73" fmla="*/ 215 h 316"/>
                  <a:gd name="T74" fmla="*/ 307 w 822"/>
                  <a:gd name="T75" fmla="*/ 215 h 316"/>
                  <a:gd name="T76" fmla="*/ 307 w 822"/>
                  <a:gd name="T77" fmla="*/ 249 h 316"/>
                  <a:gd name="T78" fmla="*/ 275 w 822"/>
                  <a:gd name="T79" fmla="*/ 249 h 316"/>
                  <a:gd name="T80" fmla="*/ 275 w 822"/>
                  <a:gd name="T81" fmla="*/ 215 h 316"/>
                  <a:gd name="T82" fmla="*/ 173 w 822"/>
                  <a:gd name="T83" fmla="*/ 163 h 316"/>
                  <a:gd name="T84" fmla="*/ 199 w 822"/>
                  <a:gd name="T85" fmla="*/ 121 h 316"/>
                  <a:gd name="T86" fmla="*/ 239 w 822"/>
                  <a:gd name="T87" fmla="*/ 121 h 316"/>
                  <a:gd name="T88" fmla="*/ 197 w 822"/>
                  <a:gd name="T89" fmla="*/ 183 h 316"/>
                  <a:gd name="T90" fmla="*/ 239 w 822"/>
                  <a:gd name="T91" fmla="*/ 249 h 316"/>
                  <a:gd name="T92" fmla="*/ 194 w 822"/>
                  <a:gd name="T93" fmla="*/ 249 h 316"/>
                  <a:gd name="T94" fmla="*/ 168 w 822"/>
                  <a:gd name="T95" fmla="*/ 202 h 316"/>
                  <a:gd name="T96" fmla="*/ 142 w 822"/>
                  <a:gd name="T97" fmla="*/ 249 h 316"/>
                  <a:gd name="T98" fmla="*/ 102 w 822"/>
                  <a:gd name="T99" fmla="*/ 249 h 316"/>
                  <a:gd name="T100" fmla="*/ 144 w 822"/>
                  <a:gd name="T101" fmla="*/ 181 h 316"/>
                  <a:gd name="T102" fmla="*/ 102 w 822"/>
                  <a:gd name="T103" fmla="*/ 121 h 316"/>
                  <a:gd name="T104" fmla="*/ 150 w 822"/>
                  <a:gd name="T105" fmla="*/ 121 h 316"/>
                  <a:gd name="T106" fmla="*/ 173 w 822"/>
                  <a:gd name="T107" fmla="*/ 16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121"/>
                    </a:moveTo>
                    <a:lnTo>
                      <a:pt x="627" y="121"/>
                    </a:lnTo>
                    <a:lnTo>
                      <a:pt x="650" y="163"/>
                    </a:lnTo>
                    <a:lnTo>
                      <a:pt x="676" y="121"/>
                    </a:lnTo>
                    <a:lnTo>
                      <a:pt x="716" y="121"/>
                    </a:lnTo>
                    <a:lnTo>
                      <a:pt x="674" y="183"/>
                    </a:lnTo>
                    <a:lnTo>
                      <a:pt x="716" y="249"/>
                    </a:lnTo>
                    <a:lnTo>
                      <a:pt x="671" y="249"/>
                    </a:lnTo>
                    <a:lnTo>
                      <a:pt x="645" y="202"/>
                    </a:lnTo>
                    <a:lnTo>
                      <a:pt x="619" y="249"/>
                    </a:lnTo>
                    <a:lnTo>
                      <a:pt x="579" y="249"/>
                    </a:lnTo>
                    <a:lnTo>
                      <a:pt x="621" y="181"/>
                    </a:lnTo>
                    <a:lnTo>
                      <a:pt x="582" y="121"/>
                    </a:lnTo>
                    <a:close/>
                    <a:moveTo>
                      <a:pt x="514" y="215"/>
                    </a:moveTo>
                    <a:lnTo>
                      <a:pt x="545" y="215"/>
                    </a:lnTo>
                    <a:lnTo>
                      <a:pt x="545" y="249"/>
                    </a:lnTo>
                    <a:lnTo>
                      <a:pt x="514" y="249"/>
                    </a:lnTo>
                    <a:lnTo>
                      <a:pt x="514" y="215"/>
                    </a:lnTo>
                    <a:close/>
                    <a:moveTo>
                      <a:pt x="343" y="121"/>
                    </a:moveTo>
                    <a:lnTo>
                      <a:pt x="388" y="121"/>
                    </a:lnTo>
                    <a:lnTo>
                      <a:pt x="412" y="163"/>
                    </a:lnTo>
                    <a:lnTo>
                      <a:pt x="438" y="121"/>
                    </a:lnTo>
                    <a:lnTo>
                      <a:pt x="477" y="121"/>
                    </a:lnTo>
                    <a:lnTo>
                      <a:pt x="435" y="183"/>
                    </a:lnTo>
                    <a:lnTo>
                      <a:pt x="477" y="249"/>
                    </a:lnTo>
                    <a:lnTo>
                      <a:pt x="433" y="249"/>
                    </a:lnTo>
                    <a:lnTo>
                      <a:pt x="406" y="202"/>
                    </a:lnTo>
                    <a:lnTo>
                      <a:pt x="380" y="249"/>
                    </a:lnTo>
                    <a:lnTo>
                      <a:pt x="341" y="249"/>
                    </a:lnTo>
                    <a:lnTo>
                      <a:pt x="383" y="181"/>
                    </a:lnTo>
                    <a:lnTo>
                      <a:pt x="343" y="121"/>
                    </a:lnTo>
                    <a:close/>
                    <a:moveTo>
                      <a:pt x="275" y="215"/>
                    </a:moveTo>
                    <a:lnTo>
                      <a:pt x="307" y="215"/>
                    </a:lnTo>
                    <a:lnTo>
                      <a:pt x="307" y="249"/>
                    </a:lnTo>
                    <a:lnTo>
                      <a:pt x="275" y="249"/>
                    </a:lnTo>
                    <a:lnTo>
                      <a:pt x="275" y="215"/>
                    </a:lnTo>
                    <a:close/>
                    <a:moveTo>
                      <a:pt x="173" y="163"/>
                    </a:moveTo>
                    <a:lnTo>
                      <a:pt x="199" y="121"/>
                    </a:lnTo>
                    <a:lnTo>
                      <a:pt x="239" y="121"/>
                    </a:lnTo>
                    <a:lnTo>
                      <a:pt x="197" y="183"/>
                    </a:lnTo>
                    <a:lnTo>
                      <a:pt x="239" y="249"/>
                    </a:lnTo>
                    <a:lnTo>
                      <a:pt x="194" y="249"/>
                    </a:lnTo>
                    <a:lnTo>
                      <a:pt x="168" y="202"/>
                    </a:lnTo>
                    <a:lnTo>
                      <a:pt x="142" y="249"/>
                    </a:lnTo>
                    <a:lnTo>
                      <a:pt x="102" y="249"/>
                    </a:lnTo>
                    <a:lnTo>
                      <a:pt x="144" y="181"/>
                    </a:lnTo>
                    <a:lnTo>
                      <a:pt x="102" y="121"/>
                    </a:lnTo>
                    <a:lnTo>
                      <a:pt x="150" y="121"/>
                    </a:lnTo>
                    <a:lnTo>
                      <a:pt x="173" y="163"/>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6"/>
              <p:cNvSpPr>
                <a:spLocks noChangeArrowheads="1"/>
              </p:cNvSpPr>
              <p:nvPr/>
            </p:nvSpPr>
            <p:spPr bwMode="auto">
              <a:xfrm>
                <a:off x="5998087" y="3194683"/>
                <a:ext cx="109538" cy="112712"/>
              </a:xfrm>
              <a:custGeom>
                <a:avLst/>
                <a:gdLst>
                  <a:gd name="T0" fmla="*/ 152 w 305"/>
                  <a:gd name="T1" fmla="*/ 314 h 315"/>
                  <a:gd name="T2" fmla="*/ 0 w 305"/>
                  <a:gd name="T3" fmla="*/ 314 h 315"/>
                  <a:gd name="T4" fmla="*/ 0 w 305"/>
                  <a:gd name="T5" fmla="*/ 0 h 315"/>
                  <a:gd name="T6" fmla="*/ 304 w 305"/>
                  <a:gd name="T7" fmla="*/ 0 h 315"/>
                  <a:gd name="T8" fmla="*/ 304 w 305"/>
                  <a:gd name="T9" fmla="*/ 314 h 315"/>
                  <a:gd name="T10" fmla="*/ 152 w 305"/>
                  <a:gd name="T11" fmla="*/ 314 h 315"/>
                </a:gdLst>
                <a:ahLst/>
                <a:cxnLst>
                  <a:cxn ang="0">
                    <a:pos x="T0" y="T1"/>
                  </a:cxn>
                  <a:cxn ang="0">
                    <a:pos x="T2" y="T3"/>
                  </a:cxn>
                  <a:cxn ang="0">
                    <a:pos x="T4" y="T5"/>
                  </a:cxn>
                  <a:cxn ang="0">
                    <a:pos x="T6" y="T7"/>
                  </a:cxn>
                  <a:cxn ang="0">
                    <a:pos x="T8" y="T9"/>
                  </a:cxn>
                  <a:cxn ang="0">
                    <a:pos x="T10" y="T11"/>
                  </a:cxn>
                </a:cxnLst>
                <a:rect l="0" t="0" r="r" b="b"/>
                <a:pathLst>
                  <a:path w="305" h="315">
                    <a:moveTo>
                      <a:pt x="152" y="314"/>
                    </a:moveTo>
                    <a:lnTo>
                      <a:pt x="0" y="314"/>
                    </a:lnTo>
                    <a:lnTo>
                      <a:pt x="0" y="0"/>
                    </a:lnTo>
                    <a:lnTo>
                      <a:pt x="304" y="0"/>
                    </a:lnTo>
                    <a:lnTo>
                      <a:pt x="304" y="314"/>
                    </a:lnTo>
                    <a:lnTo>
                      <a:pt x="152" y="31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7"/>
              <p:cNvSpPr>
                <a:spLocks noChangeArrowheads="1"/>
              </p:cNvSpPr>
              <p:nvPr/>
            </p:nvSpPr>
            <p:spPr bwMode="auto">
              <a:xfrm>
                <a:off x="6142550" y="3194683"/>
                <a:ext cx="295275" cy="112712"/>
              </a:xfrm>
              <a:custGeom>
                <a:avLst/>
                <a:gdLst>
                  <a:gd name="T0" fmla="*/ 821 w 822"/>
                  <a:gd name="T1" fmla="*/ 314 h 315"/>
                  <a:gd name="T2" fmla="*/ 821 w 822"/>
                  <a:gd name="T3" fmla="*/ 0 h 315"/>
                  <a:gd name="T4" fmla="*/ 0 w 822"/>
                  <a:gd name="T5" fmla="*/ 0 h 315"/>
                  <a:gd name="T6" fmla="*/ 0 w 822"/>
                  <a:gd name="T7" fmla="*/ 314 h 315"/>
                  <a:gd name="T8" fmla="*/ 821 w 822"/>
                  <a:gd name="T9" fmla="*/ 314 h 315"/>
                  <a:gd name="T10" fmla="*/ 582 w 822"/>
                  <a:gd name="T11" fmla="*/ 105 h 315"/>
                  <a:gd name="T12" fmla="*/ 627 w 822"/>
                  <a:gd name="T13" fmla="*/ 105 h 315"/>
                  <a:gd name="T14" fmla="*/ 650 w 822"/>
                  <a:gd name="T15" fmla="*/ 147 h 315"/>
                  <a:gd name="T16" fmla="*/ 676 w 822"/>
                  <a:gd name="T17" fmla="*/ 105 h 315"/>
                  <a:gd name="T18" fmla="*/ 716 w 822"/>
                  <a:gd name="T19" fmla="*/ 105 h 315"/>
                  <a:gd name="T20" fmla="*/ 674 w 822"/>
                  <a:gd name="T21" fmla="*/ 168 h 315"/>
                  <a:gd name="T22" fmla="*/ 716 w 822"/>
                  <a:gd name="T23" fmla="*/ 232 h 315"/>
                  <a:gd name="T24" fmla="*/ 671 w 822"/>
                  <a:gd name="T25" fmla="*/ 232 h 315"/>
                  <a:gd name="T26" fmla="*/ 645 w 822"/>
                  <a:gd name="T27" fmla="*/ 186 h 315"/>
                  <a:gd name="T28" fmla="*/ 619 w 822"/>
                  <a:gd name="T29" fmla="*/ 232 h 315"/>
                  <a:gd name="T30" fmla="*/ 579 w 822"/>
                  <a:gd name="T31" fmla="*/ 232 h 315"/>
                  <a:gd name="T32" fmla="*/ 621 w 822"/>
                  <a:gd name="T33" fmla="*/ 165 h 315"/>
                  <a:gd name="T34" fmla="*/ 582 w 822"/>
                  <a:gd name="T35" fmla="*/ 105 h 315"/>
                  <a:gd name="T36" fmla="*/ 514 w 822"/>
                  <a:gd name="T37" fmla="*/ 199 h 315"/>
                  <a:gd name="T38" fmla="*/ 545 w 822"/>
                  <a:gd name="T39" fmla="*/ 199 h 315"/>
                  <a:gd name="T40" fmla="*/ 545 w 822"/>
                  <a:gd name="T41" fmla="*/ 232 h 315"/>
                  <a:gd name="T42" fmla="*/ 514 w 822"/>
                  <a:gd name="T43" fmla="*/ 232 h 315"/>
                  <a:gd name="T44" fmla="*/ 514 w 822"/>
                  <a:gd name="T45" fmla="*/ 199 h 315"/>
                  <a:gd name="T46" fmla="*/ 343 w 822"/>
                  <a:gd name="T47" fmla="*/ 105 h 315"/>
                  <a:gd name="T48" fmla="*/ 388 w 822"/>
                  <a:gd name="T49" fmla="*/ 105 h 315"/>
                  <a:gd name="T50" fmla="*/ 412 w 822"/>
                  <a:gd name="T51" fmla="*/ 147 h 315"/>
                  <a:gd name="T52" fmla="*/ 438 w 822"/>
                  <a:gd name="T53" fmla="*/ 105 h 315"/>
                  <a:gd name="T54" fmla="*/ 477 w 822"/>
                  <a:gd name="T55" fmla="*/ 105 h 315"/>
                  <a:gd name="T56" fmla="*/ 435 w 822"/>
                  <a:gd name="T57" fmla="*/ 168 h 315"/>
                  <a:gd name="T58" fmla="*/ 477 w 822"/>
                  <a:gd name="T59" fmla="*/ 232 h 315"/>
                  <a:gd name="T60" fmla="*/ 433 w 822"/>
                  <a:gd name="T61" fmla="*/ 232 h 315"/>
                  <a:gd name="T62" fmla="*/ 406 w 822"/>
                  <a:gd name="T63" fmla="*/ 186 h 315"/>
                  <a:gd name="T64" fmla="*/ 380 w 822"/>
                  <a:gd name="T65" fmla="*/ 232 h 315"/>
                  <a:gd name="T66" fmla="*/ 341 w 822"/>
                  <a:gd name="T67" fmla="*/ 232 h 315"/>
                  <a:gd name="T68" fmla="*/ 383 w 822"/>
                  <a:gd name="T69" fmla="*/ 165 h 315"/>
                  <a:gd name="T70" fmla="*/ 343 w 822"/>
                  <a:gd name="T71" fmla="*/ 105 h 315"/>
                  <a:gd name="T72" fmla="*/ 275 w 822"/>
                  <a:gd name="T73" fmla="*/ 199 h 315"/>
                  <a:gd name="T74" fmla="*/ 307 w 822"/>
                  <a:gd name="T75" fmla="*/ 199 h 315"/>
                  <a:gd name="T76" fmla="*/ 307 w 822"/>
                  <a:gd name="T77" fmla="*/ 232 h 315"/>
                  <a:gd name="T78" fmla="*/ 275 w 822"/>
                  <a:gd name="T79" fmla="*/ 232 h 315"/>
                  <a:gd name="T80" fmla="*/ 275 w 822"/>
                  <a:gd name="T81" fmla="*/ 199 h 315"/>
                  <a:gd name="T82" fmla="*/ 173 w 822"/>
                  <a:gd name="T83" fmla="*/ 147 h 315"/>
                  <a:gd name="T84" fmla="*/ 199 w 822"/>
                  <a:gd name="T85" fmla="*/ 105 h 315"/>
                  <a:gd name="T86" fmla="*/ 239 w 822"/>
                  <a:gd name="T87" fmla="*/ 105 h 315"/>
                  <a:gd name="T88" fmla="*/ 197 w 822"/>
                  <a:gd name="T89" fmla="*/ 168 h 315"/>
                  <a:gd name="T90" fmla="*/ 239 w 822"/>
                  <a:gd name="T91" fmla="*/ 232 h 315"/>
                  <a:gd name="T92" fmla="*/ 194 w 822"/>
                  <a:gd name="T93" fmla="*/ 232 h 315"/>
                  <a:gd name="T94" fmla="*/ 168 w 822"/>
                  <a:gd name="T95" fmla="*/ 186 h 315"/>
                  <a:gd name="T96" fmla="*/ 142 w 822"/>
                  <a:gd name="T97" fmla="*/ 232 h 315"/>
                  <a:gd name="T98" fmla="*/ 102 w 822"/>
                  <a:gd name="T99" fmla="*/ 232 h 315"/>
                  <a:gd name="T100" fmla="*/ 144 w 822"/>
                  <a:gd name="T101" fmla="*/ 165 h 315"/>
                  <a:gd name="T102" fmla="*/ 102 w 822"/>
                  <a:gd name="T103" fmla="*/ 105 h 315"/>
                  <a:gd name="T104" fmla="*/ 150 w 822"/>
                  <a:gd name="T105" fmla="*/ 105 h 315"/>
                  <a:gd name="T106" fmla="*/ 173 w 822"/>
                  <a:gd name="T107" fmla="*/ 14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5">
                    <a:moveTo>
                      <a:pt x="821" y="314"/>
                    </a:moveTo>
                    <a:lnTo>
                      <a:pt x="821" y="0"/>
                    </a:lnTo>
                    <a:lnTo>
                      <a:pt x="0" y="0"/>
                    </a:lnTo>
                    <a:lnTo>
                      <a:pt x="0" y="314"/>
                    </a:lnTo>
                    <a:lnTo>
                      <a:pt x="821" y="314"/>
                    </a:lnTo>
                    <a:close/>
                    <a:moveTo>
                      <a:pt x="582" y="105"/>
                    </a:moveTo>
                    <a:lnTo>
                      <a:pt x="627" y="105"/>
                    </a:lnTo>
                    <a:lnTo>
                      <a:pt x="650" y="147"/>
                    </a:lnTo>
                    <a:lnTo>
                      <a:pt x="676" y="105"/>
                    </a:lnTo>
                    <a:lnTo>
                      <a:pt x="716" y="105"/>
                    </a:lnTo>
                    <a:lnTo>
                      <a:pt x="674" y="168"/>
                    </a:lnTo>
                    <a:lnTo>
                      <a:pt x="716" y="232"/>
                    </a:lnTo>
                    <a:lnTo>
                      <a:pt x="671" y="232"/>
                    </a:lnTo>
                    <a:lnTo>
                      <a:pt x="645" y="186"/>
                    </a:lnTo>
                    <a:lnTo>
                      <a:pt x="619" y="232"/>
                    </a:lnTo>
                    <a:lnTo>
                      <a:pt x="579" y="232"/>
                    </a:lnTo>
                    <a:lnTo>
                      <a:pt x="621" y="165"/>
                    </a:lnTo>
                    <a:lnTo>
                      <a:pt x="582" y="105"/>
                    </a:lnTo>
                    <a:close/>
                    <a:moveTo>
                      <a:pt x="514" y="199"/>
                    </a:moveTo>
                    <a:lnTo>
                      <a:pt x="545" y="199"/>
                    </a:lnTo>
                    <a:lnTo>
                      <a:pt x="545" y="232"/>
                    </a:lnTo>
                    <a:lnTo>
                      <a:pt x="514" y="232"/>
                    </a:lnTo>
                    <a:lnTo>
                      <a:pt x="514" y="199"/>
                    </a:lnTo>
                    <a:close/>
                    <a:moveTo>
                      <a:pt x="343" y="105"/>
                    </a:moveTo>
                    <a:lnTo>
                      <a:pt x="388" y="105"/>
                    </a:lnTo>
                    <a:lnTo>
                      <a:pt x="412" y="147"/>
                    </a:lnTo>
                    <a:lnTo>
                      <a:pt x="438" y="105"/>
                    </a:lnTo>
                    <a:lnTo>
                      <a:pt x="477" y="105"/>
                    </a:lnTo>
                    <a:lnTo>
                      <a:pt x="435" y="168"/>
                    </a:lnTo>
                    <a:lnTo>
                      <a:pt x="477" y="232"/>
                    </a:lnTo>
                    <a:lnTo>
                      <a:pt x="433" y="232"/>
                    </a:lnTo>
                    <a:lnTo>
                      <a:pt x="406" y="186"/>
                    </a:lnTo>
                    <a:lnTo>
                      <a:pt x="380" y="232"/>
                    </a:lnTo>
                    <a:lnTo>
                      <a:pt x="341" y="232"/>
                    </a:lnTo>
                    <a:lnTo>
                      <a:pt x="383" y="165"/>
                    </a:lnTo>
                    <a:lnTo>
                      <a:pt x="343" y="105"/>
                    </a:lnTo>
                    <a:close/>
                    <a:moveTo>
                      <a:pt x="275" y="199"/>
                    </a:moveTo>
                    <a:lnTo>
                      <a:pt x="307" y="199"/>
                    </a:lnTo>
                    <a:lnTo>
                      <a:pt x="307" y="232"/>
                    </a:lnTo>
                    <a:lnTo>
                      <a:pt x="275" y="232"/>
                    </a:lnTo>
                    <a:lnTo>
                      <a:pt x="275" y="199"/>
                    </a:lnTo>
                    <a:close/>
                    <a:moveTo>
                      <a:pt x="173" y="147"/>
                    </a:moveTo>
                    <a:lnTo>
                      <a:pt x="199" y="105"/>
                    </a:lnTo>
                    <a:lnTo>
                      <a:pt x="239" y="105"/>
                    </a:lnTo>
                    <a:lnTo>
                      <a:pt x="197" y="168"/>
                    </a:lnTo>
                    <a:lnTo>
                      <a:pt x="239" y="232"/>
                    </a:lnTo>
                    <a:lnTo>
                      <a:pt x="194" y="232"/>
                    </a:lnTo>
                    <a:lnTo>
                      <a:pt x="168" y="186"/>
                    </a:lnTo>
                    <a:lnTo>
                      <a:pt x="142" y="232"/>
                    </a:lnTo>
                    <a:lnTo>
                      <a:pt x="102" y="232"/>
                    </a:lnTo>
                    <a:lnTo>
                      <a:pt x="144" y="165"/>
                    </a:lnTo>
                    <a:lnTo>
                      <a:pt x="102" y="105"/>
                    </a:lnTo>
                    <a:lnTo>
                      <a:pt x="150" y="105"/>
                    </a:lnTo>
                    <a:lnTo>
                      <a:pt x="173" y="147"/>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8"/>
              <p:cNvSpPr>
                <a:spLocks noChangeArrowheads="1"/>
              </p:cNvSpPr>
              <p:nvPr/>
            </p:nvSpPr>
            <p:spPr bwMode="auto">
              <a:xfrm>
                <a:off x="6142550" y="3355020"/>
                <a:ext cx="295275" cy="114300"/>
              </a:xfrm>
              <a:custGeom>
                <a:avLst/>
                <a:gdLst>
                  <a:gd name="T0" fmla="*/ 821 w 822"/>
                  <a:gd name="T1" fmla="*/ 315 h 316"/>
                  <a:gd name="T2" fmla="*/ 821 w 822"/>
                  <a:gd name="T3" fmla="*/ 0 h 316"/>
                  <a:gd name="T4" fmla="*/ 0 w 822"/>
                  <a:gd name="T5" fmla="*/ 0 h 316"/>
                  <a:gd name="T6" fmla="*/ 0 w 822"/>
                  <a:gd name="T7" fmla="*/ 315 h 316"/>
                  <a:gd name="T8" fmla="*/ 821 w 822"/>
                  <a:gd name="T9" fmla="*/ 315 h 316"/>
                  <a:gd name="T10" fmla="*/ 582 w 822"/>
                  <a:gd name="T11" fmla="*/ 89 h 316"/>
                  <a:gd name="T12" fmla="*/ 627 w 822"/>
                  <a:gd name="T13" fmla="*/ 89 h 316"/>
                  <a:gd name="T14" fmla="*/ 650 w 822"/>
                  <a:gd name="T15" fmla="*/ 131 h 316"/>
                  <a:gd name="T16" fmla="*/ 676 w 822"/>
                  <a:gd name="T17" fmla="*/ 89 h 316"/>
                  <a:gd name="T18" fmla="*/ 716 w 822"/>
                  <a:gd name="T19" fmla="*/ 89 h 316"/>
                  <a:gd name="T20" fmla="*/ 674 w 822"/>
                  <a:gd name="T21" fmla="*/ 152 h 316"/>
                  <a:gd name="T22" fmla="*/ 716 w 822"/>
                  <a:gd name="T23" fmla="*/ 218 h 316"/>
                  <a:gd name="T24" fmla="*/ 671 w 822"/>
                  <a:gd name="T25" fmla="*/ 218 h 316"/>
                  <a:gd name="T26" fmla="*/ 645 w 822"/>
                  <a:gd name="T27" fmla="*/ 170 h 316"/>
                  <a:gd name="T28" fmla="*/ 619 w 822"/>
                  <a:gd name="T29" fmla="*/ 218 h 316"/>
                  <a:gd name="T30" fmla="*/ 579 w 822"/>
                  <a:gd name="T31" fmla="*/ 218 h 316"/>
                  <a:gd name="T32" fmla="*/ 621 w 822"/>
                  <a:gd name="T33" fmla="*/ 149 h 316"/>
                  <a:gd name="T34" fmla="*/ 582 w 822"/>
                  <a:gd name="T35" fmla="*/ 89 h 316"/>
                  <a:gd name="T36" fmla="*/ 514 w 822"/>
                  <a:gd name="T37" fmla="*/ 184 h 316"/>
                  <a:gd name="T38" fmla="*/ 545 w 822"/>
                  <a:gd name="T39" fmla="*/ 184 h 316"/>
                  <a:gd name="T40" fmla="*/ 545 w 822"/>
                  <a:gd name="T41" fmla="*/ 218 h 316"/>
                  <a:gd name="T42" fmla="*/ 514 w 822"/>
                  <a:gd name="T43" fmla="*/ 218 h 316"/>
                  <a:gd name="T44" fmla="*/ 514 w 822"/>
                  <a:gd name="T45" fmla="*/ 184 h 316"/>
                  <a:gd name="T46" fmla="*/ 343 w 822"/>
                  <a:gd name="T47" fmla="*/ 89 h 316"/>
                  <a:gd name="T48" fmla="*/ 388 w 822"/>
                  <a:gd name="T49" fmla="*/ 89 h 316"/>
                  <a:gd name="T50" fmla="*/ 412 w 822"/>
                  <a:gd name="T51" fmla="*/ 131 h 316"/>
                  <a:gd name="T52" fmla="*/ 438 w 822"/>
                  <a:gd name="T53" fmla="*/ 89 h 316"/>
                  <a:gd name="T54" fmla="*/ 477 w 822"/>
                  <a:gd name="T55" fmla="*/ 89 h 316"/>
                  <a:gd name="T56" fmla="*/ 435 w 822"/>
                  <a:gd name="T57" fmla="*/ 152 h 316"/>
                  <a:gd name="T58" fmla="*/ 477 w 822"/>
                  <a:gd name="T59" fmla="*/ 218 h 316"/>
                  <a:gd name="T60" fmla="*/ 433 w 822"/>
                  <a:gd name="T61" fmla="*/ 218 h 316"/>
                  <a:gd name="T62" fmla="*/ 406 w 822"/>
                  <a:gd name="T63" fmla="*/ 170 h 316"/>
                  <a:gd name="T64" fmla="*/ 380 w 822"/>
                  <a:gd name="T65" fmla="*/ 218 h 316"/>
                  <a:gd name="T66" fmla="*/ 341 w 822"/>
                  <a:gd name="T67" fmla="*/ 218 h 316"/>
                  <a:gd name="T68" fmla="*/ 383 w 822"/>
                  <a:gd name="T69" fmla="*/ 149 h 316"/>
                  <a:gd name="T70" fmla="*/ 343 w 822"/>
                  <a:gd name="T71" fmla="*/ 89 h 316"/>
                  <a:gd name="T72" fmla="*/ 275 w 822"/>
                  <a:gd name="T73" fmla="*/ 184 h 316"/>
                  <a:gd name="T74" fmla="*/ 307 w 822"/>
                  <a:gd name="T75" fmla="*/ 184 h 316"/>
                  <a:gd name="T76" fmla="*/ 307 w 822"/>
                  <a:gd name="T77" fmla="*/ 218 h 316"/>
                  <a:gd name="T78" fmla="*/ 275 w 822"/>
                  <a:gd name="T79" fmla="*/ 218 h 316"/>
                  <a:gd name="T80" fmla="*/ 275 w 822"/>
                  <a:gd name="T81" fmla="*/ 184 h 316"/>
                  <a:gd name="T82" fmla="*/ 173 w 822"/>
                  <a:gd name="T83" fmla="*/ 131 h 316"/>
                  <a:gd name="T84" fmla="*/ 199 w 822"/>
                  <a:gd name="T85" fmla="*/ 89 h 316"/>
                  <a:gd name="T86" fmla="*/ 239 w 822"/>
                  <a:gd name="T87" fmla="*/ 89 h 316"/>
                  <a:gd name="T88" fmla="*/ 197 w 822"/>
                  <a:gd name="T89" fmla="*/ 152 h 316"/>
                  <a:gd name="T90" fmla="*/ 239 w 822"/>
                  <a:gd name="T91" fmla="*/ 218 h 316"/>
                  <a:gd name="T92" fmla="*/ 194 w 822"/>
                  <a:gd name="T93" fmla="*/ 218 h 316"/>
                  <a:gd name="T94" fmla="*/ 168 w 822"/>
                  <a:gd name="T95" fmla="*/ 170 h 316"/>
                  <a:gd name="T96" fmla="*/ 142 w 822"/>
                  <a:gd name="T97" fmla="*/ 218 h 316"/>
                  <a:gd name="T98" fmla="*/ 102 w 822"/>
                  <a:gd name="T99" fmla="*/ 218 h 316"/>
                  <a:gd name="T100" fmla="*/ 144 w 822"/>
                  <a:gd name="T101" fmla="*/ 149 h 316"/>
                  <a:gd name="T102" fmla="*/ 102 w 822"/>
                  <a:gd name="T103" fmla="*/ 89 h 316"/>
                  <a:gd name="T104" fmla="*/ 150 w 822"/>
                  <a:gd name="T105" fmla="*/ 89 h 316"/>
                  <a:gd name="T106" fmla="*/ 173 w 822"/>
                  <a:gd name="T107" fmla="*/ 1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2" h="316">
                    <a:moveTo>
                      <a:pt x="821" y="315"/>
                    </a:moveTo>
                    <a:lnTo>
                      <a:pt x="821" y="0"/>
                    </a:lnTo>
                    <a:lnTo>
                      <a:pt x="0" y="0"/>
                    </a:lnTo>
                    <a:lnTo>
                      <a:pt x="0" y="315"/>
                    </a:lnTo>
                    <a:lnTo>
                      <a:pt x="821" y="315"/>
                    </a:lnTo>
                    <a:close/>
                    <a:moveTo>
                      <a:pt x="582" y="89"/>
                    </a:moveTo>
                    <a:lnTo>
                      <a:pt x="627" y="89"/>
                    </a:lnTo>
                    <a:lnTo>
                      <a:pt x="650" y="131"/>
                    </a:lnTo>
                    <a:lnTo>
                      <a:pt x="676" y="89"/>
                    </a:lnTo>
                    <a:lnTo>
                      <a:pt x="716" y="89"/>
                    </a:lnTo>
                    <a:lnTo>
                      <a:pt x="674" y="152"/>
                    </a:lnTo>
                    <a:lnTo>
                      <a:pt x="716" y="218"/>
                    </a:lnTo>
                    <a:lnTo>
                      <a:pt x="671" y="218"/>
                    </a:lnTo>
                    <a:lnTo>
                      <a:pt x="645" y="170"/>
                    </a:lnTo>
                    <a:lnTo>
                      <a:pt x="619" y="218"/>
                    </a:lnTo>
                    <a:lnTo>
                      <a:pt x="579" y="218"/>
                    </a:lnTo>
                    <a:lnTo>
                      <a:pt x="621" y="149"/>
                    </a:lnTo>
                    <a:lnTo>
                      <a:pt x="582" y="89"/>
                    </a:lnTo>
                    <a:close/>
                    <a:moveTo>
                      <a:pt x="514" y="184"/>
                    </a:moveTo>
                    <a:lnTo>
                      <a:pt x="545" y="184"/>
                    </a:lnTo>
                    <a:lnTo>
                      <a:pt x="545" y="218"/>
                    </a:lnTo>
                    <a:lnTo>
                      <a:pt x="514" y="218"/>
                    </a:lnTo>
                    <a:lnTo>
                      <a:pt x="514" y="184"/>
                    </a:lnTo>
                    <a:close/>
                    <a:moveTo>
                      <a:pt x="343" y="89"/>
                    </a:moveTo>
                    <a:lnTo>
                      <a:pt x="388" y="89"/>
                    </a:lnTo>
                    <a:lnTo>
                      <a:pt x="412" y="131"/>
                    </a:lnTo>
                    <a:lnTo>
                      <a:pt x="438" y="89"/>
                    </a:lnTo>
                    <a:lnTo>
                      <a:pt x="477" y="89"/>
                    </a:lnTo>
                    <a:lnTo>
                      <a:pt x="435" y="152"/>
                    </a:lnTo>
                    <a:lnTo>
                      <a:pt x="477" y="218"/>
                    </a:lnTo>
                    <a:lnTo>
                      <a:pt x="433" y="218"/>
                    </a:lnTo>
                    <a:lnTo>
                      <a:pt x="406" y="170"/>
                    </a:lnTo>
                    <a:lnTo>
                      <a:pt x="380" y="218"/>
                    </a:lnTo>
                    <a:lnTo>
                      <a:pt x="341" y="218"/>
                    </a:lnTo>
                    <a:lnTo>
                      <a:pt x="383" y="149"/>
                    </a:lnTo>
                    <a:lnTo>
                      <a:pt x="343" y="89"/>
                    </a:lnTo>
                    <a:close/>
                    <a:moveTo>
                      <a:pt x="275" y="184"/>
                    </a:moveTo>
                    <a:lnTo>
                      <a:pt x="307" y="184"/>
                    </a:lnTo>
                    <a:lnTo>
                      <a:pt x="307" y="218"/>
                    </a:lnTo>
                    <a:lnTo>
                      <a:pt x="275" y="218"/>
                    </a:lnTo>
                    <a:lnTo>
                      <a:pt x="275" y="184"/>
                    </a:lnTo>
                    <a:close/>
                    <a:moveTo>
                      <a:pt x="173" y="131"/>
                    </a:moveTo>
                    <a:lnTo>
                      <a:pt x="199" y="89"/>
                    </a:lnTo>
                    <a:lnTo>
                      <a:pt x="239" y="89"/>
                    </a:lnTo>
                    <a:lnTo>
                      <a:pt x="197" y="152"/>
                    </a:lnTo>
                    <a:lnTo>
                      <a:pt x="239" y="218"/>
                    </a:lnTo>
                    <a:lnTo>
                      <a:pt x="194" y="218"/>
                    </a:lnTo>
                    <a:lnTo>
                      <a:pt x="168" y="170"/>
                    </a:lnTo>
                    <a:lnTo>
                      <a:pt x="142" y="218"/>
                    </a:lnTo>
                    <a:lnTo>
                      <a:pt x="102" y="218"/>
                    </a:lnTo>
                    <a:lnTo>
                      <a:pt x="144" y="149"/>
                    </a:lnTo>
                    <a:lnTo>
                      <a:pt x="102" y="89"/>
                    </a:lnTo>
                    <a:lnTo>
                      <a:pt x="150" y="89"/>
                    </a:lnTo>
                    <a:lnTo>
                      <a:pt x="173" y="131"/>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9"/>
              <p:cNvSpPr>
                <a:spLocks noChangeArrowheads="1"/>
              </p:cNvSpPr>
              <p:nvPr/>
            </p:nvSpPr>
            <p:spPr bwMode="auto">
              <a:xfrm>
                <a:off x="5998087" y="3355020"/>
                <a:ext cx="109538" cy="114300"/>
              </a:xfrm>
              <a:custGeom>
                <a:avLst/>
                <a:gdLst>
                  <a:gd name="T0" fmla="*/ 152 w 305"/>
                  <a:gd name="T1" fmla="*/ 315 h 316"/>
                  <a:gd name="T2" fmla="*/ 0 w 305"/>
                  <a:gd name="T3" fmla="*/ 315 h 316"/>
                  <a:gd name="T4" fmla="*/ 0 w 305"/>
                  <a:gd name="T5" fmla="*/ 0 h 316"/>
                  <a:gd name="T6" fmla="*/ 304 w 305"/>
                  <a:gd name="T7" fmla="*/ 0 h 316"/>
                  <a:gd name="T8" fmla="*/ 304 w 305"/>
                  <a:gd name="T9" fmla="*/ 315 h 316"/>
                  <a:gd name="T10" fmla="*/ 152 w 305"/>
                  <a:gd name="T11" fmla="*/ 315 h 316"/>
                </a:gdLst>
                <a:ahLst/>
                <a:cxnLst>
                  <a:cxn ang="0">
                    <a:pos x="T0" y="T1"/>
                  </a:cxn>
                  <a:cxn ang="0">
                    <a:pos x="T2" y="T3"/>
                  </a:cxn>
                  <a:cxn ang="0">
                    <a:pos x="T4" y="T5"/>
                  </a:cxn>
                  <a:cxn ang="0">
                    <a:pos x="T6" y="T7"/>
                  </a:cxn>
                  <a:cxn ang="0">
                    <a:pos x="T8" y="T9"/>
                  </a:cxn>
                  <a:cxn ang="0">
                    <a:pos x="T10" y="T11"/>
                  </a:cxn>
                </a:cxnLst>
                <a:rect l="0" t="0" r="r" b="b"/>
                <a:pathLst>
                  <a:path w="305" h="316">
                    <a:moveTo>
                      <a:pt x="152" y="315"/>
                    </a:moveTo>
                    <a:lnTo>
                      <a:pt x="0" y="315"/>
                    </a:lnTo>
                    <a:lnTo>
                      <a:pt x="0" y="0"/>
                    </a:lnTo>
                    <a:lnTo>
                      <a:pt x="304" y="0"/>
                    </a:lnTo>
                    <a:lnTo>
                      <a:pt x="304" y="315"/>
                    </a:lnTo>
                    <a:lnTo>
                      <a:pt x="152" y="31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5" name="Group 304"/>
          <p:cNvGrpSpPr/>
          <p:nvPr/>
        </p:nvGrpSpPr>
        <p:grpSpPr>
          <a:xfrm>
            <a:off x="3649033" y="4320417"/>
            <a:ext cx="582945" cy="635162"/>
            <a:chOff x="11128158" y="2882206"/>
            <a:chExt cx="582945" cy="635162"/>
          </a:xfrm>
        </p:grpSpPr>
        <p:sp>
          <p:nvSpPr>
            <p:cNvPr id="253" name="Rectangle 252"/>
            <p:cNvSpPr/>
            <p:nvPr/>
          </p:nvSpPr>
          <p:spPr>
            <a:xfrm>
              <a:off x="11128158"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1" name="Freeform 28"/>
            <p:cNvSpPr>
              <a:spLocks noChangeArrowheads="1"/>
            </p:cNvSpPr>
            <p:nvPr/>
          </p:nvSpPr>
          <p:spPr bwMode="auto">
            <a:xfrm>
              <a:off x="11241003" y="2951107"/>
              <a:ext cx="359515" cy="478917"/>
            </a:xfrm>
            <a:custGeom>
              <a:avLst/>
              <a:gdLst>
                <a:gd name="T0" fmla="*/ 603 w 1207"/>
                <a:gd name="T1" fmla="*/ 0 h 1610"/>
                <a:gd name="T2" fmla="*/ 0 w 1207"/>
                <a:gd name="T3" fmla="*/ 260 h 1610"/>
                <a:gd name="T4" fmla="*/ 0 w 1207"/>
                <a:gd name="T5" fmla="*/ 834 h 1610"/>
                <a:gd name="T6" fmla="*/ 0 w 1207"/>
                <a:gd name="T7" fmla="*/ 834 h 1610"/>
                <a:gd name="T8" fmla="*/ 603 w 1207"/>
                <a:gd name="T9" fmla="*/ 1609 h 1610"/>
                <a:gd name="T10" fmla="*/ 1206 w 1207"/>
                <a:gd name="T11" fmla="*/ 834 h 1610"/>
                <a:gd name="T12" fmla="*/ 1206 w 1207"/>
                <a:gd name="T13" fmla="*/ 834 h 1610"/>
                <a:gd name="T14" fmla="*/ 1206 w 1207"/>
                <a:gd name="T15" fmla="*/ 260 h 1610"/>
                <a:gd name="T16" fmla="*/ 603 w 1207"/>
                <a:gd name="T17" fmla="*/ 0 h 1610"/>
                <a:gd name="T18" fmla="*/ 702 w 1207"/>
                <a:gd name="T19" fmla="*/ 1051 h 1610"/>
                <a:gd name="T20" fmla="*/ 267 w 1207"/>
                <a:gd name="T21" fmla="*/ 1051 h 1610"/>
                <a:gd name="T22" fmla="*/ 267 w 1207"/>
                <a:gd name="T23" fmla="*/ 990 h 1610"/>
                <a:gd name="T24" fmla="*/ 702 w 1207"/>
                <a:gd name="T25" fmla="*/ 990 h 1610"/>
                <a:gd name="T26" fmla="*/ 702 w 1207"/>
                <a:gd name="T27" fmla="*/ 1051 h 1610"/>
                <a:gd name="T28" fmla="*/ 702 w 1207"/>
                <a:gd name="T29" fmla="*/ 816 h 1610"/>
                <a:gd name="T30" fmla="*/ 267 w 1207"/>
                <a:gd name="T31" fmla="*/ 816 h 1610"/>
                <a:gd name="T32" fmla="*/ 267 w 1207"/>
                <a:gd name="T33" fmla="*/ 756 h 1610"/>
                <a:gd name="T34" fmla="*/ 702 w 1207"/>
                <a:gd name="T35" fmla="*/ 756 h 1610"/>
                <a:gd name="T36" fmla="*/ 702 w 1207"/>
                <a:gd name="T37" fmla="*/ 816 h 1610"/>
                <a:gd name="T38" fmla="*/ 702 w 1207"/>
                <a:gd name="T39" fmla="*/ 567 h 1610"/>
                <a:gd name="T40" fmla="*/ 267 w 1207"/>
                <a:gd name="T41" fmla="*/ 567 h 1610"/>
                <a:gd name="T42" fmla="*/ 267 w 1207"/>
                <a:gd name="T43" fmla="*/ 506 h 1610"/>
                <a:gd name="T44" fmla="*/ 702 w 1207"/>
                <a:gd name="T45" fmla="*/ 506 h 1610"/>
                <a:gd name="T46" fmla="*/ 702 w 1207"/>
                <a:gd name="T47" fmla="*/ 567 h 1610"/>
                <a:gd name="T48" fmla="*/ 964 w 1207"/>
                <a:gd name="T49" fmla="*/ 967 h 1610"/>
                <a:gd name="T50" fmla="*/ 860 w 1207"/>
                <a:gd name="T51" fmla="*/ 1072 h 1610"/>
                <a:gd name="T52" fmla="*/ 791 w 1207"/>
                <a:gd name="T53" fmla="*/ 1004 h 1610"/>
                <a:gd name="T54" fmla="*/ 791 w 1207"/>
                <a:gd name="T55" fmla="*/ 975 h 1610"/>
                <a:gd name="T56" fmla="*/ 820 w 1207"/>
                <a:gd name="T57" fmla="*/ 975 h 1610"/>
                <a:gd name="T58" fmla="*/ 860 w 1207"/>
                <a:gd name="T59" fmla="*/ 1014 h 1610"/>
                <a:gd name="T60" fmla="*/ 938 w 1207"/>
                <a:gd name="T61" fmla="*/ 935 h 1610"/>
                <a:gd name="T62" fmla="*/ 967 w 1207"/>
                <a:gd name="T63" fmla="*/ 935 h 1610"/>
                <a:gd name="T64" fmla="*/ 964 w 1207"/>
                <a:gd name="T65" fmla="*/ 967 h 1610"/>
                <a:gd name="T66" fmla="*/ 815 w 1207"/>
                <a:gd name="T67" fmla="*/ 732 h 1610"/>
                <a:gd name="T68" fmla="*/ 815 w 1207"/>
                <a:gd name="T69" fmla="*/ 703 h 1610"/>
                <a:gd name="T70" fmla="*/ 844 w 1207"/>
                <a:gd name="T71" fmla="*/ 703 h 1610"/>
                <a:gd name="T72" fmla="*/ 886 w 1207"/>
                <a:gd name="T73" fmla="*/ 745 h 1610"/>
                <a:gd name="T74" fmla="*/ 928 w 1207"/>
                <a:gd name="T75" fmla="*/ 703 h 1610"/>
                <a:gd name="T76" fmla="*/ 957 w 1207"/>
                <a:gd name="T77" fmla="*/ 703 h 1610"/>
                <a:gd name="T78" fmla="*/ 957 w 1207"/>
                <a:gd name="T79" fmla="*/ 732 h 1610"/>
                <a:gd name="T80" fmla="*/ 915 w 1207"/>
                <a:gd name="T81" fmla="*/ 774 h 1610"/>
                <a:gd name="T82" fmla="*/ 957 w 1207"/>
                <a:gd name="T83" fmla="*/ 816 h 1610"/>
                <a:gd name="T84" fmla="*/ 957 w 1207"/>
                <a:gd name="T85" fmla="*/ 845 h 1610"/>
                <a:gd name="T86" fmla="*/ 943 w 1207"/>
                <a:gd name="T87" fmla="*/ 850 h 1610"/>
                <a:gd name="T88" fmla="*/ 930 w 1207"/>
                <a:gd name="T89" fmla="*/ 845 h 1610"/>
                <a:gd name="T90" fmla="*/ 888 w 1207"/>
                <a:gd name="T91" fmla="*/ 803 h 1610"/>
                <a:gd name="T92" fmla="*/ 846 w 1207"/>
                <a:gd name="T93" fmla="*/ 845 h 1610"/>
                <a:gd name="T94" fmla="*/ 833 w 1207"/>
                <a:gd name="T95" fmla="*/ 850 h 1610"/>
                <a:gd name="T96" fmla="*/ 820 w 1207"/>
                <a:gd name="T97" fmla="*/ 845 h 1610"/>
                <a:gd name="T98" fmla="*/ 820 w 1207"/>
                <a:gd name="T99" fmla="*/ 816 h 1610"/>
                <a:gd name="T100" fmla="*/ 862 w 1207"/>
                <a:gd name="T101" fmla="*/ 774 h 1610"/>
                <a:gd name="T102" fmla="*/ 815 w 1207"/>
                <a:gd name="T103" fmla="*/ 732 h 1610"/>
                <a:gd name="T104" fmla="*/ 970 w 1207"/>
                <a:gd name="T105" fmla="*/ 501 h 1610"/>
                <a:gd name="T106" fmla="*/ 865 w 1207"/>
                <a:gd name="T107" fmla="*/ 606 h 1610"/>
                <a:gd name="T108" fmla="*/ 797 w 1207"/>
                <a:gd name="T109" fmla="*/ 538 h 1610"/>
                <a:gd name="T110" fmla="*/ 797 w 1207"/>
                <a:gd name="T111" fmla="*/ 509 h 1610"/>
                <a:gd name="T112" fmla="*/ 825 w 1207"/>
                <a:gd name="T113" fmla="*/ 509 h 1610"/>
                <a:gd name="T114" fmla="*/ 865 w 1207"/>
                <a:gd name="T115" fmla="*/ 548 h 1610"/>
                <a:gd name="T116" fmla="*/ 943 w 1207"/>
                <a:gd name="T117" fmla="*/ 470 h 1610"/>
                <a:gd name="T118" fmla="*/ 972 w 1207"/>
                <a:gd name="T119" fmla="*/ 470 h 1610"/>
                <a:gd name="T120" fmla="*/ 970 w 1207"/>
                <a:gd name="T121" fmla="*/ 501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610">
                  <a:moveTo>
                    <a:pt x="603" y="0"/>
                  </a:moveTo>
                  <a:lnTo>
                    <a:pt x="0" y="260"/>
                  </a:lnTo>
                  <a:lnTo>
                    <a:pt x="0" y="834"/>
                  </a:lnTo>
                  <a:lnTo>
                    <a:pt x="0" y="834"/>
                  </a:lnTo>
                  <a:cubicBezTo>
                    <a:pt x="18" y="1153"/>
                    <a:pt x="251" y="1433"/>
                    <a:pt x="603" y="1609"/>
                  </a:cubicBezTo>
                  <a:cubicBezTo>
                    <a:pt x="954" y="1433"/>
                    <a:pt x="1187" y="1153"/>
                    <a:pt x="1206" y="834"/>
                  </a:cubicBezTo>
                  <a:lnTo>
                    <a:pt x="1206" y="834"/>
                  </a:lnTo>
                  <a:lnTo>
                    <a:pt x="1206" y="260"/>
                  </a:lnTo>
                  <a:lnTo>
                    <a:pt x="603" y="0"/>
                  </a:lnTo>
                  <a:close/>
                  <a:moveTo>
                    <a:pt x="702" y="1051"/>
                  </a:moveTo>
                  <a:lnTo>
                    <a:pt x="267" y="1051"/>
                  </a:lnTo>
                  <a:lnTo>
                    <a:pt x="267" y="990"/>
                  </a:lnTo>
                  <a:lnTo>
                    <a:pt x="702" y="990"/>
                  </a:lnTo>
                  <a:lnTo>
                    <a:pt x="702" y="1051"/>
                  </a:lnTo>
                  <a:close/>
                  <a:moveTo>
                    <a:pt x="702" y="816"/>
                  </a:moveTo>
                  <a:lnTo>
                    <a:pt x="267" y="816"/>
                  </a:lnTo>
                  <a:lnTo>
                    <a:pt x="267" y="756"/>
                  </a:lnTo>
                  <a:lnTo>
                    <a:pt x="702" y="756"/>
                  </a:lnTo>
                  <a:lnTo>
                    <a:pt x="702" y="816"/>
                  </a:lnTo>
                  <a:close/>
                  <a:moveTo>
                    <a:pt x="702" y="567"/>
                  </a:moveTo>
                  <a:lnTo>
                    <a:pt x="267" y="567"/>
                  </a:lnTo>
                  <a:lnTo>
                    <a:pt x="267" y="506"/>
                  </a:lnTo>
                  <a:lnTo>
                    <a:pt x="702" y="506"/>
                  </a:lnTo>
                  <a:lnTo>
                    <a:pt x="702" y="567"/>
                  </a:lnTo>
                  <a:close/>
                  <a:moveTo>
                    <a:pt x="964" y="967"/>
                  </a:moveTo>
                  <a:lnTo>
                    <a:pt x="860" y="1072"/>
                  </a:lnTo>
                  <a:lnTo>
                    <a:pt x="791" y="1004"/>
                  </a:lnTo>
                  <a:cubicBezTo>
                    <a:pt x="784" y="996"/>
                    <a:pt x="783" y="983"/>
                    <a:pt x="791" y="975"/>
                  </a:cubicBezTo>
                  <a:cubicBezTo>
                    <a:pt x="798" y="967"/>
                    <a:pt x="812" y="967"/>
                    <a:pt x="820" y="975"/>
                  </a:cubicBezTo>
                  <a:lnTo>
                    <a:pt x="860" y="1014"/>
                  </a:lnTo>
                  <a:lnTo>
                    <a:pt x="938" y="935"/>
                  </a:lnTo>
                  <a:cubicBezTo>
                    <a:pt x="946" y="928"/>
                    <a:pt x="959" y="928"/>
                    <a:pt x="967" y="935"/>
                  </a:cubicBezTo>
                  <a:cubicBezTo>
                    <a:pt x="972" y="946"/>
                    <a:pt x="972" y="959"/>
                    <a:pt x="964" y="967"/>
                  </a:cubicBezTo>
                  <a:close/>
                  <a:moveTo>
                    <a:pt x="815" y="732"/>
                  </a:moveTo>
                  <a:cubicBezTo>
                    <a:pt x="807" y="724"/>
                    <a:pt x="807" y="711"/>
                    <a:pt x="815" y="703"/>
                  </a:cubicBezTo>
                  <a:cubicBezTo>
                    <a:pt x="823" y="695"/>
                    <a:pt x="836" y="695"/>
                    <a:pt x="844" y="703"/>
                  </a:cubicBezTo>
                  <a:lnTo>
                    <a:pt x="886" y="745"/>
                  </a:lnTo>
                  <a:lnTo>
                    <a:pt x="928" y="703"/>
                  </a:lnTo>
                  <a:cubicBezTo>
                    <a:pt x="936" y="695"/>
                    <a:pt x="949" y="695"/>
                    <a:pt x="957" y="703"/>
                  </a:cubicBezTo>
                  <a:cubicBezTo>
                    <a:pt x="964" y="711"/>
                    <a:pt x="964" y="724"/>
                    <a:pt x="957" y="732"/>
                  </a:cubicBezTo>
                  <a:lnTo>
                    <a:pt x="915" y="774"/>
                  </a:lnTo>
                  <a:lnTo>
                    <a:pt x="957" y="816"/>
                  </a:lnTo>
                  <a:cubicBezTo>
                    <a:pt x="964" y="824"/>
                    <a:pt x="964" y="837"/>
                    <a:pt x="957" y="845"/>
                  </a:cubicBezTo>
                  <a:cubicBezTo>
                    <a:pt x="954" y="847"/>
                    <a:pt x="948" y="850"/>
                    <a:pt x="943" y="850"/>
                  </a:cubicBezTo>
                  <a:cubicBezTo>
                    <a:pt x="937" y="850"/>
                    <a:pt x="933" y="847"/>
                    <a:pt x="930" y="845"/>
                  </a:cubicBezTo>
                  <a:lnTo>
                    <a:pt x="888" y="803"/>
                  </a:lnTo>
                  <a:lnTo>
                    <a:pt x="846" y="845"/>
                  </a:lnTo>
                  <a:cubicBezTo>
                    <a:pt x="844" y="847"/>
                    <a:pt x="838" y="850"/>
                    <a:pt x="833" y="850"/>
                  </a:cubicBezTo>
                  <a:cubicBezTo>
                    <a:pt x="827" y="850"/>
                    <a:pt x="823" y="847"/>
                    <a:pt x="820" y="845"/>
                  </a:cubicBezTo>
                  <a:cubicBezTo>
                    <a:pt x="812" y="837"/>
                    <a:pt x="812" y="824"/>
                    <a:pt x="820" y="816"/>
                  </a:cubicBezTo>
                  <a:lnTo>
                    <a:pt x="862" y="774"/>
                  </a:lnTo>
                  <a:lnTo>
                    <a:pt x="815" y="732"/>
                  </a:lnTo>
                  <a:close/>
                  <a:moveTo>
                    <a:pt x="970" y="501"/>
                  </a:moveTo>
                  <a:lnTo>
                    <a:pt x="865" y="606"/>
                  </a:lnTo>
                  <a:lnTo>
                    <a:pt x="797" y="538"/>
                  </a:lnTo>
                  <a:cubicBezTo>
                    <a:pt x="789" y="530"/>
                    <a:pt x="789" y="517"/>
                    <a:pt x="797" y="509"/>
                  </a:cubicBezTo>
                  <a:cubicBezTo>
                    <a:pt x="805" y="501"/>
                    <a:pt x="818" y="501"/>
                    <a:pt x="825" y="509"/>
                  </a:cubicBezTo>
                  <a:lnTo>
                    <a:pt x="865" y="548"/>
                  </a:lnTo>
                  <a:lnTo>
                    <a:pt x="943" y="470"/>
                  </a:lnTo>
                  <a:cubicBezTo>
                    <a:pt x="951" y="462"/>
                    <a:pt x="964" y="462"/>
                    <a:pt x="972" y="470"/>
                  </a:cubicBezTo>
                  <a:cubicBezTo>
                    <a:pt x="978" y="480"/>
                    <a:pt x="978" y="493"/>
                    <a:pt x="970" y="50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06" name="Group 305"/>
          <p:cNvGrpSpPr/>
          <p:nvPr/>
        </p:nvGrpSpPr>
        <p:grpSpPr>
          <a:xfrm>
            <a:off x="6383152" y="2595858"/>
            <a:ext cx="582945" cy="635162"/>
            <a:chOff x="598905" y="3991725"/>
            <a:chExt cx="582945" cy="635162"/>
          </a:xfrm>
        </p:grpSpPr>
        <p:sp>
          <p:nvSpPr>
            <p:cNvPr id="276" name="Rectangle 275"/>
            <p:cNvSpPr/>
            <p:nvPr/>
          </p:nvSpPr>
          <p:spPr>
            <a:xfrm>
              <a:off x="59890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0" name="Group 169"/>
            <p:cNvGrpSpPr/>
            <p:nvPr/>
          </p:nvGrpSpPr>
          <p:grpSpPr>
            <a:xfrm>
              <a:off x="633593" y="4053854"/>
              <a:ext cx="513558" cy="496022"/>
              <a:chOff x="8047550" y="2924808"/>
              <a:chExt cx="650875" cy="628650"/>
            </a:xfrm>
          </p:grpSpPr>
          <p:sp>
            <p:nvSpPr>
              <p:cNvPr id="148" name="Freeform 45"/>
              <p:cNvSpPr>
                <a:spLocks noChangeArrowheads="1"/>
              </p:cNvSpPr>
              <p:nvPr/>
            </p:nvSpPr>
            <p:spPr bwMode="auto">
              <a:xfrm>
                <a:off x="8047550" y="2924808"/>
                <a:ext cx="482600" cy="528637"/>
              </a:xfrm>
              <a:custGeom>
                <a:avLst/>
                <a:gdLst>
                  <a:gd name="T0" fmla="*/ 364 w 1340"/>
                  <a:gd name="T1" fmla="*/ 372 h 1470"/>
                  <a:gd name="T2" fmla="*/ 1302 w 1340"/>
                  <a:gd name="T3" fmla="*/ 262 h 1470"/>
                  <a:gd name="T4" fmla="*/ 1339 w 1340"/>
                  <a:gd name="T5" fmla="*/ 204 h 1470"/>
                  <a:gd name="T6" fmla="*/ 317 w 1340"/>
                  <a:gd name="T7" fmla="*/ 322 h 1470"/>
                  <a:gd name="T8" fmla="*/ 173 w 1340"/>
                  <a:gd name="T9" fmla="*/ 1299 h 1470"/>
                  <a:gd name="T10" fmla="*/ 89 w 1340"/>
                  <a:gd name="T11" fmla="*/ 1362 h 1470"/>
                  <a:gd name="T12" fmla="*/ 341 w 1340"/>
                  <a:gd name="T13" fmla="*/ 1469 h 1470"/>
                  <a:gd name="T14" fmla="*/ 309 w 1340"/>
                  <a:gd name="T15" fmla="*/ 1197 h 1470"/>
                  <a:gd name="T16" fmla="*/ 228 w 1340"/>
                  <a:gd name="T17" fmla="*/ 1257 h 1470"/>
                  <a:gd name="T18" fmla="*/ 364 w 1340"/>
                  <a:gd name="T19" fmla="*/ 372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 h="1470">
                    <a:moveTo>
                      <a:pt x="364" y="372"/>
                    </a:moveTo>
                    <a:cubicBezTo>
                      <a:pt x="616" y="120"/>
                      <a:pt x="1001" y="76"/>
                      <a:pt x="1302" y="262"/>
                    </a:cubicBezTo>
                    <a:lnTo>
                      <a:pt x="1339" y="204"/>
                    </a:lnTo>
                    <a:cubicBezTo>
                      <a:pt x="1011" y="0"/>
                      <a:pt x="589" y="48"/>
                      <a:pt x="317" y="322"/>
                    </a:cubicBezTo>
                    <a:cubicBezTo>
                      <a:pt x="57" y="581"/>
                      <a:pt x="0" y="979"/>
                      <a:pt x="173" y="1299"/>
                    </a:cubicBezTo>
                    <a:lnTo>
                      <a:pt x="89" y="1362"/>
                    </a:lnTo>
                    <a:lnTo>
                      <a:pt x="341" y="1469"/>
                    </a:lnTo>
                    <a:lnTo>
                      <a:pt x="309" y="1197"/>
                    </a:lnTo>
                    <a:lnTo>
                      <a:pt x="228" y="1257"/>
                    </a:lnTo>
                    <a:cubicBezTo>
                      <a:pt x="76" y="966"/>
                      <a:pt x="129" y="608"/>
                      <a:pt x="364" y="37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6"/>
              <p:cNvSpPr>
                <a:spLocks noChangeArrowheads="1"/>
              </p:cNvSpPr>
              <p:nvPr/>
            </p:nvSpPr>
            <p:spPr bwMode="auto">
              <a:xfrm>
                <a:off x="8217412" y="3050220"/>
                <a:ext cx="481013" cy="503238"/>
              </a:xfrm>
              <a:custGeom>
                <a:avLst/>
                <a:gdLst>
                  <a:gd name="T0" fmla="*/ 1166 w 1337"/>
                  <a:gd name="T1" fmla="*/ 171 h 1398"/>
                  <a:gd name="T2" fmla="*/ 1250 w 1337"/>
                  <a:gd name="T3" fmla="*/ 108 h 1398"/>
                  <a:gd name="T4" fmla="*/ 998 w 1337"/>
                  <a:gd name="T5" fmla="*/ 0 h 1398"/>
                  <a:gd name="T6" fmla="*/ 1030 w 1337"/>
                  <a:gd name="T7" fmla="*/ 273 h 1398"/>
                  <a:gd name="T8" fmla="*/ 1111 w 1337"/>
                  <a:gd name="T9" fmla="*/ 213 h 1398"/>
                  <a:gd name="T10" fmla="*/ 975 w 1337"/>
                  <a:gd name="T11" fmla="*/ 1100 h 1398"/>
                  <a:gd name="T12" fmla="*/ 37 w 1337"/>
                  <a:gd name="T13" fmla="*/ 1210 h 1398"/>
                  <a:gd name="T14" fmla="*/ 0 w 1337"/>
                  <a:gd name="T15" fmla="*/ 1268 h 1398"/>
                  <a:gd name="T16" fmla="*/ 436 w 1337"/>
                  <a:gd name="T17" fmla="*/ 1391 h 1398"/>
                  <a:gd name="T18" fmla="*/ 1022 w 1337"/>
                  <a:gd name="T19" fmla="*/ 1148 h 1398"/>
                  <a:gd name="T20" fmla="*/ 1166 w 1337"/>
                  <a:gd name="T21" fmla="*/ 17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7" h="1398">
                    <a:moveTo>
                      <a:pt x="1166" y="171"/>
                    </a:moveTo>
                    <a:lnTo>
                      <a:pt x="1250" y="108"/>
                    </a:lnTo>
                    <a:lnTo>
                      <a:pt x="998" y="0"/>
                    </a:lnTo>
                    <a:lnTo>
                      <a:pt x="1030" y="273"/>
                    </a:lnTo>
                    <a:lnTo>
                      <a:pt x="1111" y="213"/>
                    </a:lnTo>
                    <a:cubicBezTo>
                      <a:pt x="1263" y="506"/>
                      <a:pt x="1211" y="864"/>
                      <a:pt x="975" y="1100"/>
                    </a:cubicBezTo>
                    <a:cubicBezTo>
                      <a:pt x="723" y="1352"/>
                      <a:pt x="339" y="1397"/>
                      <a:pt x="37" y="1210"/>
                    </a:cubicBezTo>
                    <a:lnTo>
                      <a:pt x="0" y="1268"/>
                    </a:lnTo>
                    <a:cubicBezTo>
                      <a:pt x="137" y="1352"/>
                      <a:pt x="286" y="1391"/>
                      <a:pt x="436" y="1391"/>
                    </a:cubicBezTo>
                    <a:cubicBezTo>
                      <a:pt x="649" y="1391"/>
                      <a:pt x="859" y="1307"/>
                      <a:pt x="1022" y="1148"/>
                    </a:cubicBezTo>
                    <a:cubicBezTo>
                      <a:pt x="1281" y="888"/>
                      <a:pt x="1336" y="491"/>
                      <a:pt x="1166" y="1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7"/>
              <p:cNvSpPr>
                <a:spLocks noChangeArrowheads="1"/>
              </p:cNvSpPr>
              <p:nvPr/>
            </p:nvSpPr>
            <p:spPr bwMode="auto">
              <a:xfrm>
                <a:off x="8147562" y="3026408"/>
                <a:ext cx="450850" cy="450850"/>
              </a:xfrm>
              <a:custGeom>
                <a:avLst/>
                <a:gdLst>
                  <a:gd name="T0" fmla="*/ 627 w 1253"/>
                  <a:gd name="T1" fmla="*/ 0 h 1253"/>
                  <a:gd name="T2" fmla="*/ 0 w 1253"/>
                  <a:gd name="T3" fmla="*/ 626 h 1253"/>
                  <a:gd name="T4" fmla="*/ 627 w 1253"/>
                  <a:gd name="T5" fmla="*/ 1252 h 1253"/>
                  <a:gd name="T6" fmla="*/ 1252 w 1253"/>
                  <a:gd name="T7" fmla="*/ 626 h 1253"/>
                  <a:gd name="T8" fmla="*/ 627 w 1253"/>
                  <a:gd name="T9" fmla="*/ 0 h 1253"/>
                  <a:gd name="T10" fmla="*/ 592 w 1253"/>
                  <a:gd name="T11" fmla="*/ 112 h 1253"/>
                  <a:gd name="T12" fmla="*/ 627 w 1253"/>
                  <a:gd name="T13" fmla="*/ 78 h 1253"/>
                  <a:gd name="T14" fmla="*/ 660 w 1253"/>
                  <a:gd name="T15" fmla="*/ 112 h 1253"/>
                  <a:gd name="T16" fmla="*/ 660 w 1253"/>
                  <a:gd name="T17" fmla="*/ 194 h 1253"/>
                  <a:gd name="T18" fmla="*/ 627 w 1253"/>
                  <a:gd name="T19" fmla="*/ 228 h 1253"/>
                  <a:gd name="T20" fmla="*/ 592 w 1253"/>
                  <a:gd name="T21" fmla="*/ 194 h 1253"/>
                  <a:gd name="T22" fmla="*/ 592 w 1253"/>
                  <a:gd name="T23" fmla="*/ 112 h 1253"/>
                  <a:gd name="T24" fmla="*/ 191 w 1253"/>
                  <a:gd name="T25" fmla="*/ 660 h 1253"/>
                  <a:gd name="T26" fmla="*/ 110 w 1253"/>
                  <a:gd name="T27" fmla="*/ 660 h 1253"/>
                  <a:gd name="T28" fmla="*/ 76 w 1253"/>
                  <a:gd name="T29" fmla="*/ 626 h 1253"/>
                  <a:gd name="T30" fmla="*/ 110 w 1253"/>
                  <a:gd name="T31" fmla="*/ 592 h 1253"/>
                  <a:gd name="T32" fmla="*/ 191 w 1253"/>
                  <a:gd name="T33" fmla="*/ 592 h 1253"/>
                  <a:gd name="T34" fmla="*/ 225 w 1253"/>
                  <a:gd name="T35" fmla="*/ 626 h 1253"/>
                  <a:gd name="T36" fmla="*/ 191 w 1253"/>
                  <a:gd name="T37" fmla="*/ 660 h 1253"/>
                  <a:gd name="T38" fmla="*/ 660 w 1253"/>
                  <a:gd name="T39" fmla="*/ 1139 h 1253"/>
                  <a:gd name="T40" fmla="*/ 627 w 1253"/>
                  <a:gd name="T41" fmla="*/ 1173 h 1253"/>
                  <a:gd name="T42" fmla="*/ 592 w 1253"/>
                  <a:gd name="T43" fmla="*/ 1139 h 1253"/>
                  <a:gd name="T44" fmla="*/ 592 w 1253"/>
                  <a:gd name="T45" fmla="*/ 1058 h 1253"/>
                  <a:gd name="T46" fmla="*/ 627 w 1253"/>
                  <a:gd name="T47" fmla="*/ 1024 h 1253"/>
                  <a:gd name="T48" fmla="*/ 660 w 1253"/>
                  <a:gd name="T49" fmla="*/ 1058 h 1253"/>
                  <a:gd name="T50" fmla="*/ 660 w 1253"/>
                  <a:gd name="T51" fmla="*/ 1139 h 1253"/>
                  <a:gd name="T52" fmla="*/ 987 w 1253"/>
                  <a:gd name="T53" fmla="*/ 312 h 1253"/>
                  <a:gd name="T54" fmla="*/ 670 w 1253"/>
                  <a:gd name="T55" fmla="*/ 637 h 1253"/>
                  <a:gd name="T56" fmla="*/ 833 w 1253"/>
                  <a:gd name="T57" fmla="*/ 814 h 1253"/>
                  <a:gd name="T58" fmla="*/ 830 w 1253"/>
                  <a:gd name="T59" fmla="*/ 864 h 1253"/>
                  <a:gd name="T60" fmla="*/ 806 w 1253"/>
                  <a:gd name="T61" fmla="*/ 872 h 1253"/>
                  <a:gd name="T62" fmla="*/ 780 w 1253"/>
                  <a:gd name="T63" fmla="*/ 861 h 1253"/>
                  <a:gd name="T64" fmla="*/ 574 w 1253"/>
                  <a:gd name="T65" fmla="*/ 637 h 1253"/>
                  <a:gd name="T66" fmla="*/ 935 w 1253"/>
                  <a:gd name="T67" fmla="*/ 265 h 1253"/>
                  <a:gd name="T68" fmla="*/ 985 w 1253"/>
                  <a:gd name="T69" fmla="*/ 265 h 1253"/>
                  <a:gd name="T70" fmla="*/ 987 w 1253"/>
                  <a:gd name="T71" fmla="*/ 312 h 1253"/>
                  <a:gd name="T72" fmla="*/ 1134 w 1253"/>
                  <a:gd name="T73" fmla="*/ 660 h 1253"/>
                  <a:gd name="T74" fmla="*/ 1053 w 1253"/>
                  <a:gd name="T75" fmla="*/ 660 h 1253"/>
                  <a:gd name="T76" fmla="*/ 1019 w 1253"/>
                  <a:gd name="T77" fmla="*/ 626 h 1253"/>
                  <a:gd name="T78" fmla="*/ 1053 w 1253"/>
                  <a:gd name="T79" fmla="*/ 592 h 1253"/>
                  <a:gd name="T80" fmla="*/ 1134 w 1253"/>
                  <a:gd name="T81" fmla="*/ 592 h 1253"/>
                  <a:gd name="T82" fmla="*/ 1168 w 1253"/>
                  <a:gd name="T83" fmla="*/ 626 h 1253"/>
                  <a:gd name="T84" fmla="*/ 1134 w 1253"/>
                  <a:gd name="T85" fmla="*/ 66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3" h="1253">
                    <a:moveTo>
                      <a:pt x="627" y="0"/>
                    </a:moveTo>
                    <a:cubicBezTo>
                      <a:pt x="280" y="0"/>
                      <a:pt x="0" y="280"/>
                      <a:pt x="0" y="626"/>
                    </a:cubicBezTo>
                    <a:cubicBezTo>
                      <a:pt x="0" y="971"/>
                      <a:pt x="280" y="1252"/>
                      <a:pt x="627" y="1252"/>
                    </a:cubicBezTo>
                    <a:cubicBezTo>
                      <a:pt x="973" y="1252"/>
                      <a:pt x="1252" y="971"/>
                      <a:pt x="1252" y="626"/>
                    </a:cubicBezTo>
                    <a:cubicBezTo>
                      <a:pt x="1252" y="280"/>
                      <a:pt x="969" y="0"/>
                      <a:pt x="627" y="0"/>
                    </a:cubicBezTo>
                    <a:close/>
                    <a:moveTo>
                      <a:pt x="592" y="112"/>
                    </a:moveTo>
                    <a:cubicBezTo>
                      <a:pt x="592" y="94"/>
                      <a:pt x="608" y="78"/>
                      <a:pt x="627" y="78"/>
                    </a:cubicBezTo>
                    <a:cubicBezTo>
                      <a:pt x="645" y="78"/>
                      <a:pt x="660" y="94"/>
                      <a:pt x="660" y="112"/>
                    </a:cubicBezTo>
                    <a:lnTo>
                      <a:pt x="660" y="194"/>
                    </a:lnTo>
                    <a:cubicBezTo>
                      <a:pt x="660" y="212"/>
                      <a:pt x="645" y="228"/>
                      <a:pt x="627" y="228"/>
                    </a:cubicBezTo>
                    <a:cubicBezTo>
                      <a:pt x="608" y="228"/>
                      <a:pt x="592" y="212"/>
                      <a:pt x="592" y="194"/>
                    </a:cubicBezTo>
                    <a:lnTo>
                      <a:pt x="592" y="112"/>
                    </a:lnTo>
                    <a:close/>
                    <a:moveTo>
                      <a:pt x="191" y="660"/>
                    </a:moveTo>
                    <a:lnTo>
                      <a:pt x="110" y="660"/>
                    </a:lnTo>
                    <a:cubicBezTo>
                      <a:pt x="92" y="660"/>
                      <a:pt x="76" y="644"/>
                      <a:pt x="76" y="626"/>
                    </a:cubicBezTo>
                    <a:cubicBezTo>
                      <a:pt x="76" y="607"/>
                      <a:pt x="92" y="592"/>
                      <a:pt x="110" y="592"/>
                    </a:cubicBezTo>
                    <a:lnTo>
                      <a:pt x="191" y="592"/>
                    </a:lnTo>
                    <a:cubicBezTo>
                      <a:pt x="210" y="592"/>
                      <a:pt x="225" y="608"/>
                      <a:pt x="225" y="626"/>
                    </a:cubicBezTo>
                    <a:cubicBezTo>
                      <a:pt x="225" y="645"/>
                      <a:pt x="212" y="660"/>
                      <a:pt x="191" y="660"/>
                    </a:cubicBezTo>
                    <a:close/>
                    <a:moveTo>
                      <a:pt x="660" y="1139"/>
                    </a:moveTo>
                    <a:cubicBezTo>
                      <a:pt x="660" y="1157"/>
                      <a:pt x="645" y="1173"/>
                      <a:pt x="627" y="1173"/>
                    </a:cubicBezTo>
                    <a:cubicBezTo>
                      <a:pt x="608" y="1173"/>
                      <a:pt x="592" y="1157"/>
                      <a:pt x="592" y="1139"/>
                    </a:cubicBezTo>
                    <a:lnTo>
                      <a:pt x="592" y="1058"/>
                    </a:lnTo>
                    <a:cubicBezTo>
                      <a:pt x="592" y="1040"/>
                      <a:pt x="608" y="1024"/>
                      <a:pt x="627" y="1024"/>
                    </a:cubicBezTo>
                    <a:cubicBezTo>
                      <a:pt x="645" y="1024"/>
                      <a:pt x="660" y="1040"/>
                      <a:pt x="660" y="1058"/>
                    </a:cubicBezTo>
                    <a:lnTo>
                      <a:pt x="660" y="1139"/>
                    </a:lnTo>
                    <a:close/>
                    <a:moveTo>
                      <a:pt x="987" y="312"/>
                    </a:moveTo>
                    <a:lnTo>
                      <a:pt x="670" y="637"/>
                    </a:lnTo>
                    <a:lnTo>
                      <a:pt x="833" y="814"/>
                    </a:lnTo>
                    <a:cubicBezTo>
                      <a:pt x="846" y="827"/>
                      <a:pt x="846" y="851"/>
                      <a:pt x="830" y="864"/>
                    </a:cubicBezTo>
                    <a:cubicBezTo>
                      <a:pt x="822" y="869"/>
                      <a:pt x="814" y="872"/>
                      <a:pt x="806" y="872"/>
                    </a:cubicBezTo>
                    <a:cubicBezTo>
                      <a:pt x="796" y="872"/>
                      <a:pt x="788" y="869"/>
                      <a:pt x="780" y="861"/>
                    </a:cubicBezTo>
                    <a:lnTo>
                      <a:pt x="574" y="637"/>
                    </a:lnTo>
                    <a:lnTo>
                      <a:pt x="935" y="265"/>
                    </a:lnTo>
                    <a:cubicBezTo>
                      <a:pt x="948" y="251"/>
                      <a:pt x="969" y="251"/>
                      <a:pt x="985" y="265"/>
                    </a:cubicBezTo>
                    <a:cubicBezTo>
                      <a:pt x="1000" y="278"/>
                      <a:pt x="1000" y="299"/>
                      <a:pt x="987" y="312"/>
                    </a:cubicBezTo>
                    <a:close/>
                    <a:moveTo>
                      <a:pt x="1134" y="660"/>
                    </a:moveTo>
                    <a:lnTo>
                      <a:pt x="1053" y="660"/>
                    </a:lnTo>
                    <a:cubicBezTo>
                      <a:pt x="1034" y="660"/>
                      <a:pt x="1019" y="644"/>
                      <a:pt x="1019" y="626"/>
                    </a:cubicBezTo>
                    <a:cubicBezTo>
                      <a:pt x="1019" y="607"/>
                      <a:pt x="1034" y="592"/>
                      <a:pt x="1053" y="592"/>
                    </a:cubicBezTo>
                    <a:lnTo>
                      <a:pt x="1134" y="592"/>
                    </a:lnTo>
                    <a:cubicBezTo>
                      <a:pt x="1152" y="592"/>
                      <a:pt x="1168" y="608"/>
                      <a:pt x="1168" y="626"/>
                    </a:cubicBezTo>
                    <a:cubicBezTo>
                      <a:pt x="1168" y="645"/>
                      <a:pt x="1152" y="660"/>
                      <a:pt x="1134" y="66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7" name="Group 306"/>
          <p:cNvGrpSpPr/>
          <p:nvPr/>
        </p:nvGrpSpPr>
        <p:grpSpPr>
          <a:xfrm>
            <a:off x="5396995" y="3743942"/>
            <a:ext cx="582945" cy="635162"/>
            <a:chOff x="1646655" y="3991725"/>
            <a:chExt cx="582945" cy="635162"/>
          </a:xfrm>
        </p:grpSpPr>
        <p:sp>
          <p:nvSpPr>
            <p:cNvPr id="275" name="Rectangle 274"/>
            <p:cNvSpPr/>
            <p:nvPr/>
          </p:nvSpPr>
          <p:spPr>
            <a:xfrm>
              <a:off x="1646655"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2" name="Freeform 39"/>
            <p:cNvSpPr>
              <a:spLocks noChangeArrowheads="1"/>
            </p:cNvSpPr>
            <p:nvPr/>
          </p:nvSpPr>
          <p:spPr bwMode="auto">
            <a:xfrm>
              <a:off x="1714333" y="4062264"/>
              <a:ext cx="431681" cy="520903"/>
            </a:xfrm>
            <a:custGeom>
              <a:avLst/>
              <a:gdLst>
                <a:gd name="T0" fmla="*/ 1452 w 1453"/>
                <a:gd name="T1" fmla="*/ 464 h 1749"/>
                <a:gd name="T2" fmla="*/ 726 w 1453"/>
                <a:gd name="T3" fmla="*/ 0 h 1749"/>
                <a:gd name="T4" fmla="*/ 0 w 1453"/>
                <a:gd name="T5" fmla="*/ 462 h 1749"/>
                <a:gd name="T6" fmla="*/ 0 w 1453"/>
                <a:gd name="T7" fmla="*/ 464 h 1749"/>
                <a:gd name="T8" fmla="*/ 0 w 1453"/>
                <a:gd name="T9" fmla="*/ 467 h 1749"/>
                <a:gd name="T10" fmla="*/ 0 w 1453"/>
                <a:gd name="T11" fmla="*/ 470 h 1749"/>
                <a:gd name="T12" fmla="*/ 246 w 1453"/>
                <a:gd name="T13" fmla="*/ 1672 h 1749"/>
                <a:gd name="T14" fmla="*/ 474 w 1453"/>
                <a:gd name="T15" fmla="*/ 1735 h 1749"/>
                <a:gd name="T16" fmla="*/ 726 w 1453"/>
                <a:gd name="T17" fmla="*/ 1748 h 1749"/>
                <a:gd name="T18" fmla="*/ 977 w 1453"/>
                <a:gd name="T19" fmla="*/ 1735 h 1749"/>
                <a:gd name="T20" fmla="*/ 1206 w 1453"/>
                <a:gd name="T21" fmla="*/ 1672 h 1749"/>
                <a:gd name="T22" fmla="*/ 1452 w 1453"/>
                <a:gd name="T23" fmla="*/ 470 h 1749"/>
                <a:gd name="T24" fmla="*/ 1452 w 1453"/>
                <a:gd name="T25" fmla="*/ 464 h 1749"/>
                <a:gd name="T26" fmla="*/ 458 w 1453"/>
                <a:gd name="T27" fmla="*/ 1352 h 1749"/>
                <a:gd name="T28" fmla="*/ 385 w 1453"/>
                <a:gd name="T29" fmla="*/ 1281 h 1749"/>
                <a:gd name="T30" fmla="*/ 458 w 1453"/>
                <a:gd name="T31" fmla="*/ 1210 h 1749"/>
                <a:gd name="T32" fmla="*/ 529 w 1453"/>
                <a:gd name="T33" fmla="*/ 1281 h 1749"/>
                <a:gd name="T34" fmla="*/ 458 w 1453"/>
                <a:gd name="T35" fmla="*/ 1352 h 1749"/>
                <a:gd name="T36" fmla="*/ 485 w 1453"/>
                <a:gd name="T37" fmla="*/ 1037 h 1749"/>
                <a:gd name="T38" fmla="*/ 566 w 1453"/>
                <a:gd name="T39" fmla="*/ 873 h 1749"/>
                <a:gd name="T40" fmla="*/ 647 w 1453"/>
                <a:gd name="T41" fmla="*/ 1037 h 1749"/>
                <a:gd name="T42" fmla="*/ 485 w 1453"/>
                <a:gd name="T43" fmla="*/ 1037 h 1749"/>
                <a:gd name="T44" fmla="*/ 710 w 1453"/>
                <a:gd name="T45" fmla="*/ 1111 h 1749"/>
                <a:gd name="T46" fmla="*/ 794 w 1453"/>
                <a:gd name="T47" fmla="*/ 1148 h 1749"/>
                <a:gd name="T48" fmla="*/ 794 w 1453"/>
                <a:gd name="T49" fmla="*/ 1268 h 1749"/>
                <a:gd name="T50" fmla="*/ 710 w 1453"/>
                <a:gd name="T51" fmla="*/ 1305 h 1749"/>
                <a:gd name="T52" fmla="*/ 626 w 1453"/>
                <a:gd name="T53" fmla="*/ 1268 h 1749"/>
                <a:gd name="T54" fmla="*/ 626 w 1453"/>
                <a:gd name="T55" fmla="*/ 1148 h 1749"/>
                <a:gd name="T56" fmla="*/ 710 w 1453"/>
                <a:gd name="T57" fmla="*/ 1111 h 1749"/>
                <a:gd name="T58" fmla="*/ 739 w 1453"/>
                <a:gd name="T59" fmla="*/ 1533 h 1749"/>
                <a:gd name="T60" fmla="*/ 665 w 1453"/>
                <a:gd name="T61" fmla="*/ 1460 h 1749"/>
                <a:gd name="T62" fmla="*/ 739 w 1453"/>
                <a:gd name="T63" fmla="*/ 1389 h 1749"/>
                <a:gd name="T64" fmla="*/ 810 w 1453"/>
                <a:gd name="T65" fmla="*/ 1460 h 1749"/>
                <a:gd name="T66" fmla="*/ 739 w 1453"/>
                <a:gd name="T67" fmla="*/ 1533 h 1749"/>
                <a:gd name="T68" fmla="*/ 794 w 1453"/>
                <a:gd name="T69" fmla="*/ 956 h 1749"/>
                <a:gd name="T70" fmla="*/ 886 w 1453"/>
                <a:gd name="T71" fmla="*/ 865 h 1749"/>
                <a:gd name="T72" fmla="*/ 977 w 1453"/>
                <a:gd name="T73" fmla="*/ 956 h 1749"/>
                <a:gd name="T74" fmla="*/ 886 w 1453"/>
                <a:gd name="T75" fmla="*/ 1048 h 1749"/>
                <a:gd name="T76" fmla="*/ 794 w 1453"/>
                <a:gd name="T77" fmla="*/ 956 h 1749"/>
                <a:gd name="T78" fmla="*/ 922 w 1453"/>
                <a:gd name="T79" fmla="*/ 1318 h 1749"/>
                <a:gd name="T80" fmla="*/ 996 w 1453"/>
                <a:gd name="T81" fmla="*/ 1171 h 1749"/>
                <a:gd name="T82" fmla="*/ 1069 w 1453"/>
                <a:gd name="T83" fmla="*/ 1318 h 1749"/>
                <a:gd name="T84" fmla="*/ 922 w 1453"/>
                <a:gd name="T85" fmla="*/ 1318 h 1749"/>
                <a:gd name="T86" fmla="*/ 728 w 1453"/>
                <a:gd name="T87" fmla="*/ 653 h 1749"/>
                <a:gd name="T88" fmla="*/ 89 w 1453"/>
                <a:gd name="T89" fmla="*/ 533 h 1749"/>
                <a:gd name="T90" fmla="*/ 728 w 1453"/>
                <a:gd name="T91" fmla="*/ 412 h 1749"/>
                <a:gd name="T92" fmla="*/ 1368 w 1453"/>
                <a:gd name="T93" fmla="*/ 533 h 1749"/>
                <a:gd name="T94" fmla="*/ 728 w 1453"/>
                <a:gd name="T95" fmla="*/ 653 h 1749"/>
                <a:gd name="T96" fmla="*/ 1137 w 1453"/>
                <a:gd name="T97" fmla="*/ 310 h 1749"/>
                <a:gd name="T98" fmla="*/ 728 w 1453"/>
                <a:gd name="T99" fmla="*/ 276 h 1749"/>
                <a:gd name="T100" fmla="*/ 319 w 1453"/>
                <a:gd name="T101" fmla="*/ 310 h 1749"/>
                <a:gd name="T102" fmla="*/ 70 w 1453"/>
                <a:gd name="T103" fmla="*/ 386 h 1749"/>
                <a:gd name="T104" fmla="*/ 728 w 1453"/>
                <a:gd name="T105" fmla="*/ 53 h 1749"/>
                <a:gd name="T106" fmla="*/ 1386 w 1453"/>
                <a:gd name="T107" fmla="*/ 386 h 1749"/>
                <a:gd name="T108" fmla="*/ 1137 w 1453"/>
                <a:gd name="T109" fmla="*/ 31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3" h="1749">
                  <a:moveTo>
                    <a:pt x="1452" y="464"/>
                  </a:moveTo>
                  <a:cubicBezTo>
                    <a:pt x="1449" y="207"/>
                    <a:pt x="1124" y="0"/>
                    <a:pt x="726" y="0"/>
                  </a:cubicBezTo>
                  <a:cubicBezTo>
                    <a:pt x="327" y="0"/>
                    <a:pt x="5" y="207"/>
                    <a:pt x="0" y="462"/>
                  </a:cubicBezTo>
                  <a:lnTo>
                    <a:pt x="0" y="464"/>
                  </a:lnTo>
                  <a:lnTo>
                    <a:pt x="0" y="467"/>
                  </a:lnTo>
                  <a:lnTo>
                    <a:pt x="0" y="470"/>
                  </a:lnTo>
                  <a:lnTo>
                    <a:pt x="246" y="1672"/>
                  </a:lnTo>
                  <a:cubicBezTo>
                    <a:pt x="246" y="1672"/>
                    <a:pt x="257" y="1714"/>
                    <a:pt x="474" y="1735"/>
                  </a:cubicBezTo>
                  <a:cubicBezTo>
                    <a:pt x="597" y="1748"/>
                    <a:pt x="721" y="1748"/>
                    <a:pt x="726" y="1748"/>
                  </a:cubicBezTo>
                  <a:cubicBezTo>
                    <a:pt x="731" y="1748"/>
                    <a:pt x="857" y="1748"/>
                    <a:pt x="977" y="1735"/>
                  </a:cubicBezTo>
                  <a:cubicBezTo>
                    <a:pt x="1195" y="1711"/>
                    <a:pt x="1206" y="1672"/>
                    <a:pt x="1206" y="1672"/>
                  </a:cubicBezTo>
                  <a:lnTo>
                    <a:pt x="1452" y="470"/>
                  </a:lnTo>
                  <a:lnTo>
                    <a:pt x="1452" y="464"/>
                  </a:lnTo>
                  <a:close/>
                  <a:moveTo>
                    <a:pt x="458" y="1352"/>
                  </a:moveTo>
                  <a:cubicBezTo>
                    <a:pt x="419" y="1352"/>
                    <a:pt x="385" y="1321"/>
                    <a:pt x="385" y="1281"/>
                  </a:cubicBezTo>
                  <a:cubicBezTo>
                    <a:pt x="385" y="1242"/>
                    <a:pt x="416" y="1210"/>
                    <a:pt x="458" y="1210"/>
                  </a:cubicBezTo>
                  <a:cubicBezTo>
                    <a:pt x="498" y="1210"/>
                    <a:pt x="529" y="1242"/>
                    <a:pt x="529" y="1281"/>
                  </a:cubicBezTo>
                  <a:cubicBezTo>
                    <a:pt x="529" y="1318"/>
                    <a:pt x="498" y="1352"/>
                    <a:pt x="458" y="1352"/>
                  </a:cubicBezTo>
                  <a:close/>
                  <a:moveTo>
                    <a:pt x="485" y="1037"/>
                  </a:moveTo>
                  <a:lnTo>
                    <a:pt x="566" y="873"/>
                  </a:lnTo>
                  <a:lnTo>
                    <a:pt x="647" y="1037"/>
                  </a:lnTo>
                  <a:lnTo>
                    <a:pt x="485" y="1037"/>
                  </a:lnTo>
                  <a:close/>
                  <a:moveTo>
                    <a:pt x="710" y="1111"/>
                  </a:moveTo>
                  <a:lnTo>
                    <a:pt x="794" y="1148"/>
                  </a:lnTo>
                  <a:lnTo>
                    <a:pt x="794" y="1268"/>
                  </a:lnTo>
                  <a:lnTo>
                    <a:pt x="710" y="1305"/>
                  </a:lnTo>
                  <a:lnTo>
                    <a:pt x="626" y="1268"/>
                  </a:lnTo>
                  <a:lnTo>
                    <a:pt x="626" y="1148"/>
                  </a:lnTo>
                  <a:lnTo>
                    <a:pt x="710" y="1111"/>
                  </a:lnTo>
                  <a:close/>
                  <a:moveTo>
                    <a:pt x="739" y="1533"/>
                  </a:moveTo>
                  <a:cubicBezTo>
                    <a:pt x="700" y="1533"/>
                    <a:pt x="665" y="1501"/>
                    <a:pt x="665" y="1460"/>
                  </a:cubicBezTo>
                  <a:cubicBezTo>
                    <a:pt x="665" y="1420"/>
                    <a:pt x="697" y="1389"/>
                    <a:pt x="739" y="1389"/>
                  </a:cubicBezTo>
                  <a:cubicBezTo>
                    <a:pt x="778" y="1389"/>
                    <a:pt x="810" y="1420"/>
                    <a:pt x="810" y="1460"/>
                  </a:cubicBezTo>
                  <a:cubicBezTo>
                    <a:pt x="810" y="1501"/>
                    <a:pt x="778" y="1533"/>
                    <a:pt x="739" y="1533"/>
                  </a:cubicBezTo>
                  <a:close/>
                  <a:moveTo>
                    <a:pt x="794" y="956"/>
                  </a:moveTo>
                  <a:cubicBezTo>
                    <a:pt x="794" y="907"/>
                    <a:pt x="837" y="865"/>
                    <a:pt x="886" y="865"/>
                  </a:cubicBezTo>
                  <a:cubicBezTo>
                    <a:pt x="936" y="865"/>
                    <a:pt x="977" y="907"/>
                    <a:pt x="977" y="956"/>
                  </a:cubicBezTo>
                  <a:cubicBezTo>
                    <a:pt x="977" y="1006"/>
                    <a:pt x="935" y="1048"/>
                    <a:pt x="886" y="1048"/>
                  </a:cubicBezTo>
                  <a:cubicBezTo>
                    <a:pt x="833" y="1048"/>
                    <a:pt x="794" y="1006"/>
                    <a:pt x="794" y="956"/>
                  </a:cubicBezTo>
                  <a:close/>
                  <a:moveTo>
                    <a:pt x="922" y="1318"/>
                  </a:moveTo>
                  <a:lnTo>
                    <a:pt x="996" y="1171"/>
                  </a:lnTo>
                  <a:lnTo>
                    <a:pt x="1069" y="1318"/>
                  </a:lnTo>
                  <a:lnTo>
                    <a:pt x="922" y="1318"/>
                  </a:lnTo>
                  <a:close/>
                  <a:moveTo>
                    <a:pt x="728" y="653"/>
                  </a:moveTo>
                  <a:cubicBezTo>
                    <a:pt x="340" y="653"/>
                    <a:pt x="115" y="577"/>
                    <a:pt x="89" y="533"/>
                  </a:cubicBezTo>
                  <a:cubicBezTo>
                    <a:pt x="112" y="488"/>
                    <a:pt x="338" y="412"/>
                    <a:pt x="728" y="412"/>
                  </a:cubicBezTo>
                  <a:cubicBezTo>
                    <a:pt x="1119" y="412"/>
                    <a:pt x="1344" y="488"/>
                    <a:pt x="1368" y="533"/>
                  </a:cubicBezTo>
                  <a:cubicBezTo>
                    <a:pt x="1344" y="577"/>
                    <a:pt x="1116" y="653"/>
                    <a:pt x="728" y="653"/>
                  </a:cubicBezTo>
                  <a:close/>
                  <a:moveTo>
                    <a:pt x="1137" y="310"/>
                  </a:moveTo>
                  <a:cubicBezTo>
                    <a:pt x="943" y="276"/>
                    <a:pt x="736" y="276"/>
                    <a:pt x="728" y="276"/>
                  </a:cubicBezTo>
                  <a:cubicBezTo>
                    <a:pt x="721" y="276"/>
                    <a:pt x="513" y="276"/>
                    <a:pt x="319" y="310"/>
                  </a:cubicBezTo>
                  <a:cubicBezTo>
                    <a:pt x="194" y="333"/>
                    <a:pt x="118" y="359"/>
                    <a:pt x="70" y="386"/>
                  </a:cubicBezTo>
                  <a:cubicBezTo>
                    <a:pt x="131" y="197"/>
                    <a:pt x="403" y="53"/>
                    <a:pt x="728" y="53"/>
                  </a:cubicBezTo>
                  <a:cubicBezTo>
                    <a:pt x="1053" y="53"/>
                    <a:pt x="1326" y="197"/>
                    <a:pt x="1386" y="386"/>
                  </a:cubicBezTo>
                  <a:cubicBezTo>
                    <a:pt x="1339" y="359"/>
                    <a:pt x="1263" y="333"/>
                    <a:pt x="1137" y="31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3" name="Group 312"/>
          <p:cNvGrpSpPr/>
          <p:nvPr/>
        </p:nvGrpSpPr>
        <p:grpSpPr>
          <a:xfrm>
            <a:off x="7359453" y="1438645"/>
            <a:ext cx="582945" cy="635162"/>
            <a:chOff x="8104793" y="3991725"/>
            <a:chExt cx="582945" cy="635162"/>
          </a:xfrm>
        </p:grpSpPr>
        <p:sp>
          <p:nvSpPr>
            <p:cNvPr id="269" name="Rectangle 268"/>
            <p:cNvSpPr/>
            <p:nvPr/>
          </p:nvSpPr>
          <p:spPr>
            <a:xfrm>
              <a:off x="810479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5" name="Freeform 62"/>
            <p:cNvSpPr>
              <a:spLocks noChangeArrowheads="1"/>
            </p:cNvSpPr>
            <p:nvPr/>
          </p:nvSpPr>
          <p:spPr bwMode="auto">
            <a:xfrm>
              <a:off x="8196611" y="4099084"/>
              <a:ext cx="396254" cy="430369"/>
            </a:xfrm>
            <a:custGeom>
              <a:avLst/>
              <a:gdLst>
                <a:gd name="T0" fmla="*/ 1025 w 1332"/>
                <a:gd name="T1" fmla="*/ 21 h 1446"/>
                <a:gd name="T2" fmla="*/ 666 w 1332"/>
                <a:gd name="T3" fmla="*/ 0 h 1446"/>
                <a:gd name="T4" fmla="*/ 306 w 1332"/>
                <a:gd name="T5" fmla="*/ 21 h 1446"/>
                <a:gd name="T6" fmla="*/ 0 w 1332"/>
                <a:gd name="T7" fmla="*/ 121 h 1446"/>
                <a:gd name="T8" fmla="*/ 0 w 1332"/>
                <a:gd name="T9" fmla="*/ 1324 h 1446"/>
                <a:gd name="T10" fmla="*/ 306 w 1332"/>
                <a:gd name="T11" fmla="*/ 1424 h 1446"/>
                <a:gd name="T12" fmla="*/ 666 w 1332"/>
                <a:gd name="T13" fmla="*/ 1445 h 1446"/>
                <a:gd name="T14" fmla="*/ 1025 w 1332"/>
                <a:gd name="T15" fmla="*/ 1424 h 1446"/>
                <a:gd name="T16" fmla="*/ 1331 w 1332"/>
                <a:gd name="T17" fmla="*/ 1324 h 1446"/>
                <a:gd name="T18" fmla="*/ 1331 w 1332"/>
                <a:gd name="T19" fmla="*/ 121 h 1446"/>
                <a:gd name="T20" fmla="*/ 1025 w 1332"/>
                <a:gd name="T21" fmla="*/ 21 h 1446"/>
                <a:gd name="T22" fmla="*/ 988 w 1332"/>
                <a:gd name="T23" fmla="*/ 1164 h 1446"/>
                <a:gd name="T24" fmla="*/ 988 w 1332"/>
                <a:gd name="T25" fmla="*/ 1169 h 1446"/>
                <a:gd name="T26" fmla="*/ 228 w 1332"/>
                <a:gd name="T27" fmla="*/ 1169 h 1446"/>
                <a:gd name="T28" fmla="*/ 228 w 1332"/>
                <a:gd name="T29" fmla="*/ 632 h 1446"/>
                <a:gd name="T30" fmla="*/ 233 w 1332"/>
                <a:gd name="T31" fmla="*/ 632 h 1446"/>
                <a:gd name="T32" fmla="*/ 472 w 1332"/>
                <a:gd name="T33" fmla="*/ 632 h 1446"/>
                <a:gd name="T34" fmla="*/ 479 w 1332"/>
                <a:gd name="T35" fmla="*/ 637 h 1446"/>
                <a:gd name="T36" fmla="*/ 511 w 1332"/>
                <a:gd name="T37" fmla="*/ 695 h 1446"/>
                <a:gd name="T38" fmla="*/ 521 w 1332"/>
                <a:gd name="T39" fmla="*/ 700 h 1446"/>
                <a:gd name="T40" fmla="*/ 917 w 1332"/>
                <a:gd name="T41" fmla="*/ 700 h 1446"/>
                <a:gd name="T42" fmla="*/ 988 w 1332"/>
                <a:gd name="T43" fmla="*/ 771 h 1446"/>
                <a:gd name="T44" fmla="*/ 988 w 1332"/>
                <a:gd name="T45" fmla="*/ 1164 h 1446"/>
                <a:gd name="T46" fmla="*/ 1103 w 1332"/>
                <a:gd name="T47" fmla="*/ 1041 h 1446"/>
                <a:gd name="T48" fmla="*/ 1046 w 1332"/>
                <a:gd name="T49" fmla="*/ 1041 h 1446"/>
                <a:gd name="T50" fmla="*/ 1046 w 1332"/>
                <a:gd name="T51" fmla="*/ 1033 h 1446"/>
                <a:gd name="T52" fmla="*/ 1046 w 1332"/>
                <a:gd name="T53" fmla="*/ 708 h 1446"/>
                <a:gd name="T54" fmla="*/ 975 w 1332"/>
                <a:gd name="T55" fmla="*/ 637 h 1446"/>
                <a:gd name="T56" fmla="*/ 582 w 1332"/>
                <a:gd name="T57" fmla="*/ 637 h 1446"/>
                <a:gd name="T58" fmla="*/ 571 w 1332"/>
                <a:gd name="T59" fmla="*/ 632 h 1446"/>
                <a:gd name="T60" fmla="*/ 540 w 1332"/>
                <a:gd name="T61" fmla="*/ 574 h 1446"/>
                <a:gd name="T62" fmla="*/ 532 w 1332"/>
                <a:gd name="T63" fmla="*/ 569 h 1446"/>
                <a:gd name="T64" fmla="*/ 351 w 1332"/>
                <a:gd name="T65" fmla="*/ 569 h 1446"/>
                <a:gd name="T66" fmla="*/ 343 w 1332"/>
                <a:gd name="T67" fmla="*/ 569 h 1446"/>
                <a:gd name="T68" fmla="*/ 343 w 1332"/>
                <a:gd name="T69" fmla="*/ 506 h 1446"/>
                <a:gd name="T70" fmla="*/ 348 w 1332"/>
                <a:gd name="T71" fmla="*/ 506 h 1446"/>
                <a:gd name="T72" fmla="*/ 587 w 1332"/>
                <a:gd name="T73" fmla="*/ 506 h 1446"/>
                <a:gd name="T74" fmla="*/ 595 w 1332"/>
                <a:gd name="T75" fmla="*/ 511 h 1446"/>
                <a:gd name="T76" fmla="*/ 626 w 1332"/>
                <a:gd name="T77" fmla="*/ 569 h 1446"/>
                <a:gd name="T78" fmla="*/ 637 w 1332"/>
                <a:gd name="T79" fmla="*/ 574 h 1446"/>
                <a:gd name="T80" fmla="*/ 1033 w 1332"/>
                <a:gd name="T81" fmla="*/ 574 h 1446"/>
                <a:gd name="T82" fmla="*/ 1103 w 1332"/>
                <a:gd name="T83" fmla="*/ 635 h 1446"/>
                <a:gd name="T84" fmla="*/ 1103 w 1332"/>
                <a:gd name="T85" fmla="*/ 645 h 1446"/>
                <a:gd name="T86" fmla="*/ 1103 w 1332"/>
                <a:gd name="T87" fmla="*/ 1038 h 1446"/>
                <a:gd name="T88" fmla="*/ 1103 w 1332"/>
                <a:gd name="T89" fmla="*/ 1041 h 1446"/>
                <a:gd name="T90" fmla="*/ 1274 w 1332"/>
                <a:gd name="T91" fmla="*/ 220 h 1446"/>
                <a:gd name="T92" fmla="*/ 666 w 1332"/>
                <a:gd name="T93" fmla="*/ 315 h 1446"/>
                <a:gd name="T94" fmla="*/ 57 w 1332"/>
                <a:gd name="T95" fmla="*/ 220 h 1446"/>
                <a:gd name="T96" fmla="*/ 57 w 1332"/>
                <a:gd name="T97" fmla="*/ 220 h 1446"/>
                <a:gd name="T98" fmla="*/ 666 w 1332"/>
                <a:gd name="T99" fmla="*/ 126 h 1446"/>
                <a:gd name="T100" fmla="*/ 1274 w 1332"/>
                <a:gd name="T101" fmla="*/ 22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2" h="1446">
                  <a:moveTo>
                    <a:pt x="1025" y="21"/>
                  </a:moveTo>
                  <a:cubicBezTo>
                    <a:pt x="852" y="0"/>
                    <a:pt x="673" y="0"/>
                    <a:pt x="666" y="0"/>
                  </a:cubicBezTo>
                  <a:cubicBezTo>
                    <a:pt x="658" y="0"/>
                    <a:pt x="479" y="0"/>
                    <a:pt x="306" y="21"/>
                  </a:cubicBezTo>
                  <a:cubicBezTo>
                    <a:pt x="5" y="58"/>
                    <a:pt x="0" y="121"/>
                    <a:pt x="0" y="121"/>
                  </a:cubicBezTo>
                  <a:lnTo>
                    <a:pt x="0" y="1324"/>
                  </a:lnTo>
                  <a:cubicBezTo>
                    <a:pt x="0" y="1324"/>
                    <a:pt x="2" y="1387"/>
                    <a:pt x="306" y="1424"/>
                  </a:cubicBezTo>
                  <a:cubicBezTo>
                    <a:pt x="479" y="1445"/>
                    <a:pt x="658" y="1445"/>
                    <a:pt x="666" y="1445"/>
                  </a:cubicBezTo>
                  <a:cubicBezTo>
                    <a:pt x="673" y="1445"/>
                    <a:pt x="852" y="1445"/>
                    <a:pt x="1025" y="1424"/>
                  </a:cubicBezTo>
                  <a:cubicBezTo>
                    <a:pt x="1326" y="1387"/>
                    <a:pt x="1331" y="1324"/>
                    <a:pt x="1331" y="1324"/>
                  </a:cubicBezTo>
                  <a:lnTo>
                    <a:pt x="1331" y="121"/>
                  </a:lnTo>
                  <a:cubicBezTo>
                    <a:pt x="1329" y="121"/>
                    <a:pt x="1326" y="58"/>
                    <a:pt x="1025" y="21"/>
                  </a:cubicBezTo>
                  <a:close/>
                  <a:moveTo>
                    <a:pt x="988" y="1164"/>
                  </a:moveTo>
                  <a:cubicBezTo>
                    <a:pt x="988" y="1167"/>
                    <a:pt x="988" y="1169"/>
                    <a:pt x="988" y="1169"/>
                  </a:cubicBezTo>
                  <a:cubicBezTo>
                    <a:pt x="734" y="1169"/>
                    <a:pt x="479" y="1169"/>
                    <a:pt x="228" y="1169"/>
                  </a:cubicBezTo>
                  <a:cubicBezTo>
                    <a:pt x="228" y="965"/>
                    <a:pt x="228" y="836"/>
                    <a:pt x="228" y="632"/>
                  </a:cubicBezTo>
                  <a:cubicBezTo>
                    <a:pt x="230" y="632"/>
                    <a:pt x="233" y="632"/>
                    <a:pt x="233" y="632"/>
                  </a:cubicBezTo>
                  <a:cubicBezTo>
                    <a:pt x="312" y="632"/>
                    <a:pt x="393" y="632"/>
                    <a:pt x="472" y="632"/>
                  </a:cubicBezTo>
                  <a:cubicBezTo>
                    <a:pt x="477" y="632"/>
                    <a:pt x="477" y="632"/>
                    <a:pt x="479" y="637"/>
                  </a:cubicBezTo>
                  <a:cubicBezTo>
                    <a:pt x="490" y="656"/>
                    <a:pt x="500" y="677"/>
                    <a:pt x="511" y="695"/>
                  </a:cubicBezTo>
                  <a:cubicBezTo>
                    <a:pt x="514" y="700"/>
                    <a:pt x="516" y="700"/>
                    <a:pt x="521" y="700"/>
                  </a:cubicBezTo>
                  <a:cubicBezTo>
                    <a:pt x="652" y="700"/>
                    <a:pt x="786" y="700"/>
                    <a:pt x="917" y="700"/>
                  </a:cubicBezTo>
                  <a:cubicBezTo>
                    <a:pt x="954" y="700"/>
                    <a:pt x="988" y="729"/>
                    <a:pt x="988" y="771"/>
                  </a:cubicBezTo>
                  <a:cubicBezTo>
                    <a:pt x="985" y="928"/>
                    <a:pt x="988" y="1009"/>
                    <a:pt x="988" y="1164"/>
                  </a:cubicBezTo>
                  <a:close/>
                  <a:moveTo>
                    <a:pt x="1103" y="1041"/>
                  </a:moveTo>
                  <a:cubicBezTo>
                    <a:pt x="1082" y="1041"/>
                    <a:pt x="1064" y="1041"/>
                    <a:pt x="1046" y="1041"/>
                  </a:cubicBezTo>
                  <a:cubicBezTo>
                    <a:pt x="1046" y="1038"/>
                    <a:pt x="1046" y="1036"/>
                    <a:pt x="1046" y="1033"/>
                  </a:cubicBezTo>
                  <a:cubicBezTo>
                    <a:pt x="1046" y="899"/>
                    <a:pt x="1046" y="842"/>
                    <a:pt x="1046" y="708"/>
                  </a:cubicBezTo>
                  <a:cubicBezTo>
                    <a:pt x="1046" y="674"/>
                    <a:pt x="1019" y="637"/>
                    <a:pt x="975" y="637"/>
                  </a:cubicBezTo>
                  <a:cubicBezTo>
                    <a:pt x="844" y="637"/>
                    <a:pt x="713" y="637"/>
                    <a:pt x="582" y="637"/>
                  </a:cubicBezTo>
                  <a:cubicBezTo>
                    <a:pt x="576" y="637"/>
                    <a:pt x="574" y="635"/>
                    <a:pt x="571" y="632"/>
                  </a:cubicBezTo>
                  <a:cubicBezTo>
                    <a:pt x="561" y="614"/>
                    <a:pt x="550" y="595"/>
                    <a:pt x="540" y="574"/>
                  </a:cubicBezTo>
                  <a:cubicBezTo>
                    <a:pt x="537" y="572"/>
                    <a:pt x="535" y="569"/>
                    <a:pt x="532" y="569"/>
                  </a:cubicBezTo>
                  <a:cubicBezTo>
                    <a:pt x="472" y="569"/>
                    <a:pt x="411" y="569"/>
                    <a:pt x="351" y="569"/>
                  </a:cubicBezTo>
                  <a:cubicBezTo>
                    <a:pt x="348" y="569"/>
                    <a:pt x="346" y="569"/>
                    <a:pt x="343" y="569"/>
                  </a:cubicBezTo>
                  <a:cubicBezTo>
                    <a:pt x="343" y="548"/>
                    <a:pt x="343" y="527"/>
                    <a:pt x="343" y="506"/>
                  </a:cubicBezTo>
                  <a:cubicBezTo>
                    <a:pt x="346" y="506"/>
                    <a:pt x="348" y="506"/>
                    <a:pt x="348" y="506"/>
                  </a:cubicBezTo>
                  <a:cubicBezTo>
                    <a:pt x="427" y="506"/>
                    <a:pt x="508" y="506"/>
                    <a:pt x="587" y="506"/>
                  </a:cubicBezTo>
                  <a:cubicBezTo>
                    <a:pt x="592" y="506"/>
                    <a:pt x="592" y="509"/>
                    <a:pt x="595" y="511"/>
                  </a:cubicBezTo>
                  <a:cubicBezTo>
                    <a:pt x="605" y="530"/>
                    <a:pt x="616" y="548"/>
                    <a:pt x="626" y="569"/>
                  </a:cubicBezTo>
                  <a:cubicBezTo>
                    <a:pt x="629" y="574"/>
                    <a:pt x="632" y="574"/>
                    <a:pt x="637" y="574"/>
                  </a:cubicBezTo>
                  <a:cubicBezTo>
                    <a:pt x="768" y="574"/>
                    <a:pt x="902" y="574"/>
                    <a:pt x="1033" y="574"/>
                  </a:cubicBezTo>
                  <a:cubicBezTo>
                    <a:pt x="1069" y="574"/>
                    <a:pt x="1098" y="598"/>
                    <a:pt x="1103" y="635"/>
                  </a:cubicBezTo>
                  <a:cubicBezTo>
                    <a:pt x="1103" y="637"/>
                    <a:pt x="1103" y="642"/>
                    <a:pt x="1103" y="645"/>
                  </a:cubicBezTo>
                  <a:cubicBezTo>
                    <a:pt x="1103" y="800"/>
                    <a:pt x="1103" y="884"/>
                    <a:pt x="1103" y="1038"/>
                  </a:cubicBezTo>
                  <a:cubicBezTo>
                    <a:pt x="1103" y="1036"/>
                    <a:pt x="1103" y="1038"/>
                    <a:pt x="1103" y="1041"/>
                  </a:cubicBezTo>
                  <a:close/>
                  <a:moveTo>
                    <a:pt x="1274" y="220"/>
                  </a:moveTo>
                  <a:cubicBezTo>
                    <a:pt x="1250" y="254"/>
                    <a:pt x="1036" y="315"/>
                    <a:pt x="666" y="315"/>
                  </a:cubicBezTo>
                  <a:cubicBezTo>
                    <a:pt x="297" y="315"/>
                    <a:pt x="81" y="254"/>
                    <a:pt x="57" y="220"/>
                  </a:cubicBezTo>
                  <a:lnTo>
                    <a:pt x="57" y="220"/>
                  </a:lnTo>
                  <a:cubicBezTo>
                    <a:pt x="78" y="186"/>
                    <a:pt x="296" y="126"/>
                    <a:pt x="666" y="126"/>
                  </a:cubicBezTo>
                  <a:cubicBezTo>
                    <a:pt x="1035" y="123"/>
                    <a:pt x="1253" y="184"/>
                    <a:pt x="1274" y="22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4" name="Group 313"/>
          <p:cNvGrpSpPr/>
          <p:nvPr/>
        </p:nvGrpSpPr>
        <p:grpSpPr>
          <a:xfrm>
            <a:off x="5377906" y="5269983"/>
            <a:ext cx="582945" cy="635162"/>
            <a:chOff x="9113143" y="3991725"/>
            <a:chExt cx="582945" cy="635162"/>
          </a:xfrm>
        </p:grpSpPr>
        <p:sp>
          <p:nvSpPr>
            <p:cNvPr id="268" name="Rectangle 267"/>
            <p:cNvSpPr/>
            <p:nvPr/>
          </p:nvSpPr>
          <p:spPr>
            <a:xfrm>
              <a:off x="9113143"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2" name="Group 231"/>
            <p:cNvGrpSpPr/>
            <p:nvPr/>
          </p:nvGrpSpPr>
          <p:grpSpPr>
            <a:xfrm>
              <a:off x="9181546" y="4092248"/>
              <a:ext cx="447427" cy="447427"/>
              <a:chOff x="2212927" y="3920139"/>
              <a:chExt cx="541338" cy="541338"/>
            </a:xfrm>
          </p:grpSpPr>
          <p:sp>
            <p:nvSpPr>
              <p:cNvPr id="189" name="Freeform 16"/>
              <p:cNvSpPr>
                <a:spLocks noChangeArrowheads="1"/>
              </p:cNvSpPr>
              <p:nvPr/>
            </p:nvSpPr>
            <p:spPr bwMode="auto">
              <a:xfrm>
                <a:off x="2366915" y="4277327"/>
                <a:ext cx="79375" cy="52387"/>
              </a:xfrm>
              <a:custGeom>
                <a:avLst/>
                <a:gdLst>
                  <a:gd name="T0" fmla="*/ 0 w 221"/>
                  <a:gd name="T1" fmla="*/ 0 h 146"/>
                  <a:gd name="T2" fmla="*/ 220 w 221"/>
                  <a:gd name="T3" fmla="*/ 145 h 146"/>
                  <a:gd name="T4" fmla="*/ 131 w 221"/>
                  <a:gd name="T5" fmla="*/ 0 h 146"/>
                  <a:gd name="T6" fmla="*/ 0 w 221"/>
                  <a:gd name="T7" fmla="*/ 0 h 146"/>
                </a:gdLst>
                <a:ahLst/>
                <a:cxnLst>
                  <a:cxn ang="0">
                    <a:pos x="T0" y="T1"/>
                  </a:cxn>
                  <a:cxn ang="0">
                    <a:pos x="T2" y="T3"/>
                  </a:cxn>
                  <a:cxn ang="0">
                    <a:pos x="T4" y="T5"/>
                  </a:cxn>
                  <a:cxn ang="0">
                    <a:pos x="T6" y="T7"/>
                  </a:cxn>
                </a:cxnLst>
                <a:rect l="0" t="0" r="r" b="b"/>
                <a:pathLst>
                  <a:path w="221" h="146">
                    <a:moveTo>
                      <a:pt x="0" y="0"/>
                    </a:moveTo>
                    <a:cubicBezTo>
                      <a:pt x="52" y="69"/>
                      <a:pt x="128" y="124"/>
                      <a:pt x="220" y="145"/>
                    </a:cubicBezTo>
                    <a:cubicBezTo>
                      <a:pt x="186" y="103"/>
                      <a:pt x="154" y="56"/>
                      <a:pt x="131"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7"/>
              <p:cNvSpPr>
                <a:spLocks noChangeArrowheads="1"/>
              </p:cNvSpPr>
              <p:nvPr/>
            </p:nvSpPr>
            <p:spPr bwMode="auto">
              <a:xfrm>
                <a:off x="2432002" y="4275739"/>
                <a:ext cx="41275" cy="55563"/>
              </a:xfrm>
              <a:custGeom>
                <a:avLst/>
                <a:gdLst>
                  <a:gd name="T0" fmla="*/ 112 w 113"/>
                  <a:gd name="T1" fmla="*/ 155 h 156"/>
                  <a:gd name="T2" fmla="*/ 112 w 113"/>
                  <a:gd name="T3" fmla="*/ 0 h 156"/>
                  <a:gd name="T4" fmla="*/ 0 w 113"/>
                  <a:gd name="T5" fmla="*/ 0 h 156"/>
                  <a:gd name="T6" fmla="*/ 112 w 113"/>
                  <a:gd name="T7" fmla="*/ 155 h 156"/>
                </a:gdLst>
                <a:ahLst/>
                <a:cxnLst>
                  <a:cxn ang="0">
                    <a:pos x="T0" y="T1"/>
                  </a:cxn>
                  <a:cxn ang="0">
                    <a:pos x="T2" y="T3"/>
                  </a:cxn>
                  <a:cxn ang="0">
                    <a:pos x="T4" y="T5"/>
                  </a:cxn>
                  <a:cxn ang="0">
                    <a:pos x="T6" y="T7"/>
                  </a:cxn>
                </a:cxnLst>
                <a:rect l="0" t="0" r="r" b="b"/>
                <a:pathLst>
                  <a:path w="113" h="156">
                    <a:moveTo>
                      <a:pt x="112" y="155"/>
                    </a:moveTo>
                    <a:lnTo>
                      <a:pt x="112" y="0"/>
                    </a:lnTo>
                    <a:lnTo>
                      <a:pt x="0" y="0"/>
                    </a:lnTo>
                    <a:cubicBezTo>
                      <a:pt x="29" y="63"/>
                      <a:pt x="65" y="115"/>
                      <a:pt x="112" y="1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8"/>
              <p:cNvSpPr>
                <a:spLocks noChangeArrowheads="1"/>
              </p:cNvSpPr>
              <p:nvPr/>
            </p:nvSpPr>
            <p:spPr bwMode="auto">
              <a:xfrm>
                <a:off x="2412952" y="4197952"/>
                <a:ext cx="58738" cy="61912"/>
              </a:xfrm>
              <a:custGeom>
                <a:avLst/>
                <a:gdLst>
                  <a:gd name="T0" fmla="*/ 31 w 161"/>
                  <a:gd name="T1" fmla="*/ 173 h 174"/>
                  <a:gd name="T2" fmla="*/ 160 w 161"/>
                  <a:gd name="T3" fmla="*/ 173 h 174"/>
                  <a:gd name="T4" fmla="*/ 160 w 161"/>
                  <a:gd name="T5" fmla="*/ 0 h 174"/>
                  <a:gd name="T6" fmla="*/ 0 w 161"/>
                  <a:gd name="T7" fmla="*/ 0 h 174"/>
                  <a:gd name="T8" fmla="*/ 31 w 161"/>
                  <a:gd name="T9" fmla="*/ 173 h 174"/>
                </a:gdLst>
                <a:ahLst/>
                <a:cxnLst>
                  <a:cxn ang="0">
                    <a:pos x="T0" y="T1"/>
                  </a:cxn>
                  <a:cxn ang="0">
                    <a:pos x="T2" y="T3"/>
                  </a:cxn>
                  <a:cxn ang="0">
                    <a:pos x="T4" y="T5"/>
                  </a:cxn>
                  <a:cxn ang="0">
                    <a:pos x="T6" y="T7"/>
                  </a:cxn>
                  <a:cxn ang="0">
                    <a:pos x="T8" y="T9"/>
                  </a:cxn>
                </a:cxnLst>
                <a:rect l="0" t="0" r="r" b="b"/>
                <a:pathLst>
                  <a:path w="161" h="174">
                    <a:moveTo>
                      <a:pt x="31" y="173"/>
                    </a:moveTo>
                    <a:lnTo>
                      <a:pt x="160" y="173"/>
                    </a:lnTo>
                    <a:lnTo>
                      <a:pt x="160" y="0"/>
                    </a:lnTo>
                    <a:lnTo>
                      <a:pt x="0" y="0"/>
                    </a:lnTo>
                    <a:cubicBezTo>
                      <a:pt x="3" y="63"/>
                      <a:pt x="13" y="120"/>
                      <a:pt x="31"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9"/>
              <p:cNvSpPr>
                <a:spLocks noChangeArrowheads="1"/>
              </p:cNvSpPr>
              <p:nvPr/>
            </p:nvSpPr>
            <p:spPr bwMode="auto">
              <a:xfrm>
                <a:off x="2547890" y="4121752"/>
                <a:ext cx="68262" cy="61912"/>
              </a:xfrm>
              <a:custGeom>
                <a:avLst/>
                <a:gdLst>
                  <a:gd name="T0" fmla="*/ 31 w 190"/>
                  <a:gd name="T1" fmla="*/ 173 h 174"/>
                  <a:gd name="T2" fmla="*/ 149 w 190"/>
                  <a:gd name="T3" fmla="*/ 173 h 174"/>
                  <a:gd name="T4" fmla="*/ 189 w 190"/>
                  <a:gd name="T5" fmla="*/ 131 h 174"/>
                  <a:gd name="T6" fmla="*/ 144 w 190"/>
                  <a:gd name="T7" fmla="*/ 0 h 174"/>
                  <a:gd name="T8" fmla="*/ 0 w 190"/>
                  <a:gd name="T9" fmla="*/ 0 h 174"/>
                  <a:gd name="T10" fmla="*/ 31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1" y="173"/>
                    </a:moveTo>
                    <a:lnTo>
                      <a:pt x="149" y="173"/>
                    </a:lnTo>
                    <a:cubicBezTo>
                      <a:pt x="157" y="155"/>
                      <a:pt x="170" y="139"/>
                      <a:pt x="189" y="131"/>
                    </a:cubicBezTo>
                    <a:cubicBezTo>
                      <a:pt x="181" y="84"/>
                      <a:pt x="165" y="39"/>
                      <a:pt x="144" y="0"/>
                    </a:cubicBezTo>
                    <a:lnTo>
                      <a:pt x="0" y="0"/>
                    </a:lnTo>
                    <a:cubicBezTo>
                      <a:pt x="21" y="55"/>
                      <a:pt x="31" y="113"/>
                      <a:pt x="31"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20"/>
              <p:cNvSpPr>
                <a:spLocks noChangeArrowheads="1"/>
              </p:cNvSpPr>
              <p:nvPr/>
            </p:nvSpPr>
            <p:spPr bwMode="auto">
              <a:xfrm>
                <a:off x="2511377" y="4053489"/>
                <a:ext cx="79375" cy="52388"/>
              </a:xfrm>
              <a:custGeom>
                <a:avLst/>
                <a:gdLst>
                  <a:gd name="T0" fmla="*/ 220 w 221"/>
                  <a:gd name="T1" fmla="*/ 144 h 145"/>
                  <a:gd name="T2" fmla="*/ 0 w 221"/>
                  <a:gd name="T3" fmla="*/ 0 h 145"/>
                  <a:gd name="T4" fmla="*/ 89 w 221"/>
                  <a:gd name="T5" fmla="*/ 144 h 145"/>
                  <a:gd name="T6" fmla="*/ 220 w 221"/>
                  <a:gd name="T7" fmla="*/ 144 h 145"/>
                </a:gdLst>
                <a:ahLst/>
                <a:cxnLst>
                  <a:cxn ang="0">
                    <a:pos x="T0" y="T1"/>
                  </a:cxn>
                  <a:cxn ang="0">
                    <a:pos x="T2" y="T3"/>
                  </a:cxn>
                  <a:cxn ang="0">
                    <a:pos x="T4" y="T5"/>
                  </a:cxn>
                  <a:cxn ang="0">
                    <a:pos x="T6" y="T7"/>
                  </a:cxn>
                </a:cxnLst>
                <a:rect l="0" t="0" r="r" b="b"/>
                <a:pathLst>
                  <a:path w="221" h="145">
                    <a:moveTo>
                      <a:pt x="220" y="144"/>
                    </a:moveTo>
                    <a:cubicBezTo>
                      <a:pt x="167" y="76"/>
                      <a:pt x="91" y="21"/>
                      <a:pt x="0" y="0"/>
                    </a:cubicBezTo>
                    <a:cubicBezTo>
                      <a:pt x="34" y="42"/>
                      <a:pt x="65" y="89"/>
                      <a:pt x="89" y="144"/>
                    </a:cubicBezTo>
                    <a:lnTo>
                      <a:pt x="220" y="14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21"/>
              <p:cNvSpPr>
                <a:spLocks noChangeArrowheads="1"/>
              </p:cNvSpPr>
              <p:nvPr/>
            </p:nvSpPr>
            <p:spPr bwMode="auto">
              <a:xfrm>
                <a:off x="2412952" y="4121752"/>
                <a:ext cx="58738" cy="61912"/>
              </a:xfrm>
              <a:custGeom>
                <a:avLst/>
                <a:gdLst>
                  <a:gd name="T0" fmla="*/ 0 w 163"/>
                  <a:gd name="T1" fmla="*/ 173 h 174"/>
                  <a:gd name="T2" fmla="*/ 162 w 163"/>
                  <a:gd name="T3" fmla="*/ 173 h 174"/>
                  <a:gd name="T4" fmla="*/ 162 w 163"/>
                  <a:gd name="T5" fmla="*/ 0 h 174"/>
                  <a:gd name="T6" fmla="*/ 34 w 163"/>
                  <a:gd name="T7" fmla="*/ 0 h 174"/>
                  <a:gd name="T8" fmla="*/ 0 w 163"/>
                  <a:gd name="T9" fmla="*/ 173 h 174"/>
                </a:gdLst>
                <a:ahLst/>
                <a:cxnLst>
                  <a:cxn ang="0">
                    <a:pos x="T0" y="T1"/>
                  </a:cxn>
                  <a:cxn ang="0">
                    <a:pos x="T2" y="T3"/>
                  </a:cxn>
                  <a:cxn ang="0">
                    <a:pos x="T4" y="T5"/>
                  </a:cxn>
                  <a:cxn ang="0">
                    <a:pos x="T6" y="T7"/>
                  </a:cxn>
                  <a:cxn ang="0">
                    <a:pos x="T8" y="T9"/>
                  </a:cxn>
                </a:cxnLst>
                <a:rect l="0" t="0" r="r" b="b"/>
                <a:pathLst>
                  <a:path w="163" h="174">
                    <a:moveTo>
                      <a:pt x="0" y="173"/>
                    </a:moveTo>
                    <a:lnTo>
                      <a:pt x="162" y="173"/>
                    </a:lnTo>
                    <a:lnTo>
                      <a:pt x="162" y="0"/>
                    </a:lnTo>
                    <a:lnTo>
                      <a:pt x="34" y="0"/>
                    </a:lnTo>
                    <a:cubicBezTo>
                      <a:pt x="13" y="55"/>
                      <a:pt x="3" y="113"/>
                      <a:pt x="0"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22"/>
              <p:cNvSpPr>
                <a:spLocks noChangeArrowheads="1"/>
              </p:cNvSpPr>
              <p:nvPr/>
            </p:nvSpPr>
            <p:spPr bwMode="auto">
              <a:xfrm>
                <a:off x="2473277" y="4396389"/>
                <a:ext cx="15875" cy="15875"/>
              </a:xfrm>
              <a:custGeom>
                <a:avLst/>
                <a:gdLst>
                  <a:gd name="T0" fmla="*/ 42 w 43"/>
                  <a:gd name="T1" fmla="*/ 21 h 43"/>
                  <a:gd name="T2" fmla="*/ 39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39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1" y="27"/>
                      <a:pt x="39" y="31"/>
                    </a:cubicBezTo>
                    <a:cubicBezTo>
                      <a:pt x="37" y="34"/>
                      <a:pt x="35" y="37"/>
                      <a:pt x="32" y="39"/>
                    </a:cubicBezTo>
                    <a:cubicBezTo>
                      <a:pt x="28" y="41"/>
                      <a:pt x="25" y="42"/>
                      <a:pt x="21" y="42"/>
                    </a:cubicBezTo>
                    <a:cubicBezTo>
                      <a:pt x="17" y="42"/>
                      <a:pt x="14" y="41"/>
                      <a:pt x="11" y="39"/>
                    </a:cubicBezTo>
                    <a:cubicBezTo>
                      <a:pt x="7" y="37"/>
                      <a:pt x="5" y="34"/>
                      <a:pt x="3" y="31"/>
                    </a:cubicBezTo>
                    <a:cubicBezTo>
                      <a:pt x="1" y="27"/>
                      <a:pt x="0" y="25"/>
                      <a:pt x="0" y="21"/>
                    </a:cubicBezTo>
                    <a:cubicBezTo>
                      <a:pt x="0" y="17"/>
                      <a:pt x="1" y="13"/>
                      <a:pt x="3" y="10"/>
                    </a:cubicBezTo>
                    <a:cubicBezTo>
                      <a:pt x="5" y="6"/>
                      <a:pt x="7" y="5"/>
                      <a:pt x="11" y="3"/>
                    </a:cubicBezTo>
                    <a:cubicBezTo>
                      <a:pt x="14" y="1"/>
                      <a:pt x="17" y="0"/>
                      <a:pt x="21" y="0"/>
                    </a:cubicBezTo>
                    <a:cubicBezTo>
                      <a:pt x="25" y="0"/>
                      <a:pt x="28" y="1"/>
                      <a:pt x="32" y="3"/>
                    </a:cubicBezTo>
                    <a:cubicBezTo>
                      <a:pt x="35" y="5"/>
                      <a:pt x="37" y="6"/>
                      <a:pt x="39" y="10"/>
                    </a:cubicBezTo>
                    <a:cubicBezTo>
                      <a:pt x="41" y="13"/>
                      <a:pt x="42" y="17"/>
                      <a:pt x="42" y="2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23"/>
              <p:cNvSpPr>
                <a:spLocks noChangeArrowheads="1"/>
              </p:cNvSpPr>
              <p:nvPr/>
            </p:nvSpPr>
            <p:spPr bwMode="auto">
              <a:xfrm>
                <a:off x="2366915" y="4055077"/>
                <a:ext cx="79375" cy="52387"/>
              </a:xfrm>
              <a:custGeom>
                <a:avLst/>
                <a:gdLst>
                  <a:gd name="T0" fmla="*/ 220 w 221"/>
                  <a:gd name="T1" fmla="*/ 0 h 146"/>
                  <a:gd name="T2" fmla="*/ 0 w 221"/>
                  <a:gd name="T3" fmla="*/ 145 h 146"/>
                  <a:gd name="T4" fmla="*/ 133 w 221"/>
                  <a:gd name="T5" fmla="*/ 145 h 146"/>
                  <a:gd name="T6" fmla="*/ 220 w 221"/>
                  <a:gd name="T7" fmla="*/ 0 h 146"/>
                </a:gdLst>
                <a:ahLst/>
                <a:cxnLst>
                  <a:cxn ang="0">
                    <a:pos x="T0" y="T1"/>
                  </a:cxn>
                  <a:cxn ang="0">
                    <a:pos x="T2" y="T3"/>
                  </a:cxn>
                  <a:cxn ang="0">
                    <a:pos x="T4" y="T5"/>
                  </a:cxn>
                  <a:cxn ang="0">
                    <a:pos x="T6" y="T7"/>
                  </a:cxn>
                </a:cxnLst>
                <a:rect l="0" t="0" r="r" b="b"/>
                <a:pathLst>
                  <a:path w="221" h="146">
                    <a:moveTo>
                      <a:pt x="220" y="0"/>
                    </a:moveTo>
                    <a:cubicBezTo>
                      <a:pt x="128" y="21"/>
                      <a:pt x="49" y="76"/>
                      <a:pt x="0" y="145"/>
                    </a:cubicBezTo>
                    <a:lnTo>
                      <a:pt x="133" y="145"/>
                    </a:lnTo>
                    <a:cubicBezTo>
                      <a:pt x="154" y="90"/>
                      <a:pt x="186" y="40"/>
                      <a:pt x="22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24"/>
              <p:cNvSpPr>
                <a:spLocks noChangeArrowheads="1"/>
              </p:cNvSpPr>
              <p:nvPr/>
            </p:nvSpPr>
            <p:spPr bwMode="auto">
              <a:xfrm>
                <a:off x="2339927" y="4121752"/>
                <a:ext cx="68263" cy="61912"/>
              </a:xfrm>
              <a:custGeom>
                <a:avLst/>
                <a:gdLst>
                  <a:gd name="T0" fmla="*/ 32 w 190"/>
                  <a:gd name="T1" fmla="*/ 173 h 174"/>
                  <a:gd name="T2" fmla="*/ 160 w 190"/>
                  <a:gd name="T3" fmla="*/ 173 h 174"/>
                  <a:gd name="T4" fmla="*/ 189 w 190"/>
                  <a:gd name="T5" fmla="*/ 0 h 174"/>
                  <a:gd name="T6" fmla="*/ 45 w 190"/>
                  <a:gd name="T7" fmla="*/ 0 h 174"/>
                  <a:gd name="T8" fmla="*/ 0 w 190"/>
                  <a:gd name="T9" fmla="*/ 136 h 174"/>
                  <a:gd name="T10" fmla="*/ 32 w 190"/>
                  <a:gd name="T11" fmla="*/ 173 h 174"/>
                </a:gdLst>
                <a:ahLst/>
                <a:cxnLst>
                  <a:cxn ang="0">
                    <a:pos x="T0" y="T1"/>
                  </a:cxn>
                  <a:cxn ang="0">
                    <a:pos x="T2" y="T3"/>
                  </a:cxn>
                  <a:cxn ang="0">
                    <a:pos x="T4" y="T5"/>
                  </a:cxn>
                  <a:cxn ang="0">
                    <a:pos x="T6" y="T7"/>
                  </a:cxn>
                  <a:cxn ang="0">
                    <a:pos x="T8" y="T9"/>
                  </a:cxn>
                  <a:cxn ang="0">
                    <a:pos x="T10" y="T11"/>
                  </a:cxn>
                </a:cxnLst>
                <a:rect l="0" t="0" r="r" b="b"/>
                <a:pathLst>
                  <a:path w="190" h="174">
                    <a:moveTo>
                      <a:pt x="32" y="173"/>
                    </a:moveTo>
                    <a:lnTo>
                      <a:pt x="160" y="173"/>
                    </a:lnTo>
                    <a:cubicBezTo>
                      <a:pt x="163" y="113"/>
                      <a:pt x="173" y="55"/>
                      <a:pt x="189" y="0"/>
                    </a:cubicBezTo>
                    <a:lnTo>
                      <a:pt x="45" y="0"/>
                    </a:lnTo>
                    <a:cubicBezTo>
                      <a:pt x="21" y="42"/>
                      <a:pt x="5" y="86"/>
                      <a:pt x="0" y="136"/>
                    </a:cubicBezTo>
                    <a:cubicBezTo>
                      <a:pt x="13" y="144"/>
                      <a:pt x="26" y="157"/>
                      <a:pt x="32"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25"/>
              <p:cNvSpPr>
                <a:spLocks noChangeArrowheads="1"/>
              </p:cNvSpPr>
              <p:nvPr/>
            </p:nvSpPr>
            <p:spPr bwMode="auto">
              <a:xfrm>
                <a:off x="2320877" y="4183664"/>
                <a:ext cx="17463" cy="17463"/>
              </a:xfrm>
              <a:custGeom>
                <a:avLst/>
                <a:gdLst>
                  <a:gd name="T0" fmla="*/ 24 w 48"/>
                  <a:gd name="T1" fmla="*/ 0 h 48"/>
                  <a:gd name="T2" fmla="*/ 0 w 48"/>
                  <a:gd name="T3" fmla="*/ 24 h 48"/>
                  <a:gd name="T4" fmla="*/ 24 w 48"/>
                  <a:gd name="T5" fmla="*/ 47 h 48"/>
                  <a:gd name="T6" fmla="*/ 47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cubicBezTo>
                      <a:pt x="11" y="0"/>
                      <a:pt x="0" y="10"/>
                      <a:pt x="0" y="24"/>
                    </a:cubicBezTo>
                    <a:cubicBezTo>
                      <a:pt x="0" y="37"/>
                      <a:pt x="11" y="47"/>
                      <a:pt x="24" y="47"/>
                    </a:cubicBezTo>
                    <a:cubicBezTo>
                      <a:pt x="37" y="47"/>
                      <a:pt x="47" y="37"/>
                      <a:pt x="47" y="24"/>
                    </a:cubicBezTo>
                    <a:cubicBezTo>
                      <a:pt x="47" y="10"/>
                      <a:pt x="37" y="0"/>
                      <a:pt x="24"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26"/>
              <p:cNvSpPr>
                <a:spLocks noChangeArrowheads="1"/>
              </p:cNvSpPr>
              <p:nvPr/>
            </p:nvSpPr>
            <p:spPr bwMode="auto">
              <a:xfrm>
                <a:off x="2339927" y="4199539"/>
                <a:ext cx="68263" cy="61913"/>
              </a:xfrm>
              <a:custGeom>
                <a:avLst/>
                <a:gdLst>
                  <a:gd name="T0" fmla="*/ 160 w 190"/>
                  <a:gd name="T1" fmla="*/ 0 h 174"/>
                  <a:gd name="T2" fmla="*/ 32 w 190"/>
                  <a:gd name="T3" fmla="*/ 0 h 174"/>
                  <a:gd name="T4" fmla="*/ 0 w 190"/>
                  <a:gd name="T5" fmla="*/ 36 h 174"/>
                  <a:gd name="T6" fmla="*/ 45 w 190"/>
                  <a:gd name="T7" fmla="*/ 173 h 174"/>
                  <a:gd name="T8" fmla="*/ 189 w 190"/>
                  <a:gd name="T9" fmla="*/ 173 h 174"/>
                  <a:gd name="T10" fmla="*/ 160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60" y="0"/>
                    </a:moveTo>
                    <a:lnTo>
                      <a:pt x="32" y="0"/>
                    </a:lnTo>
                    <a:cubicBezTo>
                      <a:pt x="26" y="15"/>
                      <a:pt x="16" y="28"/>
                      <a:pt x="0" y="36"/>
                    </a:cubicBezTo>
                    <a:cubicBezTo>
                      <a:pt x="8" y="86"/>
                      <a:pt x="24" y="131"/>
                      <a:pt x="45" y="173"/>
                    </a:cubicBezTo>
                    <a:lnTo>
                      <a:pt x="189" y="173"/>
                    </a:lnTo>
                    <a:cubicBezTo>
                      <a:pt x="173" y="117"/>
                      <a:pt x="163" y="60"/>
                      <a:pt x="16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27"/>
              <p:cNvSpPr>
                <a:spLocks noChangeArrowheads="1"/>
              </p:cNvSpPr>
              <p:nvPr/>
            </p:nvSpPr>
            <p:spPr bwMode="auto">
              <a:xfrm>
                <a:off x="2432002" y="4050314"/>
                <a:ext cx="41275" cy="55563"/>
              </a:xfrm>
              <a:custGeom>
                <a:avLst/>
                <a:gdLst>
                  <a:gd name="T0" fmla="*/ 0 w 113"/>
                  <a:gd name="T1" fmla="*/ 155 h 156"/>
                  <a:gd name="T2" fmla="*/ 112 w 113"/>
                  <a:gd name="T3" fmla="*/ 155 h 156"/>
                  <a:gd name="T4" fmla="*/ 112 w 113"/>
                  <a:gd name="T5" fmla="*/ 0 h 156"/>
                  <a:gd name="T6" fmla="*/ 0 w 113"/>
                  <a:gd name="T7" fmla="*/ 155 h 156"/>
                </a:gdLst>
                <a:ahLst/>
                <a:cxnLst>
                  <a:cxn ang="0">
                    <a:pos x="T0" y="T1"/>
                  </a:cxn>
                  <a:cxn ang="0">
                    <a:pos x="T2" y="T3"/>
                  </a:cxn>
                  <a:cxn ang="0">
                    <a:pos x="T4" y="T5"/>
                  </a:cxn>
                  <a:cxn ang="0">
                    <a:pos x="T6" y="T7"/>
                  </a:cxn>
                </a:cxnLst>
                <a:rect l="0" t="0" r="r" b="b"/>
                <a:pathLst>
                  <a:path w="113" h="156">
                    <a:moveTo>
                      <a:pt x="0" y="155"/>
                    </a:moveTo>
                    <a:lnTo>
                      <a:pt x="112" y="155"/>
                    </a:lnTo>
                    <a:lnTo>
                      <a:pt x="112" y="0"/>
                    </a:lnTo>
                    <a:cubicBezTo>
                      <a:pt x="65" y="42"/>
                      <a:pt x="29" y="95"/>
                      <a:pt x="0" y="1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28"/>
              <p:cNvSpPr>
                <a:spLocks noChangeArrowheads="1"/>
              </p:cNvSpPr>
              <p:nvPr/>
            </p:nvSpPr>
            <p:spPr bwMode="auto">
              <a:xfrm>
                <a:off x="2212927" y="3920139"/>
                <a:ext cx="541338" cy="541338"/>
              </a:xfrm>
              <a:custGeom>
                <a:avLst/>
                <a:gdLst>
                  <a:gd name="T0" fmla="*/ 752 w 1505"/>
                  <a:gd name="T1" fmla="*/ 0 h 1505"/>
                  <a:gd name="T2" fmla="*/ 0 w 1505"/>
                  <a:gd name="T3" fmla="*/ 752 h 1505"/>
                  <a:gd name="T4" fmla="*/ 752 w 1505"/>
                  <a:gd name="T5" fmla="*/ 1504 h 1505"/>
                  <a:gd name="T6" fmla="*/ 1504 w 1505"/>
                  <a:gd name="T7" fmla="*/ 752 h 1505"/>
                  <a:gd name="T8" fmla="*/ 752 w 1505"/>
                  <a:gd name="T9" fmla="*/ 0 h 1505"/>
                  <a:gd name="T10" fmla="*/ 744 w 1505"/>
                  <a:gd name="T11" fmla="*/ 1405 h 1505"/>
                  <a:gd name="T12" fmla="*/ 684 w 1505"/>
                  <a:gd name="T13" fmla="*/ 1360 h 1505"/>
                  <a:gd name="T14" fmla="*/ 133 w 1505"/>
                  <a:gd name="T15" fmla="*/ 752 h 1505"/>
                  <a:gd name="T16" fmla="*/ 178 w 1505"/>
                  <a:gd name="T17" fmla="*/ 752 h 1505"/>
                  <a:gd name="T18" fmla="*/ 686 w 1505"/>
                  <a:gd name="T19" fmla="*/ 1316 h 1505"/>
                  <a:gd name="T20" fmla="*/ 747 w 1505"/>
                  <a:gd name="T21" fmla="*/ 1276 h 1505"/>
                  <a:gd name="T22" fmla="*/ 812 w 1505"/>
                  <a:gd name="T23" fmla="*/ 1342 h 1505"/>
                  <a:gd name="T24" fmla="*/ 744 w 1505"/>
                  <a:gd name="T25" fmla="*/ 1405 h 1505"/>
                  <a:gd name="T26" fmla="*/ 1169 w 1505"/>
                  <a:gd name="T27" fmla="*/ 815 h 1505"/>
                  <a:gd name="T28" fmla="*/ 741 w 1505"/>
                  <a:gd name="T29" fmla="*/ 1184 h 1505"/>
                  <a:gd name="T30" fmla="*/ 314 w 1505"/>
                  <a:gd name="T31" fmla="*/ 817 h 1505"/>
                  <a:gd name="T32" fmla="*/ 259 w 1505"/>
                  <a:gd name="T33" fmla="*/ 752 h 1505"/>
                  <a:gd name="T34" fmla="*/ 314 w 1505"/>
                  <a:gd name="T35" fmla="*/ 686 h 1505"/>
                  <a:gd name="T36" fmla="*/ 741 w 1505"/>
                  <a:gd name="T37" fmla="*/ 319 h 1505"/>
                  <a:gd name="T38" fmla="*/ 1169 w 1505"/>
                  <a:gd name="T39" fmla="*/ 689 h 1505"/>
                  <a:gd name="T40" fmla="*/ 1213 w 1505"/>
                  <a:gd name="T41" fmla="*/ 752 h 1505"/>
                  <a:gd name="T42" fmla="*/ 1169 w 1505"/>
                  <a:gd name="T43" fmla="*/ 815 h 1505"/>
                  <a:gd name="T44" fmla="*/ 802 w 1505"/>
                  <a:gd name="T45" fmla="*/ 191 h 1505"/>
                  <a:gd name="T46" fmla="*/ 741 w 1505"/>
                  <a:gd name="T47" fmla="*/ 230 h 1505"/>
                  <a:gd name="T48" fmla="*/ 676 w 1505"/>
                  <a:gd name="T49" fmla="*/ 165 h 1505"/>
                  <a:gd name="T50" fmla="*/ 741 w 1505"/>
                  <a:gd name="T51" fmla="*/ 99 h 1505"/>
                  <a:gd name="T52" fmla="*/ 802 w 1505"/>
                  <a:gd name="T53" fmla="*/ 144 h 1505"/>
                  <a:gd name="T54" fmla="*/ 1352 w 1505"/>
                  <a:gd name="T55" fmla="*/ 752 h 1505"/>
                  <a:gd name="T56" fmla="*/ 1308 w 1505"/>
                  <a:gd name="T57" fmla="*/ 752 h 1505"/>
                  <a:gd name="T58" fmla="*/ 802 w 1505"/>
                  <a:gd name="T59" fmla="*/ 19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5" h="1505">
                    <a:moveTo>
                      <a:pt x="752" y="0"/>
                    </a:moveTo>
                    <a:cubicBezTo>
                      <a:pt x="335" y="0"/>
                      <a:pt x="0" y="338"/>
                      <a:pt x="0" y="752"/>
                    </a:cubicBezTo>
                    <a:cubicBezTo>
                      <a:pt x="0" y="1169"/>
                      <a:pt x="338" y="1504"/>
                      <a:pt x="752" y="1504"/>
                    </a:cubicBezTo>
                    <a:cubicBezTo>
                      <a:pt x="1169" y="1504"/>
                      <a:pt x="1504" y="1166"/>
                      <a:pt x="1504" y="752"/>
                    </a:cubicBezTo>
                    <a:cubicBezTo>
                      <a:pt x="1504" y="338"/>
                      <a:pt x="1169" y="0"/>
                      <a:pt x="752" y="0"/>
                    </a:cubicBezTo>
                    <a:close/>
                    <a:moveTo>
                      <a:pt x="744" y="1405"/>
                    </a:moveTo>
                    <a:cubicBezTo>
                      <a:pt x="715" y="1405"/>
                      <a:pt x="692" y="1386"/>
                      <a:pt x="684" y="1360"/>
                    </a:cubicBezTo>
                    <a:cubicBezTo>
                      <a:pt x="374" y="1331"/>
                      <a:pt x="133" y="1069"/>
                      <a:pt x="133" y="752"/>
                    </a:cubicBezTo>
                    <a:lnTo>
                      <a:pt x="178" y="752"/>
                    </a:lnTo>
                    <a:cubicBezTo>
                      <a:pt x="178" y="1046"/>
                      <a:pt x="401" y="1287"/>
                      <a:pt x="686" y="1316"/>
                    </a:cubicBezTo>
                    <a:cubicBezTo>
                      <a:pt x="697" y="1292"/>
                      <a:pt x="718" y="1276"/>
                      <a:pt x="747" y="1276"/>
                    </a:cubicBezTo>
                    <a:cubicBezTo>
                      <a:pt x="783" y="1276"/>
                      <a:pt x="812" y="1305"/>
                      <a:pt x="812" y="1342"/>
                    </a:cubicBezTo>
                    <a:cubicBezTo>
                      <a:pt x="812" y="1378"/>
                      <a:pt x="778" y="1405"/>
                      <a:pt x="744" y="1405"/>
                    </a:cubicBezTo>
                    <a:close/>
                    <a:moveTo>
                      <a:pt x="1169" y="815"/>
                    </a:moveTo>
                    <a:cubicBezTo>
                      <a:pt x="1137" y="1025"/>
                      <a:pt x="958" y="1184"/>
                      <a:pt x="741" y="1184"/>
                    </a:cubicBezTo>
                    <a:cubicBezTo>
                      <a:pt x="523" y="1184"/>
                      <a:pt x="346" y="1025"/>
                      <a:pt x="314" y="817"/>
                    </a:cubicBezTo>
                    <a:cubicBezTo>
                      <a:pt x="283" y="812"/>
                      <a:pt x="259" y="786"/>
                      <a:pt x="259" y="752"/>
                    </a:cubicBezTo>
                    <a:cubicBezTo>
                      <a:pt x="259" y="718"/>
                      <a:pt x="283" y="694"/>
                      <a:pt x="314" y="686"/>
                    </a:cubicBezTo>
                    <a:cubicBezTo>
                      <a:pt x="346" y="479"/>
                      <a:pt x="523" y="319"/>
                      <a:pt x="741" y="319"/>
                    </a:cubicBezTo>
                    <a:cubicBezTo>
                      <a:pt x="958" y="319"/>
                      <a:pt x="1137" y="479"/>
                      <a:pt x="1169" y="689"/>
                    </a:cubicBezTo>
                    <a:cubicBezTo>
                      <a:pt x="1195" y="699"/>
                      <a:pt x="1213" y="723"/>
                      <a:pt x="1213" y="752"/>
                    </a:cubicBezTo>
                    <a:cubicBezTo>
                      <a:pt x="1213" y="781"/>
                      <a:pt x="1195" y="807"/>
                      <a:pt x="1169" y="815"/>
                    </a:cubicBezTo>
                    <a:close/>
                    <a:moveTo>
                      <a:pt x="802" y="191"/>
                    </a:moveTo>
                    <a:cubicBezTo>
                      <a:pt x="791" y="214"/>
                      <a:pt x="770" y="230"/>
                      <a:pt x="741" y="230"/>
                    </a:cubicBezTo>
                    <a:cubicBezTo>
                      <a:pt x="705" y="230"/>
                      <a:pt x="676" y="201"/>
                      <a:pt x="676" y="165"/>
                    </a:cubicBezTo>
                    <a:cubicBezTo>
                      <a:pt x="676" y="128"/>
                      <a:pt x="705" y="99"/>
                      <a:pt x="741" y="99"/>
                    </a:cubicBezTo>
                    <a:cubicBezTo>
                      <a:pt x="770" y="99"/>
                      <a:pt x="794" y="117"/>
                      <a:pt x="802" y="144"/>
                    </a:cubicBezTo>
                    <a:cubicBezTo>
                      <a:pt x="1111" y="173"/>
                      <a:pt x="1352" y="435"/>
                      <a:pt x="1352" y="752"/>
                    </a:cubicBezTo>
                    <a:lnTo>
                      <a:pt x="1308" y="752"/>
                    </a:lnTo>
                    <a:cubicBezTo>
                      <a:pt x="1308" y="461"/>
                      <a:pt x="1085" y="220"/>
                      <a:pt x="802" y="19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29"/>
              <p:cNvSpPr>
                <a:spLocks noChangeArrowheads="1"/>
              </p:cNvSpPr>
              <p:nvPr/>
            </p:nvSpPr>
            <p:spPr bwMode="auto">
              <a:xfrm>
                <a:off x="2549477" y="4199539"/>
                <a:ext cx="68263" cy="61913"/>
              </a:xfrm>
              <a:custGeom>
                <a:avLst/>
                <a:gdLst>
                  <a:gd name="T0" fmla="*/ 147 w 190"/>
                  <a:gd name="T1" fmla="*/ 0 h 174"/>
                  <a:gd name="T2" fmla="*/ 29 w 190"/>
                  <a:gd name="T3" fmla="*/ 0 h 174"/>
                  <a:gd name="T4" fmla="*/ 0 w 190"/>
                  <a:gd name="T5" fmla="*/ 173 h 174"/>
                  <a:gd name="T6" fmla="*/ 144 w 190"/>
                  <a:gd name="T7" fmla="*/ 173 h 174"/>
                  <a:gd name="T8" fmla="*/ 189 w 190"/>
                  <a:gd name="T9" fmla="*/ 41 h 174"/>
                  <a:gd name="T10" fmla="*/ 147 w 190"/>
                  <a:gd name="T11" fmla="*/ 0 h 174"/>
                </a:gdLst>
                <a:ahLst/>
                <a:cxnLst>
                  <a:cxn ang="0">
                    <a:pos x="T0" y="T1"/>
                  </a:cxn>
                  <a:cxn ang="0">
                    <a:pos x="T2" y="T3"/>
                  </a:cxn>
                  <a:cxn ang="0">
                    <a:pos x="T4" y="T5"/>
                  </a:cxn>
                  <a:cxn ang="0">
                    <a:pos x="T6" y="T7"/>
                  </a:cxn>
                  <a:cxn ang="0">
                    <a:pos x="T8" y="T9"/>
                  </a:cxn>
                  <a:cxn ang="0">
                    <a:pos x="T10" y="T11"/>
                  </a:cxn>
                </a:cxnLst>
                <a:rect l="0" t="0" r="r" b="b"/>
                <a:pathLst>
                  <a:path w="190" h="174">
                    <a:moveTo>
                      <a:pt x="147" y="0"/>
                    </a:moveTo>
                    <a:lnTo>
                      <a:pt x="29" y="0"/>
                    </a:lnTo>
                    <a:cubicBezTo>
                      <a:pt x="26" y="60"/>
                      <a:pt x="16" y="117"/>
                      <a:pt x="0" y="173"/>
                    </a:cubicBezTo>
                    <a:lnTo>
                      <a:pt x="144" y="173"/>
                    </a:lnTo>
                    <a:cubicBezTo>
                      <a:pt x="168" y="133"/>
                      <a:pt x="181" y="89"/>
                      <a:pt x="189" y="41"/>
                    </a:cubicBezTo>
                    <a:cubicBezTo>
                      <a:pt x="168" y="34"/>
                      <a:pt x="152" y="18"/>
                      <a:pt x="14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30"/>
              <p:cNvSpPr>
                <a:spLocks noChangeArrowheads="1"/>
              </p:cNvSpPr>
              <p:nvPr/>
            </p:nvSpPr>
            <p:spPr bwMode="auto">
              <a:xfrm>
                <a:off x="2616152" y="4183664"/>
                <a:ext cx="17463" cy="17463"/>
              </a:xfrm>
              <a:custGeom>
                <a:avLst/>
                <a:gdLst>
                  <a:gd name="T0" fmla="*/ 23 w 48"/>
                  <a:gd name="T1" fmla="*/ 0 h 48"/>
                  <a:gd name="T2" fmla="*/ 0 w 48"/>
                  <a:gd name="T3" fmla="*/ 24 h 48"/>
                  <a:gd name="T4" fmla="*/ 23 w 48"/>
                  <a:gd name="T5" fmla="*/ 47 h 48"/>
                  <a:gd name="T6" fmla="*/ 47 w 48"/>
                  <a:gd name="T7" fmla="*/ 24 h 48"/>
                  <a:gd name="T8" fmla="*/ 23 w 48"/>
                  <a:gd name="T9" fmla="*/ 0 h 48"/>
                </a:gdLst>
                <a:ahLst/>
                <a:cxnLst>
                  <a:cxn ang="0">
                    <a:pos x="T0" y="T1"/>
                  </a:cxn>
                  <a:cxn ang="0">
                    <a:pos x="T2" y="T3"/>
                  </a:cxn>
                  <a:cxn ang="0">
                    <a:pos x="T4" y="T5"/>
                  </a:cxn>
                  <a:cxn ang="0">
                    <a:pos x="T6" y="T7"/>
                  </a:cxn>
                  <a:cxn ang="0">
                    <a:pos x="T8" y="T9"/>
                  </a:cxn>
                </a:cxnLst>
                <a:rect l="0" t="0" r="r" b="b"/>
                <a:pathLst>
                  <a:path w="48" h="48">
                    <a:moveTo>
                      <a:pt x="23" y="0"/>
                    </a:moveTo>
                    <a:cubicBezTo>
                      <a:pt x="10" y="0"/>
                      <a:pt x="0" y="10"/>
                      <a:pt x="0" y="24"/>
                    </a:cubicBezTo>
                    <a:cubicBezTo>
                      <a:pt x="0" y="37"/>
                      <a:pt x="10" y="47"/>
                      <a:pt x="23" y="47"/>
                    </a:cubicBezTo>
                    <a:cubicBezTo>
                      <a:pt x="36" y="47"/>
                      <a:pt x="47" y="37"/>
                      <a:pt x="47" y="24"/>
                    </a:cubicBezTo>
                    <a:cubicBezTo>
                      <a:pt x="47" y="10"/>
                      <a:pt x="36" y="0"/>
                      <a:pt x="23"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31"/>
              <p:cNvSpPr>
                <a:spLocks noChangeArrowheads="1"/>
              </p:cNvSpPr>
              <p:nvPr/>
            </p:nvSpPr>
            <p:spPr bwMode="auto">
              <a:xfrm>
                <a:off x="2471690" y="3972527"/>
                <a:ext cx="15875" cy="15875"/>
              </a:xfrm>
              <a:custGeom>
                <a:avLst/>
                <a:gdLst>
                  <a:gd name="T0" fmla="*/ 42 w 43"/>
                  <a:gd name="T1" fmla="*/ 21 h 43"/>
                  <a:gd name="T2" fmla="*/ 40 w 43"/>
                  <a:gd name="T3" fmla="*/ 31 h 43"/>
                  <a:gd name="T4" fmla="*/ 32 w 43"/>
                  <a:gd name="T5" fmla="*/ 39 h 43"/>
                  <a:gd name="T6" fmla="*/ 21 w 43"/>
                  <a:gd name="T7" fmla="*/ 42 h 43"/>
                  <a:gd name="T8" fmla="*/ 11 w 43"/>
                  <a:gd name="T9" fmla="*/ 39 h 43"/>
                  <a:gd name="T10" fmla="*/ 3 w 43"/>
                  <a:gd name="T11" fmla="*/ 31 h 43"/>
                  <a:gd name="T12" fmla="*/ 0 w 43"/>
                  <a:gd name="T13" fmla="*/ 21 h 43"/>
                  <a:gd name="T14" fmla="*/ 3 w 43"/>
                  <a:gd name="T15" fmla="*/ 10 h 43"/>
                  <a:gd name="T16" fmla="*/ 11 w 43"/>
                  <a:gd name="T17" fmla="*/ 3 h 43"/>
                  <a:gd name="T18" fmla="*/ 21 w 43"/>
                  <a:gd name="T19" fmla="*/ 0 h 43"/>
                  <a:gd name="T20" fmla="*/ 32 w 43"/>
                  <a:gd name="T21" fmla="*/ 3 h 43"/>
                  <a:gd name="T22" fmla="*/ 40 w 43"/>
                  <a:gd name="T23" fmla="*/ 10 h 43"/>
                  <a:gd name="T24" fmla="*/ 42 w 43"/>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42" y="21"/>
                    </a:moveTo>
                    <a:cubicBezTo>
                      <a:pt x="42" y="25"/>
                      <a:pt x="42" y="27"/>
                      <a:pt x="40" y="31"/>
                    </a:cubicBezTo>
                    <a:cubicBezTo>
                      <a:pt x="38" y="34"/>
                      <a:pt x="35" y="37"/>
                      <a:pt x="32" y="39"/>
                    </a:cubicBezTo>
                    <a:cubicBezTo>
                      <a:pt x="29" y="41"/>
                      <a:pt x="24" y="42"/>
                      <a:pt x="21" y="42"/>
                    </a:cubicBezTo>
                    <a:cubicBezTo>
                      <a:pt x="17" y="42"/>
                      <a:pt x="14" y="41"/>
                      <a:pt x="11" y="39"/>
                    </a:cubicBezTo>
                    <a:cubicBezTo>
                      <a:pt x="8" y="37"/>
                      <a:pt x="5" y="34"/>
                      <a:pt x="3" y="31"/>
                    </a:cubicBezTo>
                    <a:cubicBezTo>
                      <a:pt x="1" y="27"/>
                      <a:pt x="0" y="25"/>
                      <a:pt x="0" y="21"/>
                    </a:cubicBezTo>
                    <a:cubicBezTo>
                      <a:pt x="0" y="17"/>
                      <a:pt x="1" y="13"/>
                      <a:pt x="3" y="10"/>
                    </a:cubicBezTo>
                    <a:cubicBezTo>
                      <a:pt x="5" y="6"/>
                      <a:pt x="8" y="4"/>
                      <a:pt x="11" y="3"/>
                    </a:cubicBezTo>
                    <a:cubicBezTo>
                      <a:pt x="14" y="1"/>
                      <a:pt x="18" y="0"/>
                      <a:pt x="21" y="0"/>
                    </a:cubicBezTo>
                    <a:cubicBezTo>
                      <a:pt x="25" y="0"/>
                      <a:pt x="29" y="1"/>
                      <a:pt x="32" y="3"/>
                    </a:cubicBezTo>
                    <a:cubicBezTo>
                      <a:pt x="35" y="4"/>
                      <a:pt x="38" y="6"/>
                      <a:pt x="40" y="10"/>
                    </a:cubicBezTo>
                    <a:cubicBezTo>
                      <a:pt x="42" y="13"/>
                      <a:pt x="42" y="17"/>
                      <a:pt x="42" y="2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32"/>
              <p:cNvSpPr>
                <a:spLocks noChangeArrowheads="1"/>
              </p:cNvSpPr>
              <p:nvPr/>
            </p:nvSpPr>
            <p:spPr bwMode="auto">
              <a:xfrm>
                <a:off x="2485977" y="4199539"/>
                <a:ext cx="58738" cy="61913"/>
              </a:xfrm>
              <a:custGeom>
                <a:avLst/>
                <a:gdLst>
                  <a:gd name="T0" fmla="*/ 162 w 163"/>
                  <a:gd name="T1" fmla="*/ 0 h 174"/>
                  <a:gd name="T2" fmla="*/ 0 w 163"/>
                  <a:gd name="T3" fmla="*/ 0 h 174"/>
                  <a:gd name="T4" fmla="*/ 0 w 163"/>
                  <a:gd name="T5" fmla="*/ 173 h 174"/>
                  <a:gd name="T6" fmla="*/ 128 w 163"/>
                  <a:gd name="T7" fmla="*/ 173 h 174"/>
                  <a:gd name="T8" fmla="*/ 162 w 163"/>
                  <a:gd name="T9" fmla="*/ 0 h 174"/>
                </a:gdLst>
                <a:ahLst/>
                <a:cxnLst>
                  <a:cxn ang="0">
                    <a:pos x="T0" y="T1"/>
                  </a:cxn>
                  <a:cxn ang="0">
                    <a:pos x="T2" y="T3"/>
                  </a:cxn>
                  <a:cxn ang="0">
                    <a:pos x="T4" y="T5"/>
                  </a:cxn>
                  <a:cxn ang="0">
                    <a:pos x="T6" y="T7"/>
                  </a:cxn>
                  <a:cxn ang="0">
                    <a:pos x="T8" y="T9"/>
                  </a:cxn>
                </a:cxnLst>
                <a:rect l="0" t="0" r="r" b="b"/>
                <a:pathLst>
                  <a:path w="163" h="174">
                    <a:moveTo>
                      <a:pt x="162" y="0"/>
                    </a:moveTo>
                    <a:lnTo>
                      <a:pt x="0" y="0"/>
                    </a:lnTo>
                    <a:lnTo>
                      <a:pt x="0" y="173"/>
                    </a:lnTo>
                    <a:lnTo>
                      <a:pt x="128" y="173"/>
                    </a:lnTo>
                    <a:cubicBezTo>
                      <a:pt x="149" y="117"/>
                      <a:pt x="160" y="60"/>
                      <a:pt x="16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33"/>
              <p:cNvSpPr>
                <a:spLocks noChangeArrowheads="1"/>
              </p:cNvSpPr>
              <p:nvPr/>
            </p:nvSpPr>
            <p:spPr bwMode="auto">
              <a:xfrm>
                <a:off x="2485977" y="4121752"/>
                <a:ext cx="58738" cy="61912"/>
              </a:xfrm>
              <a:custGeom>
                <a:avLst/>
                <a:gdLst>
                  <a:gd name="T0" fmla="*/ 129 w 164"/>
                  <a:gd name="T1" fmla="*/ 0 h 174"/>
                  <a:gd name="T2" fmla="*/ 0 w 164"/>
                  <a:gd name="T3" fmla="*/ 0 h 174"/>
                  <a:gd name="T4" fmla="*/ 0 w 164"/>
                  <a:gd name="T5" fmla="*/ 173 h 174"/>
                  <a:gd name="T6" fmla="*/ 163 w 164"/>
                  <a:gd name="T7" fmla="*/ 173 h 174"/>
                  <a:gd name="T8" fmla="*/ 129 w 164"/>
                  <a:gd name="T9" fmla="*/ 0 h 174"/>
                </a:gdLst>
                <a:ahLst/>
                <a:cxnLst>
                  <a:cxn ang="0">
                    <a:pos x="T0" y="T1"/>
                  </a:cxn>
                  <a:cxn ang="0">
                    <a:pos x="T2" y="T3"/>
                  </a:cxn>
                  <a:cxn ang="0">
                    <a:pos x="T4" y="T5"/>
                  </a:cxn>
                  <a:cxn ang="0">
                    <a:pos x="T6" y="T7"/>
                  </a:cxn>
                  <a:cxn ang="0">
                    <a:pos x="T8" y="T9"/>
                  </a:cxn>
                </a:cxnLst>
                <a:rect l="0" t="0" r="r" b="b"/>
                <a:pathLst>
                  <a:path w="164" h="174">
                    <a:moveTo>
                      <a:pt x="129" y="0"/>
                    </a:moveTo>
                    <a:lnTo>
                      <a:pt x="0" y="0"/>
                    </a:lnTo>
                    <a:lnTo>
                      <a:pt x="0" y="173"/>
                    </a:lnTo>
                    <a:lnTo>
                      <a:pt x="163" y="173"/>
                    </a:lnTo>
                    <a:cubicBezTo>
                      <a:pt x="158" y="110"/>
                      <a:pt x="147" y="52"/>
                      <a:pt x="129"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34"/>
              <p:cNvSpPr>
                <a:spLocks noChangeArrowheads="1"/>
              </p:cNvSpPr>
              <p:nvPr/>
            </p:nvSpPr>
            <p:spPr bwMode="auto">
              <a:xfrm>
                <a:off x="2485977" y="4051902"/>
                <a:ext cx="41275" cy="55562"/>
              </a:xfrm>
              <a:custGeom>
                <a:avLst/>
                <a:gdLst>
                  <a:gd name="T0" fmla="*/ 0 w 114"/>
                  <a:gd name="T1" fmla="*/ 0 h 156"/>
                  <a:gd name="T2" fmla="*/ 0 w 114"/>
                  <a:gd name="T3" fmla="*/ 155 h 156"/>
                  <a:gd name="T4" fmla="*/ 113 w 114"/>
                  <a:gd name="T5" fmla="*/ 155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lnTo>
                      <a:pt x="113" y="155"/>
                    </a:lnTo>
                    <a:cubicBezTo>
                      <a:pt x="84" y="92"/>
                      <a:pt x="45" y="39"/>
                      <a:pt x="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35"/>
              <p:cNvSpPr>
                <a:spLocks noChangeArrowheads="1"/>
              </p:cNvSpPr>
              <p:nvPr/>
            </p:nvSpPr>
            <p:spPr bwMode="auto">
              <a:xfrm>
                <a:off x="2485977" y="4277327"/>
                <a:ext cx="41275" cy="55562"/>
              </a:xfrm>
              <a:custGeom>
                <a:avLst/>
                <a:gdLst>
                  <a:gd name="T0" fmla="*/ 0 w 114"/>
                  <a:gd name="T1" fmla="*/ 0 h 156"/>
                  <a:gd name="T2" fmla="*/ 0 w 114"/>
                  <a:gd name="T3" fmla="*/ 155 h 156"/>
                  <a:gd name="T4" fmla="*/ 113 w 114"/>
                  <a:gd name="T5" fmla="*/ 0 h 156"/>
                  <a:gd name="T6" fmla="*/ 0 w 114"/>
                  <a:gd name="T7" fmla="*/ 0 h 156"/>
                </a:gdLst>
                <a:ahLst/>
                <a:cxnLst>
                  <a:cxn ang="0">
                    <a:pos x="T0" y="T1"/>
                  </a:cxn>
                  <a:cxn ang="0">
                    <a:pos x="T2" y="T3"/>
                  </a:cxn>
                  <a:cxn ang="0">
                    <a:pos x="T4" y="T5"/>
                  </a:cxn>
                  <a:cxn ang="0">
                    <a:pos x="T6" y="T7"/>
                  </a:cxn>
                </a:cxnLst>
                <a:rect l="0" t="0" r="r" b="b"/>
                <a:pathLst>
                  <a:path w="114" h="156">
                    <a:moveTo>
                      <a:pt x="0" y="0"/>
                    </a:moveTo>
                    <a:lnTo>
                      <a:pt x="0" y="155"/>
                    </a:lnTo>
                    <a:cubicBezTo>
                      <a:pt x="45" y="116"/>
                      <a:pt x="84" y="61"/>
                      <a:pt x="113"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36"/>
              <p:cNvSpPr>
                <a:spLocks noChangeArrowheads="1"/>
              </p:cNvSpPr>
              <p:nvPr/>
            </p:nvSpPr>
            <p:spPr bwMode="auto">
              <a:xfrm>
                <a:off x="2511377" y="4275739"/>
                <a:ext cx="79375" cy="52388"/>
              </a:xfrm>
              <a:custGeom>
                <a:avLst/>
                <a:gdLst>
                  <a:gd name="T0" fmla="*/ 0 w 221"/>
                  <a:gd name="T1" fmla="*/ 144 h 145"/>
                  <a:gd name="T2" fmla="*/ 220 w 221"/>
                  <a:gd name="T3" fmla="*/ 0 h 145"/>
                  <a:gd name="T4" fmla="*/ 86 w 221"/>
                  <a:gd name="T5" fmla="*/ 0 h 145"/>
                  <a:gd name="T6" fmla="*/ 0 w 221"/>
                  <a:gd name="T7" fmla="*/ 144 h 145"/>
                </a:gdLst>
                <a:ahLst/>
                <a:cxnLst>
                  <a:cxn ang="0">
                    <a:pos x="T0" y="T1"/>
                  </a:cxn>
                  <a:cxn ang="0">
                    <a:pos x="T2" y="T3"/>
                  </a:cxn>
                  <a:cxn ang="0">
                    <a:pos x="T4" y="T5"/>
                  </a:cxn>
                  <a:cxn ang="0">
                    <a:pos x="T6" y="T7"/>
                  </a:cxn>
                </a:cxnLst>
                <a:rect l="0" t="0" r="r" b="b"/>
                <a:pathLst>
                  <a:path w="221" h="145">
                    <a:moveTo>
                      <a:pt x="0" y="144"/>
                    </a:moveTo>
                    <a:cubicBezTo>
                      <a:pt x="91" y="123"/>
                      <a:pt x="167" y="68"/>
                      <a:pt x="220" y="0"/>
                    </a:cubicBezTo>
                    <a:lnTo>
                      <a:pt x="86" y="0"/>
                    </a:lnTo>
                    <a:cubicBezTo>
                      <a:pt x="65" y="55"/>
                      <a:pt x="36" y="105"/>
                      <a:pt x="0" y="14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5" name="Group 314"/>
          <p:cNvGrpSpPr/>
          <p:nvPr/>
        </p:nvGrpSpPr>
        <p:grpSpPr>
          <a:xfrm>
            <a:off x="6320523" y="5269983"/>
            <a:ext cx="582945" cy="635162"/>
            <a:chOff x="10131618" y="3991725"/>
            <a:chExt cx="582945" cy="635162"/>
          </a:xfrm>
        </p:grpSpPr>
        <p:sp>
          <p:nvSpPr>
            <p:cNvPr id="267" name="Rectangle 266"/>
            <p:cNvSpPr/>
            <p:nvPr/>
          </p:nvSpPr>
          <p:spPr>
            <a:xfrm>
              <a:off x="1013161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3" name="Group 232"/>
            <p:cNvGrpSpPr/>
            <p:nvPr/>
          </p:nvGrpSpPr>
          <p:grpSpPr>
            <a:xfrm>
              <a:off x="10211776" y="4092248"/>
              <a:ext cx="448739" cy="447427"/>
              <a:chOff x="3301952" y="3920139"/>
              <a:chExt cx="542925" cy="541338"/>
            </a:xfrm>
          </p:grpSpPr>
          <p:sp>
            <p:nvSpPr>
              <p:cNvPr id="210" name="Freeform 37"/>
              <p:cNvSpPr>
                <a:spLocks noChangeArrowheads="1"/>
              </p:cNvSpPr>
              <p:nvPr/>
            </p:nvSpPr>
            <p:spPr bwMode="auto">
              <a:xfrm>
                <a:off x="3492452" y="4199539"/>
                <a:ext cx="69850" cy="76200"/>
              </a:xfrm>
              <a:custGeom>
                <a:avLst/>
                <a:gdLst>
                  <a:gd name="T0" fmla="*/ 0 w 195"/>
                  <a:gd name="T1" fmla="*/ 68 h 213"/>
                  <a:gd name="T2" fmla="*/ 34 w 195"/>
                  <a:gd name="T3" fmla="*/ 212 h 213"/>
                  <a:gd name="T4" fmla="*/ 194 w 195"/>
                  <a:gd name="T5" fmla="*/ 212 h 213"/>
                  <a:gd name="T6" fmla="*/ 194 w 195"/>
                  <a:gd name="T7" fmla="*/ 0 h 213"/>
                  <a:gd name="T8" fmla="*/ 68 w 195"/>
                  <a:gd name="T9" fmla="*/ 0 h 213"/>
                  <a:gd name="T10" fmla="*/ 0 w 195"/>
                  <a:gd name="T11" fmla="*/ 68 h 213"/>
                </a:gdLst>
                <a:ahLst/>
                <a:cxnLst>
                  <a:cxn ang="0">
                    <a:pos x="T0" y="T1"/>
                  </a:cxn>
                  <a:cxn ang="0">
                    <a:pos x="T2" y="T3"/>
                  </a:cxn>
                  <a:cxn ang="0">
                    <a:pos x="T4" y="T5"/>
                  </a:cxn>
                  <a:cxn ang="0">
                    <a:pos x="T6" y="T7"/>
                  </a:cxn>
                  <a:cxn ang="0">
                    <a:pos x="T8" y="T9"/>
                  </a:cxn>
                  <a:cxn ang="0">
                    <a:pos x="T10" y="T11"/>
                  </a:cxn>
                </a:cxnLst>
                <a:rect l="0" t="0" r="r" b="b"/>
                <a:pathLst>
                  <a:path w="195" h="213">
                    <a:moveTo>
                      <a:pt x="0" y="68"/>
                    </a:moveTo>
                    <a:cubicBezTo>
                      <a:pt x="5" y="118"/>
                      <a:pt x="18" y="168"/>
                      <a:pt x="34" y="212"/>
                    </a:cubicBezTo>
                    <a:lnTo>
                      <a:pt x="194" y="212"/>
                    </a:lnTo>
                    <a:lnTo>
                      <a:pt x="194" y="0"/>
                    </a:lnTo>
                    <a:lnTo>
                      <a:pt x="68" y="0"/>
                    </a:lnTo>
                    <a:cubicBezTo>
                      <a:pt x="60" y="34"/>
                      <a:pt x="34" y="58"/>
                      <a:pt x="0" y="6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38"/>
              <p:cNvSpPr>
                <a:spLocks noChangeArrowheads="1"/>
              </p:cNvSpPr>
              <p:nvPr/>
            </p:nvSpPr>
            <p:spPr bwMode="auto">
              <a:xfrm>
                <a:off x="3492452" y="4104289"/>
                <a:ext cx="69850" cy="77788"/>
              </a:xfrm>
              <a:custGeom>
                <a:avLst/>
                <a:gdLst>
                  <a:gd name="T0" fmla="*/ 0 w 195"/>
                  <a:gd name="T1" fmla="*/ 145 h 214"/>
                  <a:gd name="T2" fmla="*/ 68 w 195"/>
                  <a:gd name="T3" fmla="*/ 213 h 214"/>
                  <a:gd name="T4" fmla="*/ 194 w 195"/>
                  <a:gd name="T5" fmla="*/ 213 h 214"/>
                  <a:gd name="T6" fmla="*/ 194 w 195"/>
                  <a:gd name="T7" fmla="*/ 0 h 214"/>
                  <a:gd name="T8" fmla="*/ 34 w 195"/>
                  <a:gd name="T9" fmla="*/ 0 h 214"/>
                  <a:gd name="T10" fmla="*/ 0 w 195"/>
                  <a:gd name="T11" fmla="*/ 145 h 214"/>
                </a:gdLst>
                <a:ahLst/>
                <a:cxnLst>
                  <a:cxn ang="0">
                    <a:pos x="T0" y="T1"/>
                  </a:cxn>
                  <a:cxn ang="0">
                    <a:pos x="T2" y="T3"/>
                  </a:cxn>
                  <a:cxn ang="0">
                    <a:pos x="T4" y="T5"/>
                  </a:cxn>
                  <a:cxn ang="0">
                    <a:pos x="T6" y="T7"/>
                  </a:cxn>
                  <a:cxn ang="0">
                    <a:pos x="T8" y="T9"/>
                  </a:cxn>
                  <a:cxn ang="0">
                    <a:pos x="T10" y="T11"/>
                  </a:cxn>
                </a:cxnLst>
                <a:rect l="0" t="0" r="r" b="b"/>
                <a:pathLst>
                  <a:path w="195" h="214">
                    <a:moveTo>
                      <a:pt x="0" y="145"/>
                    </a:moveTo>
                    <a:cubicBezTo>
                      <a:pt x="32" y="155"/>
                      <a:pt x="58" y="181"/>
                      <a:pt x="68" y="213"/>
                    </a:cubicBezTo>
                    <a:lnTo>
                      <a:pt x="194" y="213"/>
                    </a:lnTo>
                    <a:lnTo>
                      <a:pt x="194" y="0"/>
                    </a:lnTo>
                    <a:lnTo>
                      <a:pt x="34" y="0"/>
                    </a:lnTo>
                    <a:cubicBezTo>
                      <a:pt x="18" y="45"/>
                      <a:pt x="8" y="92"/>
                      <a:pt x="0" y="14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39"/>
              <p:cNvSpPr>
                <a:spLocks noChangeArrowheads="1"/>
              </p:cNvSpPr>
              <p:nvPr/>
            </p:nvSpPr>
            <p:spPr bwMode="auto">
              <a:xfrm>
                <a:off x="3613102" y="4020152"/>
                <a:ext cx="98425" cy="65087"/>
              </a:xfrm>
              <a:custGeom>
                <a:avLst/>
                <a:gdLst>
                  <a:gd name="T0" fmla="*/ 94 w 274"/>
                  <a:gd name="T1" fmla="*/ 142 h 179"/>
                  <a:gd name="T2" fmla="*/ 160 w 274"/>
                  <a:gd name="T3" fmla="*/ 178 h 179"/>
                  <a:gd name="T4" fmla="*/ 273 w 274"/>
                  <a:gd name="T5" fmla="*/ 178 h 179"/>
                  <a:gd name="T6" fmla="*/ 0 w 274"/>
                  <a:gd name="T7" fmla="*/ 0 h 179"/>
                  <a:gd name="T8" fmla="*/ 92 w 274"/>
                  <a:gd name="T9" fmla="*/ 142 h 179"/>
                  <a:gd name="T10" fmla="*/ 94 w 274"/>
                  <a:gd name="T11" fmla="*/ 142 h 179"/>
                </a:gdLst>
                <a:ahLst/>
                <a:cxnLst>
                  <a:cxn ang="0">
                    <a:pos x="T0" y="T1"/>
                  </a:cxn>
                  <a:cxn ang="0">
                    <a:pos x="T2" y="T3"/>
                  </a:cxn>
                  <a:cxn ang="0">
                    <a:pos x="T4" y="T5"/>
                  </a:cxn>
                  <a:cxn ang="0">
                    <a:pos x="T6" y="T7"/>
                  </a:cxn>
                  <a:cxn ang="0">
                    <a:pos x="T8" y="T9"/>
                  </a:cxn>
                  <a:cxn ang="0">
                    <a:pos x="T10" y="T11"/>
                  </a:cxn>
                </a:cxnLst>
                <a:rect l="0" t="0" r="r" b="b"/>
                <a:pathLst>
                  <a:path w="274" h="179">
                    <a:moveTo>
                      <a:pt x="94" y="142"/>
                    </a:moveTo>
                    <a:cubicBezTo>
                      <a:pt x="123" y="142"/>
                      <a:pt x="147" y="157"/>
                      <a:pt x="160" y="178"/>
                    </a:cubicBezTo>
                    <a:lnTo>
                      <a:pt x="273" y="178"/>
                    </a:lnTo>
                    <a:cubicBezTo>
                      <a:pt x="210" y="94"/>
                      <a:pt x="113" y="26"/>
                      <a:pt x="0" y="0"/>
                    </a:cubicBezTo>
                    <a:cubicBezTo>
                      <a:pt x="34" y="42"/>
                      <a:pt x="66" y="89"/>
                      <a:pt x="92" y="142"/>
                    </a:cubicBezTo>
                    <a:cubicBezTo>
                      <a:pt x="92" y="142"/>
                      <a:pt x="92" y="142"/>
                      <a:pt x="94" y="1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0"/>
              <p:cNvSpPr>
                <a:spLocks noChangeArrowheads="1"/>
              </p:cNvSpPr>
              <p:nvPr/>
            </p:nvSpPr>
            <p:spPr bwMode="auto">
              <a:xfrm>
                <a:off x="3513090" y="4016977"/>
                <a:ext cx="50800" cy="69850"/>
              </a:xfrm>
              <a:custGeom>
                <a:avLst/>
                <a:gdLst>
                  <a:gd name="T0" fmla="*/ 0 w 140"/>
                  <a:gd name="T1" fmla="*/ 191 h 192"/>
                  <a:gd name="T2" fmla="*/ 139 w 140"/>
                  <a:gd name="T3" fmla="*/ 191 h 192"/>
                  <a:gd name="T4" fmla="*/ 139 w 140"/>
                  <a:gd name="T5" fmla="*/ 0 h 192"/>
                  <a:gd name="T6" fmla="*/ 0 w 140"/>
                  <a:gd name="T7" fmla="*/ 191 h 192"/>
                </a:gdLst>
                <a:ahLst/>
                <a:cxnLst>
                  <a:cxn ang="0">
                    <a:pos x="T0" y="T1"/>
                  </a:cxn>
                  <a:cxn ang="0">
                    <a:pos x="T2" y="T3"/>
                  </a:cxn>
                  <a:cxn ang="0">
                    <a:pos x="T4" y="T5"/>
                  </a:cxn>
                  <a:cxn ang="0">
                    <a:pos x="T6" y="T7"/>
                  </a:cxn>
                </a:cxnLst>
                <a:rect l="0" t="0" r="r" b="b"/>
                <a:pathLst>
                  <a:path w="140" h="192">
                    <a:moveTo>
                      <a:pt x="0" y="191"/>
                    </a:moveTo>
                    <a:lnTo>
                      <a:pt x="139" y="191"/>
                    </a:lnTo>
                    <a:lnTo>
                      <a:pt x="139" y="0"/>
                    </a:lnTo>
                    <a:cubicBezTo>
                      <a:pt x="81" y="52"/>
                      <a:pt x="34" y="118"/>
                      <a:pt x="0" y="19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1"/>
              <p:cNvSpPr>
                <a:spLocks noChangeArrowheads="1"/>
              </p:cNvSpPr>
              <p:nvPr/>
            </p:nvSpPr>
            <p:spPr bwMode="auto">
              <a:xfrm>
                <a:off x="3513090" y="4296377"/>
                <a:ext cx="50800" cy="69850"/>
              </a:xfrm>
              <a:custGeom>
                <a:avLst/>
                <a:gdLst>
                  <a:gd name="T0" fmla="*/ 139 w 140"/>
                  <a:gd name="T1" fmla="*/ 191 h 192"/>
                  <a:gd name="T2" fmla="*/ 139 w 140"/>
                  <a:gd name="T3" fmla="*/ 0 h 192"/>
                  <a:gd name="T4" fmla="*/ 0 w 140"/>
                  <a:gd name="T5" fmla="*/ 0 h 192"/>
                  <a:gd name="T6" fmla="*/ 139 w 140"/>
                  <a:gd name="T7" fmla="*/ 191 h 192"/>
                </a:gdLst>
                <a:ahLst/>
                <a:cxnLst>
                  <a:cxn ang="0">
                    <a:pos x="T0" y="T1"/>
                  </a:cxn>
                  <a:cxn ang="0">
                    <a:pos x="T2" y="T3"/>
                  </a:cxn>
                  <a:cxn ang="0">
                    <a:pos x="T4" y="T5"/>
                  </a:cxn>
                  <a:cxn ang="0">
                    <a:pos x="T6" y="T7"/>
                  </a:cxn>
                </a:cxnLst>
                <a:rect l="0" t="0" r="r" b="b"/>
                <a:pathLst>
                  <a:path w="140" h="192">
                    <a:moveTo>
                      <a:pt x="139" y="191"/>
                    </a:moveTo>
                    <a:lnTo>
                      <a:pt x="139" y="0"/>
                    </a:lnTo>
                    <a:lnTo>
                      <a:pt x="0" y="0"/>
                    </a:lnTo>
                    <a:cubicBezTo>
                      <a:pt x="34" y="76"/>
                      <a:pt x="81" y="141"/>
                      <a:pt x="139" y="19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2"/>
              <p:cNvSpPr>
                <a:spLocks noChangeArrowheads="1"/>
              </p:cNvSpPr>
              <p:nvPr/>
            </p:nvSpPr>
            <p:spPr bwMode="auto">
              <a:xfrm>
                <a:off x="3635327" y="4088414"/>
                <a:ext cx="23813" cy="23813"/>
              </a:xfrm>
              <a:custGeom>
                <a:avLst/>
                <a:gdLst>
                  <a:gd name="T0" fmla="*/ 63 w 64"/>
                  <a:gd name="T1" fmla="*/ 32 h 64"/>
                  <a:gd name="T2" fmla="*/ 59 w 64"/>
                  <a:gd name="T3" fmla="*/ 47 h 64"/>
                  <a:gd name="T4" fmla="*/ 47 w 64"/>
                  <a:gd name="T5" fmla="*/ 59 h 64"/>
                  <a:gd name="T6" fmla="*/ 31 w 64"/>
                  <a:gd name="T7" fmla="*/ 63 h 64"/>
                  <a:gd name="T8" fmla="*/ 16 w 64"/>
                  <a:gd name="T9" fmla="*/ 59 h 64"/>
                  <a:gd name="T10" fmla="*/ 4 w 64"/>
                  <a:gd name="T11" fmla="*/ 47 h 64"/>
                  <a:gd name="T12" fmla="*/ 0 w 64"/>
                  <a:gd name="T13" fmla="*/ 32 h 64"/>
                  <a:gd name="T14" fmla="*/ 4 w 64"/>
                  <a:gd name="T15" fmla="*/ 16 h 64"/>
                  <a:gd name="T16" fmla="*/ 16 w 64"/>
                  <a:gd name="T17" fmla="*/ 4 h 64"/>
                  <a:gd name="T18" fmla="*/ 31 w 64"/>
                  <a:gd name="T19" fmla="*/ 0 h 64"/>
                  <a:gd name="T20" fmla="*/ 47 w 64"/>
                  <a:gd name="T21" fmla="*/ 4 h 64"/>
                  <a:gd name="T22" fmla="*/ 59 w 64"/>
                  <a:gd name="T23" fmla="*/ 16 h 64"/>
                  <a:gd name="T24" fmla="*/ 63 w 64"/>
                  <a:gd name="T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3" y="32"/>
                    </a:moveTo>
                    <a:cubicBezTo>
                      <a:pt x="63" y="37"/>
                      <a:pt x="62" y="42"/>
                      <a:pt x="59" y="47"/>
                    </a:cubicBezTo>
                    <a:cubicBezTo>
                      <a:pt x="56" y="52"/>
                      <a:pt x="52" y="56"/>
                      <a:pt x="47" y="59"/>
                    </a:cubicBezTo>
                    <a:cubicBezTo>
                      <a:pt x="42" y="62"/>
                      <a:pt x="36" y="63"/>
                      <a:pt x="31" y="63"/>
                    </a:cubicBezTo>
                    <a:cubicBezTo>
                      <a:pt x="25" y="63"/>
                      <a:pt x="21" y="62"/>
                      <a:pt x="16" y="59"/>
                    </a:cubicBezTo>
                    <a:cubicBezTo>
                      <a:pt x="11" y="56"/>
                      <a:pt x="7" y="52"/>
                      <a:pt x="4" y="47"/>
                    </a:cubicBezTo>
                    <a:cubicBezTo>
                      <a:pt x="1" y="42"/>
                      <a:pt x="0" y="37"/>
                      <a:pt x="0" y="32"/>
                    </a:cubicBezTo>
                    <a:cubicBezTo>
                      <a:pt x="0" y="26"/>
                      <a:pt x="1" y="21"/>
                      <a:pt x="4" y="16"/>
                    </a:cubicBezTo>
                    <a:cubicBezTo>
                      <a:pt x="7" y="11"/>
                      <a:pt x="11" y="7"/>
                      <a:pt x="16" y="4"/>
                    </a:cubicBezTo>
                    <a:cubicBezTo>
                      <a:pt x="21" y="1"/>
                      <a:pt x="26" y="0"/>
                      <a:pt x="31" y="0"/>
                    </a:cubicBezTo>
                    <a:cubicBezTo>
                      <a:pt x="37" y="0"/>
                      <a:pt x="42" y="1"/>
                      <a:pt x="47" y="4"/>
                    </a:cubicBezTo>
                    <a:cubicBezTo>
                      <a:pt x="52" y="7"/>
                      <a:pt x="56" y="11"/>
                      <a:pt x="59" y="16"/>
                    </a:cubicBezTo>
                    <a:cubicBezTo>
                      <a:pt x="62" y="21"/>
                      <a:pt x="63" y="26"/>
                      <a:pt x="63" y="3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3"/>
              <p:cNvSpPr>
                <a:spLocks noChangeArrowheads="1"/>
              </p:cNvSpPr>
              <p:nvPr/>
            </p:nvSpPr>
            <p:spPr bwMode="auto">
              <a:xfrm>
                <a:off x="3438477" y="4020152"/>
                <a:ext cx="95250" cy="65087"/>
              </a:xfrm>
              <a:custGeom>
                <a:avLst/>
                <a:gdLst>
                  <a:gd name="T0" fmla="*/ 152 w 263"/>
                  <a:gd name="T1" fmla="*/ 178 h 179"/>
                  <a:gd name="T2" fmla="*/ 262 w 263"/>
                  <a:gd name="T3" fmla="*/ 0 h 179"/>
                  <a:gd name="T4" fmla="*/ 0 w 263"/>
                  <a:gd name="T5" fmla="*/ 165 h 179"/>
                  <a:gd name="T6" fmla="*/ 8 w 263"/>
                  <a:gd name="T7" fmla="*/ 178 h 179"/>
                  <a:gd name="T8" fmla="*/ 152 w 263"/>
                  <a:gd name="T9" fmla="*/ 178 h 179"/>
                </a:gdLst>
                <a:ahLst/>
                <a:cxnLst>
                  <a:cxn ang="0">
                    <a:pos x="T0" y="T1"/>
                  </a:cxn>
                  <a:cxn ang="0">
                    <a:pos x="T2" y="T3"/>
                  </a:cxn>
                  <a:cxn ang="0">
                    <a:pos x="T4" y="T5"/>
                  </a:cxn>
                  <a:cxn ang="0">
                    <a:pos x="T6" y="T7"/>
                  </a:cxn>
                  <a:cxn ang="0">
                    <a:pos x="T8" y="T9"/>
                  </a:cxn>
                </a:cxnLst>
                <a:rect l="0" t="0" r="r" b="b"/>
                <a:pathLst>
                  <a:path w="263" h="179">
                    <a:moveTo>
                      <a:pt x="152" y="178"/>
                    </a:moveTo>
                    <a:cubicBezTo>
                      <a:pt x="181" y="113"/>
                      <a:pt x="218" y="52"/>
                      <a:pt x="262" y="0"/>
                    </a:cubicBezTo>
                    <a:cubicBezTo>
                      <a:pt x="155" y="24"/>
                      <a:pt x="63" y="87"/>
                      <a:pt x="0" y="165"/>
                    </a:cubicBezTo>
                    <a:cubicBezTo>
                      <a:pt x="3" y="170"/>
                      <a:pt x="5" y="173"/>
                      <a:pt x="8" y="178"/>
                    </a:cubicBezTo>
                    <a:lnTo>
                      <a:pt x="152" y="17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4"/>
              <p:cNvSpPr>
                <a:spLocks noChangeArrowheads="1"/>
              </p:cNvSpPr>
              <p:nvPr/>
            </p:nvSpPr>
            <p:spPr bwMode="auto">
              <a:xfrm>
                <a:off x="3397202" y="4104289"/>
                <a:ext cx="88900" cy="77788"/>
              </a:xfrm>
              <a:custGeom>
                <a:avLst/>
                <a:gdLst>
                  <a:gd name="T0" fmla="*/ 213 w 245"/>
                  <a:gd name="T1" fmla="*/ 142 h 214"/>
                  <a:gd name="T2" fmla="*/ 244 w 245"/>
                  <a:gd name="T3" fmla="*/ 0 h 214"/>
                  <a:gd name="T4" fmla="*/ 110 w 245"/>
                  <a:gd name="T5" fmla="*/ 0 h 214"/>
                  <a:gd name="T6" fmla="*/ 58 w 245"/>
                  <a:gd name="T7" fmla="*/ 32 h 214"/>
                  <a:gd name="T8" fmla="*/ 50 w 245"/>
                  <a:gd name="T9" fmla="*/ 29 h 214"/>
                  <a:gd name="T10" fmla="*/ 0 w 245"/>
                  <a:gd name="T11" fmla="*/ 213 h 214"/>
                  <a:gd name="T12" fmla="*/ 137 w 245"/>
                  <a:gd name="T13" fmla="*/ 213 h 214"/>
                  <a:gd name="T14" fmla="*/ 213 w 245"/>
                  <a:gd name="T15" fmla="*/ 14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14">
                    <a:moveTo>
                      <a:pt x="213" y="142"/>
                    </a:moveTo>
                    <a:cubicBezTo>
                      <a:pt x="218" y="92"/>
                      <a:pt x="228" y="45"/>
                      <a:pt x="244" y="0"/>
                    </a:cubicBezTo>
                    <a:lnTo>
                      <a:pt x="110" y="0"/>
                    </a:lnTo>
                    <a:cubicBezTo>
                      <a:pt x="100" y="19"/>
                      <a:pt x="79" y="32"/>
                      <a:pt x="58" y="32"/>
                    </a:cubicBezTo>
                    <a:cubicBezTo>
                      <a:pt x="55" y="32"/>
                      <a:pt x="53" y="32"/>
                      <a:pt x="50" y="29"/>
                    </a:cubicBezTo>
                    <a:cubicBezTo>
                      <a:pt x="24" y="84"/>
                      <a:pt x="6" y="147"/>
                      <a:pt x="0" y="213"/>
                    </a:cubicBezTo>
                    <a:lnTo>
                      <a:pt x="137" y="213"/>
                    </a:lnTo>
                    <a:cubicBezTo>
                      <a:pt x="150" y="176"/>
                      <a:pt x="179" y="150"/>
                      <a:pt x="213" y="1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5"/>
              <p:cNvSpPr>
                <a:spLocks noChangeArrowheads="1"/>
              </p:cNvSpPr>
              <p:nvPr/>
            </p:nvSpPr>
            <p:spPr bwMode="auto">
              <a:xfrm>
                <a:off x="3462290" y="4170964"/>
                <a:ext cx="39687" cy="39688"/>
              </a:xfrm>
              <a:custGeom>
                <a:avLst/>
                <a:gdLst>
                  <a:gd name="T0" fmla="*/ 110 w 111"/>
                  <a:gd name="T1" fmla="*/ 55 h 111"/>
                  <a:gd name="T2" fmla="*/ 103 w 111"/>
                  <a:gd name="T3" fmla="*/ 82 h 111"/>
                  <a:gd name="T4" fmla="*/ 83 w 111"/>
                  <a:gd name="T5" fmla="*/ 103 h 111"/>
                  <a:gd name="T6" fmla="*/ 55 w 111"/>
                  <a:gd name="T7" fmla="*/ 110 h 111"/>
                  <a:gd name="T8" fmla="*/ 28 w 111"/>
                  <a:gd name="T9" fmla="*/ 103 h 111"/>
                  <a:gd name="T10" fmla="*/ 8 w 111"/>
                  <a:gd name="T11" fmla="*/ 82 h 111"/>
                  <a:gd name="T12" fmla="*/ 0 w 111"/>
                  <a:gd name="T13" fmla="*/ 55 h 111"/>
                  <a:gd name="T14" fmla="*/ 8 w 111"/>
                  <a:gd name="T15" fmla="*/ 27 h 111"/>
                  <a:gd name="T16" fmla="*/ 28 w 111"/>
                  <a:gd name="T17" fmla="*/ 7 h 111"/>
                  <a:gd name="T18" fmla="*/ 55 w 111"/>
                  <a:gd name="T19" fmla="*/ 0 h 111"/>
                  <a:gd name="T20" fmla="*/ 83 w 111"/>
                  <a:gd name="T21" fmla="*/ 7 h 111"/>
                  <a:gd name="T22" fmla="*/ 103 w 111"/>
                  <a:gd name="T23" fmla="*/ 27 h 111"/>
                  <a:gd name="T24" fmla="*/ 110 w 111"/>
                  <a:gd name="T2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1">
                    <a:moveTo>
                      <a:pt x="110" y="55"/>
                    </a:moveTo>
                    <a:cubicBezTo>
                      <a:pt x="110" y="65"/>
                      <a:pt x="108" y="73"/>
                      <a:pt x="103" y="82"/>
                    </a:cubicBezTo>
                    <a:cubicBezTo>
                      <a:pt x="98" y="90"/>
                      <a:pt x="92" y="98"/>
                      <a:pt x="83" y="103"/>
                    </a:cubicBezTo>
                    <a:cubicBezTo>
                      <a:pt x="74" y="108"/>
                      <a:pt x="65" y="110"/>
                      <a:pt x="55" y="110"/>
                    </a:cubicBezTo>
                    <a:cubicBezTo>
                      <a:pt x="45" y="110"/>
                      <a:pt x="36" y="108"/>
                      <a:pt x="28" y="103"/>
                    </a:cubicBezTo>
                    <a:cubicBezTo>
                      <a:pt x="19" y="98"/>
                      <a:pt x="13" y="90"/>
                      <a:pt x="8" y="82"/>
                    </a:cubicBezTo>
                    <a:cubicBezTo>
                      <a:pt x="2" y="73"/>
                      <a:pt x="0" y="65"/>
                      <a:pt x="0" y="55"/>
                    </a:cubicBezTo>
                    <a:cubicBezTo>
                      <a:pt x="0" y="45"/>
                      <a:pt x="2" y="35"/>
                      <a:pt x="8" y="27"/>
                    </a:cubicBezTo>
                    <a:cubicBezTo>
                      <a:pt x="13" y="18"/>
                      <a:pt x="19" y="12"/>
                      <a:pt x="28" y="7"/>
                    </a:cubicBezTo>
                    <a:cubicBezTo>
                      <a:pt x="36" y="2"/>
                      <a:pt x="45" y="0"/>
                      <a:pt x="55" y="0"/>
                    </a:cubicBezTo>
                    <a:cubicBezTo>
                      <a:pt x="65" y="0"/>
                      <a:pt x="74" y="2"/>
                      <a:pt x="83" y="7"/>
                    </a:cubicBezTo>
                    <a:cubicBezTo>
                      <a:pt x="92" y="12"/>
                      <a:pt x="98" y="18"/>
                      <a:pt x="103" y="27"/>
                    </a:cubicBezTo>
                    <a:cubicBezTo>
                      <a:pt x="108" y="35"/>
                      <a:pt x="110" y="45"/>
                      <a:pt x="110" y="5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
              <p:cNvSpPr>
                <a:spLocks noChangeArrowheads="1"/>
              </p:cNvSpPr>
              <p:nvPr/>
            </p:nvSpPr>
            <p:spPr bwMode="auto">
              <a:xfrm>
                <a:off x="3433715" y="4296377"/>
                <a:ext cx="98425" cy="65087"/>
              </a:xfrm>
              <a:custGeom>
                <a:avLst/>
                <a:gdLst>
                  <a:gd name="T0" fmla="*/ 0 w 274"/>
                  <a:gd name="T1" fmla="*/ 0 h 179"/>
                  <a:gd name="T2" fmla="*/ 273 w 274"/>
                  <a:gd name="T3" fmla="*/ 178 h 179"/>
                  <a:gd name="T4" fmla="*/ 162 w 274"/>
                  <a:gd name="T5" fmla="*/ 0 h 179"/>
                  <a:gd name="T6" fmla="*/ 0 w 274"/>
                  <a:gd name="T7" fmla="*/ 0 h 179"/>
                </a:gdLst>
                <a:ahLst/>
                <a:cxnLst>
                  <a:cxn ang="0">
                    <a:pos x="T0" y="T1"/>
                  </a:cxn>
                  <a:cxn ang="0">
                    <a:pos x="T2" y="T3"/>
                  </a:cxn>
                  <a:cxn ang="0">
                    <a:pos x="T4" y="T5"/>
                  </a:cxn>
                  <a:cxn ang="0">
                    <a:pos x="T6" y="T7"/>
                  </a:cxn>
                </a:cxnLst>
                <a:rect l="0" t="0" r="r" b="b"/>
                <a:pathLst>
                  <a:path w="274" h="179">
                    <a:moveTo>
                      <a:pt x="0" y="0"/>
                    </a:moveTo>
                    <a:cubicBezTo>
                      <a:pt x="63" y="84"/>
                      <a:pt x="160" y="152"/>
                      <a:pt x="273" y="178"/>
                    </a:cubicBezTo>
                    <a:cubicBezTo>
                      <a:pt x="228" y="128"/>
                      <a:pt x="191" y="65"/>
                      <a:pt x="162" y="0"/>
                    </a:cubicBezTo>
                    <a:lnTo>
                      <a:pt x="0"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7"/>
              <p:cNvSpPr>
                <a:spLocks noChangeArrowheads="1"/>
              </p:cNvSpPr>
              <p:nvPr/>
            </p:nvSpPr>
            <p:spPr bwMode="auto">
              <a:xfrm>
                <a:off x="3398790" y="4199539"/>
                <a:ext cx="87312" cy="76200"/>
              </a:xfrm>
              <a:custGeom>
                <a:avLst/>
                <a:gdLst>
                  <a:gd name="T0" fmla="*/ 210 w 242"/>
                  <a:gd name="T1" fmla="*/ 71 h 213"/>
                  <a:gd name="T2" fmla="*/ 136 w 242"/>
                  <a:gd name="T3" fmla="*/ 0 h 213"/>
                  <a:gd name="T4" fmla="*/ 0 w 242"/>
                  <a:gd name="T5" fmla="*/ 0 h 213"/>
                  <a:gd name="T6" fmla="*/ 63 w 242"/>
                  <a:gd name="T7" fmla="*/ 212 h 213"/>
                  <a:gd name="T8" fmla="*/ 241 w 242"/>
                  <a:gd name="T9" fmla="*/ 212 h 213"/>
                  <a:gd name="T10" fmla="*/ 210 w 242"/>
                  <a:gd name="T11" fmla="*/ 71 h 213"/>
                </a:gdLst>
                <a:ahLst/>
                <a:cxnLst>
                  <a:cxn ang="0">
                    <a:pos x="T0" y="T1"/>
                  </a:cxn>
                  <a:cxn ang="0">
                    <a:pos x="T2" y="T3"/>
                  </a:cxn>
                  <a:cxn ang="0">
                    <a:pos x="T4" y="T5"/>
                  </a:cxn>
                  <a:cxn ang="0">
                    <a:pos x="T6" y="T7"/>
                  </a:cxn>
                  <a:cxn ang="0">
                    <a:pos x="T8" y="T9"/>
                  </a:cxn>
                  <a:cxn ang="0">
                    <a:pos x="T10" y="T11"/>
                  </a:cxn>
                </a:cxnLst>
                <a:rect l="0" t="0" r="r" b="b"/>
                <a:pathLst>
                  <a:path w="242" h="213">
                    <a:moveTo>
                      <a:pt x="210" y="71"/>
                    </a:moveTo>
                    <a:cubicBezTo>
                      <a:pt x="173" y="63"/>
                      <a:pt x="147" y="34"/>
                      <a:pt x="136" y="0"/>
                    </a:cubicBezTo>
                    <a:lnTo>
                      <a:pt x="0" y="0"/>
                    </a:lnTo>
                    <a:cubicBezTo>
                      <a:pt x="5" y="76"/>
                      <a:pt x="26" y="150"/>
                      <a:pt x="63" y="212"/>
                    </a:cubicBezTo>
                    <a:lnTo>
                      <a:pt x="241" y="212"/>
                    </a:lnTo>
                    <a:cubicBezTo>
                      <a:pt x="225" y="168"/>
                      <a:pt x="218" y="121"/>
                      <a:pt x="210" y="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8"/>
              <p:cNvSpPr>
                <a:spLocks noChangeArrowheads="1"/>
              </p:cNvSpPr>
              <p:nvPr/>
            </p:nvSpPr>
            <p:spPr bwMode="auto">
              <a:xfrm>
                <a:off x="3411490" y="4083652"/>
                <a:ext cx="15875" cy="15875"/>
              </a:xfrm>
              <a:custGeom>
                <a:avLst/>
                <a:gdLst>
                  <a:gd name="T0" fmla="*/ 21 w 43"/>
                  <a:gd name="T1" fmla="*/ 42 h 43"/>
                  <a:gd name="T2" fmla="*/ 42 w 43"/>
                  <a:gd name="T3" fmla="*/ 21 h 43"/>
                  <a:gd name="T4" fmla="*/ 21 w 43"/>
                  <a:gd name="T5" fmla="*/ 0 h 43"/>
                  <a:gd name="T6" fmla="*/ 0 w 43"/>
                  <a:gd name="T7" fmla="*/ 21 h 43"/>
                  <a:gd name="T8" fmla="*/ 21 w 43"/>
                  <a:gd name="T9" fmla="*/ 42 h 43"/>
                </a:gdLst>
                <a:ahLst/>
                <a:cxnLst>
                  <a:cxn ang="0">
                    <a:pos x="T0" y="T1"/>
                  </a:cxn>
                  <a:cxn ang="0">
                    <a:pos x="T2" y="T3"/>
                  </a:cxn>
                  <a:cxn ang="0">
                    <a:pos x="T4" y="T5"/>
                  </a:cxn>
                  <a:cxn ang="0">
                    <a:pos x="T6" y="T7"/>
                  </a:cxn>
                  <a:cxn ang="0">
                    <a:pos x="T8" y="T9"/>
                  </a:cxn>
                </a:cxnLst>
                <a:rect l="0" t="0" r="r" b="b"/>
                <a:pathLst>
                  <a:path w="43" h="43">
                    <a:moveTo>
                      <a:pt x="21" y="42"/>
                    </a:moveTo>
                    <a:cubicBezTo>
                      <a:pt x="31" y="42"/>
                      <a:pt x="42" y="34"/>
                      <a:pt x="42" y="21"/>
                    </a:cubicBezTo>
                    <a:cubicBezTo>
                      <a:pt x="42" y="10"/>
                      <a:pt x="34" y="0"/>
                      <a:pt x="21" y="0"/>
                    </a:cubicBezTo>
                    <a:cubicBezTo>
                      <a:pt x="10" y="0"/>
                      <a:pt x="0" y="8"/>
                      <a:pt x="0" y="21"/>
                    </a:cubicBezTo>
                    <a:cubicBezTo>
                      <a:pt x="0" y="34"/>
                      <a:pt x="10" y="42"/>
                      <a:pt x="21" y="4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9"/>
              <p:cNvSpPr>
                <a:spLocks noChangeArrowheads="1"/>
              </p:cNvSpPr>
              <p:nvPr/>
            </p:nvSpPr>
            <p:spPr bwMode="auto">
              <a:xfrm>
                <a:off x="3662315" y="4199539"/>
                <a:ext cx="82550" cy="76200"/>
              </a:xfrm>
              <a:custGeom>
                <a:avLst/>
                <a:gdLst>
                  <a:gd name="T0" fmla="*/ 192 w 229"/>
                  <a:gd name="T1" fmla="*/ 0 h 213"/>
                  <a:gd name="T2" fmla="*/ 29 w 229"/>
                  <a:gd name="T3" fmla="*/ 0 h 213"/>
                  <a:gd name="T4" fmla="*/ 0 w 229"/>
                  <a:gd name="T5" fmla="*/ 184 h 213"/>
                  <a:gd name="T6" fmla="*/ 24 w 229"/>
                  <a:gd name="T7" fmla="*/ 212 h 213"/>
                  <a:gd name="T8" fmla="*/ 171 w 229"/>
                  <a:gd name="T9" fmla="*/ 212 h 213"/>
                  <a:gd name="T10" fmla="*/ 228 w 229"/>
                  <a:gd name="T11" fmla="*/ 37 h 213"/>
                  <a:gd name="T12" fmla="*/ 192 w 22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9" h="213">
                    <a:moveTo>
                      <a:pt x="192" y="0"/>
                    </a:moveTo>
                    <a:lnTo>
                      <a:pt x="29" y="0"/>
                    </a:lnTo>
                    <a:cubicBezTo>
                      <a:pt x="27" y="66"/>
                      <a:pt x="16" y="126"/>
                      <a:pt x="0" y="184"/>
                    </a:cubicBezTo>
                    <a:cubicBezTo>
                      <a:pt x="11" y="192"/>
                      <a:pt x="19" y="199"/>
                      <a:pt x="24" y="212"/>
                    </a:cubicBezTo>
                    <a:lnTo>
                      <a:pt x="171" y="212"/>
                    </a:lnTo>
                    <a:cubicBezTo>
                      <a:pt x="202" y="160"/>
                      <a:pt x="221" y="100"/>
                      <a:pt x="228" y="37"/>
                    </a:cubicBezTo>
                    <a:cubicBezTo>
                      <a:pt x="213" y="29"/>
                      <a:pt x="200" y="16"/>
                      <a:pt x="192"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0"/>
              <p:cNvSpPr>
                <a:spLocks noChangeArrowheads="1"/>
              </p:cNvSpPr>
              <p:nvPr/>
            </p:nvSpPr>
            <p:spPr bwMode="auto">
              <a:xfrm>
                <a:off x="3662315" y="4104289"/>
                <a:ext cx="80962" cy="77788"/>
              </a:xfrm>
              <a:custGeom>
                <a:avLst/>
                <a:gdLst>
                  <a:gd name="T0" fmla="*/ 29 w 224"/>
                  <a:gd name="T1" fmla="*/ 0 h 216"/>
                  <a:gd name="T2" fmla="*/ 0 w 224"/>
                  <a:gd name="T3" fmla="*/ 48 h 216"/>
                  <a:gd name="T4" fmla="*/ 24 w 224"/>
                  <a:gd name="T5" fmla="*/ 215 h 216"/>
                  <a:gd name="T6" fmla="*/ 186 w 224"/>
                  <a:gd name="T7" fmla="*/ 215 h 216"/>
                  <a:gd name="T8" fmla="*/ 223 w 224"/>
                  <a:gd name="T9" fmla="*/ 179 h 216"/>
                  <a:gd name="T10" fmla="*/ 165 w 224"/>
                  <a:gd name="T11" fmla="*/ 3 h 216"/>
                  <a:gd name="T12" fmla="*/ 29 w 224"/>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24" h="216">
                    <a:moveTo>
                      <a:pt x="29" y="0"/>
                    </a:moveTo>
                    <a:cubicBezTo>
                      <a:pt x="26" y="19"/>
                      <a:pt x="16" y="34"/>
                      <a:pt x="0" y="48"/>
                    </a:cubicBezTo>
                    <a:cubicBezTo>
                      <a:pt x="13" y="100"/>
                      <a:pt x="24" y="155"/>
                      <a:pt x="24" y="215"/>
                    </a:cubicBezTo>
                    <a:lnTo>
                      <a:pt x="186" y="215"/>
                    </a:lnTo>
                    <a:cubicBezTo>
                      <a:pt x="194" y="200"/>
                      <a:pt x="207" y="186"/>
                      <a:pt x="223" y="179"/>
                    </a:cubicBezTo>
                    <a:cubicBezTo>
                      <a:pt x="215" y="116"/>
                      <a:pt x="194" y="55"/>
                      <a:pt x="165" y="3"/>
                    </a:cubicBezTo>
                    <a:lnTo>
                      <a:pt x="29"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1"/>
              <p:cNvSpPr>
                <a:spLocks noChangeArrowheads="1"/>
              </p:cNvSpPr>
              <p:nvPr/>
            </p:nvSpPr>
            <p:spPr bwMode="auto">
              <a:xfrm>
                <a:off x="3636915" y="4277327"/>
                <a:ext cx="19050" cy="19050"/>
              </a:xfrm>
              <a:custGeom>
                <a:avLst/>
                <a:gdLst>
                  <a:gd name="T0" fmla="*/ 53 w 54"/>
                  <a:gd name="T1" fmla="*/ 26 h 54"/>
                  <a:gd name="T2" fmla="*/ 49 w 54"/>
                  <a:gd name="T3" fmla="*/ 39 h 54"/>
                  <a:gd name="T4" fmla="*/ 39 w 54"/>
                  <a:gd name="T5" fmla="*/ 49 h 54"/>
                  <a:gd name="T6" fmla="*/ 26 w 54"/>
                  <a:gd name="T7" fmla="*/ 53 h 54"/>
                  <a:gd name="T8" fmla="*/ 13 w 54"/>
                  <a:gd name="T9" fmla="*/ 49 h 54"/>
                  <a:gd name="T10" fmla="*/ 4 w 54"/>
                  <a:gd name="T11" fmla="*/ 39 h 54"/>
                  <a:gd name="T12" fmla="*/ 0 w 54"/>
                  <a:gd name="T13" fmla="*/ 26 h 54"/>
                  <a:gd name="T14" fmla="*/ 4 w 54"/>
                  <a:gd name="T15" fmla="*/ 13 h 54"/>
                  <a:gd name="T16" fmla="*/ 13 w 54"/>
                  <a:gd name="T17" fmla="*/ 4 h 54"/>
                  <a:gd name="T18" fmla="*/ 26 w 54"/>
                  <a:gd name="T19" fmla="*/ 0 h 54"/>
                  <a:gd name="T20" fmla="*/ 39 w 54"/>
                  <a:gd name="T21" fmla="*/ 4 h 54"/>
                  <a:gd name="T22" fmla="*/ 49 w 54"/>
                  <a:gd name="T23" fmla="*/ 13 h 54"/>
                  <a:gd name="T24" fmla="*/ 53 w 54"/>
                  <a:gd name="T2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53" y="26"/>
                    </a:moveTo>
                    <a:cubicBezTo>
                      <a:pt x="53" y="31"/>
                      <a:pt x="51" y="34"/>
                      <a:pt x="49" y="39"/>
                    </a:cubicBezTo>
                    <a:cubicBezTo>
                      <a:pt x="46" y="43"/>
                      <a:pt x="43" y="47"/>
                      <a:pt x="39" y="49"/>
                    </a:cubicBezTo>
                    <a:cubicBezTo>
                      <a:pt x="34" y="51"/>
                      <a:pt x="30" y="53"/>
                      <a:pt x="26" y="53"/>
                    </a:cubicBezTo>
                    <a:cubicBezTo>
                      <a:pt x="21" y="53"/>
                      <a:pt x="17" y="51"/>
                      <a:pt x="13" y="49"/>
                    </a:cubicBezTo>
                    <a:cubicBezTo>
                      <a:pt x="9" y="47"/>
                      <a:pt x="6" y="43"/>
                      <a:pt x="4" y="39"/>
                    </a:cubicBezTo>
                    <a:cubicBezTo>
                      <a:pt x="1" y="34"/>
                      <a:pt x="0" y="31"/>
                      <a:pt x="0" y="26"/>
                    </a:cubicBezTo>
                    <a:cubicBezTo>
                      <a:pt x="0" y="21"/>
                      <a:pt x="1" y="17"/>
                      <a:pt x="4" y="13"/>
                    </a:cubicBezTo>
                    <a:cubicBezTo>
                      <a:pt x="6" y="9"/>
                      <a:pt x="9" y="6"/>
                      <a:pt x="13" y="4"/>
                    </a:cubicBezTo>
                    <a:cubicBezTo>
                      <a:pt x="17" y="1"/>
                      <a:pt x="22" y="0"/>
                      <a:pt x="26" y="0"/>
                    </a:cubicBezTo>
                    <a:cubicBezTo>
                      <a:pt x="31" y="0"/>
                      <a:pt x="34" y="1"/>
                      <a:pt x="39" y="4"/>
                    </a:cubicBezTo>
                    <a:cubicBezTo>
                      <a:pt x="43" y="6"/>
                      <a:pt x="46" y="9"/>
                      <a:pt x="49" y="13"/>
                    </a:cubicBezTo>
                    <a:cubicBezTo>
                      <a:pt x="51" y="17"/>
                      <a:pt x="53" y="21"/>
                      <a:pt x="53" y="2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2"/>
              <p:cNvSpPr>
                <a:spLocks noChangeArrowheads="1"/>
              </p:cNvSpPr>
              <p:nvPr/>
            </p:nvSpPr>
            <p:spPr bwMode="auto">
              <a:xfrm>
                <a:off x="3744865" y="4182077"/>
                <a:ext cx="17462" cy="17462"/>
              </a:xfrm>
              <a:custGeom>
                <a:avLst/>
                <a:gdLst>
                  <a:gd name="T0" fmla="*/ 47 w 48"/>
                  <a:gd name="T1" fmla="*/ 24 h 49"/>
                  <a:gd name="T2" fmla="*/ 44 w 48"/>
                  <a:gd name="T3" fmla="*/ 36 h 49"/>
                  <a:gd name="T4" fmla="*/ 35 w 48"/>
                  <a:gd name="T5" fmla="*/ 44 h 49"/>
                  <a:gd name="T6" fmla="*/ 24 w 48"/>
                  <a:gd name="T7" fmla="*/ 48 h 49"/>
                  <a:gd name="T8" fmla="*/ 12 w 48"/>
                  <a:gd name="T9" fmla="*/ 44 h 49"/>
                  <a:gd name="T10" fmla="*/ 3 w 48"/>
                  <a:gd name="T11" fmla="*/ 36 h 49"/>
                  <a:gd name="T12" fmla="*/ 0 w 48"/>
                  <a:gd name="T13" fmla="*/ 24 h 49"/>
                  <a:gd name="T14" fmla="*/ 3 w 48"/>
                  <a:gd name="T15" fmla="*/ 12 h 49"/>
                  <a:gd name="T16" fmla="*/ 12 w 48"/>
                  <a:gd name="T17" fmla="*/ 3 h 49"/>
                  <a:gd name="T18" fmla="*/ 24 w 48"/>
                  <a:gd name="T19" fmla="*/ 0 h 49"/>
                  <a:gd name="T20" fmla="*/ 35 w 48"/>
                  <a:gd name="T21" fmla="*/ 3 h 49"/>
                  <a:gd name="T22" fmla="*/ 44 w 48"/>
                  <a:gd name="T23" fmla="*/ 12 h 49"/>
                  <a:gd name="T24" fmla="*/ 47 w 48"/>
                  <a:gd name="T2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9">
                    <a:moveTo>
                      <a:pt x="47" y="24"/>
                    </a:moveTo>
                    <a:cubicBezTo>
                      <a:pt x="47" y="28"/>
                      <a:pt x="46" y="32"/>
                      <a:pt x="44" y="36"/>
                    </a:cubicBezTo>
                    <a:cubicBezTo>
                      <a:pt x="42" y="39"/>
                      <a:pt x="38" y="41"/>
                      <a:pt x="35" y="44"/>
                    </a:cubicBezTo>
                    <a:cubicBezTo>
                      <a:pt x="31" y="46"/>
                      <a:pt x="28" y="48"/>
                      <a:pt x="24" y="48"/>
                    </a:cubicBezTo>
                    <a:cubicBezTo>
                      <a:pt x="19" y="48"/>
                      <a:pt x="16" y="46"/>
                      <a:pt x="12" y="44"/>
                    </a:cubicBezTo>
                    <a:cubicBezTo>
                      <a:pt x="8" y="41"/>
                      <a:pt x="5" y="39"/>
                      <a:pt x="3" y="36"/>
                    </a:cubicBezTo>
                    <a:cubicBezTo>
                      <a:pt x="1" y="32"/>
                      <a:pt x="0" y="28"/>
                      <a:pt x="0" y="24"/>
                    </a:cubicBezTo>
                    <a:cubicBezTo>
                      <a:pt x="0" y="20"/>
                      <a:pt x="1" y="16"/>
                      <a:pt x="3" y="12"/>
                    </a:cubicBezTo>
                    <a:cubicBezTo>
                      <a:pt x="5" y="8"/>
                      <a:pt x="8" y="5"/>
                      <a:pt x="12" y="3"/>
                    </a:cubicBezTo>
                    <a:cubicBezTo>
                      <a:pt x="16" y="0"/>
                      <a:pt x="19" y="0"/>
                      <a:pt x="24" y="0"/>
                    </a:cubicBezTo>
                    <a:cubicBezTo>
                      <a:pt x="28" y="0"/>
                      <a:pt x="31" y="0"/>
                      <a:pt x="35" y="3"/>
                    </a:cubicBezTo>
                    <a:cubicBezTo>
                      <a:pt x="38" y="5"/>
                      <a:pt x="42" y="8"/>
                      <a:pt x="44" y="12"/>
                    </a:cubicBezTo>
                    <a:cubicBezTo>
                      <a:pt x="46" y="16"/>
                      <a:pt x="47" y="20"/>
                      <a:pt x="47" y="2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53"/>
              <p:cNvSpPr>
                <a:spLocks noChangeArrowheads="1"/>
              </p:cNvSpPr>
              <p:nvPr/>
            </p:nvSpPr>
            <p:spPr bwMode="auto">
              <a:xfrm>
                <a:off x="3611515" y="4296377"/>
                <a:ext cx="98425" cy="65087"/>
              </a:xfrm>
              <a:custGeom>
                <a:avLst/>
                <a:gdLst>
                  <a:gd name="T0" fmla="*/ 97 w 274"/>
                  <a:gd name="T1" fmla="*/ 47 h 179"/>
                  <a:gd name="T2" fmla="*/ 90 w 274"/>
                  <a:gd name="T3" fmla="*/ 44 h 179"/>
                  <a:gd name="T4" fmla="*/ 0 w 274"/>
                  <a:gd name="T5" fmla="*/ 178 h 179"/>
                  <a:gd name="T6" fmla="*/ 273 w 274"/>
                  <a:gd name="T7" fmla="*/ 0 h 179"/>
                  <a:gd name="T8" fmla="*/ 160 w 274"/>
                  <a:gd name="T9" fmla="*/ 0 h 179"/>
                  <a:gd name="T10" fmla="*/ 97 w 274"/>
                  <a:gd name="T11" fmla="*/ 47 h 179"/>
                </a:gdLst>
                <a:ahLst/>
                <a:cxnLst>
                  <a:cxn ang="0">
                    <a:pos x="T0" y="T1"/>
                  </a:cxn>
                  <a:cxn ang="0">
                    <a:pos x="T2" y="T3"/>
                  </a:cxn>
                  <a:cxn ang="0">
                    <a:pos x="T4" y="T5"/>
                  </a:cxn>
                  <a:cxn ang="0">
                    <a:pos x="T6" y="T7"/>
                  </a:cxn>
                  <a:cxn ang="0">
                    <a:pos x="T8" y="T9"/>
                  </a:cxn>
                  <a:cxn ang="0">
                    <a:pos x="T10" y="T11"/>
                  </a:cxn>
                </a:cxnLst>
                <a:rect l="0" t="0" r="r" b="b"/>
                <a:pathLst>
                  <a:path w="274" h="179">
                    <a:moveTo>
                      <a:pt x="97" y="47"/>
                    </a:moveTo>
                    <a:cubicBezTo>
                      <a:pt x="95" y="47"/>
                      <a:pt x="92" y="47"/>
                      <a:pt x="90" y="44"/>
                    </a:cubicBezTo>
                    <a:cubicBezTo>
                      <a:pt x="66" y="94"/>
                      <a:pt x="34" y="139"/>
                      <a:pt x="0" y="178"/>
                    </a:cubicBezTo>
                    <a:cubicBezTo>
                      <a:pt x="113" y="152"/>
                      <a:pt x="210" y="84"/>
                      <a:pt x="273" y="0"/>
                    </a:cubicBezTo>
                    <a:lnTo>
                      <a:pt x="160" y="0"/>
                    </a:lnTo>
                    <a:cubicBezTo>
                      <a:pt x="152" y="26"/>
                      <a:pt x="126" y="47"/>
                      <a:pt x="97" y="47"/>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54"/>
              <p:cNvSpPr>
                <a:spLocks noChangeArrowheads="1"/>
              </p:cNvSpPr>
              <p:nvPr/>
            </p:nvSpPr>
            <p:spPr bwMode="auto">
              <a:xfrm>
                <a:off x="3301952" y="3920139"/>
                <a:ext cx="542925" cy="541338"/>
              </a:xfrm>
              <a:custGeom>
                <a:avLst/>
                <a:gdLst>
                  <a:gd name="T0" fmla="*/ 752 w 1508"/>
                  <a:gd name="T1" fmla="*/ 0 h 1505"/>
                  <a:gd name="T2" fmla="*/ 0 w 1508"/>
                  <a:gd name="T3" fmla="*/ 752 h 1505"/>
                  <a:gd name="T4" fmla="*/ 752 w 1508"/>
                  <a:gd name="T5" fmla="*/ 1504 h 1505"/>
                  <a:gd name="T6" fmla="*/ 1505 w 1508"/>
                  <a:gd name="T7" fmla="*/ 752 h 1505"/>
                  <a:gd name="T8" fmla="*/ 752 w 1508"/>
                  <a:gd name="T9" fmla="*/ 0 h 1505"/>
                  <a:gd name="T10" fmla="*/ 1284 w 1508"/>
                  <a:gd name="T11" fmla="*/ 812 h 1505"/>
                  <a:gd name="T12" fmla="*/ 755 w 1508"/>
                  <a:gd name="T13" fmla="*/ 1287 h 1505"/>
                  <a:gd name="T14" fmla="*/ 220 w 1508"/>
                  <a:gd name="T15" fmla="*/ 752 h 1505"/>
                  <a:gd name="T16" fmla="*/ 275 w 1508"/>
                  <a:gd name="T17" fmla="*/ 516 h 1505"/>
                  <a:gd name="T18" fmla="*/ 262 w 1508"/>
                  <a:gd name="T19" fmla="*/ 479 h 1505"/>
                  <a:gd name="T20" fmla="*/ 325 w 1508"/>
                  <a:gd name="T21" fmla="*/ 416 h 1505"/>
                  <a:gd name="T22" fmla="*/ 338 w 1508"/>
                  <a:gd name="T23" fmla="*/ 419 h 1505"/>
                  <a:gd name="T24" fmla="*/ 755 w 1508"/>
                  <a:gd name="T25" fmla="*/ 217 h 1505"/>
                  <a:gd name="T26" fmla="*/ 1284 w 1508"/>
                  <a:gd name="T27" fmla="*/ 692 h 1505"/>
                  <a:gd name="T28" fmla="*/ 1324 w 1508"/>
                  <a:gd name="T29" fmla="*/ 752 h 1505"/>
                  <a:gd name="T30" fmla="*/ 1284 w 1508"/>
                  <a:gd name="T31" fmla="*/ 81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1505">
                    <a:moveTo>
                      <a:pt x="752" y="0"/>
                    </a:moveTo>
                    <a:cubicBezTo>
                      <a:pt x="335" y="0"/>
                      <a:pt x="0" y="338"/>
                      <a:pt x="0" y="752"/>
                    </a:cubicBezTo>
                    <a:cubicBezTo>
                      <a:pt x="0" y="1169"/>
                      <a:pt x="338" y="1504"/>
                      <a:pt x="752" y="1504"/>
                    </a:cubicBezTo>
                    <a:cubicBezTo>
                      <a:pt x="1169" y="1504"/>
                      <a:pt x="1505" y="1166"/>
                      <a:pt x="1505" y="752"/>
                    </a:cubicBezTo>
                    <a:cubicBezTo>
                      <a:pt x="1507" y="335"/>
                      <a:pt x="1169" y="0"/>
                      <a:pt x="752" y="0"/>
                    </a:cubicBezTo>
                    <a:close/>
                    <a:moveTo>
                      <a:pt x="1284" y="812"/>
                    </a:moveTo>
                    <a:cubicBezTo>
                      <a:pt x="1256" y="1080"/>
                      <a:pt x="1030" y="1287"/>
                      <a:pt x="755" y="1287"/>
                    </a:cubicBezTo>
                    <a:cubicBezTo>
                      <a:pt x="459" y="1287"/>
                      <a:pt x="220" y="1048"/>
                      <a:pt x="220" y="752"/>
                    </a:cubicBezTo>
                    <a:cubicBezTo>
                      <a:pt x="220" y="668"/>
                      <a:pt x="241" y="587"/>
                      <a:pt x="275" y="516"/>
                    </a:cubicBezTo>
                    <a:cubicBezTo>
                      <a:pt x="267" y="505"/>
                      <a:pt x="262" y="492"/>
                      <a:pt x="262" y="479"/>
                    </a:cubicBezTo>
                    <a:cubicBezTo>
                      <a:pt x="262" y="445"/>
                      <a:pt x="291" y="416"/>
                      <a:pt x="325" y="416"/>
                    </a:cubicBezTo>
                    <a:cubicBezTo>
                      <a:pt x="330" y="416"/>
                      <a:pt x="333" y="419"/>
                      <a:pt x="338" y="419"/>
                    </a:cubicBezTo>
                    <a:cubicBezTo>
                      <a:pt x="435" y="298"/>
                      <a:pt x="585" y="217"/>
                      <a:pt x="755" y="217"/>
                    </a:cubicBezTo>
                    <a:cubicBezTo>
                      <a:pt x="1030" y="217"/>
                      <a:pt x="1256" y="424"/>
                      <a:pt x="1284" y="692"/>
                    </a:cubicBezTo>
                    <a:cubicBezTo>
                      <a:pt x="1308" y="702"/>
                      <a:pt x="1324" y="726"/>
                      <a:pt x="1324" y="752"/>
                    </a:cubicBezTo>
                    <a:cubicBezTo>
                      <a:pt x="1321" y="778"/>
                      <a:pt x="1305" y="802"/>
                      <a:pt x="1284" y="81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55"/>
              <p:cNvSpPr>
                <a:spLocks noChangeArrowheads="1"/>
              </p:cNvSpPr>
              <p:nvPr/>
            </p:nvSpPr>
            <p:spPr bwMode="auto">
              <a:xfrm>
                <a:off x="3581352" y="4016977"/>
                <a:ext cx="46038" cy="69850"/>
              </a:xfrm>
              <a:custGeom>
                <a:avLst/>
                <a:gdLst>
                  <a:gd name="T0" fmla="*/ 129 w 130"/>
                  <a:gd name="T1" fmla="*/ 173 h 192"/>
                  <a:gd name="T2" fmla="*/ 0 w 130"/>
                  <a:gd name="T3" fmla="*/ 0 h 192"/>
                  <a:gd name="T4" fmla="*/ 0 w 130"/>
                  <a:gd name="T5" fmla="*/ 191 h 192"/>
                  <a:gd name="T6" fmla="*/ 116 w 130"/>
                  <a:gd name="T7" fmla="*/ 191 h 192"/>
                  <a:gd name="T8" fmla="*/ 129 w 130"/>
                  <a:gd name="T9" fmla="*/ 173 h 192"/>
                </a:gdLst>
                <a:ahLst/>
                <a:cxnLst>
                  <a:cxn ang="0">
                    <a:pos x="T0" y="T1"/>
                  </a:cxn>
                  <a:cxn ang="0">
                    <a:pos x="T2" y="T3"/>
                  </a:cxn>
                  <a:cxn ang="0">
                    <a:pos x="T4" y="T5"/>
                  </a:cxn>
                  <a:cxn ang="0">
                    <a:pos x="T6" y="T7"/>
                  </a:cxn>
                  <a:cxn ang="0">
                    <a:pos x="T8" y="T9"/>
                  </a:cxn>
                </a:cxnLst>
                <a:rect l="0" t="0" r="r" b="b"/>
                <a:pathLst>
                  <a:path w="130" h="192">
                    <a:moveTo>
                      <a:pt x="129" y="173"/>
                    </a:moveTo>
                    <a:cubicBezTo>
                      <a:pt x="95" y="104"/>
                      <a:pt x="50" y="47"/>
                      <a:pt x="0" y="0"/>
                    </a:cubicBezTo>
                    <a:lnTo>
                      <a:pt x="0" y="191"/>
                    </a:lnTo>
                    <a:lnTo>
                      <a:pt x="116" y="191"/>
                    </a:lnTo>
                    <a:cubicBezTo>
                      <a:pt x="118" y="183"/>
                      <a:pt x="124" y="178"/>
                      <a:pt x="129"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56"/>
              <p:cNvSpPr>
                <a:spLocks noChangeArrowheads="1"/>
              </p:cNvSpPr>
              <p:nvPr/>
            </p:nvSpPr>
            <p:spPr bwMode="auto">
              <a:xfrm>
                <a:off x="3581352" y="4296377"/>
                <a:ext cx="46038" cy="69850"/>
              </a:xfrm>
              <a:custGeom>
                <a:avLst/>
                <a:gdLst>
                  <a:gd name="T0" fmla="*/ 116 w 130"/>
                  <a:gd name="T1" fmla="*/ 0 h 192"/>
                  <a:gd name="T2" fmla="*/ 0 w 130"/>
                  <a:gd name="T3" fmla="*/ 0 h 192"/>
                  <a:gd name="T4" fmla="*/ 0 w 130"/>
                  <a:gd name="T5" fmla="*/ 191 h 192"/>
                  <a:gd name="T6" fmla="*/ 129 w 130"/>
                  <a:gd name="T7" fmla="*/ 21 h 192"/>
                  <a:gd name="T8" fmla="*/ 116 w 130"/>
                  <a:gd name="T9" fmla="*/ 0 h 192"/>
                </a:gdLst>
                <a:ahLst/>
                <a:cxnLst>
                  <a:cxn ang="0">
                    <a:pos x="T0" y="T1"/>
                  </a:cxn>
                  <a:cxn ang="0">
                    <a:pos x="T2" y="T3"/>
                  </a:cxn>
                  <a:cxn ang="0">
                    <a:pos x="T4" y="T5"/>
                  </a:cxn>
                  <a:cxn ang="0">
                    <a:pos x="T6" y="T7"/>
                  </a:cxn>
                  <a:cxn ang="0">
                    <a:pos x="T8" y="T9"/>
                  </a:cxn>
                </a:cxnLst>
                <a:rect l="0" t="0" r="r" b="b"/>
                <a:pathLst>
                  <a:path w="130" h="192">
                    <a:moveTo>
                      <a:pt x="116" y="0"/>
                    </a:moveTo>
                    <a:lnTo>
                      <a:pt x="0" y="0"/>
                    </a:lnTo>
                    <a:lnTo>
                      <a:pt x="0" y="191"/>
                    </a:lnTo>
                    <a:cubicBezTo>
                      <a:pt x="50" y="147"/>
                      <a:pt x="95" y="86"/>
                      <a:pt x="129" y="21"/>
                    </a:cubicBezTo>
                    <a:cubicBezTo>
                      <a:pt x="124" y="16"/>
                      <a:pt x="118" y="8"/>
                      <a:pt x="116"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57"/>
              <p:cNvSpPr>
                <a:spLocks noChangeArrowheads="1"/>
              </p:cNvSpPr>
              <p:nvPr/>
            </p:nvSpPr>
            <p:spPr bwMode="auto">
              <a:xfrm>
                <a:off x="3581352" y="4104289"/>
                <a:ext cx="73025" cy="76200"/>
              </a:xfrm>
              <a:custGeom>
                <a:avLst/>
                <a:gdLst>
                  <a:gd name="T0" fmla="*/ 176 w 201"/>
                  <a:gd name="T1" fmla="*/ 63 h 213"/>
                  <a:gd name="T2" fmla="*/ 105 w 201"/>
                  <a:gd name="T3" fmla="*/ 0 h 213"/>
                  <a:gd name="T4" fmla="*/ 0 w 201"/>
                  <a:gd name="T5" fmla="*/ 0 h 213"/>
                  <a:gd name="T6" fmla="*/ 0 w 201"/>
                  <a:gd name="T7" fmla="*/ 212 h 213"/>
                  <a:gd name="T8" fmla="*/ 200 w 201"/>
                  <a:gd name="T9" fmla="*/ 212 h 213"/>
                  <a:gd name="T10" fmla="*/ 176 w 201"/>
                  <a:gd name="T11" fmla="*/ 63 h 213"/>
                </a:gdLst>
                <a:ahLst/>
                <a:cxnLst>
                  <a:cxn ang="0">
                    <a:pos x="T0" y="T1"/>
                  </a:cxn>
                  <a:cxn ang="0">
                    <a:pos x="T2" y="T3"/>
                  </a:cxn>
                  <a:cxn ang="0">
                    <a:pos x="T4" y="T5"/>
                  </a:cxn>
                  <a:cxn ang="0">
                    <a:pos x="T6" y="T7"/>
                  </a:cxn>
                  <a:cxn ang="0">
                    <a:pos x="T8" y="T9"/>
                  </a:cxn>
                  <a:cxn ang="0">
                    <a:pos x="T10" y="T11"/>
                  </a:cxn>
                </a:cxnLst>
                <a:rect l="0" t="0" r="r" b="b"/>
                <a:pathLst>
                  <a:path w="201" h="213">
                    <a:moveTo>
                      <a:pt x="176" y="63"/>
                    </a:moveTo>
                    <a:cubicBezTo>
                      <a:pt x="139" y="60"/>
                      <a:pt x="111" y="34"/>
                      <a:pt x="105" y="0"/>
                    </a:cubicBezTo>
                    <a:lnTo>
                      <a:pt x="0" y="0"/>
                    </a:lnTo>
                    <a:lnTo>
                      <a:pt x="0" y="212"/>
                    </a:lnTo>
                    <a:lnTo>
                      <a:pt x="200" y="212"/>
                    </a:lnTo>
                    <a:cubicBezTo>
                      <a:pt x="197" y="162"/>
                      <a:pt x="189" y="112"/>
                      <a:pt x="176" y="6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58"/>
              <p:cNvSpPr>
                <a:spLocks noChangeArrowheads="1"/>
              </p:cNvSpPr>
              <p:nvPr/>
            </p:nvSpPr>
            <p:spPr bwMode="auto">
              <a:xfrm>
                <a:off x="3581352" y="4199539"/>
                <a:ext cx="73025" cy="76200"/>
              </a:xfrm>
              <a:custGeom>
                <a:avLst/>
                <a:gdLst>
                  <a:gd name="T0" fmla="*/ 171 w 201"/>
                  <a:gd name="T1" fmla="*/ 171 h 213"/>
                  <a:gd name="T2" fmla="*/ 200 w 201"/>
                  <a:gd name="T3" fmla="*/ 0 h 213"/>
                  <a:gd name="T4" fmla="*/ 0 w 201"/>
                  <a:gd name="T5" fmla="*/ 0 h 213"/>
                  <a:gd name="T6" fmla="*/ 0 w 201"/>
                  <a:gd name="T7" fmla="*/ 212 h 213"/>
                  <a:gd name="T8" fmla="*/ 116 w 201"/>
                  <a:gd name="T9" fmla="*/ 212 h 213"/>
                  <a:gd name="T10" fmla="*/ 171 w 201"/>
                  <a:gd name="T11" fmla="*/ 171 h 213"/>
                </a:gdLst>
                <a:ahLst/>
                <a:cxnLst>
                  <a:cxn ang="0">
                    <a:pos x="T0" y="T1"/>
                  </a:cxn>
                  <a:cxn ang="0">
                    <a:pos x="T2" y="T3"/>
                  </a:cxn>
                  <a:cxn ang="0">
                    <a:pos x="T4" y="T5"/>
                  </a:cxn>
                  <a:cxn ang="0">
                    <a:pos x="T6" y="T7"/>
                  </a:cxn>
                  <a:cxn ang="0">
                    <a:pos x="T8" y="T9"/>
                  </a:cxn>
                  <a:cxn ang="0">
                    <a:pos x="T10" y="T11"/>
                  </a:cxn>
                </a:cxnLst>
                <a:rect l="0" t="0" r="r" b="b"/>
                <a:pathLst>
                  <a:path w="201" h="213">
                    <a:moveTo>
                      <a:pt x="171" y="171"/>
                    </a:moveTo>
                    <a:cubicBezTo>
                      <a:pt x="187" y="115"/>
                      <a:pt x="197" y="58"/>
                      <a:pt x="200" y="0"/>
                    </a:cubicBezTo>
                    <a:lnTo>
                      <a:pt x="0" y="0"/>
                    </a:lnTo>
                    <a:lnTo>
                      <a:pt x="0" y="212"/>
                    </a:lnTo>
                    <a:lnTo>
                      <a:pt x="116" y="212"/>
                    </a:lnTo>
                    <a:cubicBezTo>
                      <a:pt x="126" y="192"/>
                      <a:pt x="147" y="173"/>
                      <a:pt x="171" y="171"/>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6" name="Group 315"/>
          <p:cNvGrpSpPr/>
          <p:nvPr/>
        </p:nvGrpSpPr>
        <p:grpSpPr>
          <a:xfrm>
            <a:off x="9472584" y="3794375"/>
            <a:ext cx="582945" cy="635162"/>
            <a:chOff x="11128158" y="3991725"/>
            <a:chExt cx="582945" cy="635162"/>
          </a:xfrm>
        </p:grpSpPr>
        <p:sp>
          <p:nvSpPr>
            <p:cNvPr id="266" name="Rectangle 265"/>
            <p:cNvSpPr/>
            <p:nvPr/>
          </p:nvSpPr>
          <p:spPr>
            <a:xfrm>
              <a:off x="11128158"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4" name="Group 233"/>
            <p:cNvGrpSpPr/>
            <p:nvPr/>
          </p:nvGrpSpPr>
          <p:grpSpPr>
            <a:xfrm>
              <a:off x="11203528" y="4092249"/>
              <a:ext cx="447425" cy="448738"/>
              <a:chOff x="4389390" y="3920139"/>
              <a:chExt cx="541337" cy="542925"/>
            </a:xfrm>
          </p:grpSpPr>
          <p:sp>
            <p:nvSpPr>
              <p:cNvPr id="185" name="Freeform 12"/>
              <p:cNvSpPr>
                <a:spLocks noChangeArrowheads="1"/>
              </p:cNvSpPr>
              <p:nvPr/>
            </p:nvSpPr>
            <p:spPr bwMode="auto">
              <a:xfrm>
                <a:off x="4390977" y="3920139"/>
                <a:ext cx="539750" cy="241300"/>
              </a:xfrm>
              <a:custGeom>
                <a:avLst/>
                <a:gdLst>
                  <a:gd name="T0" fmla="*/ 718 w 1500"/>
                  <a:gd name="T1" fmla="*/ 671 h 672"/>
                  <a:gd name="T2" fmla="*/ 718 w 1500"/>
                  <a:gd name="T3" fmla="*/ 485 h 672"/>
                  <a:gd name="T4" fmla="*/ 603 w 1500"/>
                  <a:gd name="T5" fmla="*/ 485 h 672"/>
                  <a:gd name="T6" fmla="*/ 603 w 1500"/>
                  <a:gd name="T7" fmla="*/ 199 h 672"/>
                  <a:gd name="T8" fmla="*/ 888 w 1500"/>
                  <a:gd name="T9" fmla="*/ 199 h 672"/>
                  <a:gd name="T10" fmla="*/ 888 w 1500"/>
                  <a:gd name="T11" fmla="*/ 485 h 672"/>
                  <a:gd name="T12" fmla="*/ 773 w 1500"/>
                  <a:gd name="T13" fmla="*/ 485 h 672"/>
                  <a:gd name="T14" fmla="*/ 773 w 1500"/>
                  <a:gd name="T15" fmla="*/ 671 h 672"/>
                  <a:gd name="T16" fmla="*/ 1499 w 1500"/>
                  <a:gd name="T17" fmla="*/ 671 h 672"/>
                  <a:gd name="T18" fmla="*/ 749 w 1500"/>
                  <a:gd name="T19" fmla="*/ 0 h 672"/>
                  <a:gd name="T20" fmla="*/ 0 w 1500"/>
                  <a:gd name="T21" fmla="*/ 671 h 672"/>
                  <a:gd name="T22" fmla="*/ 718 w 1500"/>
                  <a:gd name="T23"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0" h="672">
                    <a:moveTo>
                      <a:pt x="718" y="671"/>
                    </a:moveTo>
                    <a:lnTo>
                      <a:pt x="718" y="485"/>
                    </a:lnTo>
                    <a:lnTo>
                      <a:pt x="603" y="485"/>
                    </a:lnTo>
                    <a:lnTo>
                      <a:pt x="603" y="199"/>
                    </a:lnTo>
                    <a:lnTo>
                      <a:pt x="888" y="199"/>
                    </a:lnTo>
                    <a:lnTo>
                      <a:pt x="888" y="485"/>
                    </a:lnTo>
                    <a:lnTo>
                      <a:pt x="773" y="485"/>
                    </a:lnTo>
                    <a:lnTo>
                      <a:pt x="773" y="671"/>
                    </a:lnTo>
                    <a:lnTo>
                      <a:pt x="1499" y="671"/>
                    </a:lnTo>
                    <a:cubicBezTo>
                      <a:pt x="1457" y="293"/>
                      <a:pt x="1137" y="0"/>
                      <a:pt x="749" y="0"/>
                    </a:cubicBezTo>
                    <a:cubicBezTo>
                      <a:pt x="362" y="0"/>
                      <a:pt x="42" y="293"/>
                      <a:pt x="0" y="671"/>
                    </a:cubicBezTo>
                    <a:lnTo>
                      <a:pt x="718" y="671"/>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
              <p:cNvSpPr>
                <a:spLocks noChangeArrowheads="1"/>
              </p:cNvSpPr>
              <p:nvPr/>
            </p:nvSpPr>
            <p:spPr bwMode="auto">
              <a:xfrm>
                <a:off x="4389390" y="4182077"/>
                <a:ext cx="541337" cy="280987"/>
              </a:xfrm>
              <a:custGeom>
                <a:avLst/>
                <a:gdLst>
                  <a:gd name="T0" fmla="*/ 1094 w 1504"/>
                  <a:gd name="T1" fmla="*/ 0 h 779"/>
                  <a:gd name="T2" fmla="*/ 1094 w 1504"/>
                  <a:gd name="T3" fmla="*/ 202 h 779"/>
                  <a:gd name="T4" fmla="*/ 1210 w 1504"/>
                  <a:gd name="T5" fmla="*/ 202 h 779"/>
                  <a:gd name="T6" fmla="*/ 1210 w 1504"/>
                  <a:gd name="T7" fmla="*/ 487 h 779"/>
                  <a:gd name="T8" fmla="*/ 924 w 1504"/>
                  <a:gd name="T9" fmla="*/ 487 h 779"/>
                  <a:gd name="T10" fmla="*/ 924 w 1504"/>
                  <a:gd name="T11" fmla="*/ 202 h 779"/>
                  <a:gd name="T12" fmla="*/ 1039 w 1504"/>
                  <a:gd name="T13" fmla="*/ 202 h 779"/>
                  <a:gd name="T14" fmla="*/ 1039 w 1504"/>
                  <a:gd name="T15" fmla="*/ 0 h 779"/>
                  <a:gd name="T16" fmla="*/ 469 w 1504"/>
                  <a:gd name="T17" fmla="*/ 0 h 779"/>
                  <a:gd name="T18" fmla="*/ 469 w 1504"/>
                  <a:gd name="T19" fmla="*/ 202 h 779"/>
                  <a:gd name="T20" fmla="*/ 584 w 1504"/>
                  <a:gd name="T21" fmla="*/ 202 h 779"/>
                  <a:gd name="T22" fmla="*/ 584 w 1504"/>
                  <a:gd name="T23" fmla="*/ 487 h 779"/>
                  <a:gd name="T24" fmla="*/ 298 w 1504"/>
                  <a:gd name="T25" fmla="*/ 487 h 779"/>
                  <a:gd name="T26" fmla="*/ 298 w 1504"/>
                  <a:gd name="T27" fmla="*/ 202 h 779"/>
                  <a:gd name="T28" fmla="*/ 414 w 1504"/>
                  <a:gd name="T29" fmla="*/ 202 h 779"/>
                  <a:gd name="T30" fmla="*/ 414 w 1504"/>
                  <a:gd name="T31" fmla="*/ 0 h 779"/>
                  <a:gd name="T32" fmla="*/ 2 w 1504"/>
                  <a:gd name="T33" fmla="*/ 0 h 779"/>
                  <a:gd name="T34" fmla="*/ 0 w 1504"/>
                  <a:gd name="T35" fmla="*/ 26 h 779"/>
                  <a:gd name="T36" fmla="*/ 751 w 1504"/>
                  <a:gd name="T37" fmla="*/ 778 h 779"/>
                  <a:gd name="T38" fmla="*/ 1503 w 1504"/>
                  <a:gd name="T39" fmla="*/ 26 h 779"/>
                  <a:gd name="T40" fmla="*/ 1501 w 1504"/>
                  <a:gd name="T41" fmla="*/ 0 h 779"/>
                  <a:gd name="T42" fmla="*/ 1094 w 1504"/>
                  <a:gd name="T4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4" h="779">
                    <a:moveTo>
                      <a:pt x="1094" y="0"/>
                    </a:moveTo>
                    <a:lnTo>
                      <a:pt x="1094" y="202"/>
                    </a:lnTo>
                    <a:lnTo>
                      <a:pt x="1210" y="202"/>
                    </a:lnTo>
                    <a:lnTo>
                      <a:pt x="1210" y="487"/>
                    </a:lnTo>
                    <a:lnTo>
                      <a:pt x="924" y="487"/>
                    </a:lnTo>
                    <a:lnTo>
                      <a:pt x="924" y="202"/>
                    </a:lnTo>
                    <a:lnTo>
                      <a:pt x="1039" y="202"/>
                    </a:lnTo>
                    <a:lnTo>
                      <a:pt x="1039" y="0"/>
                    </a:lnTo>
                    <a:lnTo>
                      <a:pt x="469" y="0"/>
                    </a:lnTo>
                    <a:lnTo>
                      <a:pt x="469" y="202"/>
                    </a:lnTo>
                    <a:lnTo>
                      <a:pt x="584" y="202"/>
                    </a:lnTo>
                    <a:lnTo>
                      <a:pt x="584" y="487"/>
                    </a:lnTo>
                    <a:lnTo>
                      <a:pt x="298" y="487"/>
                    </a:lnTo>
                    <a:lnTo>
                      <a:pt x="298" y="202"/>
                    </a:lnTo>
                    <a:lnTo>
                      <a:pt x="414" y="202"/>
                    </a:lnTo>
                    <a:lnTo>
                      <a:pt x="414" y="0"/>
                    </a:lnTo>
                    <a:lnTo>
                      <a:pt x="2" y="0"/>
                    </a:lnTo>
                    <a:cubicBezTo>
                      <a:pt x="2" y="8"/>
                      <a:pt x="0" y="18"/>
                      <a:pt x="0" y="26"/>
                    </a:cubicBezTo>
                    <a:cubicBezTo>
                      <a:pt x="0" y="443"/>
                      <a:pt x="338" y="778"/>
                      <a:pt x="751" y="778"/>
                    </a:cubicBezTo>
                    <a:cubicBezTo>
                      <a:pt x="1168" y="778"/>
                      <a:pt x="1503" y="440"/>
                      <a:pt x="1503" y="26"/>
                    </a:cubicBezTo>
                    <a:cubicBezTo>
                      <a:pt x="1503" y="15"/>
                      <a:pt x="1503" y="8"/>
                      <a:pt x="1501" y="0"/>
                    </a:cubicBezTo>
                    <a:lnTo>
                      <a:pt x="1094"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7" name="Group 316"/>
          <p:cNvGrpSpPr/>
          <p:nvPr/>
        </p:nvGrpSpPr>
        <p:grpSpPr>
          <a:xfrm>
            <a:off x="7359004" y="2580454"/>
            <a:ext cx="582945" cy="635162"/>
            <a:chOff x="598905" y="5138148"/>
            <a:chExt cx="582945" cy="635162"/>
          </a:xfrm>
        </p:grpSpPr>
        <p:sp>
          <p:nvSpPr>
            <p:cNvPr id="280" name="Rectangle 279"/>
            <p:cNvSpPr/>
            <p:nvPr/>
          </p:nvSpPr>
          <p:spPr>
            <a:xfrm>
              <a:off x="59890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7" name="Freeform 14"/>
            <p:cNvSpPr>
              <a:spLocks noChangeArrowheads="1"/>
            </p:cNvSpPr>
            <p:nvPr/>
          </p:nvSpPr>
          <p:spPr bwMode="auto">
            <a:xfrm>
              <a:off x="669812" y="5232021"/>
              <a:ext cx="448739" cy="447427"/>
            </a:xfrm>
            <a:custGeom>
              <a:avLst/>
              <a:gdLst>
                <a:gd name="T0" fmla="*/ 753 w 1506"/>
                <a:gd name="T1" fmla="*/ 0 h 1505"/>
                <a:gd name="T2" fmla="*/ 0 w 1506"/>
                <a:gd name="T3" fmla="*/ 752 h 1505"/>
                <a:gd name="T4" fmla="*/ 753 w 1506"/>
                <a:gd name="T5" fmla="*/ 1504 h 1505"/>
                <a:gd name="T6" fmla="*/ 1505 w 1506"/>
                <a:gd name="T7" fmla="*/ 752 h 1505"/>
                <a:gd name="T8" fmla="*/ 753 w 1506"/>
                <a:gd name="T9" fmla="*/ 0 h 1505"/>
                <a:gd name="T10" fmla="*/ 1104 w 1506"/>
                <a:gd name="T11" fmla="*/ 1030 h 1505"/>
                <a:gd name="T12" fmla="*/ 782 w 1506"/>
                <a:gd name="T13" fmla="*/ 1030 h 1505"/>
                <a:gd name="T14" fmla="*/ 782 w 1506"/>
                <a:gd name="T15" fmla="*/ 791 h 1505"/>
                <a:gd name="T16" fmla="*/ 858 w 1506"/>
                <a:gd name="T17" fmla="*/ 873 h 1505"/>
                <a:gd name="T18" fmla="*/ 897 w 1506"/>
                <a:gd name="T19" fmla="*/ 836 h 1505"/>
                <a:gd name="T20" fmla="*/ 753 w 1506"/>
                <a:gd name="T21" fmla="*/ 681 h 1505"/>
                <a:gd name="T22" fmla="*/ 609 w 1506"/>
                <a:gd name="T23" fmla="*/ 836 h 1505"/>
                <a:gd name="T24" fmla="*/ 648 w 1506"/>
                <a:gd name="T25" fmla="*/ 873 h 1505"/>
                <a:gd name="T26" fmla="*/ 724 w 1506"/>
                <a:gd name="T27" fmla="*/ 791 h 1505"/>
                <a:gd name="T28" fmla="*/ 724 w 1506"/>
                <a:gd name="T29" fmla="*/ 1030 h 1505"/>
                <a:gd name="T30" fmla="*/ 428 w 1506"/>
                <a:gd name="T31" fmla="*/ 1030 h 1505"/>
                <a:gd name="T32" fmla="*/ 205 w 1506"/>
                <a:gd name="T33" fmla="*/ 815 h 1505"/>
                <a:gd name="T34" fmla="*/ 428 w 1506"/>
                <a:gd name="T35" fmla="*/ 555 h 1505"/>
                <a:gd name="T36" fmla="*/ 433 w 1506"/>
                <a:gd name="T37" fmla="*/ 555 h 1505"/>
                <a:gd name="T38" fmla="*/ 651 w 1506"/>
                <a:gd name="T39" fmla="*/ 382 h 1505"/>
                <a:gd name="T40" fmla="*/ 834 w 1506"/>
                <a:gd name="T41" fmla="*/ 479 h 1505"/>
                <a:gd name="T42" fmla="*/ 900 w 1506"/>
                <a:gd name="T43" fmla="*/ 469 h 1505"/>
                <a:gd name="T44" fmla="*/ 1088 w 1506"/>
                <a:gd name="T45" fmla="*/ 608 h 1505"/>
                <a:gd name="T46" fmla="*/ 1107 w 1506"/>
                <a:gd name="T47" fmla="*/ 608 h 1505"/>
                <a:gd name="T48" fmla="*/ 1303 w 1506"/>
                <a:gd name="T49" fmla="*/ 810 h 1505"/>
                <a:gd name="T50" fmla="*/ 1104 w 1506"/>
                <a:gd name="T51" fmla="*/ 103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6" h="1505">
                  <a:moveTo>
                    <a:pt x="753" y="0"/>
                  </a:moveTo>
                  <a:cubicBezTo>
                    <a:pt x="336" y="0"/>
                    <a:pt x="0" y="338"/>
                    <a:pt x="0" y="752"/>
                  </a:cubicBezTo>
                  <a:cubicBezTo>
                    <a:pt x="0" y="1169"/>
                    <a:pt x="339" y="1504"/>
                    <a:pt x="753" y="1504"/>
                  </a:cubicBezTo>
                  <a:cubicBezTo>
                    <a:pt x="1170" y="1504"/>
                    <a:pt x="1505" y="1166"/>
                    <a:pt x="1505" y="752"/>
                  </a:cubicBezTo>
                  <a:cubicBezTo>
                    <a:pt x="1505" y="335"/>
                    <a:pt x="1170" y="0"/>
                    <a:pt x="753" y="0"/>
                  </a:cubicBezTo>
                  <a:close/>
                  <a:moveTo>
                    <a:pt x="1104" y="1030"/>
                  </a:moveTo>
                  <a:lnTo>
                    <a:pt x="782" y="1030"/>
                  </a:lnTo>
                  <a:lnTo>
                    <a:pt x="782" y="791"/>
                  </a:lnTo>
                  <a:lnTo>
                    <a:pt x="858" y="873"/>
                  </a:lnTo>
                  <a:lnTo>
                    <a:pt x="897" y="836"/>
                  </a:lnTo>
                  <a:lnTo>
                    <a:pt x="753" y="681"/>
                  </a:lnTo>
                  <a:lnTo>
                    <a:pt x="609" y="836"/>
                  </a:lnTo>
                  <a:lnTo>
                    <a:pt x="648" y="873"/>
                  </a:lnTo>
                  <a:lnTo>
                    <a:pt x="724" y="791"/>
                  </a:lnTo>
                  <a:lnTo>
                    <a:pt x="724" y="1030"/>
                  </a:lnTo>
                  <a:lnTo>
                    <a:pt x="428" y="1030"/>
                  </a:lnTo>
                  <a:cubicBezTo>
                    <a:pt x="305" y="1030"/>
                    <a:pt x="205" y="941"/>
                    <a:pt x="205" y="815"/>
                  </a:cubicBezTo>
                  <a:cubicBezTo>
                    <a:pt x="205" y="679"/>
                    <a:pt x="289" y="579"/>
                    <a:pt x="428" y="555"/>
                  </a:cubicBezTo>
                  <a:cubicBezTo>
                    <a:pt x="430" y="555"/>
                    <a:pt x="433" y="555"/>
                    <a:pt x="433" y="555"/>
                  </a:cubicBezTo>
                  <a:cubicBezTo>
                    <a:pt x="457" y="456"/>
                    <a:pt x="546" y="382"/>
                    <a:pt x="651" y="382"/>
                  </a:cubicBezTo>
                  <a:cubicBezTo>
                    <a:pt x="727" y="382"/>
                    <a:pt x="795" y="422"/>
                    <a:pt x="834" y="479"/>
                  </a:cubicBezTo>
                  <a:cubicBezTo>
                    <a:pt x="855" y="471"/>
                    <a:pt x="876" y="469"/>
                    <a:pt x="900" y="469"/>
                  </a:cubicBezTo>
                  <a:cubicBezTo>
                    <a:pt x="989" y="469"/>
                    <a:pt x="1062" y="526"/>
                    <a:pt x="1088" y="608"/>
                  </a:cubicBezTo>
                  <a:cubicBezTo>
                    <a:pt x="1094" y="608"/>
                    <a:pt x="1099" y="608"/>
                    <a:pt x="1107" y="608"/>
                  </a:cubicBezTo>
                  <a:cubicBezTo>
                    <a:pt x="1225" y="623"/>
                    <a:pt x="1303" y="707"/>
                    <a:pt x="1303" y="810"/>
                  </a:cubicBezTo>
                  <a:cubicBezTo>
                    <a:pt x="1303" y="920"/>
                    <a:pt x="1214" y="1030"/>
                    <a:pt x="1104" y="103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8" name="Group 317"/>
          <p:cNvGrpSpPr/>
          <p:nvPr/>
        </p:nvGrpSpPr>
        <p:grpSpPr>
          <a:xfrm>
            <a:off x="7323720" y="5264955"/>
            <a:ext cx="582945" cy="635162"/>
            <a:chOff x="1646655" y="5138148"/>
            <a:chExt cx="582945" cy="635162"/>
          </a:xfrm>
        </p:grpSpPr>
        <p:sp>
          <p:nvSpPr>
            <p:cNvPr id="279" name="Rectangle 278"/>
            <p:cNvSpPr/>
            <p:nvPr/>
          </p:nvSpPr>
          <p:spPr>
            <a:xfrm>
              <a:off x="1646655" y="513814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8" name="Freeform 15"/>
            <p:cNvSpPr>
              <a:spLocks noChangeArrowheads="1"/>
            </p:cNvSpPr>
            <p:nvPr/>
          </p:nvSpPr>
          <p:spPr bwMode="auto">
            <a:xfrm>
              <a:off x="1706838" y="5232021"/>
              <a:ext cx="448739" cy="447427"/>
            </a:xfrm>
            <a:custGeom>
              <a:avLst/>
              <a:gdLst>
                <a:gd name="T0" fmla="*/ 752 w 1506"/>
                <a:gd name="T1" fmla="*/ 0 h 1505"/>
                <a:gd name="T2" fmla="*/ 0 w 1506"/>
                <a:gd name="T3" fmla="*/ 752 h 1505"/>
                <a:gd name="T4" fmla="*/ 752 w 1506"/>
                <a:gd name="T5" fmla="*/ 1504 h 1505"/>
                <a:gd name="T6" fmla="*/ 1505 w 1506"/>
                <a:gd name="T7" fmla="*/ 752 h 1505"/>
                <a:gd name="T8" fmla="*/ 752 w 1506"/>
                <a:gd name="T9" fmla="*/ 0 h 1505"/>
                <a:gd name="T10" fmla="*/ 1311 w 1506"/>
                <a:gd name="T11" fmla="*/ 755 h 1505"/>
                <a:gd name="T12" fmla="*/ 768 w 1506"/>
                <a:gd name="T13" fmla="*/ 755 h 1505"/>
                <a:gd name="T14" fmla="*/ 768 w 1506"/>
                <a:gd name="T15" fmla="*/ 652 h 1505"/>
                <a:gd name="T16" fmla="*/ 1219 w 1506"/>
                <a:gd name="T17" fmla="*/ 652 h 1505"/>
                <a:gd name="T18" fmla="*/ 1311 w 1506"/>
                <a:gd name="T19" fmla="*/ 755 h 1505"/>
                <a:gd name="T20" fmla="*/ 881 w 1506"/>
                <a:gd name="T21" fmla="*/ 505 h 1505"/>
                <a:gd name="T22" fmla="*/ 1009 w 1506"/>
                <a:gd name="T23" fmla="*/ 505 h 1505"/>
                <a:gd name="T24" fmla="*/ 1098 w 1506"/>
                <a:gd name="T25" fmla="*/ 608 h 1505"/>
                <a:gd name="T26" fmla="*/ 881 w 1506"/>
                <a:gd name="T27" fmla="*/ 608 h 1505"/>
                <a:gd name="T28" fmla="*/ 881 w 1506"/>
                <a:gd name="T29" fmla="*/ 505 h 1505"/>
                <a:gd name="T30" fmla="*/ 653 w 1506"/>
                <a:gd name="T31" fmla="*/ 390 h 1505"/>
                <a:gd name="T32" fmla="*/ 818 w 1506"/>
                <a:gd name="T33" fmla="*/ 461 h 1505"/>
                <a:gd name="T34" fmla="*/ 480 w 1506"/>
                <a:gd name="T35" fmla="*/ 461 h 1505"/>
                <a:gd name="T36" fmla="*/ 653 w 1506"/>
                <a:gd name="T37" fmla="*/ 390 h 1505"/>
                <a:gd name="T38" fmla="*/ 475 w 1506"/>
                <a:gd name="T39" fmla="*/ 505 h 1505"/>
                <a:gd name="T40" fmla="*/ 834 w 1506"/>
                <a:gd name="T41" fmla="*/ 505 h 1505"/>
                <a:gd name="T42" fmla="*/ 834 w 1506"/>
                <a:gd name="T43" fmla="*/ 608 h 1505"/>
                <a:gd name="T44" fmla="*/ 475 w 1506"/>
                <a:gd name="T45" fmla="*/ 608 h 1505"/>
                <a:gd name="T46" fmla="*/ 475 w 1506"/>
                <a:gd name="T47" fmla="*/ 505 h 1505"/>
                <a:gd name="T48" fmla="*/ 430 w 1506"/>
                <a:gd name="T49" fmla="*/ 550 h 1505"/>
                <a:gd name="T50" fmla="*/ 430 w 1506"/>
                <a:gd name="T51" fmla="*/ 608 h 1505"/>
                <a:gd name="T52" fmla="*/ 299 w 1506"/>
                <a:gd name="T53" fmla="*/ 608 h 1505"/>
                <a:gd name="T54" fmla="*/ 430 w 1506"/>
                <a:gd name="T55" fmla="*/ 550 h 1505"/>
                <a:gd name="T56" fmla="*/ 252 w 1506"/>
                <a:gd name="T57" fmla="*/ 652 h 1505"/>
                <a:gd name="T58" fmla="*/ 724 w 1506"/>
                <a:gd name="T59" fmla="*/ 652 h 1505"/>
                <a:gd name="T60" fmla="*/ 724 w 1506"/>
                <a:gd name="T61" fmla="*/ 755 h 1505"/>
                <a:gd name="T62" fmla="*/ 202 w 1506"/>
                <a:gd name="T63" fmla="*/ 755 h 1505"/>
                <a:gd name="T64" fmla="*/ 252 w 1506"/>
                <a:gd name="T65" fmla="*/ 652 h 1505"/>
                <a:gd name="T66" fmla="*/ 189 w 1506"/>
                <a:gd name="T67" fmla="*/ 836 h 1505"/>
                <a:gd name="T68" fmla="*/ 191 w 1506"/>
                <a:gd name="T69" fmla="*/ 802 h 1505"/>
                <a:gd name="T70" fmla="*/ 498 w 1506"/>
                <a:gd name="T71" fmla="*/ 802 h 1505"/>
                <a:gd name="T72" fmla="*/ 498 w 1506"/>
                <a:gd name="T73" fmla="*/ 904 h 1505"/>
                <a:gd name="T74" fmla="*/ 202 w 1506"/>
                <a:gd name="T75" fmla="*/ 904 h 1505"/>
                <a:gd name="T76" fmla="*/ 189 w 1506"/>
                <a:gd name="T77" fmla="*/ 836 h 1505"/>
                <a:gd name="T78" fmla="*/ 721 w 1506"/>
                <a:gd name="T79" fmla="*/ 1053 h 1505"/>
                <a:gd name="T80" fmla="*/ 391 w 1506"/>
                <a:gd name="T81" fmla="*/ 1053 h 1505"/>
                <a:gd name="T82" fmla="*/ 223 w 1506"/>
                <a:gd name="T83" fmla="*/ 951 h 1505"/>
                <a:gd name="T84" fmla="*/ 721 w 1506"/>
                <a:gd name="T85" fmla="*/ 951 h 1505"/>
                <a:gd name="T86" fmla="*/ 721 w 1506"/>
                <a:gd name="T87" fmla="*/ 1053 h 1505"/>
                <a:gd name="T88" fmla="*/ 545 w 1506"/>
                <a:gd name="T89" fmla="*/ 904 h 1505"/>
                <a:gd name="T90" fmla="*/ 545 w 1506"/>
                <a:gd name="T91" fmla="*/ 802 h 1505"/>
                <a:gd name="T92" fmla="*/ 960 w 1506"/>
                <a:gd name="T93" fmla="*/ 802 h 1505"/>
                <a:gd name="T94" fmla="*/ 960 w 1506"/>
                <a:gd name="T95" fmla="*/ 904 h 1505"/>
                <a:gd name="T96" fmla="*/ 545 w 1506"/>
                <a:gd name="T97" fmla="*/ 904 h 1505"/>
                <a:gd name="T98" fmla="*/ 1143 w 1506"/>
                <a:gd name="T99" fmla="*/ 1053 h 1505"/>
                <a:gd name="T100" fmla="*/ 766 w 1506"/>
                <a:gd name="T101" fmla="*/ 1053 h 1505"/>
                <a:gd name="T102" fmla="*/ 766 w 1506"/>
                <a:gd name="T103" fmla="*/ 951 h 1505"/>
                <a:gd name="T104" fmla="*/ 1290 w 1506"/>
                <a:gd name="T105" fmla="*/ 951 h 1505"/>
                <a:gd name="T106" fmla="*/ 1143 w 1506"/>
                <a:gd name="T107" fmla="*/ 1053 h 1505"/>
                <a:gd name="T108" fmla="*/ 1004 w 1506"/>
                <a:gd name="T109" fmla="*/ 904 h 1505"/>
                <a:gd name="T110" fmla="*/ 1004 w 1506"/>
                <a:gd name="T111" fmla="*/ 802 h 1505"/>
                <a:gd name="T112" fmla="*/ 1324 w 1506"/>
                <a:gd name="T113" fmla="*/ 802 h 1505"/>
                <a:gd name="T114" fmla="*/ 1327 w 1506"/>
                <a:gd name="T115" fmla="*/ 831 h 1505"/>
                <a:gd name="T116" fmla="*/ 1313 w 1506"/>
                <a:gd name="T117" fmla="*/ 907 h 1505"/>
                <a:gd name="T118" fmla="*/ 1004 w 1506"/>
                <a:gd name="T119" fmla="*/ 907 h 1505"/>
                <a:gd name="T120" fmla="*/ 1004 w 1506"/>
                <a:gd name="T121" fmla="*/ 90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6" h="1505">
                  <a:moveTo>
                    <a:pt x="752" y="0"/>
                  </a:moveTo>
                  <a:cubicBezTo>
                    <a:pt x="336" y="0"/>
                    <a:pt x="0" y="338"/>
                    <a:pt x="0" y="752"/>
                  </a:cubicBezTo>
                  <a:cubicBezTo>
                    <a:pt x="0" y="1169"/>
                    <a:pt x="338" y="1504"/>
                    <a:pt x="752" y="1504"/>
                  </a:cubicBezTo>
                  <a:cubicBezTo>
                    <a:pt x="1169" y="1504"/>
                    <a:pt x="1505" y="1166"/>
                    <a:pt x="1505" y="752"/>
                  </a:cubicBezTo>
                  <a:cubicBezTo>
                    <a:pt x="1505" y="335"/>
                    <a:pt x="1167" y="0"/>
                    <a:pt x="752" y="0"/>
                  </a:cubicBezTo>
                  <a:close/>
                  <a:moveTo>
                    <a:pt x="1311" y="755"/>
                  </a:moveTo>
                  <a:lnTo>
                    <a:pt x="768" y="755"/>
                  </a:lnTo>
                  <a:lnTo>
                    <a:pt x="768" y="652"/>
                  </a:lnTo>
                  <a:lnTo>
                    <a:pt x="1219" y="652"/>
                  </a:lnTo>
                  <a:cubicBezTo>
                    <a:pt x="1264" y="679"/>
                    <a:pt x="1295" y="713"/>
                    <a:pt x="1311" y="755"/>
                  </a:cubicBezTo>
                  <a:close/>
                  <a:moveTo>
                    <a:pt x="881" y="505"/>
                  </a:moveTo>
                  <a:lnTo>
                    <a:pt x="1009" y="505"/>
                  </a:lnTo>
                  <a:cubicBezTo>
                    <a:pt x="1049" y="529"/>
                    <a:pt x="1080" y="566"/>
                    <a:pt x="1098" y="608"/>
                  </a:cubicBezTo>
                  <a:lnTo>
                    <a:pt x="881" y="608"/>
                  </a:lnTo>
                  <a:lnTo>
                    <a:pt x="881" y="505"/>
                  </a:lnTo>
                  <a:close/>
                  <a:moveTo>
                    <a:pt x="653" y="390"/>
                  </a:moveTo>
                  <a:cubicBezTo>
                    <a:pt x="718" y="390"/>
                    <a:pt x="776" y="416"/>
                    <a:pt x="818" y="461"/>
                  </a:cubicBezTo>
                  <a:lnTo>
                    <a:pt x="480" y="461"/>
                  </a:lnTo>
                  <a:cubicBezTo>
                    <a:pt x="519" y="414"/>
                    <a:pt x="582" y="390"/>
                    <a:pt x="653" y="390"/>
                  </a:cubicBezTo>
                  <a:close/>
                  <a:moveTo>
                    <a:pt x="475" y="505"/>
                  </a:moveTo>
                  <a:lnTo>
                    <a:pt x="834" y="505"/>
                  </a:lnTo>
                  <a:lnTo>
                    <a:pt x="834" y="608"/>
                  </a:lnTo>
                  <a:lnTo>
                    <a:pt x="475" y="608"/>
                  </a:lnTo>
                  <a:lnTo>
                    <a:pt x="475" y="505"/>
                  </a:lnTo>
                  <a:close/>
                  <a:moveTo>
                    <a:pt x="430" y="550"/>
                  </a:moveTo>
                  <a:lnTo>
                    <a:pt x="430" y="608"/>
                  </a:lnTo>
                  <a:lnTo>
                    <a:pt x="299" y="608"/>
                  </a:lnTo>
                  <a:cubicBezTo>
                    <a:pt x="336" y="579"/>
                    <a:pt x="378" y="558"/>
                    <a:pt x="430" y="550"/>
                  </a:cubicBezTo>
                  <a:close/>
                  <a:moveTo>
                    <a:pt x="252" y="652"/>
                  </a:moveTo>
                  <a:lnTo>
                    <a:pt x="724" y="652"/>
                  </a:lnTo>
                  <a:lnTo>
                    <a:pt x="724" y="755"/>
                  </a:lnTo>
                  <a:lnTo>
                    <a:pt x="202" y="755"/>
                  </a:lnTo>
                  <a:cubicBezTo>
                    <a:pt x="212" y="718"/>
                    <a:pt x="228" y="684"/>
                    <a:pt x="252" y="652"/>
                  </a:cubicBezTo>
                  <a:close/>
                  <a:moveTo>
                    <a:pt x="189" y="836"/>
                  </a:moveTo>
                  <a:cubicBezTo>
                    <a:pt x="189" y="825"/>
                    <a:pt x="191" y="815"/>
                    <a:pt x="191" y="802"/>
                  </a:cubicBezTo>
                  <a:lnTo>
                    <a:pt x="498" y="802"/>
                  </a:lnTo>
                  <a:lnTo>
                    <a:pt x="498" y="904"/>
                  </a:lnTo>
                  <a:lnTo>
                    <a:pt x="202" y="904"/>
                  </a:lnTo>
                  <a:cubicBezTo>
                    <a:pt x="194" y="883"/>
                    <a:pt x="189" y="859"/>
                    <a:pt x="189" y="836"/>
                  </a:cubicBezTo>
                  <a:close/>
                  <a:moveTo>
                    <a:pt x="721" y="1053"/>
                  </a:moveTo>
                  <a:lnTo>
                    <a:pt x="391" y="1053"/>
                  </a:lnTo>
                  <a:cubicBezTo>
                    <a:pt x="320" y="1046"/>
                    <a:pt x="260" y="1006"/>
                    <a:pt x="223" y="951"/>
                  </a:cubicBezTo>
                  <a:lnTo>
                    <a:pt x="721" y="951"/>
                  </a:lnTo>
                  <a:lnTo>
                    <a:pt x="721" y="1053"/>
                  </a:lnTo>
                  <a:close/>
                  <a:moveTo>
                    <a:pt x="545" y="904"/>
                  </a:moveTo>
                  <a:lnTo>
                    <a:pt x="545" y="802"/>
                  </a:lnTo>
                  <a:lnTo>
                    <a:pt x="960" y="802"/>
                  </a:lnTo>
                  <a:lnTo>
                    <a:pt x="960" y="904"/>
                  </a:lnTo>
                  <a:lnTo>
                    <a:pt x="545" y="904"/>
                  </a:lnTo>
                  <a:close/>
                  <a:moveTo>
                    <a:pt x="1143" y="1053"/>
                  </a:moveTo>
                  <a:lnTo>
                    <a:pt x="766" y="1053"/>
                  </a:lnTo>
                  <a:lnTo>
                    <a:pt x="766" y="951"/>
                  </a:lnTo>
                  <a:lnTo>
                    <a:pt x="1290" y="951"/>
                  </a:lnTo>
                  <a:cubicBezTo>
                    <a:pt x="1258" y="1004"/>
                    <a:pt x="1206" y="1046"/>
                    <a:pt x="1143" y="1053"/>
                  </a:cubicBezTo>
                  <a:close/>
                  <a:moveTo>
                    <a:pt x="1004" y="904"/>
                  </a:moveTo>
                  <a:lnTo>
                    <a:pt x="1004" y="802"/>
                  </a:lnTo>
                  <a:lnTo>
                    <a:pt x="1324" y="802"/>
                  </a:lnTo>
                  <a:cubicBezTo>
                    <a:pt x="1324" y="810"/>
                    <a:pt x="1327" y="820"/>
                    <a:pt x="1327" y="831"/>
                  </a:cubicBezTo>
                  <a:cubicBezTo>
                    <a:pt x="1327" y="857"/>
                    <a:pt x="1321" y="880"/>
                    <a:pt x="1313" y="907"/>
                  </a:cubicBezTo>
                  <a:lnTo>
                    <a:pt x="1004" y="907"/>
                  </a:lnTo>
                  <a:lnTo>
                    <a:pt x="1004" y="90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9" name="Group 318"/>
          <p:cNvGrpSpPr/>
          <p:nvPr/>
        </p:nvGrpSpPr>
        <p:grpSpPr>
          <a:xfrm>
            <a:off x="8291497" y="5297907"/>
            <a:ext cx="728790" cy="602094"/>
            <a:chOff x="2608290" y="5138148"/>
            <a:chExt cx="728790" cy="602094"/>
          </a:xfrm>
        </p:grpSpPr>
        <p:sp>
          <p:nvSpPr>
            <p:cNvPr id="278" name="Rectangle 277"/>
            <p:cNvSpPr/>
            <p:nvPr/>
          </p:nvSpPr>
          <p:spPr>
            <a:xfrm>
              <a:off x="2608290" y="5138148"/>
              <a:ext cx="728790" cy="60209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6" name="Group 235"/>
            <p:cNvGrpSpPr/>
            <p:nvPr/>
          </p:nvGrpSpPr>
          <p:grpSpPr>
            <a:xfrm>
              <a:off x="2691708" y="5235297"/>
              <a:ext cx="557643" cy="388382"/>
              <a:chOff x="2158952" y="5020277"/>
              <a:chExt cx="674688" cy="469900"/>
            </a:xfrm>
          </p:grpSpPr>
          <p:sp>
            <p:nvSpPr>
              <p:cNvPr id="177" name="Freeform 4"/>
              <p:cNvSpPr>
                <a:spLocks noChangeArrowheads="1"/>
              </p:cNvSpPr>
              <p:nvPr/>
            </p:nvSpPr>
            <p:spPr bwMode="auto">
              <a:xfrm>
                <a:off x="2393902" y="5256814"/>
                <a:ext cx="28575" cy="31750"/>
              </a:xfrm>
              <a:custGeom>
                <a:avLst/>
                <a:gdLst>
                  <a:gd name="T0" fmla="*/ 0 w 80"/>
                  <a:gd name="T1" fmla="*/ 44 h 90"/>
                  <a:gd name="T2" fmla="*/ 39 w 80"/>
                  <a:gd name="T3" fmla="*/ 89 h 90"/>
                  <a:gd name="T4" fmla="*/ 79 w 80"/>
                  <a:gd name="T5" fmla="*/ 57 h 90"/>
                  <a:gd name="T6" fmla="*/ 79 w 80"/>
                  <a:gd name="T7" fmla="*/ 21 h 90"/>
                  <a:gd name="T8" fmla="*/ 39 w 80"/>
                  <a:gd name="T9" fmla="*/ 0 h 90"/>
                  <a:gd name="T10" fmla="*/ 0 w 80"/>
                  <a:gd name="T11" fmla="*/ 44 h 90"/>
                </a:gdLst>
                <a:ahLst/>
                <a:cxnLst>
                  <a:cxn ang="0">
                    <a:pos x="T0" y="T1"/>
                  </a:cxn>
                  <a:cxn ang="0">
                    <a:pos x="T2" y="T3"/>
                  </a:cxn>
                  <a:cxn ang="0">
                    <a:pos x="T4" y="T5"/>
                  </a:cxn>
                  <a:cxn ang="0">
                    <a:pos x="T6" y="T7"/>
                  </a:cxn>
                  <a:cxn ang="0">
                    <a:pos x="T8" y="T9"/>
                  </a:cxn>
                  <a:cxn ang="0">
                    <a:pos x="T10" y="T11"/>
                  </a:cxn>
                </a:cxnLst>
                <a:rect l="0" t="0" r="r" b="b"/>
                <a:pathLst>
                  <a:path w="80" h="90">
                    <a:moveTo>
                      <a:pt x="0" y="44"/>
                    </a:moveTo>
                    <a:cubicBezTo>
                      <a:pt x="0" y="68"/>
                      <a:pt x="13" y="89"/>
                      <a:pt x="39" y="89"/>
                    </a:cubicBezTo>
                    <a:cubicBezTo>
                      <a:pt x="55" y="89"/>
                      <a:pt x="71" y="78"/>
                      <a:pt x="79" y="57"/>
                    </a:cubicBezTo>
                    <a:lnTo>
                      <a:pt x="79" y="21"/>
                    </a:lnTo>
                    <a:cubicBezTo>
                      <a:pt x="68" y="8"/>
                      <a:pt x="52" y="0"/>
                      <a:pt x="39" y="0"/>
                    </a:cubicBezTo>
                    <a:cubicBezTo>
                      <a:pt x="10" y="0"/>
                      <a:pt x="0" y="23"/>
                      <a:pt x="0" y="4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5"/>
              <p:cNvSpPr>
                <a:spLocks noChangeArrowheads="1"/>
              </p:cNvSpPr>
              <p:nvPr/>
            </p:nvSpPr>
            <p:spPr bwMode="auto">
              <a:xfrm>
                <a:off x="2158952" y="5147277"/>
                <a:ext cx="471488" cy="273050"/>
              </a:xfrm>
              <a:custGeom>
                <a:avLst/>
                <a:gdLst>
                  <a:gd name="T0" fmla="*/ 1206 w 1309"/>
                  <a:gd name="T1" fmla="*/ 0 h 758"/>
                  <a:gd name="T2" fmla="*/ 0 w 1309"/>
                  <a:gd name="T3" fmla="*/ 0 h 758"/>
                  <a:gd name="T4" fmla="*/ 0 w 1309"/>
                  <a:gd name="T5" fmla="*/ 125 h 758"/>
                  <a:gd name="T6" fmla="*/ 0 w 1309"/>
                  <a:gd name="T7" fmla="*/ 125 h 758"/>
                  <a:gd name="T8" fmla="*/ 571 w 1309"/>
                  <a:gd name="T9" fmla="*/ 705 h 758"/>
                  <a:gd name="T10" fmla="*/ 697 w 1309"/>
                  <a:gd name="T11" fmla="*/ 757 h 758"/>
                  <a:gd name="T12" fmla="*/ 697 w 1309"/>
                  <a:gd name="T13" fmla="*/ 757 h 758"/>
                  <a:gd name="T14" fmla="*/ 823 w 1309"/>
                  <a:gd name="T15" fmla="*/ 705 h 758"/>
                  <a:gd name="T16" fmla="*/ 1308 w 1309"/>
                  <a:gd name="T17" fmla="*/ 212 h 758"/>
                  <a:gd name="T18" fmla="*/ 1206 w 1309"/>
                  <a:gd name="T19" fmla="*/ 0 h 758"/>
                  <a:gd name="T20" fmla="*/ 794 w 1309"/>
                  <a:gd name="T21" fmla="*/ 445 h 758"/>
                  <a:gd name="T22" fmla="*/ 739 w 1309"/>
                  <a:gd name="T23" fmla="*/ 406 h 758"/>
                  <a:gd name="T24" fmla="*/ 681 w 1309"/>
                  <a:gd name="T25" fmla="*/ 435 h 758"/>
                  <a:gd name="T26" fmla="*/ 603 w 1309"/>
                  <a:gd name="T27" fmla="*/ 348 h 758"/>
                  <a:gd name="T28" fmla="*/ 681 w 1309"/>
                  <a:gd name="T29" fmla="*/ 259 h 758"/>
                  <a:gd name="T30" fmla="*/ 729 w 1309"/>
                  <a:gd name="T31" fmla="*/ 280 h 758"/>
                  <a:gd name="T32" fmla="*/ 729 w 1309"/>
                  <a:gd name="T33" fmla="*/ 272 h 758"/>
                  <a:gd name="T34" fmla="*/ 736 w 1309"/>
                  <a:gd name="T35" fmla="*/ 264 h 758"/>
                  <a:gd name="T36" fmla="*/ 768 w 1309"/>
                  <a:gd name="T37" fmla="*/ 264 h 758"/>
                  <a:gd name="T38" fmla="*/ 776 w 1309"/>
                  <a:gd name="T39" fmla="*/ 272 h 758"/>
                  <a:gd name="T40" fmla="*/ 776 w 1309"/>
                  <a:gd name="T41" fmla="*/ 346 h 758"/>
                  <a:gd name="T42" fmla="*/ 797 w 1309"/>
                  <a:gd name="T43" fmla="*/ 401 h 758"/>
                  <a:gd name="T44" fmla="*/ 828 w 1309"/>
                  <a:gd name="T45" fmla="*/ 340 h 758"/>
                  <a:gd name="T46" fmla="*/ 697 w 1309"/>
                  <a:gd name="T47" fmla="*/ 215 h 758"/>
                  <a:gd name="T48" fmla="*/ 569 w 1309"/>
                  <a:gd name="T49" fmla="*/ 348 h 758"/>
                  <a:gd name="T50" fmla="*/ 697 w 1309"/>
                  <a:gd name="T51" fmla="*/ 482 h 758"/>
                  <a:gd name="T52" fmla="*/ 750 w 1309"/>
                  <a:gd name="T53" fmla="*/ 471 h 758"/>
                  <a:gd name="T54" fmla="*/ 760 w 1309"/>
                  <a:gd name="T55" fmla="*/ 474 h 758"/>
                  <a:gd name="T56" fmla="*/ 776 w 1309"/>
                  <a:gd name="T57" fmla="*/ 503 h 758"/>
                  <a:gd name="T58" fmla="*/ 773 w 1309"/>
                  <a:gd name="T59" fmla="*/ 513 h 758"/>
                  <a:gd name="T60" fmla="*/ 697 w 1309"/>
                  <a:gd name="T61" fmla="*/ 529 h 758"/>
                  <a:gd name="T62" fmla="*/ 516 w 1309"/>
                  <a:gd name="T63" fmla="*/ 348 h 758"/>
                  <a:gd name="T64" fmla="*/ 700 w 1309"/>
                  <a:gd name="T65" fmla="*/ 167 h 758"/>
                  <a:gd name="T66" fmla="*/ 886 w 1309"/>
                  <a:gd name="T67" fmla="*/ 338 h 758"/>
                  <a:gd name="T68" fmla="*/ 794 w 1309"/>
                  <a:gd name="T69"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9" h="758">
                    <a:moveTo>
                      <a:pt x="1206" y="0"/>
                    </a:moveTo>
                    <a:lnTo>
                      <a:pt x="0" y="0"/>
                    </a:lnTo>
                    <a:lnTo>
                      <a:pt x="0" y="125"/>
                    </a:lnTo>
                    <a:lnTo>
                      <a:pt x="0" y="125"/>
                    </a:lnTo>
                    <a:lnTo>
                      <a:pt x="571" y="705"/>
                    </a:lnTo>
                    <a:cubicBezTo>
                      <a:pt x="605" y="739"/>
                      <a:pt x="650" y="757"/>
                      <a:pt x="697" y="757"/>
                    </a:cubicBezTo>
                    <a:lnTo>
                      <a:pt x="697" y="757"/>
                    </a:lnTo>
                    <a:cubicBezTo>
                      <a:pt x="744" y="757"/>
                      <a:pt x="789" y="739"/>
                      <a:pt x="823" y="705"/>
                    </a:cubicBezTo>
                    <a:lnTo>
                      <a:pt x="1308" y="212"/>
                    </a:lnTo>
                    <a:cubicBezTo>
                      <a:pt x="1250" y="154"/>
                      <a:pt x="1216" y="81"/>
                      <a:pt x="1206" y="0"/>
                    </a:cubicBezTo>
                    <a:close/>
                    <a:moveTo>
                      <a:pt x="794" y="445"/>
                    </a:moveTo>
                    <a:cubicBezTo>
                      <a:pt x="773" y="445"/>
                      <a:pt x="752" y="437"/>
                      <a:pt x="739" y="406"/>
                    </a:cubicBezTo>
                    <a:cubicBezTo>
                      <a:pt x="729" y="424"/>
                      <a:pt x="705" y="435"/>
                      <a:pt x="681" y="435"/>
                    </a:cubicBezTo>
                    <a:cubicBezTo>
                      <a:pt x="634" y="435"/>
                      <a:pt x="603" y="395"/>
                      <a:pt x="603" y="348"/>
                    </a:cubicBezTo>
                    <a:cubicBezTo>
                      <a:pt x="603" y="306"/>
                      <a:pt x="632" y="259"/>
                      <a:pt x="681" y="259"/>
                    </a:cubicBezTo>
                    <a:cubicBezTo>
                      <a:pt x="697" y="259"/>
                      <a:pt x="718" y="267"/>
                      <a:pt x="729" y="280"/>
                    </a:cubicBezTo>
                    <a:lnTo>
                      <a:pt x="729" y="272"/>
                    </a:lnTo>
                    <a:cubicBezTo>
                      <a:pt x="729" y="267"/>
                      <a:pt x="731" y="264"/>
                      <a:pt x="736" y="264"/>
                    </a:cubicBezTo>
                    <a:lnTo>
                      <a:pt x="768" y="264"/>
                    </a:lnTo>
                    <a:cubicBezTo>
                      <a:pt x="773" y="264"/>
                      <a:pt x="776" y="267"/>
                      <a:pt x="776" y="272"/>
                    </a:cubicBezTo>
                    <a:lnTo>
                      <a:pt x="776" y="346"/>
                    </a:lnTo>
                    <a:cubicBezTo>
                      <a:pt x="776" y="388"/>
                      <a:pt x="784" y="401"/>
                      <a:pt x="797" y="401"/>
                    </a:cubicBezTo>
                    <a:cubicBezTo>
                      <a:pt x="818" y="401"/>
                      <a:pt x="828" y="369"/>
                      <a:pt x="828" y="340"/>
                    </a:cubicBezTo>
                    <a:cubicBezTo>
                      <a:pt x="828" y="262"/>
                      <a:pt x="778" y="215"/>
                      <a:pt x="697" y="215"/>
                    </a:cubicBezTo>
                    <a:cubicBezTo>
                      <a:pt x="624" y="215"/>
                      <a:pt x="569" y="272"/>
                      <a:pt x="569" y="348"/>
                    </a:cubicBezTo>
                    <a:cubicBezTo>
                      <a:pt x="569" y="422"/>
                      <a:pt x="624" y="482"/>
                      <a:pt x="697" y="482"/>
                    </a:cubicBezTo>
                    <a:cubicBezTo>
                      <a:pt x="715" y="482"/>
                      <a:pt x="734" y="479"/>
                      <a:pt x="750" y="471"/>
                    </a:cubicBezTo>
                    <a:cubicBezTo>
                      <a:pt x="752" y="469"/>
                      <a:pt x="757" y="471"/>
                      <a:pt x="760" y="474"/>
                    </a:cubicBezTo>
                    <a:lnTo>
                      <a:pt x="776" y="503"/>
                    </a:lnTo>
                    <a:cubicBezTo>
                      <a:pt x="778" y="506"/>
                      <a:pt x="776" y="511"/>
                      <a:pt x="773" y="513"/>
                    </a:cubicBezTo>
                    <a:cubicBezTo>
                      <a:pt x="747" y="524"/>
                      <a:pt x="723" y="529"/>
                      <a:pt x="697" y="529"/>
                    </a:cubicBezTo>
                    <a:cubicBezTo>
                      <a:pt x="597" y="529"/>
                      <a:pt x="516" y="448"/>
                      <a:pt x="516" y="348"/>
                    </a:cubicBezTo>
                    <a:cubicBezTo>
                      <a:pt x="516" y="246"/>
                      <a:pt x="597" y="167"/>
                      <a:pt x="700" y="167"/>
                    </a:cubicBezTo>
                    <a:cubicBezTo>
                      <a:pt x="805" y="167"/>
                      <a:pt x="886" y="236"/>
                      <a:pt x="886" y="338"/>
                    </a:cubicBezTo>
                    <a:cubicBezTo>
                      <a:pt x="878" y="395"/>
                      <a:pt x="852" y="445"/>
                      <a:pt x="794" y="44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6"/>
              <p:cNvSpPr>
                <a:spLocks noChangeArrowheads="1"/>
              </p:cNvSpPr>
              <p:nvPr/>
            </p:nvSpPr>
            <p:spPr bwMode="auto">
              <a:xfrm>
                <a:off x="2276427" y="5026627"/>
                <a:ext cx="369888" cy="33337"/>
              </a:xfrm>
              <a:custGeom>
                <a:avLst/>
                <a:gdLst>
                  <a:gd name="T0" fmla="*/ 1027 w 1028"/>
                  <a:gd name="T1" fmla="*/ 0 h 92"/>
                  <a:gd name="T2" fmla="*/ 0 w 1028"/>
                  <a:gd name="T3" fmla="*/ 0 h 92"/>
                  <a:gd name="T4" fmla="*/ 0 w 1028"/>
                  <a:gd name="T5" fmla="*/ 91 h 92"/>
                  <a:gd name="T6" fmla="*/ 938 w 1028"/>
                  <a:gd name="T7" fmla="*/ 91 h 92"/>
                  <a:gd name="T8" fmla="*/ 1027 w 1028"/>
                  <a:gd name="T9" fmla="*/ 0 h 92"/>
                </a:gdLst>
                <a:ahLst/>
                <a:cxnLst>
                  <a:cxn ang="0">
                    <a:pos x="T0" y="T1"/>
                  </a:cxn>
                  <a:cxn ang="0">
                    <a:pos x="T2" y="T3"/>
                  </a:cxn>
                  <a:cxn ang="0">
                    <a:pos x="T4" y="T5"/>
                  </a:cxn>
                  <a:cxn ang="0">
                    <a:pos x="T6" y="T7"/>
                  </a:cxn>
                  <a:cxn ang="0">
                    <a:pos x="T8" y="T9"/>
                  </a:cxn>
                </a:cxnLst>
                <a:rect l="0" t="0" r="r" b="b"/>
                <a:pathLst>
                  <a:path w="1028" h="92">
                    <a:moveTo>
                      <a:pt x="1027" y="0"/>
                    </a:moveTo>
                    <a:lnTo>
                      <a:pt x="0" y="0"/>
                    </a:lnTo>
                    <a:lnTo>
                      <a:pt x="0" y="91"/>
                    </a:lnTo>
                    <a:lnTo>
                      <a:pt x="938" y="91"/>
                    </a:lnTo>
                    <a:cubicBezTo>
                      <a:pt x="965" y="55"/>
                      <a:pt x="993" y="23"/>
                      <a:pt x="102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7"/>
              <p:cNvSpPr>
                <a:spLocks noChangeArrowheads="1"/>
              </p:cNvSpPr>
              <p:nvPr/>
            </p:nvSpPr>
            <p:spPr bwMode="auto">
              <a:xfrm>
                <a:off x="2747915" y="5248877"/>
                <a:ext cx="33337" cy="134937"/>
              </a:xfrm>
              <a:custGeom>
                <a:avLst/>
                <a:gdLst>
                  <a:gd name="T0" fmla="*/ 0 w 93"/>
                  <a:gd name="T1" fmla="*/ 29 h 374"/>
                  <a:gd name="T2" fmla="*/ 0 w 93"/>
                  <a:gd name="T3" fmla="*/ 373 h 374"/>
                  <a:gd name="T4" fmla="*/ 92 w 93"/>
                  <a:gd name="T5" fmla="*/ 373 h 374"/>
                  <a:gd name="T6" fmla="*/ 92 w 93"/>
                  <a:gd name="T7" fmla="*/ 0 h 374"/>
                  <a:gd name="T8" fmla="*/ 0 w 93"/>
                  <a:gd name="T9" fmla="*/ 29 h 374"/>
                </a:gdLst>
                <a:ahLst/>
                <a:cxnLst>
                  <a:cxn ang="0">
                    <a:pos x="T0" y="T1"/>
                  </a:cxn>
                  <a:cxn ang="0">
                    <a:pos x="T2" y="T3"/>
                  </a:cxn>
                  <a:cxn ang="0">
                    <a:pos x="T4" y="T5"/>
                  </a:cxn>
                  <a:cxn ang="0">
                    <a:pos x="T6" y="T7"/>
                  </a:cxn>
                  <a:cxn ang="0">
                    <a:pos x="T8" y="T9"/>
                  </a:cxn>
                </a:cxnLst>
                <a:rect l="0" t="0" r="r" b="b"/>
                <a:pathLst>
                  <a:path w="93" h="374">
                    <a:moveTo>
                      <a:pt x="0" y="29"/>
                    </a:moveTo>
                    <a:lnTo>
                      <a:pt x="0" y="373"/>
                    </a:lnTo>
                    <a:lnTo>
                      <a:pt x="92" y="373"/>
                    </a:lnTo>
                    <a:lnTo>
                      <a:pt x="92" y="0"/>
                    </a:lnTo>
                    <a:cubicBezTo>
                      <a:pt x="63" y="13"/>
                      <a:pt x="31" y="24"/>
                      <a:pt x="0" y="2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
              <p:cNvSpPr>
                <a:spLocks noChangeArrowheads="1"/>
              </p:cNvSpPr>
              <p:nvPr/>
            </p:nvSpPr>
            <p:spPr bwMode="auto">
              <a:xfrm>
                <a:off x="2687590" y="5256814"/>
                <a:ext cx="33337" cy="185738"/>
              </a:xfrm>
              <a:custGeom>
                <a:avLst/>
                <a:gdLst>
                  <a:gd name="T0" fmla="*/ 0 w 93"/>
                  <a:gd name="T1" fmla="*/ 0 h 518"/>
                  <a:gd name="T2" fmla="*/ 0 w 93"/>
                  <a:gd name="T3" fmla="*/ 517 h 518"/>
                  <a:gd name="T4" fmla="*/ 92 w 93"/>
                  <a:gd name="T5" fmla="*/ 517 h 518"/>
                  <a:gd name="T6" fmla="*/ 92 w 93"/>
                  <a:gd name="T7" fmla="*/ 13 h 518"/>
                  <a:gd name="T8" fmla="*/ 0 w 93"/>
                  <a:gd name="T9" fmla="*/ 0 h 518"/>
                </a:gdLst>
                <a:ahLst/>
                <a:cxnLst>
                  <a:cxn ang="0">
                    <a:pos x="T0" y="T1"/>
                  </a:cxn>
                  <a:cxn ang="0">
                    <a:pos x="T2" y="T3"/>
                  </a:cxn>
                  <a:cxn ang="0">
                    <a:pos x="T4" y="T5"/>
                  </a:cxn>
                  <a:cxn ang="0">
                    <a:pos x="T6" y="T7"/>
                  </a:cxn>
                  <a:cxn ang="0">
                    <a:pos x="T8" y="T9"/>
                  </a:cxn>
                </a:cxnLst>
                <a:rect l="0" t="0" r="r" b="b"/>
                <a:pathLst>
                  <a:path w="93" h="518">
                    <a:moveTo>
                      <a:pt x="0" y="0"/>
                    </a:moveTo>
                    <a:lnTo>
                      <a:pt x="0" y="517"/>
                    </a:lnTo>
                    <a:lnTo>
                      <a:pt x="92" y="517"/>
                    </a:lnTo>
                    <a:lnTo>
                      <a:pt x="92" y="13"/>
                    </a:lnTo>
                    <a:cubicBezTo>
                      <a:pt x="61" y="13"/>
                      <a:pt x="29" y="8"/>
                      <a:pt x="0"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
              <p:cNvSpPr>
                <a:spLocks noChangeArrowheads="1"/>
              </p:cNvSpPr>
              <p:nvPr/>
            </p:nvSpPr>
            <p:spPr bwMode="auto">
              <a:xfrm>
                <a:off x="2217690" y="5086952"/>
                <a:ext cx="384175" cy="33337"/>
              </a:xfrm>
              <a:custGeom>
                <a:avLst/>
                <a:gdLst>
                  <a:gd name="T0" fmla="*/ 1067 w 1068"/>
                  <a:gd name="T1" fmla="*/ 0 h 93"/>
                  <a:gd name="T2" fmla="*/ 0 w 1068"/>
                  <a:gd name="T3" fmla="*/ 0 h 93"/>
                  <a:gd name="T4" fmla="*/ 0 w 1068"/>
                  <a:gd name="T5" fmla="*/ 92 h 93"/>
                  <a:gd name="T6" fmla="*/ 1046 w 1068"/>
                  <a:gd name="T7" fmla="*/ 92 h 93"/>
                  <a:gd name="T8" fmla="*/ 1067 w 1068"/>
                  <a:gd name="T9" fmla="*/ 0 h 93"/>
                </a:gdLst>
                <a:ahLst/>
                <a:cxnLst>
                  <a:cxn ang="0">
                    <a:pos x="T0" y="T1"/>
                  </a:cxn>
                  <a:cxn ang="0">
                    <a:pos x="T2" y="T3"/>
                  </a:cxn>
                  <a:cxn ang="0">
                    <a:pos x="T4" y="T5"/>
                  </a:cxn>
                  <a:cxn ang="0">
                    <a:pos x="T6" y="T7"/>
                  </a:cxn>
                  <a:cxn ang="0">
                    <a:pos x="T8" y="T9"/>
                  </a:cxn>
                </a:cxnLst>
                <a:rect l="0" t="0" r="r" b="b"/>
                <a:pathLst>
                  <a:path w="1068" h="93">
                    <a:moveTo>
                      <a:pt x="1067" y="0"/>
                    </a:moveTo>
                    <a:lnTo>
                      <a:pt x="0" y="0"/>
                    </a:lnTo>
                    <a:lnTo>
                      <a:pt x="0" y="92"/>
                    </a:lnTo>
                    <a:lnTo>
                      <a:pt x="1046" y="92"/>
                    </a:lnTo>
                    <a:cubicBezTo>
                      <a:pt x="1048" y="58"/>
                      <a:pt x="1056" y="29"/>
                      <a:pt x="1067"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0"/>
              <p:cNvSpPr>
                <a:spLocks noChangeArrowheads="1"/>
              </p:cNvSpPr>
              <p:nvPr/>
            </p:nvSpPr>
            <p:spPr bwMode="auto">
              <a:xfrm>
                <a:off x="2158952" y="5218714"/>
                <a:ext cx="500063" cy="271463"/>
              </a:xfrm>
              <a:custGeom>
                <a:avLst/>
                <a:gdLst>
                  <a:gd name="T0" fmla="*/ 1350 w 1391"/>
                  <a:gd name="T1" fmla="*/ 45 h 754"/>
                  <a:gd name="T2" fmla="*/ 863 w 1391"/>
                  <a:gd name="T3" fmla="*/ 541 h 754"/>
                  <a:gd name="T4" fmla="*/ 697 w 1391"/>
                  <a:gd name="T5" fmla="*/ 609 h 754"/>
                  <a:gd name="T6" fmla="*/ 697 w 1391"/>
                  <a:gd name="T7" fmla="*/ 609 h 754"/>
                  <a:gd name="T8" fmla="*/ 532 w 1391"/>
                  <a:gd name="T9" fmla="*/ 541 h 754"/>
                  <a:gd name="T10" fmla="*/ 0 w 1391"/>
                  <a:gd name="T11" fmla="*/ 0 h 754"/>
                  <a:gd name="T12" fmla="*/ 0 w 1391"/>
                  <a:gd name="T13" fmla="*/ 753 h 754"/>
                  <a:gd name="T14" fmla="*/ 1390 w 1391"/>
                  <a:gd name="T15" fmla="*/ 753 h 754"/>
                  <a:gd name="T16" fmla="*/ 1390 w 1391"/>
                  <a:gd name="T17" fmla="*/ 71 h 754"/>
                  <a:gd name="T18" fmla="*/ 1350 w 1391"/>
                  <a:gd name="T19" fmla="*/ 4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1" h="754">
                    <a:moveTo>
                      <a:pt x="1350" y="45"/>
                    </a:moveTo>
                    <a:lnTo>
                      <a:pt x="863" y="541"/>
                    </a:lnTo>
                    <a:cubicBezTo>
                      <a:pt x="818" y="585"/>
                      <a:pt x="760" y="609"/>
                      <a:pt x="697" y="609"/>
                    </a:cubicBezTo>
                    <a:lnTo>
                      <a:pt x="697" y="609"/>
                    </a:lnTo>
                    <a:cubicBezTo>
                      <a:pt x="635" y="609"/>
                      <a:pt x="577" y="585"/>
                      <a:pt x="532" y="541"/>
                    </a:cubicBezTo>
                    <a:lnTo>
                      <a:pt x="0" y="0"/>
                    </a:lnTo>
                    <a:lnTo>
                      <a:pt x="0" y="753"/>
                    </a:lnTo>
                    <a:lnTo>
                      <a:pt x="1390" y="753"/>
                    </a:lnTo>
                    <a:lnTo>
                      <a:pt x="1390" y="71"/>
                    </a:lnTo>
                    <a:cubicBezTo>
                      <a:pt x="1376" y="66"/>
                      <a:pt x="1363" y="56"/>
                      <a:pt x="1350" y="4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1"/>
              <p:cNvSpPr>
                <a:spLocks noChangeArrowheads="1"/>
              </p:cNvSpPr>
              <p:nvPr/>
            </p:nvSpPr>
            <p:spPr bwMode="auto">
              <a:xfrm>
                <a:off x="2612977" y="5020277"/>
                <a:ext cx="220663" cy="220662"/>
              </a:xfrm>
              <a:custGeom>
                <a:avLst/>
                <a:gdLst>
                  <a:gd name="T0" fmla="*/ 307 w 615"/>
                  <a:gd name="T1" fmla="*/ 0 h 614"/>
                  <a:gd name="T2" fmla="*/ 0 w 615"/>
                  <a:gd name="T3" fmla="*/ 307 h 614"/>
                  <a:gd name="T4" fmla="*/ 307 w 615"/>
                  <a:gd name="T5" fmla="*/ 613 h 614"/>
                  <a:gd name="T6" fmla="*/ 614 w 615"/>
                  <a:gd name="T7" fmla="*/ 307 h 614"/>
                  <a:gd name="T8" fmla="*/ 307 w 615"/>
                  <a:gd name="T9" fmla="*/ 0 h 614"/>
                  <a:gd name="T10" fmla="*/ 446 w 615"/>
                  <a:gd name="T11" fmla="*/ 343 h 614"/>
                  <a:gd name="T12" fmla="*/ 482 w 615"/>
                  <a:gd name="T13" fmla="*/ 359 h 614"/>
                  <a:gd name="T14" fmla="*/ 488 w 615"/>
                  <a:gd name="T15" fmla="*/ 370 h 614"/>
                  <a:gd name="T16" fmla="*/ 477 w 615"/>
                  <a:gd name="T17" fmla="*/ 393 h 614"/>
                  <a:gd name="T18" fmla="*/ 467 w 615"/>
                  <a:gd name="T19" fmla="*/ 398 h 614"/>
                  <a:gd name="T20" fmla="*/ 430 w 615"/>
                  <a:gd name="T21" fmla="*/ 383 h 614"/>
                  <a:gd name="T22" fmla="*/ 383 w 615"/>
                  <a:gd name="T23" fmla="*/ 430 h 614"/>
                  <a:gd name="T24" fmla="*/ 399 w 615"/>
                  <a:gd name="T25" fmla="*/ 469 h 614"/>
                  <a:gd name="T26" fmla="*/ 393 w 615"/>
                  <a:gd name="T27" fmla="*/ 480 h 614"/>
                  <a:gd name="T28" fmla="*/ 370 w 615"/>
                  <a:gd name="T29" fmla="*/ 490 h 614"/>
                  <a:gd name="T30" fmla="*/ 359 w 615"/>
                  <a:gd name="T31" fmla="*/ 485 h 614"/>
                  <a:gd name="T32" fmla="*/ 344 w 615"/>
                  <a:gd name="T33" fmla="*/ 446 h 614"/>
                  <a:gd name="T34" fmla="*/ 312 w 615"/>
                  <a:gd name="T35" fmla="*/ 451 h 614"/>
                  <a:gd name="T36" fmla="*/ 278 w 615"/>
                  <a:gd name="T37" fmla="*/ 448 h 614"/>
                  <a:gd name="T38" fmla="*/ 262 w 615"/>
                  <a:gd name="T39" fmla="*/ 488 h 614"/>
                  <a:gd name="T40" fmla="*/ 252 w 615"/>
                  <a:gd name="T41" fmla="*/ 493 h 614"/>
                  <a:gd name="T42" fmla="*/ 228 w 615"/>
                  <a:gd name="T43" fmla="*/ 482 h 614"/>
                  <a:gd name="T44" fmla="*/ 223 w 615"/>
                  <a:gd name="T45" fmla="*/ 472 h 614"/>
                  <a:gd name="T46" fmla="*/ 239 w 615"/>
                  <a:gd name="T47" fmla="*/ 435 h 614"/>
                  <a:gd name="T48" fmla="*/ 191 w 615"/>
                  <a:gd name="T49" fmla="*/ 388 h 614"/>
                  <a:gd name="T50" fmla="*/ 155 w 615"/>
                  <a:gd name="T51" fmla="*/ 404 h 614"/>
                  <a:gd name="T52" fmla="*/ 144 w 615"/>
                  <a:gd name="T53" fmla="*/ 398 h 614"/>
                  <a:gd name="T54" fmla="*/ 134 w 615"/>
                  <a:gd name="T55" fmla="*/ 375 h 614"/>
                  <a:gd name="T56" fmla="*/ 139 w 615"/>
                  <a:gd name="T57" fmla="*/ 364 h 614"/>
                  <a:gd name="T58" fmla="*/ 176 w 615"/>
                  <a:gd name="T59" fmla="*/ 349 h 614"/>
                  <a:gd name="T60" fmla="*/ 176 w 615"/>
                  <a:gd name="T61" fmla="*/ 283 h 614"/>
                  <a:gd name="T62" fmla="*/ 139 w 615"/>
                  <a:gd name="T63" fmla="*/ 267 h 614"/>
                  <a:gd name="T64" fmla="*/ 134 w 615"/>
                  <a:gd name="T65" fmla="*/ 257 h 614"/>
                  <a:gd name="T66" fmla="*/ 144 w 615"/>
                  <a:gd name="T67" fmla="*/ 233 h 614"/>
                  <a:gd name="T68" fmla="*/ 155 w 615"/>
                  <a:gd name="T69" fmla="*/ 228 h 614"/>
                  <a:gd name="T70" fmla="*/ 191 w 615"/>
                  <a:gd name="T71" fmla="*/ 244 h 614"/>
                  <a:gd name="T72" fmla="*/ 239 w 615"/>
                  <a:gd name="T73" fmla="*/ 197 h 614"/>
                  <a:gd name="T74" fmla="*/ 223 w 615"/>
                  <a:gd name="T75" fmla="*/ 160 h 614"/>
                  <a:gd name="T76" fmla="*/ 228 w 615"/>
                  <a:gd name="T77" fmla="*/ 149 h 614"/>
                  <a:gd name="T78" fmla="*/ 252 w 615"/>
                  <a:gd name="T79" fmla="*/ 139 h 614"/>
                  <a:gd name="T80" fmla="*/ 262 w 615"/>
                  <a:gd name="T81" fmla="*/ 144 h 614"/>
                  <a:gd name="T82" fmla="*/ 278 w 615"/>
                  <a:gd name="T83" fmla="*/ 181 h 614"/>
                  <a:gd name="T84" fmla="*/ 344 w 615"/>
                  <a:gd name="T85" fmla="*/ 181 h 614"/>
                  <a:gd name="T86" fmla="*/ 359 w 615"/>
                  <a:gd name="T87" fmla="*/ 144 h 614"/>
                  <a:gd name="T88" fmla="*/ 370 w 615"/>
                  <a:gd name="T89" fmla="*/ 139 h 614"/>
                  <a:gd name="T90" fmla="*/ 393 w 615"/>
                  <a:gd name="T91" fmla="*/ 149 h 614"/>
                  <a:gd name="T92" fmla="*/ 399 w 615"/>
                  <a:gd name="T93" fmla="*/ 160 h 614"/>
                  <a:gd name="T94" fmla="*/ 383 w 615"/>
                  <a:gd name="T95" fmla="*/ 197 h 614"/>
                  <a:gd name="T96" fmla="*/ 430 w 615"/>
                  <a:gd name="T97" fmla="*/ 244 h 614"/>
                  <a:gd name="T98" fmla="*/ 467 w 615"/>
                  <a:gd name="T99" fmla="*/ 228 h 614"/>
                  <a:gd name="T100" fmla="*/ 477 w 615"/>
                  <a:gd name="T101" fmla="*/ 233 h 614"/>
                  <a:gd name="T102" fmla="*/ 488 w 615"/>
                  <a:gd name="T103" fmla="*/ 257 h 614"/>
                  <a:gd name="T104" fmla="*/ 482 w 615"/>
                  <a:gd name="T105" fmla="*/ 267 h 614"/>
                  <a:gd name="T106" fmla="*/ 446 w 615"/>
                  <a:gd name="T107" fmla="*/ 283 h 614"/>
                  <a:gd name="T108" fmla="*/ 446 w 615"/>
                  <a:gd name="T109" fmla="*/ 343 h 614"/>
                  <a:gd name="T110" fmla="*/ 393 w 615"/>
                  <a:gd name="T111" fmla="*/ 275 h 614"/>
                  <a:gd name="T112" fmla="*/ 344 w 615"/>
                  <a:gd name="T113" fmla="*/ 396 h 614"/>
                  <a:gd name="T114" fmla="*/ 223 w 615"/>
                  <a:gd name="T115" fmla="*/ 346 h 614"/>
                  <a:gd name="T116" fmla="*/ 273 w 615"/>
                  <a:gd name="T117" fmla="*/ 225 h 614"/>
                  <a:gd name="T118" fmla="*/ 309 w 615"/>
                  <a:gd name="T119" fmla="*/ 218 h 614"/>
                  <a:gd name="T120" fmla="*/ 393 w 615"/>
                  <a:gd name="T121"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614">
                    <a:moveTo>
                      <a:pt x="307" y="0"/>
                    </a:moveTo>
                    <a:cubicBezTo>
                      <a:pt x="136" y="0"/>
                      <a:pt x="0" y="137"/>
                      <a:pt x="0" y="307"/>
                    </a:cubicBezTo>
                    <a:cubicBezTo>
                      <a:pt x="0" y="478"/>
                      <a:pt x="136" y="613"/>
                      <a:pt x="307" y="613"/>
                    </a:cubicBezTo>
                    <a:cubicBezTo>
                      <a:pt x="477" y="613"/>
                      <a:pt x="614" y="477"/>
                      <a:pt x="614" y="307"/>
                    </a:cubicBezTo>
                    <a:cubicBezTo>
                      <a:pt x="614" y="139"/>
                      <a:pt x="477" y="0"/>
                      <a:pt x="307" y="0"/>
                    </a:cubicBezTo>
                    <a:close/>
                    <a:moveTo>
                      <a:pt x="446" y="343"/>
                    </a:moveTo>
                    <a:lnTo>
                      <a:pt x="482" y="359"/>
                    </a:lnTo>
                    <a:cubicBezTo>
                      <a:pt x="488" y="362"/>
                      <a:pt x="490" y="367"/>
                      <a:pt x="488" y="370"/>
                    </a:cubicBezTo>
                    <a:lnTo>
                      <a:pt x="477" y="393"/>
                    </a:lnTo>
                    <a:cubicBezTo>
                      <a:pt x="475" y="398"/>
                      <a:pt x="469" y="401"/>
                      <a:pt x="467" y="398"/>
                    </a:cubicBezTo>
                    <a:lnTo>
                      <a:pt x="430" y="383"/>
                    </a:lnTo>
                    <a:cubicBezTo>
                      <a:pt x="420" y="401"/>
                      <a:pt x="404" y="417"/>
                      <a:pt x="383" y="430"/>
                    </a:cubicBezTo>
                    <a:lnTo>
                      <a:pt x="399" y="469"/>
                    </a:lnTo>
                    <a:cubicBezTo>
                      <a:pt x="401" y="474"/>
                      <a:pt x="399" y="480"/>
                      <a:pt x="393" y="480"/>
                    </a:cubicBezTo>
                    <a:lnTo>
                      <a:pt x="370" y="490"/>
                    </a:lnTo>
                    <a:cubicBezTo>
                      <a:pt x="365" y="493"/>
                      <a:pt x="359" y="490"/>
                      <a:pt x="359" y="485"/>
                    </a:cubicBezTo>
                    <a:lnTo>
                      <a:pt x="344" y="446"/>
                    </a:lnTo>
                    <a:cubicBezTo>
                      <a:pt x="333" y="448"/>
                      <a:pt x="323" y="451"/>
                      <a:pt x="312" y="451"/>
                    </a:cubicBezTo>
                    <a:cubicBezTo>
                      <a:pt x="302" y="451"/>
                      <a:pt x="291" y="448"/>
                      <a:pt x="278" y="448"/>
                    </a:cubicBezTo>
                    <a:lnTo>
                      <a:pt x="262" y="488"/>
                    </a:lnTo>
                    <a:cubicBezTo>
                      <a:pt x="260" y="493"/>
                      <a:pt x="254" y="495"/>
                      <a:pt x="252" y="493"/>
                    </a:cubicBezTo>
                    <a:lnTo>
                      <a:pt x="228" y="482"/>
                    </a:lnTo>
                    <a:cubicBezTo>
                      <a:pt x="223" y="480"/>
                      <a:pt x="220" y="474"/>
                      <a:pt x="223" y="472"/>
                    </a:cubicBezTo>
                    <a:lnTo>
                      <a:pt x="239" y="435"/>
                    </a:lnTo>
                    <a:cubicBezTo>
                      <a:pt x="220" y="425"/>
                      <a:pt x="205" y="409"/>
                      <a:pt x="191" y="388"/>
                    </a:cubicBezTo>
                    <a:lnTo>
                      <a:pt x="155" y="404"/>
                    </a:lnTo>
                    <a:cubicBezTo>
                      <a:pt x="150" y="406"/>
                      <a:pt x="144" y="404"/>
                      <a:pt x="144" y="398"/>
                    </a:cubicBezTo>
                    <a:lnTo>
                      <a:pt x="134" y="375"/>
                    </a:lnTo>
                    <a:cubicBezTo>
                      <a:pt x="131" y="370"/>
                      <a:pt x="134" y="364"/>
                      <a:pt x="139" y="364"/>
                    </a:cubicBezTo>
                    <a:lnTo>
                      <a:pt x="176" y="349"/>
                    </a:lnTo>
                    <a:cubicBezTo>
                      <a:pt x="171" y="328"/>
                      <a:pt x="171" y="304"/>
                      <a:pt x="176" y="283"/>
                    </a:cubicBezTo>
                    <a:lnTo>
                      <a:pt x="139" y="267"/>
                    </a:lnTo>
                    <a:cubicBezTo>
                      <a:pt x="134" y="265"/>
                      <a:pt x="131" y="259"/>
                      <a:pt x="134" y="257"/>
                    </a:cubicBezTo>
                    <a:lnTo>
                      <a:pt x="144" y="233"/>
                    </a:lnTo>
                    <a:cubicBezTo>
                      <a:pt x="147" y="228"/>
                      <a:pt x="152" y="225"/>
                      <a:pt x="155" y="228"/>
                    </a:cubicBezTo>
                    <a:lnTo>
                      <a:pt x="191" y="244"/>
                    </a:lnTo>
                    <a:cubicBezTo>
                      <a:pt x="202" y="225"/>
                      <a:pt x="218" y="210"/>
                      <a:pt x="239" y="197"/>
                    </a:cubicBezTo>
                    <a:lnTo>
                      <a:pt x="223" y="160"/>
                    </a:lnTo>
                    <a:cubicBezTo>
                      <a:pt x="220" y="155"/>
                      <a:pt x="223" y="149"/>
                      <a:pt x="228" y="149"/>
                    </a:cubicBezTo>
                    <a:lnTo>
                      <a:pt x="252" y="139"/>
                    </a:lnTo>
                    <a:cubicBezTo>
                      <a:pt x="257" y="136"/>
                      <a:pt x="262" y="139"/>
                      <a:pt x="262" y="144"/>
                    </a:cubicBezTo>
                    <a:lnTo>
                      <a:pt x="278" y="181"/>
                    </a:lnTo>
                    <a:cubicBezTo>
                      <a:pt x="299" y="176"/>
                      <a:pt x="323" y="176"/>
                      <a:pt x="344" y="181"/>
                    </a:cubicBezTo>
                    <a:lnTo>
                      <a:pt x="359" y="144"/>
                    </a:lnTo>
                    <a:cubicBezTo>
                      <a:pt x="362" y="139"/>
                      <a:pt x="367" y="136"/>
                      <a:pt x="370" y="139"/>
                    </a:cubicBezTo>
                    <a:lnTo>
                      <a:pt x="393" y="149"/>
                    </a:lnTo>
                    <a:cubicBezTo>
                      <a:pt x="399" y="152"/>
                      <a:pt x="401" y="157"/>
                      <a:pt x="399" y="160"/>
                    </a:cubicBezTo>
                    <a:lnTo>
                      <a:pt x="383" y="197"/>
                    </a:lnTo>
                    <a:cubicBezTo>
                      <a:pt x="401" y="207"/>
                      <a:pt x="417" y="223"/>
                      <a:pt x="430" y="244"/>
                    </a:cubicBezTo>
                    <a:lnTo>
                      <a:pt x="467" y="228"/>
                    </a:lnTo>
                    <a:cubicBezTo>
                      <a:pt x="472" y="225"/>
                      <a:pt x="477" y="228"/>
                      <a:pt x="477" y="233"/>
                    </a:cubicBezTo>
                    <a:lnTo>
                      <a:pt x="488" y="257"/>
                    </a:lnTo>
                    <a:cubicBezTo>
                      <a:pt x="490" y="262"/>
                      <a:pt x="488" y="267"/>
                      <a:pt x="482" y="267"/>
                    </a:cubicBezTo>
                    <a:lnTo>
                      <a:pt x="446" y="283"/>
                    </a:lnTo>
                    <a:cubicBezTo>
                      <a:pt x="451" y="299"/>
                      <a:pt x="451" y="320"/>
                      <a:pt x="446" y="343"/>
                    </a:cubicBezTo>
                    <a:close/>
                    <a:moveTo>
                      <a:pt x="393" y="275"/>
                    </a:moveTo>
                    <a:cubicBezTo>
                      <a:pt x="412" y="322"/>
                      <a:pt x="391" y="377"/>
                      <a:pt x="344" y="396"/>
                    </a:cubicBezTo>
                    <a:cubicBezTo>
                      <a:pt x="296" y="414"/>
                      <a:pt x="241" y="393"/>
                      <a:pt x="223" y="346"/>
                    </a:cubicBezTo>
                    <a:cubicBezTo>
                      <a:pt x="202" y="299"/>
                      <a:pt x="226" y="244"/>
                      <a:pt x="273" y="225"/>
                    </a:cubicBezTo>
                    <a:cubicBezTo>
                      <a:pt x="283" y="220"/>
                      <a:pt x="296" y="218"/>
                      <a:pt x="309" y="218"/>
                    </a:cubicBezTo>
                    <a:cubicBezTo>
                      <a:pt x="344" y="218"/>
                      <a:pt x="378" y="238"/>
                      <a:pt x="393" y="27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74" name="TextBox 173"/>
          <p:cNvSpPr txBox="1"/>
          <p:nvPr/>
        </p:nvSpPr>
        <p:spPr>
          <a:xfrm>
            <a:off x="555526" y="1104203"/>
            <a:ext cx="3658906" cy="347997"/>
          </a:xfrm>
          <a:prstGeom prst="rect">
            <a:avLst/>
          </a:prstGeom>
          <a:noFill/>
        </p:spPr>
        <p:txBody>
          <a:bodyPr wrap="none" lIns="0" tIns="0" rIns="0" bIns="0" rtlCol="0">
            <a:noAutofit/>
          </a:bodyPr>
          <a:lstStyle/>
          <a:p>
            <a:pPr>
              <a:lnSpc>
                <a:spcPct val="90000"/>
              </a:lnSpc>
            </a:pPr>
            <a:r>
              <a:rPr lang="en-US" dirty="0">
                <a:solidFill>
                  <a:schemeClr val="bg1"/>
                </a:solidFill>
              </a:rPr>
              <a:t>Compute and Database</a:t>
            </a:r>
          </a:p>
        </p:txBody>
      </p:sp>
      <p:sp>
        <p:nvSpPr>
          <p:cNvPr id="400" name="TextBox 399"/>
          <p:cNvSpPr txBox="1"/>
          <p:nvPr/>
        </p:nvSpPr>
        <p:spPr>
          <a:xfrm>
            <a:off x="5418382" y="1102322"/>
            <a:ext cx="3258099" cy="347997"/>
          </a:xfrm>
          <a:prstGeom prst="rect">
            <a:avLst/>
          </a:prstGeom>
          <a:noFill/>
        </p:spPr>
        <p:txBody>
          <a:bodyPr wrap="none" lIns="0" tIns="0" rIns="0" bIns="0" rtlCol="0">
            <a:noAutofit/>
          </a:bodyPr>
          <a:lstStyle/>
          <a:p>
            <a:pPr>
              <a:lnSpc>
                <a:spcPct val="90000"/>
              </a:lnSpc>
            </a:pPr>
            <a:r>
              <a:rPr lang="en-US" dirty="0">
                <a:solidFill>
                  <a:schemeClr val="bg1"/>
                </a:solidFill>
              </a:rPr>
              <a:t>Storage</a:t>
            </a:r>
          </a:p>
        </p:txBody>
      </p:sp>
      <p:sp>
        <p:nvSpPr>
          <p:cNvPr id="401" name="TextBox 400"/>
          <p:cNvSpPr txBox="1"/>
          <p:nvPr/>
        </p:nvSpPr>
        <p:spPr>
          <a:xfrm>
            <a:off x="555525" y="2773757"/>
            <a:ext cx="3676453" cy="347997"/>
          </a:xfrm>
          <a:prstGeom prst="rect">
            <a:avLst/>
          </a:prstGeom>
          <a:noFill/>
        </p:spPr>
        <p:txBody>
          <a:bodyPr wrap="none" lIns="0" tIns="0" rIns="0" bIns="0" rtlCol="0">
            <a:noAutofit/>
          </a:bodyPr>
          <a:lstStyle/>
          <a:p>
            <a:pPr>
              <a:lnSpc>
                <a:spcPct val="90000"/>
              </a:lnSpc>
            </a:pPr>
            <a:r>
              <a:rPr lang="en-US" dirty="0">
                <a:solidFill>
                  <a:schemeClr val="bg1"/>
                </a:solidFill>
              </a:rPr>
              <a:t>Networking</a:t>
            </a:r>
          </a:p>
        </p:txBody>
      </p:sp>
      <p:sp>
        <p:nvSpPr>
          <p:cNvPr id="402" name="TextBox 401"/>
          <p:cNvSpPr txBox="1"/>
          <p:nvPr/>
        </p:nvSpPr>
        <p:spPr>
          <a:xfrm>
            <a:off x="9469238" y="1102322"/>
            <a:ext cx="2229644" cy="347997"/>
          </a:xfrm>
          <a:prstGeom prst="rect">
            <a:avLst/>
          </a:prstGeom>
          <a:noFill/>
        </p:spPr>
        <p:txBody>
          <a:bodyPr wrap="none" lIns="0" tIns="0" rIns="0" bIns="0" rtlCol="0">
            <a:noAutofit/>
          </a:bodyPr>
          <a:lstStyle/>
          <a:p>
            <a:pPr>
              <a:lnSpc>
                <a:spcPct val="90000"/>
              </a:lnSpc>
            </a:pPr>
            <a:r>
              <a:rPr lang="en-US" dirty="0">
                <a:solidFill>
                  <a:schemeClr val="bg1"/>
                </a:solidFill>
              </a:rPr>
              <a:t>Connectivity</a:t>
            </a:r>
          </a:p>
        </p:txBody>
      </p:sp>
      <p:sp>
        <p:nvSpPr>
          <p:cNvPr id="403" name="TextBox 402"/>
          <p:cNvSpPr txBox="1"/>
          <p:nvPr/>
        </p:nvSpPr>
        <p:spPr>
          <a:xfrm>
            <a:off x="5398911" y="4958560"/>
            <a:ext cx="3258584" cy="347997"/>
          </a:xfrm>
          <a:prstGeom prst="rect">
            <a:avLst/>
          </a:prstGeom>
          <a:noFill/>
        </p:spPr>
        <p:txBody>
          <a:bodyPr wrap="none" lIns="0" tIns="0" rIns="0" bIns="0" rtlCol="0">
            <a:noAutofit/>
          </a:bodyPr>
          <a:lstStyle/>
          <a:p>
            <a:pPr>
              <a:lnSpc>
                <a:spcPct val="90000"/>
              </a:lnSpc>
            </a:pPr>
            <a:r>
              <a:rPr lang="en-US" dirty="0">
                <a:solidFill>
                  <a:schemeClr val="bg1"/>
                </a:solidFill>
              </a:rPr>
              <a:t>Edge</a:t>
            </a:r>
          </a:p>
        </p:txBody>
      </p:sp>
      <p:pic>
        <p:nvPicPr>
          <p:cNvPr id="405" name="Graphic 89">
            <a:extLst>
              <a:ext uri="{FF2B5EF4-FFF2-40B4-BE49-F238E27FC236}">
                <a16:creationId xmlns:a16="http://schemas.microsoft.com/office/drawing/2014/main" xmlns="" id="{D06D5DFF-44CF-9041-8677-EF1A518B50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186212" y="2418596"/>
            <a:ext cx="977630" cy="977630"/>
          </a:xfrm>
          <a:prstGeom prst="rect">
            <a:avLst/>
          </a:prstGeom>
        </p:spPr>
      </p:pic>
      <p:pic>
        <p:nvPicPr>
          <p:cNvPr id="5" name="Graphic 4">
            <a:extLst>
              <a:ext uri="{FF2B5EF4-FFF2-40B4-BE49-F238E27FC236}">
                <a16:creationId xmlns:a16="http://schemas.microsoft.com/office/drawing/2014/main" xmlns="" id="{491E80C7-19D8-BE4B-A477-B7B80B1D44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04814" y="4082300"/>
            <a:ext cx="1090437" cy="1090437"/>
          </a:xfrm>
          <a:prstGeom prst="rect">
            <a:avLst/>
          </a:prstGeom>
        </p:spPr>
      </p:pic>
      <p:sp>
        <p:nvSpPr>
          <p:cNvPr id="4" name="TextBox 3">
            <a:extLst>
              <a:ext uri="{FF2B5EF4-FFF2-40B4-BE49-F238E27FC236}">
                <a16:creationId xmlns:a16="http://schemas.microsoft.com/office/drawing/2014/main" xmlns="" id="{4702489B-D8F6-354F-B3F6-0649F15186D9}"/>
              </a:ext>
            </a:extLst>
          </p:cNvPr>
          <p:cNvSpPr txBox="1"/>
          <p:nvPr/>
        </p:nvSpPr>
        <p:spPr>
          <a:xfrm>
            <a:off x="9644932" y="2941983"/>
            <a:ext cx="0" cy="0"/>
          </a:xfrm>
          <a:prstGeom prst="rect">
            <a:avLst/>
          </a:prstGeom>
          <a:noFill/>
        </p:spPr>
        <p:txBody>
          <a:bodyPr wrap="none" lIns="0" tIns="0" rIns="0" bIns="0" rtlCol="0">
            <a:noAutofit/>
          </a:bodyPr>
          <a:lstStyle/>
          <a:p>
            <a:pPr>
              <a:lnSpc>
                <a:spcPct val="90000"/>
              </a:lnSpc>
            </a:pPr>
            <a:endParaRPr lang="en-US" dirty="0"/>
          </a:p>
        </p:txBody>
      </p:sp>
      <p:sp>
        <p:nvSpPr>
          <p:cNvPr id="289" name="Title 2">
            <a:extLst>
              <a:ext uri="{FF2B5EF4-FFF2-40B4-BE49-F238E27FC236}">
                <a16:creationId xmlns:a16="http://schemas.microsoft.com/office/drawing/2014/main" xmlns="" id="{8947AACE-BADF-CE40-964F-87F7F121FEF1}"/>
              </a:ext>
            </a:extLst>
          </p:cNvPr>
          <p:cNvSpPr txBox="1">
            <a:spLocks/>
          </p:cNvSpPr>
          <p:nvPr/>
        </p:nvSpPr>
        <p:spPr>
          <a:xfrm>
            <a:off x="518365" y="190639"/>
            <a:ext cx="11462392" cy="686659"/>
          </a:xfrm>
          <a:prstGeom prst="rect">
            <a:avLst/>
          </a:prstGeom>
        </p:spPr>
        <p:txBody>
          <a:bodyPr lIns="0" rIns="0" anchor="b"/>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US" dirty="0">
                <a:solidFill>
                  <a:schemeClr val="bg1"/>
                </a:solidFill>
              </a:rPr>
              <a:t>OCI Icons – White</a:t>
            </a:r>
            <a:r>
              <a:rPr lang="en-US" dirty="0"/>
              <a:t> </a:t>
            </a:r>
            <a:r>
              <a:rPr lang="en-US" dirty="0">
                <a:solidFill>
                  <a:schemeClr val="bg1"/>
                </a:solidFill>
              </a:rPr>
              <a:t>– Group 1</a:t>
            </a:r>
          </a:p>
        </p:txBody>
      </p:sp>
      <p:sp>
        <p:nvSpPr>
          <p:cNvPr id="321" name="TextBox 320">
            <a:extLst>
              <a:ext uri="{FF2B5EF4-FFF2-40B4-BE49-F238E27FC236}">
                <a16:creationId xmlns:a16="http://schemas.microsoft.com/office/drawing/2014/main" xmlns="" id="{5591CCF7-2005-0047-83E6-54092FF26D70}"/>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1096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xmlns="" id="{884E2F96-5FB4-564A-AFA2-FBDC2DA7103F}"/>
              </a:ext>
            </a:extLst>
          </p:cNvPr>
          <p:cNvGrpSpPr/>
          <p:nvPr/>
        </p:nvGrpSpPr>
        <p:grpSpPr>
          <a:xfrm>
            <a:off x="-13107" y="-6220"/>
            <a:ext cx="12189398" cy="6858000"/>
            <a:chOff x="-28053" y="0"/>
            <a:chExt cx="12189398" cy="6858000"/>
          </a:xfrm>
        </p:grpSpPr>
        <p:sp>
          <p:nvSpPr>
            <p:cNvPr id="169" name="Rectangle 168">
              <a:extLst>
                <a:ext uri="{FF2B5EF4-FFF2-40B4-BE49-F238E27FC236}">
                  <a16:creationId xmlns:a16="http://schemas.microsoft.com/office/drawing/2014/main" xmlns="" id="{4F926626-A968-E346-85D6-557CD1493EA3}"/>
                </a:ext>
              </a:extLst>
            </p:cNvPr>
            <p:cNvSpPr/>
            <p:nvPr/>
          </p:nvSpPr>
          <p:spPr>
            <a:xfrm>
              <a:off x="-28053" y="1"/>
              <a:ext cx="12188825" cy="655624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70" name="Group 169">
              <a:extLst>
                <a:ext uri="{FF2B5EF4-FFF2-40B4-BE49-F238E27FC236}">
                  <a16:creationId xmlns:a16="http://schemas.microsoft.com/office/drawing/2014/main" xmlns="" id="{A5BF1901-DE2B-1847-AAF7-82D26DF26855}"/>
                </a:ext>
              </a:extLst>
            </p:cNvPr>
            <p:cNvGrpSpPr/>
            <p:nvPr/>
          </p:nvGrpSpPr>
          <p:grpSpPr>
            <a:xfrm>
              <a:off x="-28053" y="0"/>
              <a:ext cx="12189398" cy="6858000"/>
              <a:chOff x="0" y="0"/>
              <a:chExt cx="12189398" cy="6858000"/>
            </a:xfrm>
          </p:grpSpPr>
          <p:grpSp>
            <p:nvGrpSpPr>
              <p:cNvPr id="177" name="Group 176">
                <a:extLst>
                  <a:ext uri="{FF2B5EF4-FFF2-40B4-BE49-F238E27FC236}">
                    <a16:creationId xmlns:a16="http://schemas.microsoft.com/office/drawing/2014/main" xmlns="" id="{BCCF6F26-8E70-0D46-84D6-FD14609820F9}"/>
                  </a:ext>
                </a:extLst>
              </p:cNvPr>
              <p:cNvGrpSpPr/>
              <p:nvPr/>
            </p:nvGrpSpPr>
            <p:grpSpPr>
              <a:xfrm>
                <a:off x="0" y="0"/>
                <a:ext cx="12189398" cy="6858000"/>
                <a:chOff x="0" y="0"/>
                <a:chExt cx="12189398" cy="6858000"/>
              </a:xfrm>
            </p:grpSpPr>
            <p:sp>
              <p:nvSpPr>
                <p:cNvPr id="179" name="Rectangle 178">
                  <a:extLst>
                    <a:ext uri="{FF2B5EF4-FFF2-40B4-BE49-F238E27FC236}">
                      <a16:creationId xmlns:a16="http://schemas.microsoft.com/office/drawing/2014/main" xmlns="" id="{D9FF47F7-FF2C-5C4A-9FB4-161EFF59E3AC}"/>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0" name="Rectangle 179">
                  <a:extLst>
                    <a:ext uri="{FF2B5EF4-FFF2-40B4-BE49-F238E27FC236}">
                      <a16:creationId xmlns:a16="http://schemas.microsoft.com/office/drawing/2014/main" xmlns="" id="{60A298D8-42AC-9846-9011-BFFD8AE65DBA}"/>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1" name="Rectangle 180">
                  <a:extLst>
                    <a:ext uri="{FF2B5EF4-FFF2-40B4-BE49-F238E27FC236}">
                      <a16:creationId xmlns:a16="http://schemas.microsoft.com/office/drawing/2014/main" xmlns="" id="{02BB0DE0-40C3-E645-B793-E3976654822C}"/>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2" name="Rectangle 181">
                  <a:extLst>
                    <a:ext uri="{FF2B5EF4-FFF2-40B4-BE49-F238E27FC236}">
                      <a16:creationId xmlns:a16="http://schemas.microsoft.com/office/drawing/2014/main" xmlns="" id="{5187EEFB-EDB1-2847-9692-BB9C21CB4BC0}"/>
                    </a:ext>
                  </a:extLst>
                </p:cNvPr>
                <p:cNvSpPr/>
                <p:nvPr/>
              </p:nvSpPr>
              <p:spPr bwMode="gray">
                <a:xfrm>
                  <a:off x="0" y="0"/>
                  <a:ext cx="12189398" cy="192024"/>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78" name="Picture 177" descr="Oracle logo in white on red staging background" title="Oracle red badge logo">
                <a:extLst>
                  <a:ext uri="{FF2B5EF4-FFF2-40B4-BE49-F238E27FC236}">
                    <a16:creationId xmlns:a16="http://schemas.microsoft.com/office/drawing/2014/main" xmlns="" id="{4E457391-59D6-4845-A509-3C63E180B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grpSp>
      <p:sp>
        <p:nvSpPr>
          <p:cNvPr id="174" name="TextBox 173"/>
          <p:cNvSpPr txBox="1"/>
          <p:nvPr/>
        </p:nvSpPr>
        <p:spPr>
          <a:xfrm>
            <a:off x="564329" y="1113767"/>
            <a:ext cx="5258354" cy="347997"/>
          </a:xfrm>
          <a:prstGeom prst="rect">
            <a:avLst/>
          </a:prstGeom>
          <a:noFill/>
        </p:spPr>
        <p:txBody>
          <a:bodyPr wrap="none" lIns="0" tIns="0" rIns="0" bIns="0" rtlCol="0">
            <a:noAutofit/>
          </a:bodyPr>
          <a:lstStyle/>
          <a:p>
            <a:pPr>
              <a:lnSpc>
                <a:spcPct val="90000"/>
              </a:lnSpc>
            </a:pPr>
            <a:r>
              <a:rPr lang="en-US" dirty="0">
                <a:solidFill>
                  <a:schemeClr val="bg1"/>
                </a:solidFill>
              </a:rPr>
              <a:t>Security and Governance</a:t>
            </a:r>
          </a:p>
        </p:txBody>
      </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22</a:t>
            </a:fld>
            <a:endParaRPr lang="uk-UA" dirty="0"/>
          </a:p>
        </p:txBody>
      </p:sp>
      <p:sp>
        <p:nvSpPr>
          <p:cNvPr id="321" name="Title 1"/>
          <p:cNvSpPr>
            <a:spLocks noGrp="1"/>
          </p:cNvSpPr>
          <p:nvPr>
            <p:ph type="title"/>
          </p:nvPr>
        </p:nvSpPr>
        <p:spPr>
          <a:xfrm>
            <a:off x="531812" y="211696"/>
            <a:ext cx="11462392" cy="676148"/>
          </a:xfrm>
        </p:spPr>
        <p:txBody>
          <a:bodyPr/>
          <a:lstStyle/>
          <a:p>
            <a:r>
              <a:rPr lang="en-US" sz="3200" dirty="0">
                <a:solidFill>
                  <a:schemeClr val="bg1"/>
                </a:solidFill>
              </a:rPr>
              <a:t>OCI Icons – White</a:t>
            </a:r>
            <a:r>
              <a:rPr lang="en-US" dirty="0"/>
              <a:t> </a:t>
            </a:r>
            <a:r>
              <a:rPr lang="en-US" dirty="0">
                <a:solidFill>
                  <a:schemeClr val="bg1"/>
                </a:solidFill>
              </a:rPr>
              <a:t>– Group 2</a:t>
            </a:r>
            <a:endParaRPr lang="en-US" sz="3200" dirty="0">
              <a:solidFill>
                <a:schemeClr val="bg1"/>
              </a:solidFill>
            </a:endParaRPr>
          </a:p>
        </p:txBody>
      </p:sp>
      <p:grpSp>
        <p:nvGrpSpPr>
          <p:cNvPr id="289" name="Group 288"/>
          <p:cNvGrpSpPr/>
          <p:nvPr/>
        </p:nvGrpSpPr>
        <p:grpSpPr>
          <a:xfrm>
            <a:off x="562462" y="1531606"/>
            <a:ext cx="724280" cy="543828"/>
            <a:chOff x="5830775" y="1771488"/>
            <a:chExt cx="724280" cy="543828"/>
          </a:xfrm>
        </p:grpSpPr>
        <p:sp>
          <p:nvSpPr>
            <p:cNvPr id="247" name="Rectangle 246"/>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8" name="Group 97"/>
            <p:cNvGrpSpPr/>
            <p:nvPr/>
          </p:nvGrpSpPr>
          <p:grpSpPr>
            <a:xfrm>
              <a:off x="5871029" y="1866789"/>
              <a:ext cx="640304" cy="398878"/>
              <a:chOff x="2498725" y="4094163"/>
              <a:chExt cx="774700" cy="482600"/>
            </a:xfrm>
          </p:grpSpPr>
          <p:sp>
            <p:nvSpPr>
              <p:cNvPr id="4" name="Freeform 2"/>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 name="Freeform 3"/>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 name="Freeform 4"/>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5"/>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6"/>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7"/>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8"/>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290" name="Group 289"/>
          <p:cNvGrpSpPr/>
          <p:nvPr/>
        </p:nvGrpSpPr>
        <p:grpSpPr>
          <a:xfrm>
            <a:off x="2530097" y="2643808"/>
            <a:ext cx="874164" cy="656369"/>
            <a:chOff x="6994657" y="1771488"/>
            <a:chExt cx="724280" cy="543828"/>
          </a:xfrm>
        </p:grpSpPr>
        <p:sp>
          <p:nvSpPr>
            <p:cNvPr id="248" name="Rectangle 247"/>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9" name="Group 98"/>
            <p:cNvGrpSpPr/>
            <p:nvPr/>
          </p:nvGrpSpPr>
          <p:grpSpPr>
            <a:xfrm>
              <a:off x="7123243" y="1863614"/>
              <a:ext cx="464484" cy="362140"/>
              <a:chOff x="3667125" y="4116388"/>
              <a:chExt cx="561975" cy="438150"/>
            </a:xfrm>
          </p:grpSpPr>
          <p:sp>
            <p:nvSpPr>
              <p:cNvPr id="11" name="Freeform 9"/>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10"/>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11"/>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2"/>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3"/>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4"/>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5"/>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6"/>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7"/>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8"/>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9"/>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0"/>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1"/>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2"/>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3"/>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4"/>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5"/>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6"/>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7"/>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8"/>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1" name="Group 300"/>
          <p:cNvGrpSpPr/>
          <p:nvPr/>
        </p:nvGrpSpPr>
        <p:grpSpPr>
          <a:xfrm>
            <a:off x="2633434" y="1502526"/>
            <a:ext cx="709525" cy="652491"/>
            <a:chOff x="7061115" y="2894906"/>
            <a:chExt cx="591364" cy="543828"/>
          </a:xfrm>
        </p:grpSpPr>
        <p:sp>
          <p:nvSpPr>
            <p:cNvPr id="257" name="Rectangle 256"/>
            <p:cNvSpPr/>
            <p:nvPr/>
          </p:nvSpPr>
          <p:spPr>
            <a:xfrm>
              <a:off x="7061115" y="2894906"/>
              <a:ext cx="591364"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7" name="Group 166"/>
            <p:cNvGrpSpPr/>
            <p:nvPr/>
          </p:nvGrpSpPr>
          <p:grpSpPr>
            <a:xfrm>
              <a:off x="7148163" y="3017029"/>
              <a:ext cx="408063" cy="297847"/>
              <a:chOff x="8126925" y="1926270"/>
              <a:chExt cx="493712" cy="360363"/>
            </a:xfrm>
          </p:grpSpPr>
          <p:sp>
            <p:nvSpPr>
              <p:cNvPr id="159" name="Freeform 56"/>
              <p:cNvSpPr>
                <a:spLocks noChangeArrowheads="1"/>
              </p:cNvSpPr>
              <p:nvPr/>
            </p:nvSpPr>
            <p:spPr bwMode="auto">
              <a:xfrm>
                <a:off x="8428550" y="1926270"/>
                <a:ext cx="120650" cy="184150"/>
              </a:xfrm>
              <a:custGeom>
                <a:avLst/>
                <a:gdLst>
                  <a:gd name="T0" fmla="*/ 317 w 336"/>
                  <a:gd name="T1" fmla="*/ 260 h 510"/>
                  <a:gd name="T2" fmla="*/ 327 w 336"/>
                  <a:gd name="T3" fmla="*/ 163 h 510"/>
                  <a:gd name="T4" fmla="*/ 199 w 336"/>
                  <a:gd name="T5" fmla="*/ 31 h 510"/>
                  <a:gd name="T6" fmla="*/ 175 w 336"/>
                  <a:gd name="T7" fmla="*/ 0 h 510"/>
                  <a:gd name="T8" fmla="*/ 0 w 336"/>
                  <a:gd name="T9" fmla="*/ 152 h 510"/>
                  <a:gd name="T10" fmla="*/ 0 w 336"/>
                  <a:gd name="T11" fmla="*/ 170 h 510"/>
                  <a:gd name="T12" fmla="*/ 2 w 336"/>
                  <a:gd name="T13" fmla="*/ 194 h 510"/>
                  <a:gd name="T14" fmla="*/ 70 w 336"/>
                  <a:gd name="T15" fmla="*/ 333 h 510"/>
                  <a:gd name="T16" fmla="*/ 62 w 336"/>
                  <a:gd name="T17" fmla="*/ 412 h 510"/>
                  <a:gd name="T18" fmla="*/ 76 w 336"/>
                  <a:gd name="T19" fmla="*/ 469 h 510"/>
                  <a:gd name="T20" fmla="*/ 162 w 336"/>
                  <a:gd name="T21" fmla="*/ 509 h 510"/>
                  <a:gd name="T22" fmla="*/ 162 w 336"/>
                  <a:gd name="T23" fmla="*/ 509 h 510"/>
                  <a:gd name="T24" fmla="*/ 162 w 336"/>
                  <a:gd name="T25" fmla="*/ 509 h 510"/>
                  <a:gd name="T26" fmla="*/ 162 w 336"/>
                  <a:gd name="T27" fmla="*/ 509 h 510"/>
                  <a:gd name="T28" fmla="*/ 162 w 336"/>
                  <a:gd name="T29" fmla="*/ 509 h 510"/>
                  <a:gd name="T30" fmla="*/ 162 w 336"/>
                  <a:gd name="T31" fmla="*/ 509 h 510"/>
                  <a:gd name="T32" fmla="*/ 162 w 336"/>
                  <a:gd name="T33" fmla="*/ 509 h 510"/>
                  <a:gd name="T34" fmla="*/ 162 w 336"/>
                  <a:gd name="T35" fmla="*/ 509 h 510"/>
                  <a:gd name="T36" fmla="*/ 162 w 336"/>
                  <a:gd name="T37" fmla="*/ 509 h 510"/>
                  <a:gd name="T38" fmla="*/ 162 w 336"/>
                  <a:gd name="T39" fmla="*/ 509 h 510"/>
                  <a:gd name="T40" fmla="*/ 291 w 336"/>
                  <a:gd name="T41" fmla="*/ 377 h 510"/>
                  <a:gd name="T42" fmla="*/ 291 w 336"/>
                  <a:gd name="T43" fmla="*/ 377 h 510"/>
                  <a:gd name="T44" fmla="*/ 325 w 336"/>
                  <a:gd name="T45" fmla="*/ 349 h 510"/>
                  <a:gd name="T46" fmla="*/ 333 w 336"/>
                  <a:gd name="T47" fmla="*/ 296 h 510"/>
                  <a:gd name="T48" fmla="*/ 317 w 336"/>
                  <a:gd name="T49" fmla="*/ 26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510">
                    <a:moveTo>
                      <a:pt x="317" y="260"/>
                    </a:moveTo>
                    <a:cubicBezTo>
                      <a:pt x="322" y="239"/>
                      <a:pt x="327" y="199"/>
                      <a:pt x="327" y="163"/>
                    </a:cubicBezTo>
                    <a:cubicBezTo>
                      <a:pt x="327" y="102"/>
                      <a:pt x="272" y="39"/>
                      <a:pt x="199" y="31"/>
                    </a:cubicBezTo>
                    <a:lnTo>
                      <a:pt x="175" y="0"/>
                    </a:lnTo>
                    <a:cubicBezTo>
                      <a:pt x="0" y="8"/>
                      <a:pt x="0" y="152"/>
                      <a:pt x="0" y="152"/>
                    </a:cubicBezTo>
                    <a:lnTo>
                      <a:pt x="0" y="170"/>
                    </a:lnTo>
                    <a:cubicBezTo>
                      <a:pt x="0" y="178"/>
                      <a:pt x="0" y="186"/>
                      <a:pt x="2" y="194"/>
                    </a:cubicBezTo>
                    <a:cubicBezTo>
                      <a:pt x="44" y="228"/>
                      <a:pt x="70" y="280"/>
                      <a:pt x="70" y="333"/>
                    </a:cubicBezTo>
                    <a:cubicBezTo>
                      <a:pt x="70" y="357"/>
                      <a:pt x="68" y="383"/>
                      <a:pt x="62" y="412"/>
                    </a:cubicBezTo>
                    <a:cubicBezTo>
                      <a:pt x="73" y="430"/>
                      <a:pt x="78" y="448"/>
                      <a:pt x="76" y="469"/>
                    </a:cubicBezTo>
                    <a:cubicBezTo>
                      <a:pt x="110" y="506"/>
                      <a:pt x="154" y="509"/>
                      <a:pt x="162" y="509"/>
                    </a:cubicBezTo>
                    <a:lnTo>
                      <a:pt x="162" y="509"/>
                    </a:lnTo>
                    <a:lnTo>
                      <a:pt x="162" y="509"/>
                    </a:lnTo>
                    <a:lnTo>
                      <a:pt x="162" y="509"/>
                    </a:lnTo>
                    <a:lnTo>
                      <a:pt x="162" y="509"/>
                    </a:lnTo>
                    <a:lnTo>
                      <a:pt x="162" y="509"/>
                    </a:lnTo>
                    <a:lnTo>
                      <a:pt x="162" y="509"/>
                    </a:lnTo>
                    <a:lnTo>
                      <a:pt x="162" y="509"/>
                    </a:lnTo>
                    <a:lnTo>
                      <a:pt x="162" y="509"/>
                    </a:lnTo>
                    <a:lnTo>
                      <a:pt x="162" y="509"/>
                    </a:lnTo>
                    <a:cubicBezTo>
                      <a:pt x="178" y="509"/>
                      <a:pt x="272" y="503"/>
                      <a:pt x="291" y="377"/>
                    </a:cubicBezTo>
                    <a:lnTo>
                      <a:pt x="291" y="377"/>
                    </a:lnTo>
                    <a:cubicBezTo>
                      <a:pt x="306" y="377"/>
                      <a:pt x="322" y="364"/>
                      <a:pt x="325" y="349"/>
                    </a:cubicBezTo>
                    <a:lnTo>
                      <a:pt x="333" y="296"/>
                    </a:lnTo>
                    <a:cubicBezTo>
                      <a:pt x="335" y="278"/>
                      <a:pt x="327" y="265"/>
                      <a:pt x="317" y="26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57"/>
              <p:cNvSpPr>
                <a:spLocks noChangeArrowheads="1"/>
              </p:cNvSpPr>
              <p:nvPr/>
            </p:nvSpPr>
            <p:spPr bwMode="auto">
              <a:xfrm>
                <a:off x="8430137" y="2108833"/>
                <a:ext cx="190500" cy="177800"/>
              </a:xfrm>
              <a:custGeom>
                <a:avLst/>
                <a:gdLst>
                  <a:gd name="T0" fmla="*/ 451 w 528"/>
                  <a:gd name="T1" fmla="*/ 47 h 494"/>
                  <a:gd name="T2" fmla="*/ 451 w 528"/>
                  <a:gd name="T3" fmla="*/ 47 h 494"/>
                  <a:gd name="T4" fmla="*/ 364 w 528"/>
                  <a:gd name="T5" fmla="*/ 21 h 494"/>
                  <a:gd name="T6" fmla="*/ 317 w 528"/>
                  <a:gd name="T7" fmla="*/ 8 h 494"/>
                  <a:gd name="T8" fmla="*/ 283 w 528"/>
                  <a:gd name="T9" fmla="*/ 0 h 494"/>
                  <a:gd name="T10" fmla="*/ 283 w 528"/>
                  <a:gd name="T11" fmla="*/ 0 h 494"/>
                  <a:gd name="T12" fmla="*/ 157 w 528"/>
                  <a:gd name="T13" fmla="*/ 50 h 494"/>
                  <a:gd name="T14" fmla="*/ 157 w 528"/>
                  <a:gd name="T15" fmla="*/ 50 h 494"/>
                  <a:gd name="T16" fmla="*/ 57 w 528"/>
                  <a:gd name="T17" fmla="*/ 24 h 494"/>
                  <a:gd name="T18" fmla="*/ 18 w 528"/>
                  <a:gd name="T19" fmla="*/ 79 h 494"/>
                  <a:gd name="T20" fmla="*/ 0 w 528"/>
                  <a:gd name="T21" fmla="*/ 126 h 494"/>
                  <a:gd name="T22" fmla="*/ 13 w 528"/>
                  <a:gd name="T23" fmla="*/ 128 h 494"/>
                  <a:gd name="T24" fmla="*/ 63 w 528"/>
                  <a:gd name="T25" fmla="*/ 142 h 494"/>
                  <a:gd name="T26" fmla="*/ 136 w 528"/>
                  <a:gd name="T27" fmla="*/ 165 h 494"/>
                  <a:gd name="T28" fmla="*/ 157 w 528"/>
                  <a:gd name="T29" fmla="*/ 173 h 494"/>
                  <a:gd name="T30" fmla="*/ 267 w 528"/>
                  <a:gd name="T31" fmla="*/ 354 h 494"/>
                  <a:gd name="T32" fmla="*/ 267 w 528"/>
                  <a:gd name="T33" fmla="*/ 493 h 494"/>
                  <a:gd name="T34" fmla="*/ 527 w 528"/>
                  <a:gd name="T35" fmla="*/ 493 h 494"/>
                  <a:gd name="T36" fmla="*/ 527 w 528"/>
                  <a:gd name="T37" fmla="*/ 178 h 494"/>
                  <a:gd name="T38" fmla="*/ 451 w 528"/>
                  <a:gd name="T39" fmla="*/ 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494">
                    <a:moveTo>
                      <a:pt x="451" y="47"/>
                    </a:moveTo>
                    <a:lnTo>
                      <a:pt x="451" y="47"/>
                    </a:lnTo>
                    <a:cubicBezTo>
                      <a:pt x="427" y="39"/>
                      <a:pt x="396" y="29"/>
                      <a:pt x="364" y="21"/>
                    </a:cubicBezTo>
                    <a:cubicBezTo>
                      <a:pt x="346" y="16"/>
                      <a:pt x="330" y="10"/>
                      <a:pt x="317" y="8"/>
                    </a:cubicBezTo>
                    <a:cubicBezTo>
                      <a:pt x="296" y="3"/>
                      <a:pt x="283" y="0"/>
                      <a:pt x="283" y="0"/>
                    </a:cubicBezTo>
                    <a:lnTo>
                      <a:pt x="283" y="0"/>
                    </a:lnTo>
                    <a:cubicBezTo>
                      <a:pt x="259" y="34"/>
                      <a:pt x="210" y="50"/>
                      <a:pt x="157" y="50"/>
                    </a:cubicBezTo>
                    <a:lnTo>
                      <a:pt x="157" y="50"/>
                    </a:lnTo>
                    <a:cubicBezTo>
                      <a:pt x="120" y="50"/>
                      <a:pt x="84" y="39"/>
                      <a:pt x="57" y="24"/>
                    </a:cubicBezTo>
                    <a:cubicBezTo>
                      <a:pt x="52" y="47"/>
                      <a:pt x="39" y="65"/>
                      <a:pt x="18" y="79"/>
                    </a:cubicBezTo>
                    <a:cubicBezTo>
                      <a:pt x="13" y="94"/>
                      <a:pt x="8" y="110"/>
                      <a:pt x="0" y="126"/>
                    </a:cubicBezTo>
                    <a:lnTo>
                      <a:pt x="13" y="128"/>
                    </a:lnTo>
                    <a:cubicBezTo>
                      <a:pt x="26" y="131"/>
                      <a:pt x="44" y="136"/>
                      <a:pt x="63" y="142"/>
                    </a:cubicBezTo>
                    <a:cubicBezTo>
                      <a:pt x="92" y="149"/>
                      <a:pt x="118" y="157"/>
                      <a:pt x="136" y="165"/>
                    </a:cubicBezTo>
                    <a:lnTo>
                      <a:pt x="157" y="173"/>
                    </a:lnTo>
                    <a:cubicBezTo>
                      <a:pt x="225" y="210"/>
                      <a:pt x="267" y="278"/>
                      <a:pt x="267" y="354"/>
                    </a:cubicBezTo>
                    <a:lnTo>
                      <a:pt x="267" y="493"/>
                    </a:lnTo>
                    <a:lnTo>
                      <a:pt x="527" y="493"/>
                    </a:lnTo>
                    <a:lnTo>
                      <a:pt x="527" y="178"/>
                    </a:lnTo>
                    <a:cubicBezTo>
                      <a:pt x="527" y="121"/>
                      <a:pt x="495" y="71"/>
                      <a:pt x="451" y="47"/>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58"/>
              <p:cNvSpPr>
                <a:spLocks noChangeArrowheads="1"/>
              </p:cNvSpPr>
              <p:nvPr/>
            </p:nvSpPr>
            <p:spPr bwMode="auto">
              <a:xfrm>
                <a:off x="8126925" y="2108833"/>
                <a:ext cx="188912" cy="177800"/>
              </a:xfrm>
              <a:custGeom>
                <a:avLst/>
                <a:gdLst>
                  <a:gd name="T0" fmla="*/ 367 w 525"/>
                  <a:gd name="T1" fmla="*/ 173 h 494"/>
                  <a:gd name="T2" fmla="*/ 388 w 525"/>
                  <a:gd name="T3" fmla="*/ 162 h 494"/>
                  <a:gd name="T4" fmla="*/ 393 w 525"/>
                  <a:gd name="T5" fmla="*/ 162 h 494"/>
                  <a:gd name="T6" fmla="*/ 464 w 525"/>
                  <a:gd name="T7" fmla="*/ 142 h 494"/>
                  <a:gd name="T8" fmla="*/ 514 w 525"/>
                  <a:gd name="T9" fmla="*/ 128 h 494"/>
                  <a:gd name="T10" fmla="*/ 524 w 525"/>
                  <a:gd name="T11" fmla="*/ 126 h 494"/>
                  <a:gd name="T12" fmla="*/ 506 w 525"/>
                  <a:gd name="T13" fmla="*/ 79 h 494"/>
                  <a:gd name="T14" fmla="*/ 469 w 525"/>
                  <a:gd name="T15" fmla="*/ 24 h 494"/>
                  <a:gd name="T16" fmla="*/ 369 w 525"/>
                  <a:gd name="T17" fmla="*/ 50 h 494"/>
                  <a:gd name="T18" fmla="*/ 243 w 525"/>
                  <a:gd name="T19" fmla="*/ 0 h 494"/>
                  <a:gd name="T20" fmla="*/ 209 w 525"/>
                  <a:gd name="T21" fmla="*/ 8 h 494"/>
                  <a:gd name="T22" fmla="*/ 162 w 525"/>
                  <a:gd name="T23" fmla="*/ 21 h 494"/>
                  <a:gd name="T24" fmla="*/ 78 w 525"/>
                  <a:gd name="T25" fmla="*/ 47 h 494"/>
                  <a:gd name="T26" fmla="*/ 0 w 525"/>
                  <a:gd name="T27" fmla="*/ 178 h 494"/>
                  <a:gd name="T28" fmla="*/ 0 w 525"/>
                  <a:gd name="T29" fmla="*/ 493 h 494"/>
                  <a:gd name="T30" fmla="*/ 259 w 525"/>
                  <a:gd name="T31" fmla="*/ 493 h 494"/>
                  <a:gd name="T32" fmla="*/ 259 w 525"/>
                  <a:gd name="T33" fmla="*/ 354 h 494"/>
                  <a:gd name="T34" fmla="*/ 367 w 525"/>
                  <a:gd name="T35" fmla="*/ 17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494">
                    <a:moveTo>
                      <a:pt x="367" y="173"/>
                    </a:moveTo>
                    <a:lnTo>
                      <a:pt x="388" y="162"/>
                    </a:lnTo>
                    <a:lnTo>
                      <a:pt x="393" y="162"/>
                    </a:lnTo>
                    <a:cubicBezTo>
                      <a:pt x="411" y="157"/>
                      <a:pt x="435" y="149"/>
                      <a:pt x="464" y="142"/>
                    </a:cubicBezTo>
                    <a:cubicBezTo>
                      <a:pt x="482" y="136"/>
                      <a:pt x="498" y="131"/>
                      <a:pt x="514" y="128"/>
                    </a:cubicBezTo>
                    <a:lnTo>
                      <a:pt x="524" y="126"/>
                    </a:lnTo>
                    <a:cubicBezTo>
                      <a:pt x="516" y="110"/>
                      <a:pt x="511" y="94"/>
                      <a:pt x="506" y="79"/>
                    </a:cubicBezTo>
                    <a:cubicBezTo>
                      <a:pt x="487" y="65"/>
                      <a:pt x="474" y="47"/>
                      <a:pt x="469" y="24"/>
                    </a:cubicBezTo>
                    <a:cubicBezTo>
                      <a:pt x="443" y="42"/>
                      <a:pt x="406" y="50"/>
                      <a:pt x="369" y="50"/>
                    </a:cubicBezTo>
                    <a:cubicBezTo>
                      <a:pt x="320" y="50"/>
                      <a:pt x="270" y="31"/>
                      <a:pt x="243" y="0"/>
                    </a:cubicBezTo>
                    <a:cubicBezTo>
                      <a:pt x="243" y="0"/>
                      <a:pt x="230" y="3"/>
                      <a:pt x="209" y="8"/>
                    </a:cubicBezTo>
                    <a:cubicBezTo>
                      <a:pt x="196" y="10"/>
                      <a:pt x="181" y="16"/>
                      <a:pt x="162" y="21"/>
                    </a:cubicBezTo>
                    <a:cubicBezTo>
                      <a:pt x="133" y="29"/>
                      <a:pt x="102" y="39"/>
                      <a:pt x="78" y="47"/>
                    </a:cubicBezTo>
                    <a:cubicBezTo>
                      <a:pt x="31" y="71"/>
                      <a:pt x="0" y="121"/>
                      <a:pt x="0" y="178"/>
                    </a:cubicBezTo>
                    <a:lnTo>
                      <a:pt x="0" y="493"/>
                    </a:lnTo>
                    <a:lnTo>
                      <a:pt x="259" y="493"/>
                    </a:lnTo>
                    <a:lnTo>
                      <a:pt x="259" y="354"/>
                    </a:lnTo>
                    <a:cubicBezTo>
                      <a:pt x="259" y="278"/>
                      <a:pt x="301" y="207"/>
                      <a:pt x="367" y="17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59"/>
              <p:cNvSpPr>
                <a:spLocks noChangeArrowheads="1"/>
              </p:cNvSpPr>
              <p:nvPr/>
            </p:nvSpPr>
            <p:spPr bwMode="auto">
              <a:xfrm>
                <a:off x="8196775" y="1927858"/>
                <a:ext cx="120650" cy="180975"/>
              </a:xfrm>
              <a:custGeom>
                <a:avLst/>
                <a:gdLst>
                  <a:gd name="T0" fmla="*/ 173 w 336"/>
                  <a:gd name="T1" fmla="*/ 503 h 504"/>
                  <a:gd name="T2" fmla="*/ 173 w 336"/>
                  <a:gd name="T3" fmla="*/ 503 h 504"/>
                  <a:gd name="T4" fmla="*/ 173 w 336"/>
                  <a:gd name="T5" fmla="*/ 503 h 504"/>
                  <a:gd name="T6" fmla="*/ 173 w 336"/>
                  <a:gd name="T7" fmla="*/ 503 h 504"/>
                  <a:gd name="T8" fmla="*/ 173 w 336"/>
                  <a:gd name="T9" fmla="*/ 503 h 504"/>
                  <a:gd name="T10" fmla="*/ 173 w 336"/>
                  <a:gd name="T11" fmla="*/ 503 h 504"/>
                  <a:gd name="T12" fmla="*/ 175 w 336"/>
                  <a:gd name="T13" fmla="*/ 503 h 504"/>
                  <a:gd name="T14" fmla="*/ 175 w 336"/>
                  <a:gd name="T15" fmla="*/ 503 h 504"/>
                  <a:gd name="T16" fmla="*/ 175 w 336"/>
                  <a:gd name="T17" fmla="*/ 503 h 504"/>
                  <a:gd name="T18" fmla="*/ 175 w 336"/>
                  <a:gd name="T19" fmla="*/ 503 h 504"/>
                  <a:gd name="T20" fmla="*/ 262 w 336"/>
                  <a:gd name="T21" fmla="*/ 464 h 504"/>
                  <a:gd name="T22" fmla="*/ 275 w 336"/>
                  <a:gd name="T23" fmla="*/ 409 h 504"/>
                  <a:gd name="T24" fmla="*/ 267 w 336"/>
                  <a:gd name="T25" fmla="*/ 338 h 504"/>
                  <a:gd name="T26" fmla="*/ 267 w 336"/>
                  <a:gd name="T27" fmla="*/ 319 h 504"/>
                  <a:gd name="T28" fmla="*/ 335 w 336"/>
                  <a:gd name="T29" fmla="*/ 167 h 504"/>
                  <a:gd name="T30" fmla="*/ 335 w 336"/>
                  <a:gd name="T31" fmla="*/ 162 h 504"/>
                  <a:gd name="T32" fmla="*/ 207 w 336"/>
                  <a:gd name="T33" fmla="*/ 31 h 504"/>
                  <a:gd name="T34" fmla="*/ 183 w 336"/>
                  <a:gd name="T35" fmla="*/ 0 h 504"/>
                  <a:gd name="T36" fmla="*/ 8 w 336"/>
                  <a:gd name="T37" fmla="*/ 152 h 504"/>
                  <a:gd name="T38" fmla="*/ 8 w 336"/>
                  <a:gd name="T39" fmla="*/ 170 h 504"/>
                  <a:gd name="T40" fmla="*/ 18 w 336"/>
                  <a:gd name="T41" fmla="*/ 259 h 504"/>
                  <a:gd name="T42" fmla="*/ 2 w 336"/>
                  <a:gd name="T43" fmla="*/ 293 h 504"/>
                  <a:gd name="T44" fmla="*/ 10 w 336"/>
                  <a:gd name="T45" fmla="*/ 346 h 504"/>
                  <a:gd name="T46" fmla="*/ 42 w 336"/>
                  <a:gd name="T47" fmla="*/ 374 h 504"/>
                  <a:gd name="T48" fmla="*/ 42 w 336"/>
                  <a:gd name="T49" fmla="*/ 374 h 504"/>
                  <a:gd name="T50" fmla="*/ 173 w 336"/>
                  <a:gd name="T51" fmla="*/ 50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 h="504">
                    <a:moveTo>
                      <a:pt x="173" y="503"/>
                    </a:moveTo>
                    <a:lnTo>
                      <a:pt x="173" y="503"/>
                    </a:lnTo>
                    <a:lnTo>
                      <a:pt x="173" y="503"/>
                    </a:lnTo>
                    <a:lnTo>
                      <a:pt x="173" y="503"/>
                    </a:lnTo>
                    <a:lnTo>
                      <a:pt x="173" y="503"/>
                    </a:lnTo>
                    <a:lnTo>
                      <a:pt x="173" y="503"/>
                    </a:lnTo>
                    <a:lnTo>
                      <a:pt x="175" y="503"/>
                    </a:lnTo>
                    <a:lnTo>
                      <a:pt x="175" y="503"/>
                    </a:lnTo>
                    <a:lnTo>
                      <a:pt x="175" y="503"/>
                    </a:lnTo>
                    <a:lnTo>
                      <a:pt x="175" y="503"/>
                    </a:lnTo>
                    <a:cubicBezTo>
                      <a:pt x="186" y="503"/>
                      <a:pt x="228" y="500"/>
                      <a:pt x="262" y="464"/>
                    </a:cubicBezTo>
                    <a:cubicBezTo>
                      <a:pt x="259" y="445"/>
                      <a:pt x="264" y="424"/>
                      <a:pt x="275" y="409"/>
                    </a:cubicBezTo>
                    <a:cubicBezTo>
                      <a:pt x="270" y="382"/>
                      <a:pt x="267" y="359"/>
                      <a:pt x="267" y="338"/>
                    </a:cubicBezTo>
                    <a:lnTo>
                      <a:pt x="267" y="319"/>
                    </a:lnTo>
                    <a:cubicBezTo>
                      <a:pt x="267" y="277"/>
                      <a:pt x="283" y="215"/>
                      <a:pt x="335" y="167"/>
                    </a:cubicBezTo>
                    <a:cubicBezTo>
                      <a:pt x="335" y="165"/>
                      <a:pt x="335" y="162"/>
                      <a:pt x="335" y="162"/>
                    </a:cubicBezTo>
                    <a:cubicBezTo>
                      <a:pt x="335" y="102"/>
                      <a:pt x="280" y="39"/>
                      <a:pt x="207" y="31"/>
                    </a:cubicBezTo>
                    <a:lnTo>
                      <a:pt x="183" y="0"/>
                    </a:lnTo>
                    <a:cubicBezTo>
                      <a:pt x="8" y="7"/>
                      <a:pt x="8" y="152"/>
                      <a:pt x="8" y="152"/>
                    </a:cubicBezTo>
                    <a:lnTo>
                      <a:pt x="8" y="170"/>
                    </a:lnTo>
                    <a:cubicBezTo>
                      <a:pt x="8" y="204"/>
                      <a:pt x="15" y="241"/>
                      <a:pt x="18" y="259"/>
                    </a:cubicBezTo>
                    <a:cubicBezTo>
                      <a:pt x="8" y="267"/>
                      <a:pt x="0" y="280"/>
                      <a:pt x="2" y="293"/>
                    </a:cubicBezTo>
                    <a:lnTo>
                      <a:pt x="10" y="346"/>
                    </a:lnTo>
                    <a:cubicBezTo>
                      <a:pt x="13" y="361"/>
                      <a:pt x="26" y="374"/>
                      <a:pt x="42" y="374"/>
                    </a:cubicBezTo>
                    <a:lnTo>
                      <a:pt x="42" y="374"/>
                    </a:lnTo>
                    <a:cubicBezTo>
                      <a:pt x="63" y="498"/>
                      <a:pt x="157" y="503"/>
                      <a:pt x="173" y="50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0"/>
              <p:cNvSpPr>
                <a:spLocks noChangeArrowheads="1"/>
              </p:cNvSpPr>
              <p:nvPr/>
            </p:nvSpPr>
            <p:spPr bwMode="auto">
              <a:xfrm>
                <a:off x="8311075" y="1989770"/>
                <a:ext cx="123825" cy="182563"/>
              </a:xfrm>
              <a:custGeom>
                <a:avLst/>
                <a:gdLst>
                  <a:gd name="T0" fmla="*/ 10 w 343"/>
                  <a:gd name="T1" fmla="*/ 346 h 507"/>
                  <a:gd name="T2" fmla="*/ 41 w 343"/>
                  <a:gd name="T3" fmla="*/ 375 h 507"/>
                  <a:gd name="T4" fmla="*/ 170 w 343"/>
                  <a:gd name="T5" fmla="*/ 506 h 507"/>
                  <a:gd name="T6" fmla="*/ 297 w 343"/>
                  <a:gd name="T7" fmla="*/ 375 h 507"/>
                  <a:gd name="T8" fmla="*/ 331 w 343"/>
                  <a:gd name="T9" fmla="*/ 346 h 507"/>
                  <a:gd name="T10" fmla="*/ 339 w 343"/>
                  <a:gd name="T11" fmla="*/ 293 h 507"/>
                  <a:gd name="T12" fmla="*/ 321 w 343"/>
                  <a:gd name="T13" fmla="*/ 259 h 507"/>
                  <a:gd name="T14" fmla="*/ 331 w 343"/>
                  <a:gd name="T15" fmla="*/ 162 h 507"/>
                  <a:gd name="T16" fmla="*/ 203 w 343"/>
                  <a:gd name="T17" fmla="*/ 31 h 507"/>
                  <a:gd name="T18" fmla="*/ 180 w 343"/>
                  <a:gd name="T19" fmla="*/ 0 h 507"/>
                  <a:gd name="T20" fmla="*/ 5 w 343"/>
                  <a:gd name="T21" fmla="*/ 152 h 507"/>
                  <a:gd name="T22" fmla="*/ 5 w 343"/>
                  <a:gd name="T23" fmla="*/ 170 h 507"/>
                  <a:gd name="T24" fmla="*/ 15 w 343"/>
                  <a:gd name="T25" fmla="*/ 259 h 507"/>
                  <a:gd name="T26" fmla="*/ 2 w 343"/>
                  <a:gd name="T27" fmla="*/ 293 h 507"/>
                  <a:gd name="T28" fmla="*/ 10 w 343"/>
                  <a:gd name="T29" fmla="*/ 3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507">
                    <a:moveTo>
                      <a:pt x="10" y="346"/>
                    </a:moveTo>
                    <a:cubicBezTo>
                      <a:pt x="13" y="361"/>
                      <a:pt x="26" y="375"/>
                      <a:pt x="41" y="375"/>
                    </a:cubicBezTo>
                    <a:cubicBezTo>
                      <a:pt x="60" y="500"/>
                      <a:pt x="154" y="506"/>
                      <a:pt x="170" y="506"/>
                    </a:cubicBezTo>
                    <a:cubicBezTo>
                      <a:pt x="186" y="506"/>
                      <a:pt x="279" y="500"/>
                      <a:pt x="297" y="375"/>
                    </a:cubicBezTo>
                    <a:cubicBezTo>
                      <a:pt x="313" y="375"/>
                      <a:pt x="329" y="361"/>
                      <a:pt x="331" y="346"/>
                    </a:cubicBezTo>
                    <a:lnTo>
                      <a:pt x="339" y="293"/>
                    </a:lnTo>
                    <a:cubicBezTo>
                      <a:pt x="342" y="278"/>
                      <a:pt x="334" y="264"/>
                      <a:pt x="321" y="259"/>
                    </a:cubicBezTo>
                    <a:cubicBezTo>
                      <a:pt x="326" y="238"/>
                      <a:pt x="331" y="199"/>
                      <a:pt x="331" y="162"/>
                    </a:cubicBezTo>
                    <a:cubicBezTo>
                      <a:pt x="331" y="102"/>
                      <a:pt x="276" y="39"/>
                      <a:pt x="203" y="31"/>
                    </a:cubicBezTo>
                    <a:lnTo>
                      <a:pt x="180" y="0"/>
                    </a:lnTo>
                    <a:cubicBezTo>
                      <a:pt x="5" y="7"/>
                      <a:pt x="5" y="152"/>
                      <a:pt x="5" y="152"/>
                    </a:cubicBezTo>
                    <a:lnTo>
                      <a:pt x="5" y="170"/>
                    </a:lnTo>
                    <a:cubicBezTo>
                      <a:pt x="5" y="204"/>
                      <a:pt x="13" y="241"/>
                      <a:pt x="15" y="259"/>
                    </a:cubicBezTo>
                    <a:cubicBezTo>
                      <a:pt x="7" y="267"/>
                      <a:pt x="0" y="280"/>
                      <a:pt x="2" y="293"/>
                    </a:cubicBezTo>
                    <a:lnTo>
                      <a:pt x="10" y="346"/>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1"/>
              <p:cNvSpPr>
                <a:spLocks noChangeArrowheads="1"/>
              </p:cNvSpPr>
              <p:nvPr/>
            </p:nvSpPr>
            <p:spPr bwMode="auto">
              <a:xfrm>
                <a:off x="8241225" y="2170745"/>
                <a:ext cx="266700" cy="114300"/>
              </a:xfrm>
              <a:custGeom>
                <a:avLst/>
                <a:gdLst>
                  <a:gd name="T0" fmla="*/ 0 w 739"/>
                  <a:gd name="T1" fmla="*/ 317 h 318"/>
                  <a:gd name="T2" fmla="*/ 0 w 739"/>
                  <a:gd name="T3" fmla="*/ 178 h 318"/>
                  <a:gd name="T4" fmla="*/ 79 w 739"/>
                  <a:gd name="T5" fmla="*/ 47 h 318"/>
                  <a:gd name="T6" fmla="*/ 79 w 739"/>
                  <a:gd name="T7" fmla="*/ 47 h 318"/>
                  <a:gd name="T8" fmla="*/ 162 w 739"/>
                  <a:gd name="T9" fmla="*/ 21 h 318"/>
                  <a:gd name="T10" fmla="*/ 210 w 739"/>
                  <a:gd name="T11" fmla="*/ 7 h 318"/>
                  <a:gd name="T12" fmla="*/ 244 w 739"/>
                  <a:gd name="T13" fmla="*/ 0 h 318"/>
                  <a:gd name="T14" fmla="*/ 370 w 739"/>
                  <a:gd name="T15" fmla="*/ 49 h 318"/>
                  <a:gd name="T16" fmla="*/ 370 w 739"/>
                  <a:gd name="T17" fmla="*/ 49 h 318"/>
                  <a:gd name="T18" fmla="*/ 494 w 739"/>
                  <a:gd name="T19" fmla="*/ 0 h 318"/>
                  <a:gd name="T20" fmla="*/ 494 w 739"/>
                  <a:gd name="T21" fmla="*/ 0 h 318"/>
                  <a:gd name="T22" fmla="*/ 528 w 739"/>
                  <a:gd name="T23" fmla="*/ 7 h 318"/>
                  <a:gd name="T24" fmla="*/ 576 w 739"/>
                  <a:gd name="T25" fmla="*/ 21 h 318"/>
                  <a:gd name="T26" fmla="*/ 660 w 739"/>
                  <a:gd name="T27" fmla="*/ 47 h 318"/>
                  <a:gd name="T28" fmla="*/ 660 w 739"/>
                  <a:gd name="T29" fmla="*/ 47 h 318"/>
                  <a:gd name="T30" fmla="*/ 738 w 739"/>
                  <a:gd name="T31" fmla="*/ 178 h 318"/>
                  <a:gd name="T32" fmla="*/ 738 w 739"/>
                  <a:gd name="T33" fmla="*/ 317 h 318"/>
                  <a:gd name="T34" fmla="*/ 0 w 739"/>
                  <a:gd name="T35" fmla="*/ 31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318">
                    <a:moveTo>
                      <a:pt x="0" y="317"/>
                    </a:moveTo>
                    <a:lnTo>
                      <a:pt x="0" y="178"/>
                    </a:lnTo>
                    <a:cubicBezTo>
                      <a:pt x="0" y="120"/>
                      <a:pt x="31" y="70"/>
                      <a:pt x="79" y="47"/>
                    </a:cubicBezTo>
                    <a:lnTo>
                      <a:pt x="79" y="47"/>
                    </a:lnTo>
                    <a:cubicBezTo>
                      <a:pt x="102" y="39"/>
                      <a:pt x="134" y="28"/>
                      <a:pt x="162" y="21"/>
                    </a:cubicBezTo>
                    <a:cubicBezTo>
                      <a:pt x="181" y="15"/>
                      <a:pt x="197" y="10"/>
                      <a:pt x="210" y="7"/>
                    </a:cubicBezTo>
                    <a:cubicBezTo>
                      <a:pt x="231" y="2"/>
                      <a:pt x="244" y="0"/>
                      <a:pt x="244" y="0"/>
                    </a:cubicBezTo>
                    <a:cubicBezTo>
                      <a:pt x="267" y="34"/>
                      <a:pt x="317" y="49"/>
                      <a:pt x="370" y="49"/>
                    </a:cubicBezTo>
                    <a:lnTo>
                      <a:pt x="370" y="49"/>
                    </a:lnTo>
                    <a:cubicBezTo>
                      <a:pt x="418" y="49"/>
                      <a:pt x="468" y="31"/>
                      <a:pt x="494" y="0"/>
                    </a:cubicBezTo>
                    <a:lnTo>
                      <a:pt x="494" y="0"/>
                    </a:lnTo>
                    <a:cubicBezTo>
                      <a:pt x="494" y="0"/>
                      <a:pt x="507" y="2"/>
                      <a:pt x="528" y="7"/>
                    </a:cubicBezTo>
                    <a:cubicBezTo>
                      <a:pt x="542" y="10"/>
                      <a:pt x="557" y="15"/>
                      <a:pt x="576" y="21"/>
                    </a:cubicBezTo>
                    <a:cubicBezTo>
                      <a:pt x="604" y="28"/>
                      <a:pt x="636" y="39"/>
                      <a:pt x="660" y="47"/>
                    </a:cubicBezTo>
                    <a:lnTo>
                      <a:pt x="660" y="47"/>
                    </a:lnTo>
                    <a:cubicBezTo>
                      <a:pt x="707" y="70"/>
                      <a:pt x="738" y="120"/>
                      <a:pt x="738" y="178"/>
                    </a:cubicBezTo>
                    <a:lnTo>
                      <a:pt x="738" y="317"/>
                    </a:lnTo>
                    <a:lnTo>
                      <a:pt x="0" y="317"/>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2" name="Group 301"/>
          <p:cNvGrpSpPr/>
          <p:nvPr/>
        </p:nvGrpSpPr>
        <p:grpSpPr>
          <a:xfrm>
            <a:off x="3700821" y="1515002"/>
            <a:ext cx="636309" cy="556528"/>
            <a:chOff x="8104793" y="2882206"/>
            <a:chExt cx="636309" cy="556528"/>
          </a:xfrm>
        </p:grpSpPr>
        <p:sp>
          <p:nvSpPr>
            <p:cNvPr id="256" name="Rectangle 255"/>
            <p:cNvSpPr/>
            <p:nvPr/>
          </p:nvSpPr>
          <p:spPr>
            <a:xfrm>
              <a:off x="8104793" y="2882206"/>
              <a:ext cx="636309"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68" name="Group 167"/>
            <p:cNvGrpSpPr/>
            <p:nvPr/>
          </p:nvGrpSpPr>
          <p:grpSpPr>
            <a:xfrm>
              <a:off x="8175066" y="2957849"/>
              <a:ext cx="482852" cy="405439"/>
              <a:chOff x="9158800" y="1859595"/>
              <a:chExt cx="584200" cy="490538"/>
            </a:xfrm>
          </p:grpSpPr>
          <p:sp>
            <p:nvSpPr>
              <p:cNvPr id="140" name="Freeform 37"/>
              <p:cNvSpPr>
                <a:spLocks noChangeArrowheads="1"/>
              </p:cNvSpPr>
              <p:nvPr/>
            </p:nvSpPr>
            <p:spPr bwMode="auto">
              <a:xfrm>
                <a:off x="9235000" y="1859595"/>
                <a:ext cx="508000" cy="406400"/>
              </a:xfrm>
              <a:custGeom>
                <a:avLst/>
                <a:gdLst>
                  <a:gd name="T0" fmla="*/ 1410 w 1411"/>
                  <a:gd name="T1" fmla="*/ 1128 h 1129"/>
                  <a:gd name="T2" fmla="*/ 1303 w 1411"/>
                  <a:gd name="T3" fmla="*/ 1128 h 1129"/>
                  <a:gd name="T4" fmla="*/ 1303 w 1411"/>
                  <a:gd name="T5" fmla="*/ 1115 h 1129"/>
                  <a:gd name="T6" fmla="*/ 1303 w 1411"/>
                  <a:gd name="T7" fmla="*/ 375 h 1129"/>
                  <a:gd name="T8" fmla="*/ 1169 w 1411"/>
                  <a:gd name="T9" fmla="*/ 244 h 1129"/>
                  <a:gd name="T10" fmla="*/ 440 w 1411"/>
                  <a:gd name="T11" fmla="*/ 244 h 1129"/>
                  <a:gd name="T12" fmla="*/ 420 w 1411"/>
                  <a:gd name="T13" fmla="*/ 231 h 1129"/>
                  <a:gd name="T14" fmla="*/ 362 w 1411"/>
                  <a:gd name="T15" fmla="*/ 126 h 1129"/>
                  <a:gd name="T16" fmla="*/ 346 w 1411"/>
                  <a:gd name="T17" fmla="*/ 118 h 1129"/>
                  <a:gd name="T18" fmla="*/ 13 w 1411"/>
                  <a:gd name="T19" fmla="*/ 118 h 1129"/>
                  <a:gd name="T20" fmla="*/ 0 w 1411"/>
                  <a:gd name="T21" fmla="*/ 118 h 1129"/>
                  <a:gd name="T22" fmla="*/ 0 w 1411"/>
                  <a:gd name="T23" fmla="*/ 0 h 1129"/>
                  <a:gd name="T24" fmla="*/ 11 w 1411"/>
                  <a:gd name="T25" fmla="*/ 0 h 1129"/>
                  <a:gd name="T26" fmla="*/ 451 w 1411"/>
                  <a:gd name="T27" fmla="*/ 0 h 1129"/>
                  <a:gd name="T28" fmla="*/ 467 w 1411"/>
                  <a:gd name="T29" fmla="*/ 11 h 1129"/>
                  <a:gd name="T30" fmla="*/ 524 w 1411"/>
                  <a:gd name="T31" fmla="*/ 116 h 1129"/>
                  <a:gd name="T32" fmla="*/ 543 w 1411"/>
                  <a:gd name="T33" fmla="*/ 126 h 1129"/>
                  <a:gd name="T34" fmla="*/ 1272 w 1411"/>
                  <a:gd name="T35" fmla="*/ 126 h 1129"/>
                  <a:gd name="T36" fmla="*/ 1403 w 1411"/>
                  <a:gd name="T37" fmla="*/ 236 h 1129"/>
                  <a:gd name="T38" fmla="*/ 1403 w 1411"/>
                  <a:gd name="T39" fmla="*/ 255 h 1129"/>
                  <a:gd name="T40" fmla="*/ 1403 w 1411"/>
                  <a:gd name="T41" fmla="*/ 1117 h 1129"/>
                  <a:gd name="T42" fmla="*/ 1410 w 1411"/>
                  <a:gd name="T43" fmla="*/ 112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1" h="1129">
                    <a:moveTo>
                      <a:pt x="1410" y="1128"/>
                    </a:moveTo>
                    <a:cubicBezTo>
                      <a:pt x="1374" y="1128"/>
                      <a:pt x="1340" y="1128"/>
                      <a:pt x="1303" y="1128"/>
                    </a:cubicBezTo>
                    <a:cubicBezTo>
                      <a:pt x="1303" y="1122"/>
                      <a:pt x="1303" y="1120"/>
                      <a:pt x="1303" y="1115"/>
                    </a:cubicBezTo>
                    <a:cubicBezTo>
                      <a:pt x="1303" y="868"/>
                      <a:pt x="1303" y="622"/>
                      <a:pt x="1303" y="375"/>
                    </a:cubicBezTo>
                    <a:cubicBezTo>
                      <a:pt x="1303" y="310"/>
                      <a:pt x="1253" y="244"/>
                      <a:pt x="1169" y="244"/>
                    </a:cubicBezTo>
                    <a:cubicBezTo>
                      <a:pt x="925" y="244"/>
                      <a:pt x="684" y="244"/>
                      <a:pt x="440" y="244"/>
                    </a:cubicBezTo>
                    <a:cubicBezTo>
                      <a:pt x="430" y="244"/>
                      <a:pt x="425" y="242"/>
                      <a:pt x="420" y="231"/>
                    </a:cubicBezTo>
                    <a:cubicBezTo>
                      <a:pt x="401" y="197"/>
                      <a:pt x="380" y="160"/>
                      <a:pt x="362" y="126"/>
                    </a:cubicBezTo>
                    <a:cubicBezTo>
                      <a:pt x="359" y="118"/>
                      <a:pt x="354" y="118"/>
                      <a:pt x="346" y="118"/>
                    </a:cubicBezTo>
                    <a:cubicBezTo>
                      <a:pt x="236" y="118"/>
                      <a:pt x="126" y="118"/>
                      <a:pt x="13" y="118"/>
                    </a:cubicBezTo>
                    <a:cubicBezTo>
                      <a:pt x="8" y="118"/>
                      <a:pt x="5" y="118"/>
                      <a:pt x="0" y="118"/>
                    </a:cubicBezTo>
                    <a:cubicBezTo>
                      <a:pt x="0" y="79"/>
                      <a:pt x="0" y="40"/>
                      <a:pt x="0" y="0"/>
                    </a:cubicBezTo>
                    <a:cubicBezTo>
                      <a:pt x="3" y="0"/>
                      <a:pt x="8" y="0"/>
                      <a:pt x="11" y="0"/>
                    </a:cubicBezTo>
                    <a:cubicBezTo>
                      <a:pt x="157" y="0"/>
                      <a:pt x="304" y="0"/>
                      <a:pt x="451" y="0"/>
                    </a:cubicBezTo>
                    <a:cubicBezTo>
                      <a:pt x="459" y="0"/>
                      <a:pt x="464" y="3"/>
                      <a:pt x="467" y="11"/>
                    </a:cubicBezTo>
                    <a:cubicBezTo>
                      <a:pt x="485" y="45"/>
                      <a:pt x="506" y="82"/>
                      <a:pt x="524" y="116"/>
                    </a:cubicBezTo>
                    <a:cubicBezTo>
                      <a:pt x="530" y="124"/>
                      <a:pt x="532" y="126"/>
                      <a:pt x="543" y="126"/>
                    </a:cubicBezTo>
                    <a:cubicBezTo>
                      <a:pt x="787" y="126"/>
                      <a:pt x="1030" y="126"/>
                      <a:pt x="1272" y="126"/>
                    </a:cubicBezTo>
                    <a:cubicBezTo>
                      <a:pt x="1340" y="126"/>
                      <a:pt x="1392" y="171"/>
                      <a:pt x="1403" y="236"/>
                    </a:cubicBezTo>
                    <a:cubicBezTo>
                      <a:pt x="1403" y="242"/>
                      <a:pt x="1403" y="250"/>
                      <a:pt x="1403" y="255"/>
                    </a:cubicBezTo>
                    <a:cubicBezTo>
                      <a:pt x="1403" y="543"/>
                      <a:pt x="1403" y="829"/>
                      <a:pt x="1403" y="1117"/>
                    </a:cubicBezTo>
                    <a:cubicBezTo>
                      <a:pt x="1410" y="1120"/>
                      <a:pt x="1410" y="1122"/>
                      <a:pt x="1410" y="1128"/>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38"/>
              <p:cNvSpPr>
                <a:spLocks noChangeArrowheads="1"/>
              </p:cNvSpPr>
              <p:nvPr/>
            </p:nvSpPr>
            <p:spPr bwMode="auto">
              <a:xfrm>
                <a:off x="9158800" y="1943733"/>
                <a:ext cx="506412" cy="406400"/>
              </a:xfrm>
              <a:custGeom>
                <a:avLst/>
                <a:gdLst>
                  <a:gd name="T0" fmla="*/ 1274 w 1408"/>
                  <a:gd name="T1" fmla="*/ 128 h 1128"/>
                  <a:gd name="T2" fmla="*/ 545 w 1408"/>
                  <a:gd name="T3" fmla="*/ 128 h 1128"/>
                  <a:gd name="T4" fmla="*/ 527 w 1408"/>
                  <a:gd name="T5" fmla="*/ 118 h 1128"/>
                  <a:gd name="T6" fmla="*/ 466 w 1408"/>
                  <a:gd name="T7" fmla="*/ 10 h 1128"/>
                  <a:gd name="T8" fmla="*/ 451 w 1408"/>
                  <a:gd name="T9" fmla="*/ 0 h 1128"/>
                  <a:gd name="T10" fmla="*/ 10 w 1408"/>
                  <a:gd name="T11" fmla="*/ 0 h 1128"/>
                  <a:gd name="T12" fmla="*/ 0 w 1408"/>
                  <a:gd name="T13" fmla="*/ 0 h 1128"/>
                  <a:gd name="T14" fmla="*/ 0 w 1408"/>
                  <a:gd name="T15" fmla="*/ 1127 h 1128"/>
                  <a:gd name="T16" fmla="*/ 1405 w 1408"/>
                  <a:gd name="T17" fmla="*/ 1127 h 1128"/>
                  <a:gd name="T18" fmla="*/ 1405 w 1408"/>
                  <a:gd name="T19" fmla="*/ 1117 h 1128"/>
                  <a:gd name="T20" fmla="*/ 1405 w 1408"/>
                  <a:gd name="T21" fmla="*/ 259 h 1128"/>
                  <a:gd name="T22" fmla="*/ 1274 w 1408"/>
                  <a:gd name="T23" fmla="*/ 128 h 1128"/>
                  <a:gd name="T24" fmla="*/ 317 w 1408"/>
                  <a:gd name="T25" fmla="*/ 246 h 1128"/>
                  <a:gd name="T26" fmla="*/ 244 w 1408"/>
                  <a:gd name="T27" fmla="*/ 246 h 1128"/>
                  <a:gd name="T28" fmla="*/ 244 w 1408"/>
                  <a:gd name="T29" fmla="*/ 320 h 1128"/>
                  <a:gd name="T30" fmla="*/ 188 w 1408"/>
                  <a:gd name="T31" fmla="*/ 320 h 1128"/>
                  <a:gd name="T32" fmla="*/ 188 w 1408"/>
                  <a:gd name="T33" fmla="*/ 246 h 1128"/>
                  <a:gd name="T34" fmla="*/ 115 w 1408"/>
                  <a:gd name="T35" fmla="*/ 246 h 1128"/>
                  <a:gd name="T36" fmla="*/ 115 w 1408"/>
                  <a:gd name="T37" fmla="*/ 191 h 1128"/>
                  <a:gd name="T38" fmla="*/ 188 w 1408"/>
                  <a:gd name="T39" fmla="*/ 191 h 1128"/>
                  <a:gd name="T40" fmla="*/ 188 w 1408"/>
                  <a:gd name="T41" fmla="*/ 118 h 1128"/>
                  <a:gd name="T42" fmla="*/ 244 w 1408"/>
                  <a:gd name="T43" fmla="*/ 118 h 1128"/>
                  <a:gd name="T44" fmla="*/ 244 w 1408"/>
                  <a:gd name="T45" fmla="*/ 191 h 1128"/>
                  <a:gd name="T46" fmla="*/ 317 w 1408"/>
                  <a:gd name="T47" fmla="*/ 191 h 1128"/>
                  <a:gd name="T48" fmla="*/ 317 w 1408"/>
                  <a:gd name="T49" fmla="*/ 246 h 1128"/>
                  <a:gd name="T50" fmla="*/ 765 w 1408"/>
                  <a:gd name="T51" fmla="*/ 314 h 1128"/>
                  <a:gd name="T52" fmla="*/ 852 w 1408"/>
                  <a:gd name="T53" fmla="*/ 485 h 1128"/>
                  <a:gd name="T54" fmla="*/ 681 w 1408"/>
                  <a:gd name="T55" fmla="*/ 485 h 1128"/>
                  <a:gd name="T56" fmla="*/ 765 w 1408"/>
                  <a:gd name="T57" fmla="*/ 314 h 1128"/>
                  <a:gd name="T58" fmla="*/ 652 w 1408"/>
                  <a:gd name="T59" fmla="*/ 810 h 1128"/>
                  <a:gd name="T60" fmla="*/ 576 w 1408"/>
                  <a:gd name="T61" fmla="*/ 734 h 1128"/>
                  <a:gd name="T62" fmla="*/ 652 w 1408"/>
                  <a:gd name="T63" fmla="*/ 660 h 1128"/>
                  <a:gd name="T64" fmla="*/ 726 w 1408"/>
                  <a:gd name="T65" fmla="*/ 734 h 1128"/>
                  <a:gd name="T66" fmla="*/ 652 w 1408"/>
                  <a:gd name="T67" fmla="*/ 810 h 1128"/>
                  <a:gd name="T68" fmla="*/ 826 w 1408"/>
                  <a:gd name="T69" fmla="*/ 598 h 1128"/>
                  <a:gd name="T70" fmla="*/ 915 w 1408"/>
                  <a:gd name="T71" fmla="*/ 561 h 1128"/>
                  <a:gd name="T72" fmla="*/ 1004 w 1408"/>
                  <a:gd name="T73" fmla="*/ 598 h 1128"/>
                  <a:gd name="T74" fmla="*/ 1004 w 1408"/>
                  <a:gd name="T75" fmla="*/ 723 h 1128"/>
                  <a:gd name="T76" fmla="*/ 915 w 1408"/>
                  <a:gd name="T77" fmla="*/ 760 h 1128"/>
                  <a:gd name="T78" fmla="*/ 826 w 1408"/>
                  <a:gd name="T79" fmla="*/ 723 h 1128"/>
                  <a:gd name="T80" fmla="*/ 826 w 1408"/>
                  <a:gd name="T81" fmla="*/ 598 h 1128"/>
                  <a:gd name="T82" fmla="*/ 943 w 1408"/>
                  <a:gd name="T83" fmla="*/ 999 h 1128"/>
                  <a:gd name="T84" fmla="*/ 867 w 1408"/>
                  <a:gd name="T85" fmla="*/ 923 h 1128"/>
                  <a:gd name="T86" fmla="*/ 943 w 1408"/>
                  <a:gd name="T87" fmla="*/ 849 h 1128"/>
                  <a:gd name="T88" fmla="*/ 1017 w 1408"/>
                  <a:gd name="T89" fmla="*/ 923 h 1128"/>
                  <a:gd name="T90" fmla="*/ 943 w 1408"/>
                  <a:gd name="T91" fmla="*/ 999 h 1128"/>
                  <a:gd name="T92" fmla="*/ 1001 w 1408"/>
                  <a:gd name="T93" fmla="*/ 398 h 1128"/>
                  <a:gd name="T94" fmla="*/ 1096 w 1408"/>
                  <a:gd name="T95" fmla="*/ 304 h 1128"/>
                  <a:gd name="T96" fmla="*/ 1190 w 1408"/>
                  <a:gd name="T97" fmla="*/ 398 h 1128"/>
                  <a:gd name="T98" fmla="*/ 1096 w 1408"/>
                  <a:gd name="T99" fmla="*/ 493 h 1128"/>
                  <a:gd name="T100" fmla="*/ 1001 w 1408"/>
                  <a:gd name="T101" fmla="*/ 398 h 1128"/>
                  <a:gd name="T102" fmla="*/ 1135 w 1408"/>
                  <a:gd name="T103" fmla="*/ 776 h 1128"/>
                  <a:gd name="T104" fmla="*/ 1211 w 1408"/>
                  <a:gd name="T105" fmla="*/ 624 h 1128"/>
                  <a:gd name="T106" fmla="*/ 1287 w 1408"/>
                  <a:gd name="T107" fmla="*/ 776 h 1128"/>
                  <a:gd name="T108" fmla="*/ 1135 w 1408"/>
                  <a:gd name="T109" fmla="*/ 7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1128">
                    <a:moveTo>
                      <a:pt x="1274" y="128"/>
                    </a:moveTo>
                    <a:cubicBezTo>
                      <a:pt x="1030" y="131"/>
                      <a:pt x="786" y="128"/>
                      <a:pt x="545" y="128"/>
                    </a:cubicBezTo>
                    <a:cubicBezTo>
                      <a:pt x="537" y="128"/>
                      <a:pt x="532" y="126"/>
                      <a:pt x="527" y="118"/>
                    </a:cubicBezTo>
                    <a:cubicBezTo>
                      <a:pt x="508" y="81"/>
                      <a:pt x="487" y="47"/>
                      <a:pt x="466" y="10"/>
                    </a:cubicBezTo>
                    <a:cubicBezTo>
                      <a:pt x="464" y="2"/>
                      <a:pt x="458" y="0"/>
                      <a:pt x="451" y="0"/>
                    </a:cubicBezTo>
                    <a:cubicBezTo>
                      <a:pt x="304" y="0"/>
                      <a:pt x="157" y="0"/>
                      <a:pt x="10" y="0"/>
                    </a:cubicBezTo>
                    <a:cubicBezTo>
                      <a:pt x="8" y="0"/>
                      <a:pt x="2" y="0"/>
                      <a:pt x="0" y="0"/>
                    </a:cubicBezTo>
                    <a:cubicBezTo>
                      <a:pt x="0" y="377"/>
                      <a:pt x="0" y="752"/>
                      <a:pt x="0" y="1127"/>
                    </a:cubicBezTo>
                    <a:cubicBezTo>
                      <a:pt x="469" y="1127"/>
                      <a:pt x="936" y="1127"/>
                      <a:pt x="1405" y="1127"/>
                    </a:cubicBezTo>
                    <a:cubicBezTo>
                      <a:pt x="1405" y="1122"/>
                      <a:pt x="1405" y="1119"/>
                      <a:pt x="1405" y="1117"/>
                    </a:cubicBezTo>
                    <a:cubicBezTo>
                      <a:pt x="1405" y="831"/>
                      <a:pt x="1405" y="545"/>
                      <a:pt x="1405" y="259"/>
                    </a:cubicBezTo>
                    <a:cubicBezTo>
                      <a:pt x="1407" y="181"/>
                      <a:pt x="1342" y="128"/>
                      <a:pt x="1274" y="128"/>
                    </a:cubicBezTo>
                    <a:close/>
                    <a:moveTo>
                      <a:pt x="317" y="246"/>
                    </a:moveTo>
                    <a:cubicBezTo>
                      <a:pt x="293" y="246"/>
                      <a:pt x="267" y="246"/>
                      <a:pt x="244" y="246"/>
                    </a:cubicBezTo>
                    <a:cubicBezTo>
                      <a:pt x="244" y="270"/>
                      <a:pt x="244" y="296"/>
                      <a:pt x="244" y="320"/>
                    </a:cubicBezTo>
                    <a:cubicBezTo>
                      <a:pt x="225" y="320"/>
                      <a:pt x="207" y="320"/>
                      <a:pt x="188" y="320"/>
                    </a:cubicBezTo>
                    <a:cubicBezTo>
                      <a:pt x="188" y="296"/>
                      <a:pt x="188" y="272"/>
                      <a:pt x="188" y="246"/>
                    </a:cubicBezTo>
                    <a:cubicBezTo>
                      <a:pt x="165" y="246"/>
                      <a:pt x="139" y="246"/>
                      <a:pt x="115" y="246"/>
                    </a:cubicBezTo>
                    <a:cubicBezTo>
                      <a:pt x="115" y="228"/>
                      <a:pt x="115" y="210"/>
                      <a:pt x="115" y="191"/>
                    </a:cubicBezTo>
                    <a:cubicBezTo>
                      <a:pt x="139" y="191"/>
                      <a:pt x="162" y="191"/>
                      <a:pt x="188" y="191"/>
                    </a:cubicBezTo>
                    <a:cubicBezTo>
                      <a:pt x="188" y="168"/>
                      <a:pt x="188" y="141"/>
                      <a:pt x="188" y="118"/>
                    </a:cubicBezTo>
                    <a:cubicBezTo>
                      <a:pt x="207" y="118"/>
                      <a:pt x="225" y="118"/>
                      <a:pt x="244" y="118"/>
                    </a:cubicBezTo>
                    <a:cubicBezTo>
                      <a:pt x="244" y="141"/>
                      <a:pt x="244" y="168"/>
                      <a:pt x="244" y="191"/>
                    </a:cubicBezTo>
                    <a:cubicBezTo>
                      <a:pt x="267" y="191"/>
                      <a:pt x="293" y="191"/>
                      <a:pt x="317" y="191"/>
                    </a:cubicBezTo>
                    <a:cubicBezTo>
                      <a:pt x="317" y="210"/>
                      <a:pt x="317" y="228"/>
                      <a:pt x="317" y="246"/>
                    </a:cubicBezTo>
                    <a:close/>
                    <a:moveTo>
                      <a:pt x="765" y="314"/>
                    </a:moveTo>
                    <a:lnTo>
                      <a:pt x="852" y="485"/>
                    </a:lnTo>
                    <a:lnTo>
                      <a:pt x="681" y="485"/>
                    </a:lnTo>
                    <a:lnTo>
                      <a:pt x="765" y="314"/>
                    </a:lnTo>
                    <a:close/>
                    <a:moveTo>
                      <a:pt x="652" y="810"/>
                    </a:moveTo>
                    <a:cubicBezTo>
                      <a:pt x="611" y="810"/>
                      <a:pt x="576" y="776"/>
                      <a:pt x="576" y="734"/>
                    </a:cubicBezTo>
                    <a:cubicBezTo>
                      <a:pt x="576" y="692"/>
                      <a:pt x="611" y="660"/>
                      <a:pt x="652" y="660"/>
                    </a:cubicBezTo>
                    <a:cubicBezTo>
                      <a:pt x="694" y="660"/>
                      <a:pt x="726" y="694"/>
                      <a:pt x="726" y="734"/>
                    </a:cubicBezTo>
                    <a:cubicBezTo>
                      <a:pt x="729" y="776"/>
                      <a:pt x="694" y="810"/>
                      <a:pt x="652" y="810"/>
                    </a:cubicBezTo>
                    <a:close/>
                    <a:moveTo>
                      <a:pt x="826" y="598"/>
                    </a:moveTo>
                    <a:lnTo>
                      <a:pt x="915" y="561"/>
                    </a:lnTo>
                    <a:lnTo>
                      <a:pt x="1004" y="598"/>
                    </a:lnTo>
                    <a:lnTo>
                      <a:pt x="1004" y="723"/>
                    </a:lnTo>
                    <a:lnTo>
                      <a:pt x="915" y="760"/>
                    </a:lnTo>
                    <a:lnTo>
                      <a:pt x="826" y="723"/>
                    </a:lnTo>
                    <a:lnTo>
                      <a:pt x="826" y="598"/>
                    </a:lnTo>
                    <a:close/>
                    <a:moveTo>
                      <a:pt x="943" y="999"/>
                    </a:moveTo>
                    <a:cubicBezTo>
                      <a:pt x="902" y="999"/>
                      <a:pt x="867" y="965"/>
                      <a:pt x="867" y="923"/>
                    </a:cubicBezTo>
                    <a:cubicBezTo>
                      <a:pt x="867" y="881"/>
                      <a:pt x="902" y="849"/>
                      <a:pt x="943" y="849"/>
                    </a:cubicBezTo>
                    <a:cubicBezTo>
                      <a:pt x="985" y="849"/>
                      <a:pt x="1017" y="883"/>
                      <a:pt x="1017" y="923"/>
                    </a:cubicBezTo>
                    <a:cubicBezTo>
                      <a:pt x="1017" y="965"/>
                      <a:pt x="983" y="999"/>
                      <a:pt x="943" y="999"/>
                    </a:cubicBezTo>
                    <a:close/>
                    <a:moveTo>
                      <a:pt x="1001" y="398"/>
                    </a:moveTo>
                    <a:cubicBezTo>
                      <a:pt x="1001" y="346"/>
                      <a:pt x="1044" y="304"/>
                      <a:pt x="1096" y="304"/>
                    </a:cubicBezTo>
                    <a:cubicBezTo>
                      <a:pt x="1149" y="304"/>
                      <a:pt x="1190" y="345"/>
                      <a:pt x="1190" y="398"/>
                    </a:cubicBezTo>
                    <a:cubicBezTo>
                      <a:pt x="1190" y="450"/>
                      <a:pt x="1148" y="493"/>
                      <a:pt x="1096" y="493"/>
                    </a:cubicBezTo>
                    <a:cubicBezTo>
                      <a:pt x="1043" y="495"/>
                      <a:pt x="1001" y="451"/>
                      <a:pt x="1001" y="398"/>
                    </a:cubicBezTo>
                    <a:close/>
                    <a:moveTo>
                      <a:pt x="1135" y="776"/>
                    </a:moveTo>
                    <a:lnTo>
                      <a:pt x="1211" y="624"/>
                    </a:lnTo>
                    <a:lnTo>
                      <a:pt x="1287" y="776"/>
                    </a:lnTo>
                    <a:lnTo>
                      <a:pt x="1135" y="77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03" name="Group 302"/>
          <p:cNvGrpSpPr/>
          <p:nvPr/>
        </p:nvGrpSpPr>
        <p:grpSpPr>
          <a:xfrm>
            <a:off x="601909" y="2702264"/>
            <a:ext cx="704854" cy="556528"/>
            <a:chOff x="9052188" y="2882206"/>
            <a:chExt cx="704854" cy="556528"/>
          </a:xfrm>
        </p:grpSpPr>
        <p:sp>
          <p:nvSpPr>
            <p:cNvPr id="265" name="Rectangle 264"/>
            <p:cNvSpPr/>
            <p:nvPr/>
          </p:nvSpPr>
          <p:spPr>
            <a:xfrm>
              <a:off x="9052188" y="2882206"/>
              <a:ext cx="704854" cy="5565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5" name="Freeform 2"/>
            <p:cNvSpPr>
              <a:spLocks noChangeArrowheads="1"/>
            </p:cNvSpPr>
            <p:nvPr/>
          </p:nvSpPr>
          <p:spPr bwMode="auto">
            <a:xfrm>
              <a:off x="9117684" y="2990043"/>
              <a:ext cx="583885" cy="342458"/>
            </a:xfrm>
            <a:custGeom>
              <a:avLst/>
              <a:gdLst>
                <a:gd name="T0" fmla="*/ 1575 w 1962"/>
                <a:gd name="T1" fmla="*/ 401 h 1152"/>
                <a:gd name="T2" fmla="*/ 1124 w 1962"/>
                <a:gd name="T3" fmla="*/ 173 h 1152"/>
                <a:gd name="T4" fmla="*/ 409 w 1962"/>
                <a:gd name="T5" fmla="*/ 307 h 1152"/>
                <a:gd name="T6" fmla="*/ 0 w 1962"/>
                <a:gd name="T7" fmla="*/ 771 h 1152"/>
                <a:gd name="T8" fmla="*/ 1609 w 1962"/>
                <a:gd name="T9" fmla="*/ 1151 h 1152"/>
                <a:gd name="T10" fmla="*/ 1607 w 1962"/>
                <a:gd name="T11" fmla="*/ 398 h 1152"/>
                <a:gd name="T12" fmla="*/ 427 w 1962"/>
                <a:gd name="T13" fmla="*/ 988 h 1152"/>
                <a:gd name="T14" fmla="*/ 474 w 1962"/>
                <a:gd name="T15" fmla="*/ 493 h 1152"/>
                <a:gd name="T16" fmla="*/ 729 w 1962"/>
                <a:gd name="T17" fmla="*/ 988 h 1152"/>
                <a:gd name="T18" fmla="*/ 660 w 1962"/>
                <a:gd name="T19" fmla="*/ 988 h 1152"/>
                <a:gd name="T20" fmla="*/ 590 w 1962"/>
                <a:gd name="T21" fmla="*/ 988 h 1152"/>
                <a:gd name="T22" fmla="*/ 558 w 1962"/>
                <a:gd name="T23" fmla="*/ 493 h 1152"/>
                <a:gd name="T24" fmla="*/ 603 w 1962"/>
                <a:gd name="T25" fmla="*/ 493 h 1152"/>
                <a:gd name="T26" fmla="*/ 708 w 1962"/>
                <a:gd name="T27" fmla="*/ 493 h 1152"/>
                <a:gd name="T28" fmla="*/ 729 w 1962"/>
                <a:gd name="T29" fmla="*/ 988 h 1152"/>
                <a:gd name="T30" fmla="*/ 818 w 1962"/>
                <a:gd name="T31" fmla="*/ 988 h 1152"/>
                <a:gd name="T32" fmla="*/ 865 w 1962"/>
                <a:gd name="T33" fmla="*/ 493 h 1152"/>
                <a:gd name="T34" fmla="*/ 996 w 1962"/>
                <a:gd name="T35" fmla="*/ 988 h 1152"/>
                <a:gd name="T36" fmla="*/ 949 w 1962"/>
                <a:gd name="T37" fmla="*/ 988 h 1152"/>
                <a:gd name="T38" fmla="*/ 923 w 1962"/>
                <a:gd name="T39" fmla="*/ 493 h 1152"/>
                <a:gd name="T40" fmla="*/ 970 w 1962"/>
                <a:gd name="T41" fmla="*/ 493 h 1152"/>
                <a:gd name="T42" fmla="*/ 996 w 1962"/>
                <a:gd name="T43" fmla="*/ 988 h 1152"/>
                <a:gd name="T44" fmla="*/ 1054 w 1962"/>
                <a:gd name="T45" fmla="*/ 988 h 1152"/>
                <a:gd name="T46" fmla="*/ 1101 w 1962"/>
                <a:gd name="T47" fmla="*/ 493 h 1152"/>
                <a:gd name="T48" fmla="*/ 1187 w 1962"/>
                <a:gd name="T49" fmla="*/ 988 h 1152"/>
                <a:gd name="T50" fmla="*/ 1140 w 1962"/>
                <a:gd name="T51" fmla="*/ 493 h 1152"/>
                <a:gd name="T52" fmla="*/ 1187 w 1962"/>
                <a:gd name="T53" fmla="*/ 988 h 1152"/>
                <a:gd name="T54" fmla="*/ 1263 w 1962"/>
                <a:gd name="T55" fmla="*/ 988 h 1152"/>
                <a:gd name="T56" fmla="*/ 1311 w 1962"/>
                <a:gd name="T57" fmla="*/ 493 h 1152"/>
                <a:gd name="T58" fmla="*/ 1465 w 1962"/>
                <a:gd name="T59" fmla="*/ 988 h 1152"/>
                <a:gd name="T60" fmla="*/ 1373 w 1962"/>
                <a:gd name="T61" fmla="*/ 493 h 1152"/>
                <a:gd name="T62" fmla="*/ 1465 w 1962"/>
                <a:gd name="T63" fmla="*/ 98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152">
                  <a:moveTo>
                    <a:pt x="1607" y="398"/>
                  </a:moveTo>
                  <a:cubicBezTo>
                    <a:pt x="1596" y="398"/>
                    <a:pt x="1586" y="398"/>
                    <a:pt x="1575" y="401"/>
                  </a:cubicBezTo>
                  <a:cubicBezTo>
                    <a:pt x="1531" y="257"/>
                    <a:pt x="1397" y="155"/>
                    <a:pt x="1240" y="155"/>
                  </a:cubicBezTo>
                  <a:cubicBezTo>
                    <a:pt x="1200" y="155"/>
                    <a:pt x="1161" y="162"/>
                    <a:pt x="1124" y="173"/>
                  </a:cubicBezTo>
                  <a:cubicBezTo>
                    <a:pt x="1054" y="68"/>
                    <a:pt x="933" y="0"/>
                    <a:pt x="797" y="0"/>
                  </a:cubicBezTo>
                  <a:cubicBezTo>
                    <a:pt x="608" y="0"/>
                    <a:pt x="451" y="131"/>
                    <a:pt x="409" y="307"/>
                  </a:cubicBezTo>
                  <a:cubicBezTo>
                    <a:pt x="406" y="307"/>
                    <a:pt x="401" y="307"/>
                    <a:pt x="398" y="307"/>
                  </a:cubicBezTo>
                  <a:cubicBezTo>
                    <a:pt x="149" y="349"/>
                    <a:pt x="0" y="530"/>
                    <a:pt x="0" y="771"/>
                  </a:cubicBezTo>
                  <a:cubicBezTo>
                    <a:pt x="0" y="991"/>
                    <a:pt x="178" y="1151"/>
                    <a:pt x="398" y="1151"/>
                  </a:cubicBezTo>
                  <a:lnTo>
                    <a:pt x="1609" y="1151"/>
                  </a:lnTo>
                  <a:cubicBezTo>
                    <a:pt x="1803" y="1151"/>
                    <a:pt x="1961" y="954"/>
                    <a:pt x="1961" y="760"/>
                  </a:cubicBezTo>
                  <a:cubicBezTo>
                    <a:pt x="1961" y="577"/>
                    <a:pt x="1817" y="425"/>
                    <a:pt x="1607" y="398"/>
                  </a:cubicBezTo>
                  <a:close/>
                  <a:moveTo>
                    <a:pt x="474" y="988"/>
                  </a:moveTo>
                  <a:lnTo>
                    <a:pt x="427" y="988"/>
                  </a:lnTo>
                  <a:lnTo>
                    <a:pt x="427" y="493"/>
                  </a:lnTo>
                  <a:lnTo>
                    <a:pt x="474" y="493"/>
                  </a:lnTo>
                  <a:lnTo>
                    <a:pt x="474" y="988"/>
                  </a:lnTo>
                  <a:close/>
                  <a:moveTo>
                    <a:pt x="729" y="988"/>
                  </a:moveTo>
                  <a:lnTo>
                    <a:pt x="708" y="988"/>
                  </a:lnTo>
                  <a:lnTo>
                    <a:pt x="660" y="988"/>
                  </a:lnTo>
                  <a:lnTo>
                    <a:pt x="603" y="988"/>
                  </a:lnTo>
                  <a:lnTo>
                    <a:pt x="590" y="988"/>
                  </a:lnTo>
                  <a:lnTo>
                    <a:pt x="558" y="988"/>
                  </a:lnTo>
                  <a:lnTo>
                    <a:pt x="558" y="493"/>
                  </a:lnTo>
                  <a:lnTo>
                    <a:pt x="590" y="493"/>
                  </a:lnTo>
                  <a:lnTo>
                    <a:pt x="603" y="493"/>
                  </a:lnTo>
                  <a:lnTo>
                    <a:pt x="660" y="493"/>
                  </a:lnTo>
                  <a:lnTo>
                    <a:pt x="708" y="493"/>
                  </a:lnTo>
                  <a:lnTo>
                    <a:pt x="729" y="493"/>
                  </a:lnTo>
                  <a:lnTo>
                    <a:pt x="729" y="988"/>
                  </a:lnTo>
                  <a:close/>
                  <a:moveTo>
                    <a:pt x="865" y="988"/>
                  </a:moveTo>
                  <a:lnTo>
                    <a:pt x="818" y="988"/>
                  </a:lnTo>
                  <a:lnTo>
                    <a:pt x="818" y="493"/>
                  </a:lnTo>
                  <a:lnTo>
                    <a:pt x="865" y="493"/>
                  </a:lnTo>
                  <a:lnTo>
                    <a:pt x="865" y="988"/>
                  </a:lnTo>
                  <a:close/>
                  <a:moveTo>
                    <a:pt x="996" y="988"/>
                  </a:moveTo>
                  <a:lnTo>
                    <a:pt x="970" y="988"/>
                  </a:lnTo>
                  <a:lnTo>
                    <a:pt x="949" y="988"/>
                  </a:lnTo>
                  <a:lnTo>
                    <a:pt x="923" y="988"/>
                  </a:lnTo>
                  <a:lnTo>
                    <a:pt x="923" y="493"/>
                  </a:lnTo>
                  <a:lnTo>
                    <a:pt x="949" y="493"/>
                  </a:lnTo>
                  <a:lnTo>
                    <a:pt x="970" y="493"/>
                  </a:lnTo>
                  <a:lnTo>
                    <a:pt x="996" y="493"/>
                  </a:lnTo>
                  <a:lnTo>
                    <a:pt x="996" y="988"/>
                  </a:lnTo>
                  <a:close/>
                  <a:moveTo>
                    <a:pt x="1101" y="988"/>
                  </a:moveTo>
                  <a:lnTo>
                    <a:pt x="1054" y="988"/>
                  </a:lnTo>
                  <a:lnTo>
                    <a:pt x="1054" y="493"/>
                  </a:lnTo>
                  <a:lnTo>
                    <a:pt x="1101" y="493"/>
                  </a:lnTo>
                  <a:lnTo>
                    <a:pt x="1101" y="988"/>
                  </a:lnTo>
                  <a:close/>
                  <a:moveTo>
                    <a:pt x="1187" y="988"/>
                  </a:moveTo>
                  <a:lnTo>
                    <a:pt x="1140" y="988"/>
                  </a:lnTo>
                  <a:lnTo>
                    <a:pt x="1140" y="493"/>
                  </a:lnTo>
                  <a:lnTo>
                    <a:pt x="1187" y="493"/>
                  </a:lnTo>
                  <a:lnTo>
                    <a:pt x="1187" y="988"/>
                  </a:lnTo>
                  <a:close/>
                  <a:moveTo>
                    <a:pt x="1311" y="988"/>
                  </a:moveTo>
                  <a:lnTo>
                    <a:pt x="1263" y="988"/>
                  </a:lnTo>
                  <a:lnTo>
                    <a:pt x="1263" y="493"/>
                  </a:lnTo>
                  <a:lnTo>
                    <a:pt x="1311" y="493"/>
                  </a:lnTo>
                  <a:lnTo>
                    <a:pt x="1311" y="988"/>
                  </a:lnTo>
                  <a:close/>
                  <a:moveTo>
                    <a:pt x="1465" y="988"/>
                  </a:moveTo>
                  <a:lnTo>
                    <a:pt x="1373" y="988"/>
                  </a:lnTo>
                  <a:lnTo>
                    <a:pt x="1373" y="493"/>
                  </a:lnTo>
                  <a:lnTo>
                    <a:pt x="1465" y="493"/>
                  </a:lnTo>
                  <a:lnTo>
                    <a:pt x="1465" y="988"/>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8" name="Group 307"/>
          <p:cNvGrpSpPr/>
          <p:nvPr/>
        </p:nvGrpSpPr>
        <p:grpSpPr>
          <a:xfrm>
            <a:off x="5640112" y="4297518"/>
            <a:ext cx="582945" cy="635162"/>
            <a:chOff x="2681212" y="3991725"/>
            <a:chExt cx="582945" cy="635162"/>
          </a:xfrm>
        </p:grpSpPr>
        <p:sp>
          <p:nvSpPr>
            <p:cNvPr id="274" name="Rectangle 273"/>
            <p:cNvSpPr/>
            <p:nvPr/>
          </p:nvSpPr>
          <p:spPr>
            <a:xfrm>
              <a:off x="2681212" y="3991725"/>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6" name="Freeform 3"/>
            <p:cNvSpPr>
              <a:spLocks noChangeArrowheads="1"/>
            </p:cNvSpPr>
            <p:nvPr/>
          </p:nvSpPr>
          <p:spPr bwMode="auto">
            <a:xfrm>
              <a:off x="2744290" y="4084230"/>
              <a:ext cx="448738" cy="448738"/>
            </a:xfrm>
            <a:custGeom>
              <a:avLst/>
              <a:gdLst>
                <a:gd name="T0" fmla="*/ 1324 w 1509"/>
                <a:gd name="T1" fmla="*/ 259 h 1507"/>
                <a:gd name="T2" fmla="*/ 1183 w 1509"/>
                <a:gd name="T3" fmla="*/ 401 h 1507"/>
                <a:gd name="T4" fmla="*/ 1156 w 1509"/>
                <a:gd name="T5" fmla="*/ 682 h 1507"/>
                <a:gd name="T6" fmla="*/ 1049 w 1509"/>
                <a:gd name="T7" fmla="*/ 789 h 1507"/>
                <a:gd name="T8" fmla="*/ 734 w 1509"/>
                <a:gd name="T9" fmla="*/ 474 h 1507"/>
                <a:gd name="T10" fmla="*/ 842 w 1509"/>
                <a:gd name="T11" fmla="*/ 367 h 1507"/>
                <a:gd name="T12" fmla="*/ 1122 w 1509"/>
                <a:gd name="T13" fmla="*/ 341 h 1507"/>
                <a:gd name="T14" fmla="*/ 1264 w 1509"/>
                <a:gd name="T15" fmla="*/ 199 h 1507"/>
                <a:gd name="T16" fmla="*/ 753 w 1509"/>
                <a:gd name="T17" fmla="*/ 0 h 1507"/>
                <a:gd name="T18" fmla="*/ 0 w 1509"/>
                <a:gd name="T19" fmla="*/ 752 h 1507"/>
                <a:gd name="T20" fmla="*/ 199 w 1509"/>
                <a:gd name="T21" fmla="*/ 1263 h 1507"/>
                <a:gd name="T22" fmla="*/ 386 w 1509"/>
                <a:gd name="T23" fmla="*/ 1076 h 1507"/>
                <a:gd name="T24" fmla="*/ 412 w 1509"/>
                <a:gd name="T25" fmla="*/ 797 h 1507"/>
                <a:gd name="T26" fmla="*/ 519 w 1509"/>
                <a:gd name="T27" fmla="*/ 689 h 1507"/>
                <a:gd name="T28" fmla="*/ 595 w 1509"/>
                <a:gd name="T29" fmla="*/ 765 h 1507"/>
                <a:gd name="T30" fmla="*/ 684 w 1509"/>
                <a:gd name="T31" fmla="*/ 676 h 1507"/>
                <a:gd name="T32" fmla="*/ 719 w 1509"/>
                <a:gd name="T33" fmla="*/ 710 h 1507"/>
                <a:gd name="T34" fmla="*/ 629 w 1509"/>
                <a:gd name="T35" fmla="*/ 799 h 1507"/>
                <a:gd name="T36" fmla="*/ 724 w 1509"/>
                <a:gd name="T37" fmla="*/ 893 h 1507"/>
                <a:gd name="T38" fmla="*/ 813 w 1509"/>
                <a:gd name="T39" fmla="*/ 804 h 1507"/>
                <a:gd name="T40" fmla="*/ 847 w 1509"/>
                <a:gd name="T41" fmla="*/ 838 h 1507"/>
                <a:gd name="T42" fmla="*/ 758 w 1509"/>
                <a:gd name="T43" fmla="*/ 927 h 1507"/>
                <a:gd name="T44" fmla="*/ 834 w 1509"/>
                <a:gd name="T45" fmla="*/ 1003 h 1507"/>
                <a:gd name="T46" fmla="*/ 726 w 1509"/>
                <a:gd name="T47" fmla="*/ 1110 h 1507"/>
                <a:gd name="T48" fmla="*/ 446 w 1509"/>
                <a:gd name="T49" fmla="*/ 1137 h 1507"/>
                <a:gd name="T50" fmla="*/ 260 w 1509"/>
                <a:gd name="T51" fmla="*/ 1323 h 1507"/>
                <a:gd name="T52" fmla="*/ 753 w 1509"/>
                <a:gd name="T53" fmla="*/ 1506 h 1507"/>
                <a:gd name="T54" fmla="*/ 1505 w 1509"/>
                <a:gd name="T55" fmla="*/ 755 h 1507"/>
                <a:gd name="T56" fmla="*/ 1324 w 1509"/>
                <a:gd name="T57" fmla="*/ 2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9" h="1507">
                  <a:moveTo>
                    <a:pt x="1324" y="259"/>
                  </a:moveTo>
                  <a:lnTo>
                    <a:pt x="1183" y="401"/>
                  </a:lnTo>
                  <a:cubicBezTo>
                    <a:pt x="1240" y="488"/>
                    <a:pt x="1232" y="606"/>
                    <a:pt x="1156" y="682"/>
                  </a:cubicBezTo>
                  <a:lnTo>
                    <a:pt x="1049" y="789"/>
                  </a:lnTo>
                  <a:lnTo>
                    <a:pt x="734" y="474"/>
                  </a:lnTo>
                  <a:lnTo>
                    <a:pt x="842" y="367"/>
                  </a:lnTo>
                  <a:cubicBezTo>
                    <a:pt x="918" y="291"/>
                    <a:pt x="1036" y="280"/>
                    <a:pt x="1122" y="341"/>
                  </a:cubicBezTo>
                  <a:lnTo>
                    <a:pt x="1264" y="199"/>
                  </a:lnTo>
                  <a:cubicBezTo>
                    <a:pt x="1130" y="76"/>
                    <a:pt x="952" y="0"/>
                    <a:pt x="753" y="0"/>
                  </a:cubicBezTo>
                  <a:cubicBezTo>
                    <a:pt x="336" y="0"/>
                    <a:pt x="0" y="338"/>
                    <a:pt x="0" y="752"/>
                  </a:cubicBezTo>
                  <a:cubicBezTo>
                    <a:pt x="0" y="948"/>
                    <a:pt x="76" y="1126"/>
                    <a:pt x="199" y="1263"/>
                  </a:cubicBezTo>
                  <a:lnTo>
                    <a:pt x="386" y="1076"/>
                  </a:lnTo>
                  <a:cubicBezTo>
                    <a:pt x="328" y="990"/>
                    <a:pt x="336" y="872"/>
                    <a:pt x="412" y="797"/>
                  </a:cubicBezTo>
                  <a:lnTo>
                    <a:pt x="519" y="689"/>
                  </a:lnTo>
                  <a:lnTo>
                    <a:pt x="595" y="765"/>
                  </a:lnTo>
                  <a:lnTo>
                    <a:pt x="684" y="676"/>
                  </a:lnTo>
                  <a:lnTo>
                    <a:pt x="719" y="710"/>
                  </a:lnTo>
                  <a:lnTo>
                    <a:pt x="629" y="799"/>
                  </a:lnTo>
                  <a:lnTo>
                    <a:pt x="724" y="893"/>
                  </a:lnTo>
                  <a:lnTo>
                    <a:pt x="813" y="804"/>
                  </a:lnTo>
                  <a:lnTo>
                    <a:pt x="847" y="838"/>
                  </a:lnTo>
                  <a:lnTo>
                    <a:pt x="758" y="927"/>
                  </a:lnTo>
                  <a:lnTo>
                    <a:pt x="834" y="1003"/>
                  </a:lnTo>
                  <a:lnTo>
                    <a:pt x="726" y="1110"/>
                  </a:lnTo>
                  <a:cubicBezTo>
                    <a:pt x="650" y="1186"/>
                    <a:pt x="532" y="1197"/>
                    <a:pt x="446" y="1137"/>
                  </a:cubicBezTo>
                  <a:lnTo>
                    <a:pt x="260" y="1323"/>
                  </a:lnTo>
                  <a:cubicBezTo>
                    <a:pt x="391" y="1438"/>
                    <a:pt x="564" y="1506"/>
                    <a:pt x="753" y="1506"/>
                  </a:cubicBezTo>
                  <a:cubicBezTo>
                    <a:pt x="1169" y="1506"/>
                    <a:pt x="1505" y="1168"/>
                    <a:pt x="1505" y="755"/>
                  </a:cubicBezTo>
                  <a:cubicBezTo>
                    <a:pt x="1508" y="564"/>
                    <a:pt x="1439" y="393"/>
                    <a:pt x="1324" y="25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09" name="Group 308"/>
          <p:cNvGrpSpPr/>
          <p:nvPr/>
        </p:nvGrpSpPr>
        <p:grpSpPr>
          <a:xfrm>
            <a:off x="715414" y="3894807"/>
            <a:ext cx="465198" cy="569026"/>
            <a:chOff x="3775619" y="4024793"/>
            <a:chExt cx="465198" cy="569026"/>
          </a:xfrm>
        </p:grpSpPr>
        <p:sp>
          <p:nvSpPr>
            <p:cNvPr id="273" name="Rectangle 272"/>
            <p:cNvSpPr/>
            <p:nvPr/>
          </p:nvSpPr>
          <p:spPr>
            <a:xfrm>
              <a:off x="3775619" y="4024793"/>
              <a:ext cx="465198"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8" name="Freeform 15"/>
            <p:cNvSpPr>
              <a:spLocks noChangeArrowheads="1"/>
            </p:cNvSpPr>
            <p:nvPr/>
          </p:nvSpPr>
          <p:spPr bwMode="auto">
            <a:xfrm>
              <a:off x="3844298" y="4084094"/>
              <a:ext cx="313591" cy="444801"/>
            </a:xfrm>
            <a:custGeom>
              <a:avLst/>
              <a:gdLst>
                <a:gd name="T0" fmla="*/ 910 w 1055"/>
                <a:gd name="T1" fmla="*/ 559 h 1493"/>
                <a:gd name="T2" fmla="*/ 910 w 1055"/>
                <a:gd name="T3" fmla="*/ 383 h 1493"/>
                <a:gd name="T4" fmla="*/ 527 w 1055"/>
                <a:gd name="T5" fmla="*/ 0 h 1493"/>
                <a:gd name="T6" fmla="*/ 144 w 1055"/>
                <a:gd name="T7" fmla="*/ 383 h 1493"/>
                <a:gd name="T8" fmla="*/ 144 w 1055"/>
                <a:gd name="T9" fmla="*/ 559 h 1493"/>
                <a:gd name="T10" fmla="*/ 0 w 1055"/>
                <a:gd name="T11" fmla="*/ 559 h 1493"/>
                <a:gd name="T12" fmla="*/ 0 w 1055"/>
                <a:gd name="T13" fmla="*/ 1266 h 1493"/>
                <a:gd name="T14" fmla="*/ 527 w 1055"/>
                <a:gd name="T15" fmla="*/ 1492 h 1493"/>
                <a:gd name="T16" fmla="*/ 1054 w 1055"/>
                <a:gd name="T17" fmla="*/ 1266 h 1493"/>
                <a:gd name="T18" fmla="*/ 1054 w 1055"/>
                <a:gd name="T19" fmla="*/ 559 h 1493"/>
                <a:gd name="T20" fmla="*/ 910 w 1055"/>
                <a:gd name="T21" fmla="*/ 559 h 1493"/>
                <a:gd name="T22" fmla="*/ 608 w 1055"/>
                <a:gd name="T23" fmla="*/ 1182 h 1493"/>
                <a:gd name="T24" fmla="*/ 440 w 1055"/>
                <a:gd name="T25" fmla="*/ 1182 h 1493"/>
                <a:gd name="T26" fmla="*/ 482 w 1055"/>
                <a:gd name="T27" fmla="*/ 965 h 1493"/>
                <a:gd name="T28" fmla="*/ 385 w 1055"/>
                <a:gd name="T29" fmla="*/ 831 h 1493"/>
                <a:gd name="T30" fmla="*/ 529 w 1055"/>
                <a:gd name="T31" fmla="*/ 687 h 1493"/>
                <a:gd name="T32" fmla="*/ 671 w 1055"/>
                <a:gd name="T33" fmla="*/ 831 h 1493"/>
                <a:gd name="T34" fmla="*/ 569 w 1055"/>
                <a:gd name="T35" fmla="*/ 965 h 1493"/>
                <a:gd name="T36" fmla="*/ 608 w 1055"/>
                <a:gd name="T37" fmla="*/ 1182 h 1493"/>
                <a:gd name="T38" fmla="*/ 286 w 1055"/>
                <a:gd name="T39" fmla="*/ 559 h 1493"/>
                <a:gd name="T40" fmla="*/ 286 w 1055"/>
                <a:gd name="T41" fmla="*/ 383 h 1493"/>
                <a:gd name="T42" fmla="*/ 527 w 1055"/>
                <a:gd name="T43" fmla="*/ 142 h 1493"/>
                <a:gd name="T44" fmla="*/ 765 w 1055"/>
                <a:gd name="T45" fmla="*/ 383 h 1493"/>
                <a:gd name="T46" fmla="*/ 765 w 1055"/>
                <a:gd name="T47" fmla="*/ 559 h 1493"/>
                <a:gd name="T48" fmla="*/ 286 w 1055"/>
                <a:gd name="T49" fmla="*/ 55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5" h="1493">
                  <a:moveTo>
                    <a:pt x="910" y="559"/>
                  </a:moveTo>
                  <a:lnTo>
                    <a:pt x="910" y="383"/>
                  </a:lnTo>
                  <a:cubicBezTo>
                    <a:pt x="910" y="171"/>
                    <a:pt x="737" y="0"/>
                    <a:pt x="527" y="0"/>
                  </a:cubicBezTo>
                  <a:cubicBezTo>
                    <a:pt x="314" y="0"/>
                    <a:pt x="144" y="173"/>
                    <a:pt x="144" y="383"/>
                  </a:cubicBezTo>
                  <a:lnTo>
                    <a:pt x="144" y="559"/>
                  </a:lnTo>
                  <a:lnTo>
                    <a:pt x="0" y="559"/>
                  </a:lnTo>
                  <a:lnTo>
                    <a:pt x="0" y="1266"/>
                  </a:lnTo>
                  <a:lnTo>
                    <a:pt x="527" y="1492"/>
                  </a:lnTo>
                  <a:lnTo>
                    <a:pt x="1054" y="1266"/>
                  </a:lnTo>
                  <a:lnTo>
                    <a:pt x="1054" y="559"/>
                  </a:lnTo>
                  <a:lnTo>
                    <a:pt x="910" y="559"/>
                  </a:lnTo>
                  <a:close/>
                  <a:moveTo>
                    <a:pt x="608" y="1182"/>
                  </a:moveTo>
                  <a:lnTo>
                    <a:pt x="440" y="1182"/>
                  </a:lnTo>
                  <a:lnTo>
                    <a:pt x="482" y="965"/>
                  </a:lnTo>
                  <a:cubicBezTo>
                    <a:pt x="425" y="947"/>
                    <a:pt x="385" y="894"/>
                    <a:pt x="385" y="831"/>
                  </a:cubicBezTo>
                  <a:cubicBezTo>
                    <a:pt x="385" y="753"/>
                    <a:pt x="448" y="687"/>
                    <a:pt x="529" y="687"/>
                  </a:cubicBezTo>
                  <a:cubicBezTo>
                    <a:pt x="608" y="687"/>
                    <a:pt x="671" y="753"/>
                    <a:pt x="671" y="831"/>
                  </a:cubicBezTo>
                  <a:cubicBezTo>
                    <a:pt x="668" y="891"/>
                    <a:pt x="626" y="947"/>
                    <a:pt x="569" y="965"/>
                  </a:cubicBezTo>
                  <a:lnTo>
                    <a:pt x="608" y="1182"/>
                  </a:lnTo>
                  <a:close/>
                  <a:moveTo>
                    <a:pt x="286" y="559"/>
                  </a:moveTo>
                  <a:lnTo>
                    <a:pt x="286" y="383"/>
                  </a:lnTo>
                  <a:cubicBezTo>
                    <a:pt x="286" y="249"/>
                    <a:pt x="393" y="142"/>
                    <a:pt x="527" y="142"/>
                  </a:cubicBezTo>
                  <a:cubicBezTo>
                    <a:pt x="658" y="142"/>
                    <a:pt x="765" y="249"/>
                    <a:pt x="765" y="383"/>
                  </a:cubicBezTo>
                  <a:lnTo>
                    <a:pt x="765" y="559"/>
                  </a:lnTo>
                  <a:lnTo>
                    <a:pt x="286" y="559"/>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10" name="Group 309"/>
          <p:cNvGrpSpPr/>
          <p:nvPr/>
        </p:nvGrpSpPr>
        <p:grpSpPr>
          <a:xfrm>
            <a:off x="1651507" y="1484335"/>
            <a:ext cx="688664" cy="635162"/>
            <a:chOff x="4699417" y="3991725"/>
            <a:chExt cx="688664" cy="635162"/>
          </a:xfrm>
        </p:grpSpPr>
        <p:sp>
          <p:nvSpPr>
            <p:cNvPr id="272" name="Rectangle 271"/>
            <p:cNvSpPr/>
            <p:nvPr/>
          </p:nvSpPr>
          <p:spPr>
            <a:xfrm>
              <a:off x="4699417" y="3991725"/>
              <a:ext cx="688664"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1" name="Group 170"/>
            <p:cNvGrpSpPr/>
            <p:nvPr/>
          </p:nvGrpSpPr>
          <p:grpSpPr>
            <a:xfrm>
              <a:off x="4749217" y="4099739"/>
              <a:ext cx="585238" cy="408699"/>
              <a:chOff x="6914075" y="4126545"/>
              <a:chExt cx="768350" cy="536575"/>
            </a:xfrm>
          </p:grpSpPr>
          <p:sp>
            <p:nvSpPr>
              <p:cNvPr id="132" name="Freeform 29"/>
              <p:cNvSpPr>
                <a:spLocks noChangeArrowheads="1"/>
              </p:cNvSpPr>
              <p:nvPr/>
            </p:nvSpPr>
            <p:spPr bwMode="auto">
              <a:xfrm>
                <a:off x="7301425" y="4328158"/>
                <a:ext cx="325437" cy="173037"/>
              </a:xfrm>
              <a:custGeom>
                <a:avLst/>
                <a:gdLst>
                  <a:gd name="T0" fmla="*/ 877 w 904"/>
                  <a:gd name="T1" fmla="*/ 418 h 480"/>
                  <a:gd name="T2" fmla="*/ 851 w 904"/>
                  <a:gd name="T3" fmla="*/ 479 h 480"/>
                  <a:gd name="T4" fmla="*/ 0 w 904"/>
                  <a:gd name="T5" fmla="*/ 124 h 480"/>
                  <a:gd name="T6" fmla="*/ 51 w 904"/>
                  <a:gd name="T7" fmla="*/ 0 h 480"/>
                  <a:gd name="T8" fmla="*/ 903 w 904"/>
                  <a:gd name="T9" fmla="*/ 356 h 480"/>
                  <a:gd name="T10" fmla="*/ 877 w 904"/>
                  <a:gd name="T11" fmla="*/ 418 h 480"/>
                </a:gdLst>
                <a:ahLst/>
                <a:cxnLst>
                  <a:cxn ang="0">
                    <a:pos x="T0" y="T1"/>
                  </a:cxn>
                  <a:cxn ang="0">
                    <a:pos x="T2" y="T3"/>
                  </a:cxn>
                  <a:cxn ang="0">
                    <a:pos x="T4" y="T5"/>
                  </a:cxn>
                  <a:cxn ang="0">
                    <a:pos x="T6" y="T7"/>
                  </a:cxn>
                  <a:cxn ang="0">
                    <a:pos x="T8" y="T9"/>
                  </a:cxn>
                  <a:cxn ang="0">
                    <a:pos x="T10" y="T11"/>
                  </a:cxn>
                </a:cxnLst>
                <a:rect l="0" t="0" r="r" b="b"/>
                <a:pathLst>
                  <a:path w="904" h="480">
                    <a:moveTo>
                      <a:pt x="877" y="418"/>
                    </a:moveTo>
                    <a:lnTo>
                      <a:pt x="851" y="479"/>
                    </a:lnTo>
                    <a:lnTo>
                      <a:pt x="0" y="124"/>
                    </a:lnTo>
                    <a:lnTo>
                      <a:pt x="51" y="0"/>
                    </a:lnTo>
                    <a:lnTo>
                      <a:pt x="903" y="356"/>
                    </a:lnTo>
                    <a:lnTo>
                      <a:pt x="877" y="41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0"/>
              <p:cNvSpPr>
                <a:spLocks noChangeArrowheads="1"/>
              </p:cNvSpPr>
              <p:nvPr/>
            </p:nvSpPr>
            <p:spPr bwMode="auto">
              <a:xfrm>
                <a:off x="7166487" y="4126545"/>
                <a:ext cx="185738" cy="93663"/>
              </a:xfrm>
              <a:custGeom>
                <a:avLst/>
                <a:gdLst>
                  <a:gd name="T0" fmla="*/ 27 w 518"/>
                  <a:gd name="T1" fmla="*/ 73 h 260"/>
                  <a:gd name="T2" fmla="*/ 8 w 518"/>
                  <a:gd name="T3" fmla="*/ 26 h 260"/>
                  <a:gd name="T4" fmla="*/ 56 w 518"/>
                  <a:gd name="T5" fmla="*/ 7 h 260"/>
                  <a:gd name="T6" fmla="*/ 491 w 518"/>
                  <a:gd name="T7" fmla="*/ 186 h 260"/>
                  <a:gd name="T8" fmla="*/ 509 w 518"/>
                  <a:gd name="T9" fmla="*/ 233 h 260"/>
                  <a:gd name="T10" fmla="*/ 462 w 518"/>
                  <a:gd name="T11" fmla="*/ 254 h 260"/>
                  <a:gd name="T12" fmla="*/ 27 w 518"/>
                  <a:gd name="T13" fmla="*/ 73 h 260"/>
                </a:gdLst>
                <a:ahLst/>
                <a:cxnLst>
                  <a:cxn ang="0">
                    <a:pos x="T0" y="T1"/>
                  </a:cxn>
                  <a:cxn ang="0">
                    <a:pos x="T2" y="T3"/>
                  </a:cxn>
                  <a:cxn ang="0">
                    <a:pos x="T4" y="T5"/>
                  </a:cxn>
                  <a:cxn ang="0">
                    <a:pos x="T6" y="T7"/>
                  </a:cxn>
                  <a:cxn ang="0">
                    <a:pos x="T8" y="T9"/>
                  </a:cxn>
                  <a:cxn ang="0">
                    <a:pos x="T10" y="T11"/>
                  </a:cxn>
                  <a:cxn ang="0">
                    <a:pos x="T12" y="T13"/>
                  </a:cxn>
                </a:cxnLst>
                <a:rect l="0" t="0" r="r" b="b"/>
                <a:pathLst>
                  <a:path w="518" h="260">
                    <a:moveTo>
                      <a:pt x="27" y="73"/>
                    </a:moveTo>
                    <a:cubicBezTo>
                      <a:pt x="8" y="65"/>
                      <a:pt x="0" y="45"/>
                      <a:pt x="8" y="26"/>
                    </a:cubicBezTo>
                    <a:cubicBezTo>
                      <a:pt x="15" y="8"/>
                      <a:pt x="37" y="0"/>
                      <a:pt x="56" y="7"/>
                    </a:cubicBezTo>
                    <a:lnTo>
                      <a:pt x="491" y="186"/>
                    </a:lnTo>
                    <a:cubicBezTo>
                      <a:pt x="509" y="194"/>
                      <a:pt x="517" y="215"/>
                      <a:pt x="509" y="233"/>
                    </a:cubicBezTo>
                    <a:cubicBezTo>
                      <a:pt x="501" y="251"/>
                      <a:pt x="480" y="259"/>
                      <a:pt x="462" y="254"/>
                    </a:cubicBezTo>
                    <a:lnTo>
                      <a:pt x="27" y="7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1"/>
              <p:cNvSpPr>
                <a:spLocks noChangeArrowheads="1"/>
              </p:cNvSpPr>
              <p:nvPr/>
            </p:nvSpPr>
            <p:spPr bwMode="auto">
              <a:xfrm>
                <a:off x="7164900" y="4166233"/>
                <a:ext cx="163512" cy="80962"/>
              </a:xfrm>
              <a:custGeom>
                <a:avLst/>
                <a:gdLst>
                  <a:gd name="T0" fmla="*/ 446 w 456"/>
                  <a:gd name="T1" fmla="*/ 203 h 225"/>
                  <a:gd name="T2" fmla="*/ 437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7" y="224"/>
                    </a:lnTo>
                    <a:lnTo>
                      <a:pt x="0" y="41"/>
                    </a:lnTo>
                    <a:lnTo>
                      <a:pt x="17" y="0"/>
                    </a:lnTo>
                    <a:lnTo>
                      <a:pt x="455" y="182"/>
                    </a:lnTo>
                    <a:lnTo>
                      <a:pt x="446" y="20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32"/>
              <p:cNvSpPr>
                <a:spLocks noChangeArrowheads="1"/>
              </p:cNvSpPr>
              <p:nvPr/>
            </p:nvSpPr>
            <p:spPr bwMode="auto">
              <a:xfrm>
                <a:off x="7049012" y="4405945"/>
                <a:ext cx="185738" cy="95250"/>
              </a:xfrm>
              <a:custGeom>
                <a:avLst/>
                <a:gdLst>
                  <a:gd name="T0" fmla="*/ 491 w 518"/>
                  <a:gd name="T1" fmla="*/ 188 h 263"/>
                  <a:gd name="T2" fmla="*/ 509 w 518"/>
                  <a:gd name="T3" fmla="*/ 235 h 263"/>
                  <a:gd name="T4" fmla="*/ 462 w 518"/>
                  <a:gd name="T5" fmla="*/ 254 h 263"/>
                  <a:gd name="T6" fmla="*/ 27 w 518"/>
                  <a:gd name="T7" fmla="*/ 73 h 263"/>
                  <a:gd name="T8" fmla="*/ 8 w 518"/>
                  <a:gd name="T9" fmla="*/ 26 h 263"/>
                  <a:gd name="T10" fmla="*/ 55 w 518"/>
                  <a:gd name="T11" fmla="*/ 7 h 263"/>
                  <a:gd name="T12" fmla="*/ 491 w 518"/>
                  <a:gd name="T13" fmla="*/ 188 h 263"/>
                </a:gdLst>
                <a:ahLst/>
                <a:cxnLst>
                  <a:cxn ang="0">
                    <a:pos x="T0" y="T1"/>
                  </a:cxn>
                  <a:cxn ang="0">
                    <a:pos x="T2" y="T3"/>
                  </a:cxn>
                  <a:cxn ang="0">
                    <a:pos x="T4" y="T5"/>
                  </a:cxn>
                  <a:cxn ang="0">
                    <a:pos x="T6" y="T7"/>
                  </a:cxn>
                  <a:cxn ang="0">
                    <a:pos x="T8" y="T9"/>
                  </a:cxn>
                  <a:cxn ang="0">
                    <a:pos x="T10" y="T11"/>
                  </a:cxn>
                  <a:cxn ang="0">
                    <a:pos x="T12" y="T13"/>
                  </a:cxn>
                </a:cxnLst>
                <a:rect l="0" t="0" r="r" b="b"/>
                <a:pathLst>
                  <a:path w="518" h="263">
                    <a:moveTo>
                      <a:pt x="491" y="188"/>
                    </a:moveTo>
                    <a:cubicBezTo>
                      <a:pt x="509" y="196"/>
                      <a:pt x="517" y="217"/>
                      <a:pt x="509" y="235"/>
                    </a:cubicBezTo>
                    <a:cubicBezTo>
                      <a:pt x="501" y="254"/>
                      <a:pt x="480" y="262"/>
                      <a:pt x="462" y="254"/>
                    </a:cubicBezTo>
                    <a:lnTo>
                      <a:pt x="27" y="73"/>
                    </a:lnTo>
                    <a:cubicBezTo>
                      <a:pt x="8" y="65"/>
                      <a:pt x="0" y="44"/>
                      <a:pt x="8" y="26"/>
                    </a:cubicBezTo>
                    <a:cubicBezTo>
                      <a:pt x="14" y="10"/>
                      <a:pt x="37" y="0"/>
                      <a:pt x="55" y="7"/>
                    </a:cubicBezTo>
                    <a:lnTo>
                      <a:pt x="491" y="18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33"/>
              <p:cNvSpPr>
                <a:spLocks noChangeArrowheads="1"/>
              </p:cNvSpPr>
              <p:nvPr/>
            </p:nvSpPr>
            <p:spPr bwMode="auto">
              <a:xfrm>
                <a:off x="7074412" y="4380545"/>
                <a:ext cx="163513" cy="80963"/>
              </a:xfrm>
              <a:custGeom>
                <a:avLst/>
                <a:gdLst>
                  <a:gd name="T0" fmla="*/ 446 w 456"/>
                  <a:gd name="T1" fmla="*/ 203 h 225"/>
                  <a:gd name="T2" fmla="*/ 438 w 456"/>
                  <a:gd name="T3" fmla="*/ 224 h 225"/>
                  <a:gd name="T4" fmla="*/ 0 w 456"/>
                  <a:gd name="T5" fmla="*/ 41 h 225"/>
                  <a:gd name="T6" fmla="*/ 17 w 456"/>
                  <a:gd name="T7" fmla="*/ 0 h 225"/>
                  <a:gd name="T8" fmla="*/ 455 w 456"/>
                  <a:gd name="T9" fmla="*/ 182 h 225"/>
                  <a:gd name="T10" fmla="*/ 446 w 456"/>
                  <a:gd name="T11" fmla="*/ 203 h 225"/>
                </a:gdLst>
                <a:ahLst/>
                <a:cxnLst>
                  <a:cxn ang="0">
                    <a:pos x="T0" y="T1"/>
                  </a:cxn>
                  <a:cxn ang="0">
                    <a:pos x="T2" y="T3"/>
                  </a:cxn>
                  <a:cxn ang="0">
                    <a:pos x="T4" y="T5"/>
                  </a:cxn>
                  <a:cxn ang="0">
                    <a:pos x="T6" y="T7"/>
                  </a:cxn>
                  <a:cxn ang="0">
                    <a:pos x="T8" y="T9"/>
                  </a:cxn>
                  <a:cxn ang="0">
                    <a:pos x="T10" y="T11"/>
                  </a:cxn>
                </a:cxnLst>
                <a:rect l="0" t="0" r="r" b="b"/>
                <a:pathLst>
                  <a:path w="456" h="225">
                    <a:moveTo>
                      <a:pt x="446" y="203"/>
                    </a:moveTo>
                    <a:lnTo>
                      <a:pt x="438" y="224"/>
                    </a:lnTo>
                    <a:lnTo>
                      <a:pt x="0" y="41"/>
                    </a:lnTo>
                    <a:lnTo>
                      <a:pt x="17" y="0"/>
                    </a:lnTo>
                    <a:lnTo>
                      <a:pt x="455" y="182"/>
                    </a:lnTo>
                    <a:lnTo>
                      <a:pt x="446" y="20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34"/>
              <p:cNvSpPr>
                <a:spLocks noChangeArrowheads="1"/>
              </p:cNvSpPr>
              <p:nvPr/>
            </p:nvSpPr>
            <p:spPr bwMode="auto">
              <a:xfrm>
                <a:off x="7076000" y="4190045"/>
                <a:ext cx="252412" cy="247650"/>
              </a:xfrm>
              <a:custGeom>
                <a:avLst/>
                <a:gdLst>
                  <a:gd name="T0" fmla="*/ 600 w 701"/>
                  <a:gd name="T1" fmla="*/ 448 h 687"/>
                  <a:gd name="T2" fmla="*/ 501 w 701"/>
                  <a:gd name="T3" fmla="*/ 686 h 687"/>
                  <a:gd name="T4" fmla="*/ 0 w 701"/>
                  <a:gd name="T5" fmla="*/ 477 h 687"/>
                  <a:gd name="T6" fmla="*/ 199 w 701"/>
                  <a:gd name="T7" fmla="*/ 0 h 687"/>
                  <a:gd name="T8" fmla="*/ 700 w 701"/>
                  <a:gd name="T9" fmla="*/ 210 h 687"/>
                  <a:gd name="T10" fmla="*/ 600 w 701"/>
                  <a:gd name="T11" fmla="*/ 448 h 687"/>
                </a:gdLst>
                <a:ahLst/>
                <a:cxnLst>
                  <a:cxn ang="0">
                    <a:pos x="T0" y="T1"/>
                  </a:cxn>
                  <a:cxn ang="0">
                    <a:pos x="T2" y="T3"/>
                  </a:cxn>
                  <a:cxn ang="0">
                    <a:pos x="T4" y="T5"/>
                  </a:cxn>
                  <a:cxn ang="0">
                    <a:pos x="T6" y="T7"/>
                  </a:cxn>
                  <a:cxn ang="0">
                    <a:pos x="T8" y="T9"/>
                  </a:cxn>
                  <a:cxn ang="0">
                    <a:pos x="T10" y="T11"/>
                  </a:cxn>
                </a:cxnLst>
                <a:rect l="0" t="0" r="r" b="b"/>
                <a:pathLst>
                  <a:path w="701" h="687">
                    <a:moveTo>
                      <a:pt x="600" y="448"/>
                    </a:moveTo>
                    <a:lnTo>
                      <a:pt x="501" y="686"/>
                    </a:lnTo>
                    <a:lnTo>
                      <a:pt x="0" y="477"/>
                    </a:lnTo>
                    <a:lnTo>
                      <a:pt x="199" y="0"/>
                    </a:lnTo>
                    <a:lnTo>
                      <a:pt x="700" y="210"/>
                    </a:lnTo>
                    <a:lnTo>
                      <a:pt x="600" y="44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35"/>
              <p:cNvSpPr>
                <a:spLocks noChangeArrowheads="1"/>
              </p:cNvSpPr>
              <p:nvPr/>
            </p:nvSpPr>
            <p:spPr bwMode="auto">
              <a:xfrm>
                <a:off x="7615750" y="4453570"/>
                <a:ext cx="66675" cy="76200"/>
              </a:xfrm>
              <a:custGeom>
                <a:avLst/>
                <a:gdLst>
                  <a:gd name="T0" fmla="*/ 71 w 185"/>
                  <a:gd name="T1" fmla="*/ 0 h 213"/>
                  <a:gd name="T2" fmla="*/ 0 w 185"/>
                  <a:gd name="T3" fmla="*/ 167 h 213"/>
                  <a:gd name="T4" fmla="*/ 34 w 185"/>
                  <a:gd name="T5" fmla="*/ 191 h 213"/>
                  <a:gd name="T6" fmla="*/ 166 w 185"/>
                  <a:gd name="T7" fmla="*/ 139 h 213"/>
                  <a:gd name="T8" fmla="*/ 110 w 185"/>
                  <a:gd name="T9" fmla="*/ 7 h 213"/>
                  <a:gd name="T10" fmla="*/ 71 w 185"/>
                  <a:gd name="T11" fmla="*/ 0 h 213"/>
                </a:gdLst>
                <a:ahLst/>
                <a:cxnLst>
                  <a:cxn ang="0">
                    <a:pos x="T0" y="T1"/>
                  </a:cxn>
                  <a:cxn ang="0">
                    <a:pos x="T2" y="T3"/>
                  </a:cxn>
                  <a:cxn ang="0">
                    <a:pos x="T4" y="T5"/>
                  </a:cxn>
                  <a:cxn ang="0">
                    <a:pos x="T6" y="T7"/>
                  </a:cxn>
                  <a:cxn ang="0">
                    <a:pos x="T8" y="T9"/>
                  </a:cxn>
                  <a:cxn ang="0">
                    <a:pos x="T10" y="T11"/>
                  </a:cxn>
                </a:cxnLst>
                <a:rect l="0" t="0" r="r" b="b"/>
                <a:pathLst>
                  <a:path w="185" h="213">
                    <a:moveTo>
                      <a:pt x="71" y="0"/>
                    </a:moveTo>
                    <a:lnTo>
                      <a:pt x="0" y="167"/>
                    </a:lnTo>
                    <a:cubicBezTo>
                      <a:pt x="8" y="178"/>
                      <a:pt x="21" y="186"/>
                      <a:pt x="34" y="191"/>
                    </a:cubicBezTo>
                    <a:cubicBezTo>
                      <a:pt x="84" y="212"/>
                      <a:pt x="145" y="188"/>
                      <a:pt x="166" y="139"/>
                    </a:cubicBezTo>
                    <a:cubicBezTo>
                      <a:pt x="184" y="86"/>
                      <a:pt x="160" y="28"/>
                      <a:pt x="110" y="7"/>
                    </a:cubicBezTo>
                    <a:cubicBezTo>
                      <a:pt x="97" y="2"/>
                      <a:pt x="84" y="0"/>
                      <a:pt x="71" y="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36"/>
              <p:cNvSpPr>
                <a:spLocks noChangeArrowheads="1"/>
              </p:cNvSpPr>
              <p:nvPr/>
            </p:nvSpPr>
            <p:spPr bwMode="auto">
              <a:xfrm>
                <a:off x="6914075" y="4561520"/>
                <a:ext cx="457200" cy="101600"/>
              </a:xfrm>
              <a:custGeom>
                <a:avLst/>
                <a:gdLst>
                  <a:gd name="T0" fmla="*/ 1269 w 1270"/>
                  <a:gd name="T1" fmla="*/ 94 h 284"/>
                  <a:gd name="T2" fmla="*/ 634 w 1270"/>
                  <a:gd name="T3" fmla="*/ 0 h 284"/>
                  <a:gd name="T4" fmla="*/ 0 w 1270"/>
                  <a:gd name="T5" fmla="*/ 94 h 284"/>
                  <a:gd name="T6" fmla="*/ 0 w 1270"/>
                  <a:gd name="T7" fmla="*/ 189 h 284"/>
                  <a:gd name="T8" fmla="*/ 0 w 1270"/>
                  <a:gd name="T9" fmla="*/ 189 h 284"/>
                  <a:gd name="T10" fmla="*/ 0 w 1270"/>
                  <a:gd name="T11" fmla="*/ 189 h 284"/>
                  <a:gd name="T12" fmla="*/ 634 w 1270"/>
                  <a:gd name="T13" fmla="*/ 283 h 284"/>
                  <a:gd name="T14" fmla="*/ 1269 w 1270"/>
                  <a:gd name="T15" fmla="*/ 189 h 284"/>
                  <a:gd name="T16" fmla="*/ 1269 w 1270"/>
                  <a:gd name="T17" fmla="*/ 189 h 284"/>
                  <a:gd name="T18" fmla="*/ 1269 w 1270"/>
                  <a:gd name="T19" fmla="*/ 189 h 284"/>
                  <a:gd name="T20" fmla="*/ 1269 w 1270"/>
                  <a:gd name="T21" fmla="*/ 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284">
                    <a:moveTo>
                      <a:pt x="1269" y="94"/>
                    </a:moveTo>
                    <a:cubicBezTo>
                      <a:pt x="1269" y="42"/>
                      <a:pt x="985" y="0"/>
                      <a:pt x="634" y="0"/>
                    </a:cubicBezTo>
                    <a:cubicBezTo>
                      <a:pt x="282" y="0"/>
                      <a:pt x="0" y="42"/>
                      <a:pt x="0" y="94"/>
                    </a:cubicBezTo>
                    <a:lnTo>
                      <a:pt x="0" y="189"/>
                    </a:lnTo>
                    <a:lnTo>
                      <a:pt x="0" y="189"/>
                    </a:lnTo>
                    <a:lnTo>
                      <a:pt x="0" y="189"/>
                    </a:lnTo>
                    <a:cubicBezTo>
                      <a:pt x="0" y="241"/>
                      <a:pt x="282" y="283"/>
                      <a:pt x="634" y="283"/>
                    </a:cubicBezTo>
                    <a:cubicBezTo>
                      <a:pt x="985" y="283"/>
                      <a:pt x="1269" y="241"/>
                      <a:pt x="1269" y="189"/>
                    </a:cubicBezTo>
                    <a:lnTo>
                      <a:pt x="1269" y="189"/>
                    </a:lnTo>
                    <a:lnTo>
                      <a:pt x="1269" y="189"/>
                    </a:lnTo>
                    <a:lnTo>
                      <a:pt x="1269" y="94"/>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1" name="Group 310"/>
          <p:cNvGrpSpPr/>
          <p:nvPr/>
        </p:nvGrpSpPr>
        <p:grpSpPr>
          <a:xfrm>
            <a:off x="10621648" y="1521439"/>
            <a:ext cx="724280" cy="543828"/>
            <a:chOff x="5830775" y="4004425"/>
            <a:chExt cx="724280" cy="543828"/>
          </a:xfrm>
        </p:grpSpPr>
        <p:sp>
          <p:nvSpPr>
            <p:cNvPr id="271" name="Rectangle 270"/>
            <p:cNvSpPr/>
            <p:nvPr/>
          </p:nvSpPr>
          <p:spPr>
            <a:xfrm>
              <a:off x="5830775" y="4004425"/>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2" name="Group 171"/>
            <p:cNvGrpSpPr/>
            <p:nvPr/>
          </p:nvGrpSpPr>
          <p:grpSpPr>
            <a:xfrm>
              <a:off x="5933397" y="4076339"/>
              <a:ext cx="523527" cy="406751"/>
              <a:chOff x="8057075" y="4150358"/>
              <a:chExt cx="633412" cy="492125"/>
            </a:xfrm>
          </p:grpSpPr>
          <p:sp>
            <p:nvSpPr>
              <p:cNvPr id="151" name="Freeform 48"/>
              <p:cNvSpPr>
                <a:spLocks noChangeArrowheads="1"/>
              </p:cNvSpPr>
              <p:nvPr/>
            </p:nvSpPr>
            <p:spPr bwMode="auto">
              <a:xfrm>
                <a:off x="8057075" y="4150358"/>
                <a:ext cx="633412" cy="492125"/>
              </a:xfrm>
              <a:custGeom>
                <a:avLst/>
                <a:gdLst>
                  <a:gd name="T0" fmla="*/ 65 w 1759"/>
                  <a:gd name="T1" fmla="*/ 889 h 1367"/>
                  <a:gd name="T2" fmla="*/ 65 w 1759"/>
                  <a:gd name="T3" fmla="*/ 758 h 1367"/>
                  <a:gd name="T4" fmla="*/ 65 w 1759"/>
                  <a:gd name="T5" fmla="*/ 226 h 1367"/>
                  <a:gd name="T6" fmla="*/ 1692 w 1759"/>
                  <a:gd name="T7" fmla="*/ 226 h 1367"/>
                  <a:gd name="T8" fmla="*/ 1692 w 1759"/>
                  <a:gd name="T9" fmla="*/ 975 h 1367"/>
                  <a:gd name="T10" fmla="*/ 1758 w 1759"/>
                  <a:gd name="T11" fmla="*/ 975 h 1367"/>
                  <a:gd name="T12" fmla="*/ 1758 w 1759"/>
                  <a:gd name="T13" fmla="*/ 32 h 1367"/>
                  <a:gd name="T14" fmla="*/ 1726 w 1759"/>
                  <a:gd name="T15" fmla="*/ 0 h 1367"/>
                  <a:gd name="T16" fmla="*/ 34 w 1759"/>
                  <a:gd name="T17" fmla="*/ 0 h 1367"/>
                  <a:gd name="T18" fmla="*/ 2 w 1759"/>
                  <a:gd name="T19" fmla="*/ 32 h 1367"/>
                  <a:gd name="T20" fmla="*/ 2 w 1759"/>
                  <a:gd name="T21" fmla="*/ 763 h 1367"/>
                  <a:gd name="T22" fmla="*/ 2 w 1759"/>
                  <a:gd name="T23" fmla="*/ 889 h 1367"/>
                  <a:gd name="T24" fmla="*/ 65 w 1759"/>
                  <a:gd name="T25" fmla="*/ 889 h 1367"/>
                  <a:gd name="T26" fmla="*/ 0 w 1759"/>
                  <a:gd name="T27" fmla="*/ 889 h 1367"/>
                  <a:gd name="T28" fmla="*/ 0 w 1759"/>
                  <a:gd name="T29" fmla="*/ 1366 h 1367"/>
                  <a:gd name="T30" fmla="*/ 65 w 1759"/>
                  <a:gd name="T31" fmla="*/ 1366 h 1367"/>
                  <a:gd name="T32" fmla="*/ 65 w 1759"/>
                  <a:gd name="T33" fmla="*/ 891 h 1367"/>
                  <a:gd name="T34" fmla="*/ 0 w 1759"/>
                  <a:gd name="T35" fmla="*/ 889 h 1367"/>
                  <a:gd name="T36" fmla="*/ 162 w 1759"/>
                  <a:gd name="T37" fmla="*/ 160 h 1367"/>
                  <a:gd name="T38" fmla="*/ 65 w 1759"/>
                  <a:gd name="T39" fmla="*/ 160 h 1367"/>
                  <a:gd name="T40" fmla="*/ 65 w 1759"/>
                  <a:gd name="T41" fmla="*/ 63 h 1367"/>
                  <a:gd name="T42" fmla="*/ 162 w 1759"/>
                  <a:gd name="T43" fmla="*/ 63 h 1367"/>
                  <a:gd name="T44" fmla="*/ 162 w 1759"/>
                  <a:gd name="T45" fmla="*/ 16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1367">
                    <a:moveTo>
                      <a:pt x="65" y="889"/>
                    </a:moveTo>
                    <a:lnTo>
                      <a:pt x="65" y="758"/>
                    </a:lnTo>
                    <a:lnTo>
                      <a:pt x="65" y="226"/>
                    </a:lnTo>
                    <a:lnTo>
                      <a:pt x="1692" y="226"/>
                    </a:lnTo>
                    <a:lnTo>
                      <a:pt x="1692" y="975"/>
                    </a:lnTo>
                    <a:lnTo>
                      <a:pt x="1758" y="975"/>
                    </a:lnTo>
                    <a:lnTo>
                      <a:pt x="1758" y="32"/>
                    </a:lnTo>
                    <a:cubicBezTo>
                      <a:pt x="1758" y="13"/>
                      <a:pt x="1742" y="0"/>
                      <a:pt x="1726" y="0"/>
                    </a:cubicBezTo>
                    <a:lnTo>
                      <a:pt x="34" y="0"/>
                    </a:lnTo>
                    <a:cubicBezTo>
                      <a:pt x="15" y="0"/>
                      <a:pt x="2" y="16"/>
                      <a:pt x="2" y="32"/>
                    </a:cubicBezTo>
                    <a:lnTo>
                      <a:pt x="2" y="763"/>
                    </a:lnTo>
                    <a:lnTo>
                      <a:pt x="2" y="889"/>
                    </a:lnTo>
                    <a:lnTo>
                      <a:pt x="65" y="889"/>
                    </a:lnTo>
                    <a:close/>
                    <a:moveTo>
                      <a:pt x="0" y="889"/>
                    </a:moveTo>
                    <a:lnTo>
                      <a:pt x="0" y="1366"/>
                    </a:lnTo>
                    <a:lnTo>
                      <a:pt x="65" y="1366"/>
                    </a:lnTo>
                    <a:lnTo>
                      <a:pt x="65" y="891"/>
                    </a:lnTo>
                    <a:lnTo>
                      <a:pt x="0" y="889"/>
                    </a:lnTo>
                    <a:close/>
                    <a:moveTo>
                      <a:pt x="162" y="160"/>
                    </a:moveTo>
                    <a:lnTo>
                      <a:pt x="65" y="160"/>
                    </a:lnTo>
                    <a:lnTo>
                      <a:pt x="65" y="63"/>
                    </a:lnTo>
                    <a:lnTo>
                      <a:pt x="162" y="63"/>
                    </a:lnTo>
                    <a:lnTo>
                      <a:pt x="162" y="16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9"/>
              <p:cNvSpPr>
                <a:spLocks noChangeArrowheads="1"/>
              </p:cNvSpPr>
              <p:nvPr/>
            </p:nvSpPr>
            <p:spPr bwMode="auto">
              <a:xfrm>
                <a:off x="8301550" y="4464683"/>
                <a:ext cx="57150" cy="141287"/>
              </a:xfrm>
              <a:custGeom>
                <a:avLst/>
                <a:gdLst>
                  <a:gd name="T0" fmla="*/ 78 w 158"/>
                  <a:gd name="T1" fmla="*/ 393 h 394"/>
                  <a:gd name="T2" fmla="*/ 0 w 158"/>
                  <a:gd name="T3" fmla="*/ 393 h 394"/>
                  <a:gd name="T4" fmla="*/ 0 w 158"/>
                  <a:gd name="T5" fmla="*/ 0 h 394"/>
                  <a:gd name="T6" fmla="*/ 157 w 158"/>
                  <a:gd name="T7" fmla="*/ 0 h 394"/>
                  <a:gd name="T8" fmla="*/ 157 w 158"/>
                  <a:gd name="T9" fmla="*/ 393 h 394"/>
                  <a:gd name="T10" fmla="*/ 78 w 158"/>
                  <a:gd name="T11" fmla="*/ 393 h 394"/>
                </a:gdLst>
                <a:ahLst/>
                <a:cxnLst>
                  <a:cxn ang="0">
                    <a:pos x="T0" y="T1"/>
                  </a:cxn>
                  <a:cxn ang="0">
                    <a:pos x="T2" y="T3"/>
                  </a:cxn>
                  <a:cxn ang="0">
                    <a:pos x="T4" y="T5"/>
                  </a:cxn>
                  <a:cxn ang="0">
                    <a:pos x="T6" y="T7"/>
                  </a:cxn>
                  <a:cxn ang="0">
                    <a:pos x="T8" y="T9"/>
                  </a:cxn>
                  <a:cxn ang="0">
                    <a:pos x="T10" y="T11"/>
                  </a:cxn>
                </a:cxnLst>
                <a:rect l="0" t="0" r="r" b="b"/>
                <a:pathLst>
                  <a:path w="158" h="394">
                    <a:moveTo>
                      <a:pt x="78" y="393"/>
                    </a:moveTo>
                    <a:lnTo>
                      <a:pt x="0" y="393"/>
                    </a:lnTo>
                    <a:lnTo>
                      <a:pt x="0" y="0"/>
                    </a:lnTo>
                    <a:lnTo>
                      <a:pt x="157" y="0"/>
                    </a:lnTo>
                    <a:lnTo>
                      <a:pt x="157" y="393"/>
                    </a:lnTo>
                    <a:lnTo>
                      <a:pt x="78" y="39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0"/>
              <p:cNvSpPr>
                <a:spLocks noChangeArrowheads="1"/>
              </p:cNvSpPr>
              <p:nvPr/>
            </p:nvSpPr>
            <p:spPr bwMode="auto">
              <a:xfrm>
                <a:off x="8565075" y="4420233"/>
                <a:ext cx="57150" cy="187325"/>
              </a:xfrm>
              <a:custGeom>
                <a:avLst/>
                <a:gdLst>
                  <a:gd name="T0" fmla="*/ 78 w 158"/>
                  <a:gd name="T1" fmla="*/ 519 h 520"/>
                  <a:gd name="T2" fmla="*/ 0 w 158"/>
                  <a:gd name="T3" fmla="*/ 519 h 520"/>
                  <a:gd name="T4" fmla="*/ 0 w 158"/>
                  <a:gd name="T5" fmla="*/ 0 h 520"/>
                  <a:gd name="T6" fmla="*/ 157 w 158"/>
                  <a:gd name="T7" fmla="*/ 0 h 520"/>
                  <a:gd name="T8" fmla="*/ 157 w 158"/>
                  <a:gd name="T9" fmla="*/ 519 h 520"/>
                  <a:gd name="T10" fmla="*/ 78 w 158"/>
                  <a:gd name="T11" fmla="*/ 519 h 520"/>
                </a:gdLst>
                <a:ahLst/>
                <a:cxnLst>
                  <a:cxn ang="0">
                    <a:pos x="T0" y="T1"/>
                  </a:cxn>
                  <a:cxn ang="0">
                    <a:pos x="T2" y="T3"/>
                  </a:cxn>
                  <a:cxn ang="0">
                    <a:pos x="T4" y="T5"/>
                  </a:cxn>
                  <a:cxn ang="0">
                    <a:pos x="T6" y="T7"/>
                  </a:cxn>
                  <a:cxn ang="0">
                    <a:pos x="T8" y="T9"/>
                  </a:cxn>
                  <a:cxn ang="0">
                    <a:pos x="T10" y="T11"/>
                  </a:cxn>
                </a:cxnLst>
                <a:rect l="0" t="0" r="r" b="b"/>
                <a:pathLst>
                  <a:path w="158" h="520">
                    <a:moveTo>
                      <a:pt x="78" y="519"/>
                    </a:moveTo>
                    <a:lnTo>
                      <a:pt x="0" y="519"/>
                    </a:lnTo>
                    <a:lnTo>
                      <a:pt x="0" y="0"/>
                    </a:lnTo>
                    <a:lnTo>
                      <a:pt x="157" y="0"/>
                    </a:lnTo>
                    <a:lnTo>
                      <a:pt x="157" y="519"/>
                    </a:lnTo>
                    <a:lnTo>
                      <a:pt x="78" y="51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1"/>
              <p:cNvSpPr>
                <a:spLocks noChangeArrowheads="1"/>
              </p:cNvSpPr>
              <p:nvPr/>
            </p:nvSpPr>
            <p:spPr bwMode="auto">
              <a:xfrm>
                <a:off x="8388862" y="4420233"/>
                <a:ext cx="57150" cy="187325"/>
              </a:xfrm>
              <a:custGeom>
                <a:avLst/>
                <a:gdLst>
                  <a:gd name="T0" fmla="*/ 79 w 158"/>
                  <a:gd name="T1" fmla="*/ 520 h 521"/>
                  <a:gd name="T2" fmla="*/ 0 w 158"/>
                  <a:gd name="T3" fmla="*/ 520 h 521"/>
                  <a:gd name="T4" fmla="*/ 0 w 158"/>
                  <a:gd name="T5" fmla="*/ 0 h 521"/>
                  <a:gd name="T6" fmla="*/ 157 w 158"/>
                  <a:gd name="T7" fmla="*/ 0 h 521"/>
                  <a:gd name="T8" fmla="*/ 157 w 158"/>
                  <a:gd name="T9" fmla="*/ 520 h 521"/>
                  <a:gd name="T10" fmla="*/ 79 w 158"/>
                  <a:gd name="T11" fmla="*/ 520 h 521"/>
                </a:gdLst>
                <a:ahLst/>
                <a:cxnLst>
                  <a:cxn ang="0">
                    <a:pos x="T0" y="T1"/>
                  </a:cxn>
                  <a:cxn ang="0">
                    <a:pos x="T2" y="T3"/>
                  </a:cxn>
                  <a:cxn ang="0">
                    <a:pos x="T4" y="T5"/>
                  </a:cxn>
                  <a:cxn ang="0">
                    <a:pos x="T6" y="T7"/>
                  </a:cxn>
                  <a:cxn ang="0">
                    <a:pos x="T8" y="T9"/>
                  </a:cxn>
                  <a:cxn ang="0">
                    <a:pos x="T10" y="T11"/>
                  </a:cxn>
                </a:cxnLst>
                <a:rect l="0" t="0" r="r" b="b"/>
                <a:pathLst>
                  <a:path w="158" h="521">
                    <a:moveTo>
                      <a:pt x="79" y="520"/>
                    </a:moveTo>
                    <a:lnTo>
                      <a:pt x="0" y="520"/>
                    </a:lnTo>
                    <a:lnTo>
                      <a:pt x="0" y="0"/>
                    </a:lnTo>
                    <a:lnTo>
                      <a:pt x="157" y="0"/>
                    </a:lnTo>
                    <a:lnTo>
                      <a:pt x="157" y="520"/>
                    </a:lnTo>
                    <a:lnTo>
                      <a:pt x="79" y="52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52"/>
              <p:cNvSpPr>
                <a:spLocks noChangeArrowheads="1"/>
              </p:cNvSpPr>
              <p:nvPr/>
            </p:nvSpPr>
            <p:spPr bwMode="auto">
              <a:xfrm>
                <a:off x="8214237" y="4534533"/>
                <a:ext cx="57150" cy="73025"/>
              </a:xfrm>
              <a:custGeom>
                <a:avLst/>
                <a:gdLst>
                  <a:gd name="T0" fmla="*/ 79 w 158"/>
                  <a:gd name="T1" fmla="*/ 202 h 203"/>
                  <a:gd name="T2" fmla="*/ 0 w 158"/>
                  <a:gd name="T3" fmla="*/ 202 h 203"/>
                  <a:gd name="T4" fmla="*/ 0 w 158"/>
                  <a:gd name="T5" fmla="*/ 0 h 203"/>
                  <a:gd name="T6" fmla="*/ 157 w 158"/>
                  <a:gd name="T7" fmla="*/ 0 h 203"/>
                  <a:gd name="T8" fmla="*/ 157 w 158"/>
                  <a:gd name="T9" fmla="*/ 202 h 203"/>
                  <a:gd name="T10" fmla="*/ 79 w 158"/>
                  <a:gd name="T11" fmla="*/ 202 h 203"/>
                </a:gdLst>
                <a:ahLst/>
                <a:cxnLst>
                  <a:cxn ang="0">
                    <a:pos x="T0" y="T1"/>
                  </a:cxn>
                  <a:cxn ang="0">
                    <a:pos x="T2" y="T3"/>
                  </a:cxn>
                  <a:cxn ang="0">
                    <a:pos x="T4" y="T5"/>
                  </a:cxn>
                  <a:cxn ang="0">
                    <a:pos x="T6" y="T7"/>
                  </a:cxn>
                  <a:cxn ang="0">
                    <a:pos x="T8" y="T9"/>
                  </a:cxn>
                  <a:cxn ang="0">
                    <a:pos x="T10" y="T11"/>
                  </a:cxn>
                </a:cxnLst>
                <a:rect l="0" t="0" r="r" b="b"/>
                <a:pathLst>
                  <a:path w="158" h="203">
                    <a:moveTo>
                      <a:pt x="79" y="202"/>
                    </a:moveTo>
                    <a:lnTo>
                      <a:pt x="0" y="202"/>
                    </a:lnTo>
                    <a:lnTo>
                      <a:pt x="0" y="0"/>
                    </a:lnTo>
                    <a:lnTo>
                      <a:pt x="157" y="0"/>
                    </a:lnTo>
                    <a:lnTo>
                      <a:pt x="157" y="202"/>
                    </a:lnTo>
                    <a:lnTo>
                      <a:pt x="79" y="202"/>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53"/>
              <p:cNvSpPr>
                <a:spLocks noChangeArrowheads="1"/>
              </p:cNvSpPr>
              <p:nvPr/>
            </p:nvSpPr>
            <p:spPr bwMode="auto">
              <a:xfrm>
                <a:off x="8477762" y="4491670"/>
                <a:ext cx="57150" cy="115888"/>
              </a:xfrm>
              <a:custGeom>
                <a:avLst/>
                <a:gdLst>
                  <a:gd name="T0" fmla="*/ 79 w 158"/>
                  <a:gd name="T1" fmla="*/ 320 h 321"/>
                  <a:gd name="T2" fmla="*/ 0 w 158"/>
                  <a:gd name="T3" fmla="*/ 320 h 321"/>
                  <a:gd name="T4" fmla="*/ 0 w 158"/>
                  <a:gd name="T5" fmla="*/ 0 h 321"/>
                  <a:gd name="T6" fmla="*/ 157 w 158"/>
                  <a:gd name="T7" fmla="*/ 0 h 321"/>
                  <a:gd name="T8" fmla="*/ 157 w 158"/>
                  <a:gd name="T9" fmla="*/ 320 h 321"/>
                  <a:gd name="T10" fmla="*/ 79 w 158"/>
                  <a:gd name="T11" fmla="*/ 320 h 321"/>
                </a:gdLst>
                <a:ahLst/>
                <a:cxnLst>
                  <a:cxn ang="0">
                    <a:pos x="T0" y="T1"/>
                  </a:cxn>
                  <a:cxn ang="0">
                    <a:pos x="T2" y="T3"/>
                  </a:cxn>
                  <a:cxn ang="0">
                    <a:pos x="T4" y="T5"/>
                  </a:cxn>
                  <a:cxn ang="0">
                    <a:pos x="T6" y="T7"/>
                  </a:cxn>
                  <a:cxn ang="0">
                    <a:pos x="T8" y="T9"/>
                  </a:cxn>
                  <a:cxn ang="0">
                    <a:pos x="T10" y="T11"/>
                  </a:cxn>
                </a:cxnLst>
                <a:rect l="0" t="0" r="r" b="b"/>
                <a:pathLst>
                  <a:path w="158" h="321">
                    <a:moveTo>
                      <a:pt x="79" y="320"/>
                    </a:moveTo>
                    <a:lnTo>
                      <a:pt x="0" y="320"/>
                    </a:lnTo>
                    <a:lnTo>
                      <a:pt x="0" y="0"/>
                    </a:lnTo>
                    <a:lnTo>
                      <a:pt x="157" y="0"/>
                    </a:lnTo>
                    <a:lnTo>
                      <a:pt x="157" y="320"/>
                    </a:lnTo>
                    <a:lnTo>
                      <a:pt x="79" y="32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54"/>
              <p:cNvSpPr>
                <a:spLocks noChangeArrowheads="1"/>
              </p:cNvSpPr>
              <p:nvPr/>
            </p:nvSpPr>
            <p:spPr bwMode="auto">
              <a:xfrm>
                <a:off x="8125337" y="4498020"/>
                <a:ext cx="57150" cy="109538"/>
              </a:xfrm>
              <a:custGeom>
                <a:avLst/>
                <a:gdLst>
                  <a:gd name="T0" fmla="*/ 79 w 159"/>
                  <a:gd name="T1" fmla="*/ 305 h 306"/>
                  <a:gd name="T2" fmla="*/ 0 w 159"/>
                  <a:gd name="T3" fmla="*/ 305 h 306"/>
                  <a:gd name="T4" fmla="*/ 0 w 159"/>
                  <a:gd name="T5" fmla="*/ 0 h 306"/>
                  <a:gd name="T6" fmla="*/ 158 w 159"/>
                  <a:gd name="T7" fmla="*/ 0 h 306"/>
                  <a:gd name="T8" fmla="*/ 158 w 159"/>
                  <a:gd name="T9" fmla="*/ 305 h 306"/>
                  <a:gd name="T10" fmla="*/ 79 w 159"/>
                  <a:gd name="T11" fmla="*/ 305 h 306"/>
                </a:gdLst>
                <a:ahLst/>
                <a:cxnLst>
                  <a:cxn ang="0">
                    <a:pos x="T0" y="T1"/>
                  </a:cxn>
                  <a:cxn ang="0">
                    <a:pos x="T2" y="T3"/>
                  </a:cxn>
                  <a:cxn ang="0">
                    <a:pos x="T4" y="T5"/>
                  </a:cxn>
                  <a:cxn ang="0">
                    <a:pos x="T6" y="T7"/>
                  </a:cxn>
                  <a:cxn ang="0">
                    <a:pos x="T8" y="T9"/>
                  </a:cxn>
                  <a:cxn ang="0">
                    <a:pos x="T10" y="T11"/>
                  </a:cxn>
                </a:cxnLst>
                <a:rect l="0" t="0" r="r" b="b"/>
                <a:pathLst>
                  <a:path w="159" h="306">
                    <a:moveTo>
                      <a:pt x="79" y="305"/>
                    </a:moveTo>
                    <a:lnTo>
                      <a:pt x="0" y="305"/>
                    </a:lnTo>
                    <a:lnTo>
                      <a:pt x="0" y="0"/>
                    </a:lnTo>
                    <a:lnTo>
                      <a:pt x="158" y="0"/>
                    </a:lnTo>
                    <a:lnTo>
                      <a:pt x="158" y="305"/>
                    </a:lnTo>
                    <a:lnTo>
                      <a:pt x="79" y="30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55"/>
              <p:cNvSpPr>
                <a:spLocks noChangeArrowheads="1"/>
              </p:cNvSpPr>
              <p:nvPr/>
            </p:nvSpPr>
            <p:spPr bwMode="auto">
              <a:xfrm>
                <a:off x="8112637" y="4288470"/>
                <a:ext cx="520700" cy="179388"/>
              </a:xfrm>
              <a:custGeom>
                <a:avLst/>
                <a:gdLst>
                  <a:gd name="T0" fmla="*/ 325 w 1445"/>
                  <a:gd name="T1" fmla="*/ 496 h 497"/>
                  <a:gd name="T2" fmla="*/ 307 w 1445"/>
                  <a:gd name="T3" fmla="*/ 488 h 497"/>
                  <a:gd name="T4" fmla="*/ 0 w 1445"/>
                  <a:gd name="T5" fmla="*/ 236 h 497"/>
                  <a:gd name="T6" fmla="*/ 40 w 1445"/>
                  <a:gd name="T7" fmla="*/ 189 h 497"/>
                  <a:gd name="T8" fmla="*/ 328 w 1445"/>
                  <a:gd name="T9" fmla="*/ 425 h 497"/>
                  <a:gd name="T10" fmla="*/ 823 w 1445"/>
                  <a:gd name="T11" fmla="*/ 8 h 497"/>
                  <a:gd name="T12" fmla="*/ 846 w 1445"/>
                  <a:gd name="T13" fmla="*/ 0 h 497"/>
                  <a:gd name="T14" fmla="*/ 867 w 1445"/>
                  <a:gd name="T15" fmla="*/ 11 h 497"/>
                  <a:gd name="T16" fmla="*/ 1095 w 1445"/>
                  <a:gd name="T17" fmla="*/ 289 h 497"/>
                  <a:gd name="T18" fmla="*/ 1402 w 1445"/>
                  <a:gd name="T19" fmla="*/ 11 h 497"/>
                  <a:gd name="T20" fmla="*/ 1444 w 1445"/>
                  <a:gd name="T21" fmla="*/ 58 h 497"/>
                  <a:gd name="T22" fmla="*/ 1114 w 1445"/>
                  <a:gd name="T23" fmla="*/ 357 h 497"/>
                  <a:gd name="T24" fmla="*/ 1090 w 1445"/>
                  <a:gd name="T25" fmla="*/ 365 h 497"/>
                  <a:gd name="T26" fmla="*/ 1069 w 1445"/>
                  <a:gd name="T27" fmla="*/ 354 h 497"/>
                  <a:gd name="T28" fmla="*/ 841 w 1445"/>
                  <a:gd name="T29" fmla="*/ 76 h 497"/>
                  <a:gd name="T30" fmla="*/ 352 w 1445"/>
                  <a:gd name="T31" fmla="*/ 491 h 497"/>
                  <a:gd name="T32" fmla="*/ 325 w 1445"/>
                  <a:gd name="T33"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5" h="497">
                    <a:moveTo>
                      <a:pt x="325" y="496"/>
                    </a:moveTo>
                    <a:cubicBezTo>
                      <a:pt x="318" y="496"/>
                      <a:pt x="312" y="493"/>
                      <a:pt x="307" y="488"/>
                    </a:cubicBezTo>
                    <a:lnTo>
                      <a:pt x="0" y="236"/>
                    </a:lnTo>
                    <a:lnTo>
                      <a:pt x="40" y="189"/>
                    </a:lnTo>
                    <a:lnTo>
                      <a:pt x="328" y="425"/>
                    </a:lnTo>
                    <a:lnTo>
                      <a:pt x="823" y="8"/>
                    </a:lnTo>
                    <a:cubicBezTo>
                      <a:pt x="828" y="3"/>
                      <a:pt x="836" y="0"/>
                      <a:pt x="846" y="0"/>
                    </a:cubicBezTo>
                    <a:cubicBezTo>
                      <a:pt x="854" y="0"/>
                      <a:pt x="862" y="6"/>
                      <a:pt x="867" y="11"/>
                    </a:cubicBezTo>
                    <a:lnTo>
                      <a:pt x="1095" y="289"/>
                    </a:lnTo>
                    <a:lnTo>
                      <a:pt x="1402" y="11"/>
                    </a:lnTo>
                    <a:lnTo>
                      <a:pt x="1444" y="58"/>
                    </a:lnTo>
                    <a:lnTo>
                      <a:pt x="1114" y="357"/>
                    </a:lnTo>
                    <a:cubicBezTo>
                      <a:pt x="1108" y="362"/>
                      <a:pt x="1098" y="365"/>
                      <a:pt x="1090" y="365"/>
                    </a:cubicBezTo>
                    <a:cubicBezTo>
                      <a:pt x="1082" y="365"/>
                      <a:pt x="1074" y="360"/>
                      <a:pt x="1069" y="354"/>
                    </a:cubicBezTo>
                    <a:lnTo>
                      <a:pt x="841" y="76"/>
                    </a:lnTo>
                    <a:lnTo>
                      <a:pt x="352" y="491"/>
                    </a:lnTo>
                    <a:cubicBezTo>
                      <a:pt x="341" y="493"/>
                      <a:pt x="333" y="496"/>
                      <a:pt x="325" y="49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12" name="Group 311"/>
          <p:cNvGrpSpPr/>
          <p:nvPr/>
        </p:nvGrpSpPr>
        <p:grpSpPr>
          <a:xfrm>
            <a:off x="7760620" y="2584867"/>
            <a:ext cx="677701" cy="695030"/>
            <a:chOff x="7053326" y="4004425"/>
            <a:chExt cx="606942" cy="622462"/>
          </a:xfrm>
        </p:grpSpPr>
        <p:sp>
          <p:nvSpPr>
            <p:cNvPr id="270" name="Rectangle 269"/>
            <p:cNvSpPr/>
            <p:nvPr/>
          </p:nvSpPr>
          <p:spPr>
            <a:xfrm>
              <a:off x="7053326" y="4004425"/>
              <a:ext cx="606942" cy="6224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3" name="Group 172"/>
            <p:cNvGrpSpPr/>
            <p:nvPr/>
          </p:nvGrpSpPr>
          <p:grpSpPr>
            <a:xfrm>
              <a:off x="7163032" y="4055780"/>
              <a:ext cx="363451" cy="527464"/>
              <a:chOff x="9231825" y="4077333"/>
              <a:chExt cx="439737" cy="638175"/>
            </a:xfrm>
          </p:grpSpPr>
          <p:sp>
            <p:nvSpPr>
              <p:cNvPr id="143" name="Freeform 40"/>
              <p:cNvSpPr>
                <a:spLocks noChangeArrowheads="1"/>
              </p:cNvSpPr>
              <p:nvPr/>
            </p:nvSpPr>
            <p:spPr bwMode="auto">
              <a:xfrm>
                <a:off x="9322312" y="4077333"/>
                <a:ext cx="257175" cy="142875"/>
              </a:xfrm>
              <a:custGeom>
                <a:avLst/>
                <a:gdLst>
                  <a:gd name="T0" fmla="*/ 503 w 714"/>
                  <a:gd name="T1" fmla="*/ 146 h 399"/>
                  <a:gd name="T2" fmla="*/ 501 w 714"/>
                  <a:gd name="T3" fmla="*/ 167 h 399"/>
                  <a:gd name="T4" fmla="*/ 713 w 714"/>
                  <a:gd name="T5" fmla="*/ 167 h 399"/>
                  <a:gd name="T6" fmla="*/ 713 w 714"/>
                  <a:gd name="T7" fmla="*/ 398 h 399"/>
                  <a:gd name="T8" fmla="*/ 0 w 714"/>
                  <a:gd name="T9" fmla="*/ 398 h 399"/>
                  <a:gd name="T10" fmla="*/ 0 w 714"/>
                  <a:gd name="T11" fmla="*/ 167 h 399"/>
                  <a:gd name="T12" fmla="*/ 210 w 714"/>
                  <a:gd name="T13" fmla="*/ 167 h 399"/>
                  <a:gd name="T14" fmla="*/ 207 w 714"/>
                  <a:gd name="T15" fmla="*/ 146 h 399"/>
                  <a:gd name="T16" fmla="*/ 356 w 714"/>
                  <a:gd name="T17" fmla="*/ 0 h 399"/>
                  <a:gd name="T18" fmla="*/ 503 w 714"/>
                  <a:gd name="T19" fmla="*/ 146 h 399"/>
                  <a:gd name="T20" fmla="*/ 293 w 714"/>
                  <a:gd name="T21" fmla="*/ 146 h 399"/>
                  <a:gd name="T22" fmla="*/ 356 w 714"/>
                  <a:gd name="T23" fmla="*/ 209 h 399"/>
                  <a:gd name="T24" fmla="*/ 419 w 714"/>
                  <a:gd name="T25" fmla="*/ 146 h 399"/>
                  <a:gd name="T26" fmla="*/ 356 w 714"/>
                  <a:gd name="T27" fmla="*/ 83 h 399"/>
                  <a:gd name="T28" fmla="*/ 293 w 714"/>
                  <a:gd name="T29" fmla="*/ 1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399">
                    <a:moveTo>
                      <a:pt x="503" y="146"/>
                    </a:moveTo>
                    <a:cubicBezTo>
                      <a:pt x="503" y="154"/>
                      <a:pt x="503" y="162"/>
                      <a:pt x="501" y="167"/>
                    </a:cubicBezTo>
                    <a:lnTo>
                      <a:pt x="713" y="167"/>
                    </a:lnTo>
                    <a:lnTo>
                      <a:pt x="713" y="398"/>
                    </a:lnTo>
                    <a:lnTo>
                      <a:pt x="0" y="398"/>
                    </a:lnTo>
                    <a:lnTo>
                      <a:pt x="0" y="167"/>
                    </a:lnTo>
                    <a:lnTo>
                      <a:pt x="210" y="167"/>
                    </a:lnTo>
                    <a:cubicBezTo>
                      <a:pt x="210" y="160"/>
                      <a:pt x="207" y="152"/>
                      <a:pt x="207" y="146"/>
                    </a:cubicBezTo>
                    <a:cubicBezTo>
                      <a:pt x="210" y="65"/>
                      <a:pt x="275" y="0"/>
                      <a:pt x="356" y="0"/>
                    </a:cubicBezTo>
                    <a:cubicBezTo>
                      <a:pt x="438" y="0"/>
                      <a:pt x="503" y="65"/>
                      <a:pt x="503" y="146"/>
                    </a:cubicBezTo>
                    <a:close/>
                    <a:moveTo>
                      <a:pt x="293" y="146"/>
                    </a:moveTo>
                    <a:cubicBezTo>
                      <a:pt x="293" y="180"/>
                      <a:pt x="322" y="209"/>
                      <a:pt x="356" y="209"/>
                    </a:cubicBezTo>
                    <a:cubicBezTo>
                      <a:pt x="390" y="209"/>
                      <a:pt x="419" y="180"/>
                      <a:pt x="419" y="146"/>
                    </a:cubicBezTo>
                    <a:cubicBezTo>
                      <a:pt x="419" y="112"/>
                      <a:pt x="390" y="83"/>
                      <a:pt x="356" y="83"/>
                    </a:cubicBezTo>
                    <a:cubicBezTo>
                      <a:pt x="322" y="83"/>
                      <a:pt x="293" y="112"/>
                      <a:pt x="293" y="14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1"/>
              <p:cNvSpPr>
                <a:spLocks noChangeArrowheads="1"/>
              </p:cNvSpPr>
              <p:nvPr/>
            </p:nvSpPr>
            <p:spPr bwMode="auto">
              <a:xfrm>
                <a:off x="9231825" y="4178933"/>
                <a:ext cx="439737" cy="536575"/>
              </a:xfrm>
              <a:custGeom>
                <a:avLst/>
                <a:gdLst>
                  <a:gd name="T0" fmla="*/ 83 w 1220"/>
                  <a:gd name="T1" fmla="*/ 1489 h 1490"/>
                  <a:gd name="T2" fmla="*/ 0 w 1220"/>
                  <a:gd name="T3" fmla="*/ 1405 h 1490"/>
                  <a:gd name="T4" fmla="*/ 0 w 1220"/>
                  <a:gd name="T5" fmla="*/ 8 h 1490"/>
                  <a:gd name="T6" fmla="*/ 7 w 1220"/>
                  <a:gd name="T7" fmla="*/ 0 h 1490"/>
                  <a:gd name="T8" fmla="*/ 175 w 1220"/>
                  <a:gd name="T9" fmla="*/ 0 h 1490"/>
                  <a:gd name="T10" fmla="*/ 183 w 1220"/>
                  <a:gd name="T11" fmla="*/ 8 h 1490"/>
                  <a:gd name="T12" fmla="*/ 183 w 1220"/>
                  <a:gd name="T13" fmla="*/ 78 h 1490"/>
                  <a:gd name="T14" fmla="*/ 175 w 1220"/>
                  <a:gd name="T15" fmla="*/ 86 h 1490"/>
                  <a:gd name="T16" fmla="*/ 94 w 1220"/>
                  <a:gd name="T17" fmla="*/ 86 h 1490"/>
                  <a:gd name="T18" fmla="*/ 86 w 1220"/>
                  <a:gd name="T19" fmla="*/ 94 h 1490"/>
                  <a:gd name="T20" fmla="*/ 86 w 1220"/>
                  <a:gd name="T21" fmla="*/ 1392 h 1490"/>
                  <a:gd name="T22" fmla="*/ 80 w 1220"/>
                  <a:gd name="T23" fmla="*/ 1399 h 1490"/>
                  <a:gd name="T24" fmla="*/ 89 w 1220"/>
                  <a:gd name="T25" fmla="*/ 1400 h 1490"/>
                  <a:gd name="T26" fmla="*/ 1124 w 1220"/>
                  <a:gd name="T27" fmla="*/ 1400 h 1490"/>
                  <a:gd name="T28" fmla="*/ 1132 w 1220"/>
                  <a:gd name="T29" fmla="*/ 1392 h 1490"/>
                  <a:gd name="T30" fmla="*/ 1132 w 1220"/>
                  <a:gd name="T31" fmla="*/ 97 h 1490"/>
                  <a:gd name="T32" fmla="*/ 1124 w 1220"/>
                  <a:gd name="T33" fmla="*/ 89 h 1490"/>
                  <a:gd name="T34" fmla="*/ 1043 w 1220"/>
                  <a:gd name="T35" fmla="*/ 89 h 1490"/>
                  <a:gd name="T36" fmla="*/ 1035 w 1220"/>
                  <a:gd name="T37" fmla="*/ 81 h 1490"/>
                  <a:gd name="T38" fmla="*/ 1035 w 1220"/>
                  <a:gd name="T39" fmla="*/ 10 h 1490"/>
                  <a:gd name="T40" fmla="*/ 1043 w 1220"/>
                  <a:gd name="T41" fmla="*/ 2 h 1490"/>
                  <a:gd name="T42" fmla="*/ 1211 w 1220"/>
                  <a:gd name="T43" fmla="*/ 2 h 1490"/>
                  <a:gd name="T44" fmla="*/ 1219 w 1220"/>
                  <a:gd name="T45" fmla="*/ 10 h 1490"/>
                  <a:gd name="T46" fmla="*/ 1219 w 1220"/>
                  <a:gd name="T47" fmla="*/ 1405 h 1490"/>
                  <a:gd name="T48" fmla="*/ 1135 w 1220"/>
                  <a:gd name="T49" fmla="*/ 1489 h 1490"/>
                  <a:gd name="T50" fmla="*/ 83 w 1220"/>
                  <a:gd name="T51" fmla="*/ 1489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0" h="1490">
                    <a:moveTo>
                      <a:pt x="83" y="1489"/>
                    </a:moveTo>
                    <a:cubicBezTo>
                      <a:pt x="36" y="1489"/>
                      <a:pt x="0" y="1452"/>
                      <a:pt x="0" y="1405"/>
                    </a:cubicBezTo>
                    <a:lnTo>
                      <a:pt x="0" y="8"/>
                    </a:lnTo>
                    <a:cubicBezTo>
                      <a:pt x="0" y="2"/>
                      <a:pt x="2" y="0"/>
                      <a:pt x="7" y="0"/>
                    </a:cubicBezTo>
                    <a:lnTo>
                      <a:pt x="175" y="0"/>
                    </a:lnTo>
                    <a:cubicBezTo>
                      <a:pt x="180" y="0"/>
                      <a:pt x="183" y="2"/>
                      <a:pt x="183" y="8"/>
                    </a:cubicBezTo>
                    <a:lnTo>
                      <a:pt x="183" y="78"/>
                    </a:lnTo>
                    <a:cubicBezTo>
                      <a:pt x="183" y="84"/>
                      <a:pt x="180" y="86"/>
                      <a:pt x="175" y="86"/>
                    </a:cubicBezTo>
                    <a:lnTo>
                      <a:pt x="94" y="86"/>
                    </a:lnTo>
                    <a:cubicBezTo>
                      <a:pt x="89" y="86"/>
                      <a:pt x="86" y="89"/>
                      <a:pt x="86" y="94"/>
                    </a:cubicBezTo>
                    <a:lnTo>
                      <a:pt x="86" y="1392"/>
                    </a:lnTo>
                    <a:cubicBezTo>
                      <a:pt x="87" y="1395"/>
                      <a:pt x="84" y="1398"/>
                      <a:pt x="80" y="1399"/>
                    </a:cubicBezTo>
                    <a:cubicBezTo>
                      <a:pt x="83" y="1399"/>
                      <a:pt x="86" y="1399"/>
                      <a:pt x="89" y="1400"/>
                    </a:cubicBezTo>
                    <a:lnTo>
                      <a:pt x="1124" y="1400"/>
                    </a:lnTo>
                    <a:cubicBezTo>
                      <a:pt x="1129" y="1400"/>
                      <a:pt x="1132" y="1397"/>
                      <a:pt x="1132" y="1392"/>
                    </a:cubicBezTo>
                    <a:lnTo>
                      <a:pt x="1132" y="97"/>
                    </a:lnTo>
                    <a:cubicBezTo>
                      <a:pt x="1132" y="91"/>
                      <a:pt x="1129" y="89"/>
                      <a:pt x="1124" y="89"/>
                    </a:cubicBezTo>
                    <a:lnTo>
                      <a:pt x="1043" y="89"/>
                    </a:lnTo>
                    <a:cubicBezTo>
                      <a:pt x="1038" y="89"/>
                      <a:pt x="1035" y="86"/>
                      <a:pt x="1035" y="81"/>
                    </a:cubicBezTo>
                    <a:lnTo>
                      <a:pt x="1035" y="10"/>
                    </a:lnTo>
                    <a:cubicBezTo>
                      <a:pt x="1035" y="5"/>
                      <a:pt x="1038" y="2"/>
                      <a:pt x="1043" y="2"/>
                    </a:cubicBezTo>
                    <a:lnTo>
                      <a:pt x="1211" y="2"/>
                    </a:lnTo>
                    <a:cubicBezTo>
                      <a:pt x="1216" y="2"/>
                      <a:pt x="1219" y="5"/>
                      <a:pt x="1219" y="10"/>
                    </a:cubicBezTo>
                    <a:lnTo>
                      <a:pt x="1219" y="1405"/>
                    </a:lnTo>
                    <a:cubicBezTo>
                      <a:pt x="1219" y="1452"/>
                      <a:pt x="1182" y="1489"/>
                      <a:pt x="1135" y="1489"/>
                    </a:cubicBezTo>
                    <a:lnTo>
                      <a:pt x="83" y="148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2"/>
              <p:cNvSpPr>
                <a:spLocks noChangeArrowheads="1"/>
              </p:cNvSpPr>
              <p:nvPr/>
            </p:nvSpPr>
            <p:spPr bwMode="auto">
              <a:xfrm>
                <a:off x="9369937" y="4286883"/>
                <a:ext cx="161925" cy="161925"/>
              </a:xfrm>
              <a:custGeom>
                <a:avLst/>
                <a:gdLst>
                  <a:gd name="T0" fmla="*/ 448 w 449"/>
                  <a:gd name="T1" fmla="*/ 158 h 449"/>
                  <a:gd name="T2" fmla="*/ 291 w 449"/>
                  <a:gd name="T3" fmla="*/ 158 h 449"/>
                  <a:gd name="T4" fmla="*/ 291 w 449"/>
                  <a:gd name="T5" fmla="*/ 0 h 449"/>
                  <a:gd name="T6" fmla="*/ 160 w 449"/>
                  <a:gd name="T7" fmla="*/ 0 h 449"/>
                  <a:gd name="T8" fmla="*/ 160 w 449"/>
                  <a:gd name="T9" fmla="*/ 158 h 449"/>
                  <a:gd name="T10" fmla="*/ 0 w 449"/>
                  <a:gd name="T11" fmla="*/ 158 h 449"/>
                  <a:gd name="T12" fmla="*/ 0 w 449"/>
                  <a:gd name="T13" fmla="*/ 291 h 449"/>
                  <a:gd name="T14" fmla="*/ 160 w 449"/>
                  <a:gd name="T15" fmla="*/ 291 h 449"/>
                  <a:gd name="T16" fmla="*/ 160 w 449"/>
                  <a:gd name="T17" fmla="*/ 448 h 449"/>
                  <a:gd name="T18" fmla="*/ 291 w 449"/>
                  <a:gd name="T19" fmla="*/ 448 h 449"/>
                  <a:gd name="T20" fmla="*/ 291 w 449"/>
                  <a:gd name="T21" fmla="*/ 291 h 449"/>
                  <a:gd name="T22" fmla="*/ 448 w 449"/>
                  <a:gd name="T23" fmla="*/ 291 h 449"/>
                  <a:gd name="T24" fmla="*/ 448 w 449"/>
                  <a:gd name="T25" fmla="*/ 15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449">
                    <a:moveTo>
                      <a:pt x="448" y="158"/>
                    </a:moveTo>
                    <a:lnTo>
                      <a:pt x="291" y="158"/>
                    </a:lnTo>
                    <a:lnTo>
                      <a:pt x="291" y="0"/>
                    </a:lnTo>
                    <a:lnTo>
                      <a:pt x="160" y="0"/>
                    </a:lnTo>
                    <a:lnTo>
                      <a:pt x="160" y="158"/>
                    </a:lnTo>
                    <a:lnTo>
                      <a:pt x="0" y="158"/>
                    </a:lnTo>
                    <a:lnTo>
                      <a:pt x="0" y="291"/>
                    </a:lnTo>
                    <a:lnTo>
                      <a:pt x="160" y="291"/>
                    </a:lnTo>
                    <a:lnTo>
                      <a:pt x="160" y="448"/>
                    </a:lnTo>
                    <a:lnTo>
                      <a:pt x="291" y="448"/>
                    </a:lnTo>
                    <a:lnTo>
                      <a:pt x="291" y="291"/>
                    </a:lnTo>
                    <a:lnTo>
                      <a:pt x="448" y="291"/>
                    </a:lnTo>
                    <a:lnTo>
                      <a:pt x="448" y="158"/>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3"/>
              <p:cNvSpPr>
                <a:spLocks noChangeArrowheads="1"/>
              </p:cNvSpPr>
              <p:nvPr/>
            </p:nvSpPr>
            <p:spPr bwMode="auto">
              <a:xfrm>
                <a:off x="9331837" y="4515483"/>
                <a:ext cx="238125" cy="20637"/>
              </a:xfrm>
              <a:custGeom>
                <a:avLst/>
                <a:gdLst>
                  <a:gd name="T0" fmla="*/ 331 w 662"/>
                  <a:gd name="T1" fmla="*/ 55 h 56"/>
                  <a:gd name="T2" fmla="*/ 0 w 662"/>
                  <a:gd name="T3" fmla="*/ 55 h 56"/>
                  <a:gd name="T4" fmla="*/ 0 w 662"/>
                  <a:gd name="T5" fmla="*/ 0 h 56"/>
                  <a:gd name="T6" fmla="*/ 661 w 662"/>
                  <a:gd name="T7" fmla="*/ 0 h 56"/>
                  <a:gd name="T8" fmla="*/ 661 w 662"/>
                  <a:gd name="T9" fmla="*/ 55 h 56"/>
                  <a:gd name="T10" fmla="*/ 331 w 662"/>
                  <a:gd name="T11" fmla="*/ 55 h 56"/>
                </a:gdLst>
                <a:ahLst/>
                <a:cxnLst>
                  <a:cxn ang="0">
                    <a:pos x="T0" y="T1"/>
                  </a:cxn>
                  <a:cxn ang="0">
                    <a:pos x="T2" y="T3"/>
                  </a:cxn>
                  <a:cxn ang="0">
                    <a:pos x="T4" y="T5"/>
                  </a:cxn>
                  <a:cxn ang="0">
                    <a:pos x="T6" y="T7"/>
                  </a:cxn>
                  <a:cxn ang="0">
                    <a:pos x="T8" y="T9"/>
                  </a:cxn>
                  <a:cxn ang="0">
                    <a:pos x="T10" y="T11"/>
                  </a:cxn>
                </a:cxnLst>
                <a:rect l="0" t="0" r="r" b="b"/>
                <a:pathLst>
                  <a:path w="662" h="56">
                    <a:moveTo>
                      <a:pt x="331" y="55"/>
                    </a:moveTo>
                    <a:lnTo>
                      <a:pt x="0" y="55"/>
                    </a:lnTo>
                    <a:lnTo>
                      <a:pt x="0" y="0"/>
                    </a:lnTo>
                    <a:lnTo>
                      <a:pt x="661" y="0"/>
                    </a:lnTo>
                    <a:lnTo>
                      <a:pt x="661" y="55"/>
                    </a:lnTo>
                    <a:lnTo>
                      <a:pt x="331" y="5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4"/>
              <p:cNvSpPr>
                <a:spLocks noChangeArrowheads="1"/>
              </p:cNvSpPr>
              <p:nvPr/>
            </p:nvSpPr>
            <p:spPr bwMode="auto">
              <a:xfrm>
                <a:off x="9331837" y="4578983"/>
                <a:ext cx="190500" cy="20637"/>
              </a:xfrm>
              <a:custGeom>
                <a:avLst/>
                <a:gdLst>
                  <a:gd name="T0" fmla="*/ 265 w 531"/>
                  <a:gd name="T1" fmla="*/ 55 h 56"/>
                  <a:gd name="T2" fmla="*/ 0 w 531"/>
                  <a:gd name="T3" fmla="*/ 55 h 56"/>
                  <a:gd name="T4" fmla="*/ 0 w 531"/>
                  <a:gd name="T5" fmla="*/ 0 h 56"/>
                  <a:gd name="T6" fmla="*/ 530 w 531"/>
                  <a:gd name="T7" fmla="*/ 0 h 56"/>
                  <a:gd name="T8" fmla="*/ 530 w 531"/>
                  <a:gd name="T9" fmla="*/ 55 h 56"/>
                  <a:gd name="T10" fmla="*/ 265 w 531"/>
                  <a:gd name="T11" fmla="*/ 55 h 56"/>
                </a:gdLst>
                <a:ahLst/>
                <a:cxnLst>
                  <a:cxn ang="0">
                    <a:pos x="T0" y="T1"/>
                  </a:cxn>
                  <a:cxn ang="0">
                    <a:pos x="T2" y="T3"/>
                  </a:cxn>
                  <a:cxn ang="0">
                    <a:pos x="T4" y="T5"/>
                  </a:cxn>
                  <a:cxn ang="0">
                    <a:pos x="T6" y="T7"/>
                  </a:cxn>
                  <a:cxn ang="0">
                    <a:pos x="T8" y="T9"/>
                  </a:cxn>
                  <a:cxn ang="0">
                    <a:pos x="T10" y="T11"/>
                  </a:cxn>
                </a:cxnLst>
                <a:rect l="0" t="0" r="r" b="b"/>
                <a:pathLst>
                  <a:path w="531" h="56">
                    <a:moveTo>
                      <a:pt x="265" y="55"/>
                    </a:moveTo>
                    <a:lnTo>
                      <a:pt x="0" y="55"/>
                    </a:lnTo>
                    <a:lnTo>
                      <a:pt x="0" y="0"/>
                    </a:lnTo>
                    <a:lnTo>
                      <a:pt x="530" y="0"/>
                    </a:lnTo>
                    <a:lnTo>
                      <a:pt x="530" y="55"/>
                    </a:lnTo>
                    <a:lnTo>
                      <a:pt x="265" y="55"/>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20" name="Group 319"/>
          <p:cNvGrpSpPr/>
          <p:nvPr/>
        </p:nvGrpSpPr>
        <p:grpSpPr>
          <a:xfrm>
            <a:off x="1734655" y="2697463"/>
            <a:ext cx="576196" cy="569026"/>
            <a:chOff x="3720120" y="5171216"/>
            <a:chExt cx="576196" cy="569026"/>
          </a:xfrm>
        </p:grpSpPr>
        <p:sp>
          <p:nvSpPr>
            <p:cNvPr id="277" name="Rectangle 276"/>
            <p:cNvSpPr/>
            <p:nvPr/>
          </p:nvSpPr>
          <p:spPr>
            <a:xfrm>
              <a:off x="3720120" y="5171216"/>
              <a:ext cx="576196" cy="569026"/>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35" name="Group 234"/>
            <p:cNvGrpSpPr/>
            <p:nvPr/>
          </p:nvGrpSpPr>
          <p:grpSpPr>
            <a:xfrm>
              <a:off x="3830328" y="5255535"/>
              <a:ext cx="380509" cy="406751"/>
              <a:chOff x="3346402" y="5018689"/>
              <a:chExt cx="460375" cy="492125"/>
            </a:xfrm>
          </p:grpSpPr>
          <p:sp>
            <p:nvSpPr>
              <p:cNvPr id="175" name="Freeform 2"/>
              <p:cNvSpPr>
                <a:spLocks noChangeArrowheads="1"/>
              </p:cNvSpPr>
              <p:nvPr/>
            </p:nvSpPr>
            <p:spPr bwMode="auto">
              <a:xfrm>
                <a:off x="3346402" y="5018689"/>
                <a:ext cx="460375" cy="461963"/>
              </a:xfrm>
              <a:custGeom>
                <a:avLst/>
                <a:gdLst>
                  <a:gd name="T0" fmla="*/ 888 w 1280"/>
                  <a:gd name="T1" fmla="*/ 409 h 1283"/>
                  <a:gd name="T2" fmla="*/ 495 w 1280"/>
                  <a:gd name="T3" fmla="*/ 15 h 1283"/>
                  <a:gd name="T4" fmla="*/ 0 w 1280"/>
                  <a:gd name="T5" fmla="*/ 0 h 1283"/>
                  <a:gd name="T6" fmla="*/ 15 w 1280"/>
                  <a:gd name="T7" fmla="*/ 495 h 1283"/>
                  <a:gd name="T8" fmla="*/ 204 w 1280"/>
                  <a:gd name="T9" fmla="*/ 684 h 1283"/>
                  <a:gd name="T10" fmla="*/ 380 w 1280"/>
                  <a:gd name="T11" fmla="*/ 642 h 1283"/>
                  <a:gd name="T12" fmla="*/ 784 w 1280"/>
                  <a:gd name="T13" fmla="*/ 1046 h 1283"/>
                  <a:gd name="T14" fmla="*/ 742 w 1280"/>
                  <a:gd name="T15" fmla="*/ 1221 h 1283"/>
                  <a:gd name="T16" fmla="*/ 802 w 1280"/>
                  <a:gd name="T17" fmla="*/ 1282 h 1283"/>
                  <a:gd name="T18" fmla="*/ 1040 w 1280"/>
                  <a:gd name="T19" fmla="*/ 1043 h 1283"/>
                  <a:gd name="T20" fmla="*/ 1279 w 1280"/>
                  <a:gd name="T21" fmla="*/ 805 h 1283"/>
                  <a:gd name="T22" fmla="*/ 888 w 1280"/>
                  <a:gd name="T23" fmla="*/ 409 h 1283"/>
                  <a:gd name="T24" fmla="*/ 285 w 1280"/>
                  <a:gd name="T25" fmla="*/ 280 h 1283"/>
                  <a:gd name="T26" fmla="*/ 196 w 1280"/>
                  <a:gd name="T27" fmla="*/ 280 h 1283"/>
                  <a:gd name="T28" fmla="*/ 196 w 1280"/>
                  <a:gd name="T29" fmla="*/ 191 h 1283"/>
                  <a:gd name="T30" fmla="*/ 285 w 1280"/>
                  <a:gd name="T31" fmla="*/ 191 h 1283"/>
                  <a:gd name="T32" fmla="*/ 285 w 1280"/>
                  <a:gd name="T33" fmla="*/ 28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0" h="1283">
                    <a:moveTo>
                      <a:pt x="888" y="409"/>
                    </a:moveTo>
                    <a:lnTo>
                      <a:pt x="495" y="15"/>
                    </a:lnTo>
                    <a:lnTo>
                      <a:pt x="0" y="0"/>
                    </a:lnTo>
                    <a:lnTo>
                      <a:pt x="15" y="495"/>
                    </a:lnTo>
                    <a:lnTo>
                      <a:pt x="204" y="684"/>
                    </a:lnTo>
                    <a:cubicBezTo>
                      <a:pt x="257" y="658"/>
                      <a:pt x="317" y="642"/>
                      <a:pt x="380" y="642"/>
                    </a:cubicBezTo>
                    <a:cubicBezTo>
                      <a:pt x="603" y="642"/>
                      <a:pt x="784" y="823"/>
                      <a:pt x="784" y="1046"/>
                    </a:cubicBezTo>
                    <a:cubicBezTo>
                      <a:pt x="784" y="1109"/>
                      <a:pt x="768" y="1169"/>
                      <a:pt x="742" y="1221"/>
                    </a:cubicBezTo>
                    <a:lnTo>
                      <a:pt x="802" y="1282"/>
                    </a:lnTo>
                    <a:lnTo>
                      <a:pt x="1040" y="1043"/>
                    </a:lnTo>
                    <a:lnTo>
                      <a:pt x="1279" y="805"/>
                    </a:lnTo>
                    <a:lnTo>
                      <a:pt x="888" y="409"/>
                    </a:lnTo>
                    <a:close/>
                    <a:moveTo>
                      <a:pt x="285" y="280"/>
                    </a:moveTo>
                    <a:cubicBezTo>
                      <a:pt x="262" y="304"/>
                      <a:pt x="223" y="304"/>
                      <a:pt x="196" y="280"/>
                    </a:cubicBezTo>
                    <a:cubicBezTo>
                      <a:pt x="173" y="257"/>
                      <a:pt x="173" y="217"/>
                      <a:pt x="196" y="191"/>
                    </a:cubicBezTo>
                    <a:cubicBezTo>
                      <a:pt x="220" y="167"/>
                      <a:pt x="259" y="167"/>
                      <a:pt x="285" y="191"/>
                    </a:cubicBezTo>
                    <a:cubicBezTo>
                      <a:pt x="309" y="215"/>
                      <a:pt x="309" y="254"/>
                      <a:pt x="285" y="2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3"/>
              <p:cNvSpPr>
                <a:spLocks noChangeArrowheads="1"/>
              </p:cNvSpPr>
              <p:nvPr/>
            </p:nvSpPr>
            <p:spPr bwMode="auto">
              <a:xfrm>
                <a:off x="3367040" y="5279039"/>
                <a:ext cx="231775" cy="231775"/>
              </a:xfrm>
              <a:custGeom>
                <a:avLst/>
                <a:gdLst>
                  <a:gd name="T0" fmla="*/ 323 w 646"/>
                  <a:gd name="T1" fmla="*/ 0 h 646"/>
                  <a:gd name="T2" fmla="*/ 0 w 646"/>
                  <a:gd name="T3" fmla="*/ 323 h 646"/>
                  <a:gd name="T4" fmla="*/ 323 w 646"/>
                  <a:gd name="T5" fmla="*/ 645 h 646"/>
                  <a:gd name="T6" fmla="*/ 645 w 646"/>
                  <a:gd name="T7" fmla="*/ 323 h 646"/>
                  <a:gd name="T8" fmla="*/ 323 w 646"/>
                  <a:gd name="T9" fmla="*/ 0 h 646"/>
                  <a:gd name="T10" fmla="*/ 506 w 646"/>
                  <a:gd name="T11" fmla="*/ 365 h 646"/>
                  <a:gd name="T12" fmla="*/ 362 w 646"/>
                  <a:gd name="T13" fmla="*/ 365 h 646"/>
                  <a:gd name="T14" fmla="*/ 362 w 646"/>
                  <a:gd name="T15" fmla="*/ 509 h 646"/>
                  <a:gd name="T16" fmla="*/ 278 w 646"/>
                  <a:gd name="T17" fmla="*/ 509 h 646"/>
                  <a:gd name="T18" fmla="*/ 278 w 646"/>
                  <a:gd name="T19" fmla="*/ 365 h 646"/>
                  <a:gd name="T20" fmla="*/ 134 w 646"/>
                  <a:gd name="T21" fmla="*/ 365 h 646"/>
                  <a:gd name="T22" fmla="*/ 134 w 646"/>
                  <a:gd name="T23" fmla="*/ 283 h 646"/>
                  <a:gd name="T24" fmla="*/ 278 w 646"/>
                  <a:gd name="T25" fmla="*/ 283 h 646"/>
                  <a:gd name="T26" fmla="*/ 278 w 646"/>
                  <a:gd name="T27" fmla="*/ 139 h 646"/>
                  <a:gd name="T28" fmla="*/ 362 w 646"/>
                  <a:gd name="T29" fmla="*/ 139 h 646"/>
                  <a:gd name="T30" fmla="*/ 362 w 646"/>
                  <a:gd name="T31" fmla="*/ 283 h 646"/>
                  <a:gd name="T32" fmla="*/ 506 w 646"/>
                  <a:gd name="T33" fmla="*/ 283 h 646"/>
                  <a:gd name="T34" fmla="*/ 506 w 646"/>
                  <a:gd name="T35" fmla="*/ 3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646">
                    <a:moveTo>
                      <a:pt x="323" y="0"/>
                    </a:moveTo>
                    <a:cubicBezTo>
                      <a:pt x="145" y="0"/>
                      <a:pt x="0" y="145"/>
                      <a:pt x="0" y="323"/>
                    </a:cubicBezTo>
                    <a:cubicBezTo>
                      <a:pt x="0" y="502"/>
                      <a:pt x="145" y="645"/>
                      <a:pt x="323" y="645"/>
                    </a:cubicBezTo>
                    <a:cubicBezTo>
                      <a:pt x="501" y="645"/>
                      <a:pt x="645" y="502"/>
                      <a:pt x="645" y="323"/>
                    </a:cubicBezTo>
                    <a:cubicBezTo>
                      <a:pt x="645" y="145"/>
                      <a:pt x="501" y="0"/>
                      <a:pt x="323" y="0"/>
                    </a:cubicBezTo>
                    <a:close/>
                    <a:moveTo>
                      <a:pt x="506" y="365"/>
                    </a:moveTo>
                    <a:lnTo>
                      <a:pt x="362" y="365"/>
                    </a:lnTo>
                    <a:lnTo>
                      <a:pt x="362" y="509"/>
                    </a:lnTo>
                    <a:lnTo>
                      <a:pt x="278" y="509"/>
                    </a:lnTo>
                    <a:lnTo>
                      <a:pt x="278" y="365"/>
                    </a:lnTo>
                    <a:lnTo>
                      <a:pt x="134" y="365"/>
                    </a:lnTo>
                    <a:lnTo>
                      <a:pt x="134" y="283"/>
                    </a:lnTo>
                    <a:lnTo>
                      <a:pt x="278" y="283"/>
                    </a:lnTo>
                    <a:lnTo>
                      <a:pt x="278" y="139"/>
                    </a:lnTo>
                    <a:lnTo>
                      <a:pt x="362" y="139"/>
                    </a:lnTo>
                    <a:lnTo>
                      <a:pt x="362" y="283"/>
                    </a:lnTo>
                    <a:lnTo>
                      <a:pt x="506" y="283"/>
                    </a:lnTo>
                    <a:lnTo>
                      <a:pt x="506" y="365"/>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402" name="TextBox 401"/>
          <p:cNvSpPr txBox="1"/>
          <p:nvPr/>
        </p:nvSpPr>
        <p:spPr>
          <a:xfrm>
            <a:off x="5709351" y="3886747"/>
            <a:ext cx="5167466" cy="347997"/>
          </a:xfrm>
          <a:prstGeom prst="rect">
            <a:avLst/>
          </a:prstGeom>
          <a:noFill/>
        </p:spPr>
        <p:txBody>
          <a:bodyPr wrap="none" lIns="0" tIns="0" rIns="0" bIns="0" rtlCol="0">
            <a:noAutofit/>
          </a:bodyPr>
          <a:lstStyle/>
          <a:p>
            <a:pPr>
              <a:lnSpc>
                <a:spcPct val="90000"/>
              </a:lnSpc>
            </a:pPr>
            <a:r>
              <a:rPr lang="en-US" dirty="0">
                <a:solidFill>
                  <a:schemeClr val="bg1"/>
                </a:solidFill>
              </a:rPr>
              <a:t>DevOps Tools and Services</a:t>
            </a:r>
          </a:p>
        </p:txBody>
      </p:sp>
      <p:pic>
        <p:nvPicPr>
          <p:cNvPr id="404" name="Graphic 64">
            <a:extLst>
              <a:ext uri="{FF2B5EF4-FFF2-40B4-BE49-F238E27FC236}">
                <a16:creationId xmlns:a16="http://schemas.microsoft.com/office/drawing/2014/main" xmlns="" id="{2C541337-8A19-874B-A4DA-17312D50E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01040" y="3495463"/>
            <a:ext cx="1283748" cy="1283748"/>
          </a:xfrm>
          <a:prstGeom prst="rect">
            <a:avLst/>
          </a:prstGeom>
        </p:spPr>
      </p:pic>
      <p:pic>
        <p:nvPicPr>
          <p:cNvPr id="407" name="Graphic 67">
            <a:extLst>
              <a:ext uri="{FF2B5EF4-FFF2-40B4-BE49-F238E27FC236}">
                <a16:creationId xmlns:a16="http://schemas.microsoft.com/office/drawing/2014/main" xmlns="" id="{4D2A48A3-2076-D84D-913F-AE92702C1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84085" y="2375452"/>
            <a:ext cx="1131055" cy="1131055"/>
          </a:xfrm>
          <a:prstGeom prst="rect">
            <a:avLst/>
          </a:prstGeom>
        </p:spPr>
      </p:pic>
      <p:pic>
        <p:nvPicPr>
          <p:cNvPr id="410" name="Graphic 74">
            <a:extLst>
              <a:ext uri="{FF2B5EF4-FFF2-40B4-BE49-F238E27FC236}">
                <a16:creationId xmlns:a16="http://schemas.microsoft.com/office/drawing/2014/main" xmlns="" id="{1B3BE4C5-68AD-E941-80FA-A76FEF9EEE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331458" y="2374619"/>
            <a:ext cx="1175193" cy="1175193"/>
          </a:xfrm>
          <a:prstGeom prst="rect">
            <a:avLst/>
          </a:prstGeom>
        </p:spPr>
      </p:pic>
      <p:pic>
        <p:nvPicPr>
          <p:cNvPr id="413" name="Graphic 77">
            <a:extLst>
              <a:ext uri="{FF2B5EF4-FFF2-40B4-BE49-F238E27FC236}">
                <a16:creationId xmlns:a16="http://schemas.microsoft.com/office/drawing/2014/main" xmlns="" id="{9DEF6806-1FB3-EA47-A8C4-FEBDCC198B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483436" y="1160891"/>
            <a:ext cx="1215471" cy="1215471"/>
          </a:xfrm>
          <a:prstGeom prst="rect">
            <a:avLst/>
          </a:prstGeom>
        </p:spPr>
      </p:pic>
      <p:pic>
        <p:nvPicPr>
          <p:cNvPr id="415" name="Graphic 79">
            <a:extLst>
              <a:ext uri="{FF2B5EF4-FFF2-40B4-BE49-F238E27FC236}">
                <a16:creationId xmlns:a16="http://schemas.microsoft.com/office/drawing/2014/main" xmlns="" id="{2D2BBD86-6215-5147-803D-F6F08EEEFE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85253" y="1230013"/>
            <a:ext cx="1150720" cy="1150720"/>
          </a:xfrm>
          <a:prstGeom prst="rect">
            <a:avLst/>
          </a:prstGeom>
        </p:spPr>
      </p:pic>
      <p:pic>
        <p:nvPicPr>
          <p:cNvPr id="418" name="Graphic 82">
            <a:extLst>
              <a:ext uri="{FF2B5EF4-FFF2-40B4-BE49-F238E27FC236}">
                <a16:creationId xmlns:a16="http://schemas.microsoft.com/office/drawing/2014/main" xmlns="" id="{69CB1AAA-567A-1E4F-A1DA-08BA08F87B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491672" y="1238641"/>
            <a:ext cx="1103242" cy="1103242"/>
          </a:xfrm>
          <a:prstGeom prst="rect">
            <a:avLst/>
          </a:prstGeom>
        </p:spPr>
      </p:pic>
      <p:pic>
        <p:nvPicPr>
          <p:cNvPr id="421" name="Graphic 85">
            <a:extLst>
              <a:ext uri="{FF2B5EF4-FFF2-40B4-BE49-F238E27FC236}">
                <a16:creationId xmlns:a16="http://schemas.microsoft.com/office/drawing/2014/main" xmlns="" id="{7A585A6D-4760-554E-8875-29C332DBF9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410978" y="2355725"/>
            <a:ext cx="1192457" cy="1192457"/>
          </a:xfrm>
          <a:prstGeom prst="rect">
            <a:avLst/>
          </a:prstGeom>
        </p:spPr>
      </p:pic>
      <p:pic>
        <p:nvPicPr>
          <p:cNvPr id="424" name="Graphic 88">
            <a:extLst>
              <a:ext uri="{FF2B5EF4-FFF2-40B4-BE49-F238E27FC236}">
                <a16:creationId xmlns:a16="http://schemas.microsoft.com/office/drawing/2014/main" xmlns="" id="{B7F7DD63-72C8-DB42-AE33-A4E0829873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674431" y="1354298"/>
            <a:ext cx="903871" cy="903871"/>
          </a:xfrm>
          <a:prstGeom prst="rect">
            <a:avLst/>
          </a:prstGeom>
        </p:spPr>
      </p:pic>
      <p:pic>
        <p:nvPicPr>
          <p:cNvPr id="426" name="Graphic 90">
            <a:extLst>
              <a:ext uri="{FF2B5EF4-FFF2-40B4-BE49-F238E27FC236}">
                <a16:creationId xmlns:a16="http://schemas.microsoft.com/office/drawing/2014/main" xmlns="" id="{432BBABD-BB08-A74B-8BCD-68FA108B2BF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562045" y="1289934"/>
            <a:ext cx="955620" cy="955620"/>
          </a:xfrm>
          <a:prstGeom prst="rect">
            <a:avLst/>
          </a:prstGeom>
        </p:spPr>
      </p:pic>
      <p:pic>
        <p:nvPicPr>
          <p:cNvPr id="462" name="Graphic 71">
            <a:extLst>
              <a:ext uri="{FF2B5EF4-FFF2-40B4-BE49-F238E27FC236}">
                <a16:creationId xmlns:a16="http://schemas.microsoft.com/office/drawing/2014/main" xmlns="" id="{CAF58757-ECBE-2049-89B1-FFA884B6D24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60340" y="3973528"/>
            <a:ext cx="1271222" cy="1271222"/>
          </a:xfrm>
          <a:prstGeom prst="rect">
            <a:avLst/>
          </a:prstGeom>
        </p:spPr>
      </p:pic>
      <p:sp>
        <p:nvSpPr>
          <p:cNvPr id="400" name="TextBox 399"/>
          <p:cNvSpPr txBox="1"/>
          <p:nvPr/>
        </p:nvSpPr>
        <p:spPr>
          <a:xfrm>
            <a:off x="5719506" y="1102322"/>
            <a:ext cx="5167466" cy="347997"/>
          </a:xfrm>
          <a:prstGeom prst="rect">
            <a:avLst/>
          </a:prstGeom>
          <a:noFill/>
        </p:spPr>
        <p:txBody>
          <a:bodyPr wrap="none" lIns="0" tIns="0" rIns="0" bIns="0" rtlCol="0">
            <a:noAutofit/>
          </a:bodyPr>
          <a:lstStyle/>
          <a:p>
            <a:pPr>
              <a:lnSpc>
                <a:spcPct val="90000"/>
              </a:lnSpc>
            </a:pPr>
            <a:r>
              <a:rPr lang="en-US" dirty="0">
                <a:solidFill>
                  <a:schemeClr val="bg1"/>
                </a:solidFill>
              </a:rPr>
              <a:t>Monitoring and Management</a:t>
            </a:r>
          </a:p>
        </p:txBody>
      </p:sp>
      <p:pic>
        <p:nvPicPr>
          <p:cNvPr id="31" name="Graphic 30">
            <a:extLst>
              <a:ext uri="{FF2B5EF4-FFF2-40B4-BE49-F238E27FC236}">
                <a16:creationId xmlns:a16="http://schemas.microsoft.com/office/drawing/2014/main" xmlns="" id="{39B7A7CB-A2F6-FB4B-977E-A1BE04EF81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501701" y="2363821"/>
            <a:ext cx="1208210" cy="1208210"/>
          </a:xfrm>
          <a:prstGeom prst="rect">
            <a:avLst/>
          </a:prstGeom>
        </p:spPr>
      </p:pic>
      <p:sp>
        <p:nvSpPr>
          <p:cNvPr id="183" name="TextBox 182">
            <a:extLst>
              <a:ext uri="{FF2B5EF4-FFF2-40B4-BE49-F238E27FC236}">
                <a16:creationId xmlns:a16="http://schemas.microsoft.com/office/drawing/2014/main" xmlns="" id="{61A2DECE-1786-0049-8BD5-4085A748F227}"/>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39645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3</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Scaling and Colors</a:t>
            </a:r>
          </a:p>
        </p:txBody>
      </p:sp>
      <p:sp>
        <p:nvSpPr>
          <p:cNvPr id="6" name="Rectangle 5">
            <a:extLst>
              <a:ext uri="{FF2B5EF4-FFF2-40B4-BE49-F238E27FC236}">
                <a16:creationId xmlns:a16="http://schemas.microsoft.com/office/drawing/2014/main" xmlns="" id="{D2FD029F-A7AC-DC43-B6DE-411F9E41B45E}"/>
              </a:ext>
            </a:extLst>
          </p:cNvPr>
          <p:cNvSpPr/>
          <p:nvPr/>
        </p:nvSpPr>
        <p:spPr>
          <a:xfrm>
            <a:off x="10887905" y="4478363"/>
            <a:ext cx="418766" cy="453081"/>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8" name="Straight Connector 7">
            <a:extLst>
              <a:ext uri="{FF2B5EF4-FFF2-40B4-BE49-F238E27FC236}">
                <a16:creationId xmlns:a16="http://schemas.microsoft.com/office/drawing/2014/main" xmlns="" id="{7E819D4E-06DB-6E43-80DE-234D8E507014}"/>
              </a:ext>
            </a:extLst>
          </p:cNvPr>
          <p:cNvCxnSpPr/>
          <p:nvPr/>
        </p:nvCxnSpPr>
        <p:spPr>
          <a:xfrm>
            <a:off x="3982714" y="4030242"/>
            <a:ext cx="0" cy="1515805"/>
          </a:xfrm>
          <a:prstGeom prst="line">
            <a:avLst/>
          </a:prstGeom>
          <a:ln w="19050">
            <a:solidFill>
              <a:schemeClr val="bg1"/>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38BE8ED-65E6-6647-988E-CAE7C4E970CB}"/>
              </a:ext>
            </a:extLst>
          </p:cNvPr>
          <p:cNvCxnSpPr/>
          <p:nvPr/>
        </p:nvCxnSpPr>
        <p:spPr>
          <a:xfrm>
            <a:off x="4926165" y="4030242"/>
            <a:ext cx="0" cy="1515805"/>
          </a:xfrm>
          <a:prstGeom prst="line">
            <a:avLst/>
          </a:prstGeom>
          <a:ln w="19050">
            <a:solidFill>
              <a:schemeClr val="bg1"/>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10" name="Content Placeholder 8">
            <a:extLst>
              <a:ext uri="{FF2B5EF4-FFF2-40B4-BE49-F238E27FC236}">
                <a16:creationId xmlns:a16="http://schemas.microsoft.com/office/drawing/2014/main" xmlns="" id="{822F648A-5C97-9C4D-BCCE-30A7AD3AB5E5}"/>
              </a:ext>
            </a:extLst>
          </p:cNvPr>
          <p:cNvSpPr txBox="1">
            <a:spLocks/>
          </p:cNvSpPr>
          <p:nvPr/>
        </p:nvSpPr>
        <p:spPr>
          <a:xfrm>
            <a:off x="531812" y="1735707"/>
            <a:ext cx="2762616" cy="1802581"/>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200" dirty="0"/>
              <a:t>Never alter the proportions of the icons. To resize, hold the shift key in most software programs to maintain the proportions while scaling up or down.</a:t>
            </a:r>
          </a:p>
          <a:p>
            <a:pPr marL="0" indent="0">
              <a:buFont typeface="Arial" panose="020B0604020202020204" pitchFamily="34" charset="0"/>
              <a:buNone/>
            </a:pPr>
            <a:endParaRPr lang="en-US" sz="1200" dirty="0"/>
          </a:p>
        </p:txBody>
      </p:sp>
      <p:sp>
        <p:nvSpPr>
          <p:cNvPr id="11" name="TextBox 10">
            <a:extLst>
              <a:ext uri="{FF2B5EF4-FFF2-40B4-BE49-F238E27FC236}">
                <a16:creationId xmlns:a16="http://schemas.microsoft.com/office/drawing/2014/main" xmlns="" id="{4385CFC5-019D-0346-A39C-8B9FAD5CC9DD}"/>
              </a:ext>
            </a:extLst>
          </p:cNvPr>
          <p:cNvSpPr txBox="1"/>
          <p:nvPr/>
        </p:nvSpPr>
        <p:spPr>
          <a:xfrm>
            <a:off x="614512" y="1375190"/>
            <a:ext cx="3416680" cy="335936"/>
          </a:xfrm>
          <a:prstGeom prst="rect">
            <a:avLst/>
          </a:prstGeom>
          <a:noFill/>
        </p:spPr>
        <p:txBody>
          <a:bodyPr wrap="none" lIns="0" tIns="0" rIns="0" bIns="0" rtlCol="0">
            <a:noAutofit/>
          </a:bodyPr>
          <a:lstStyle/>
          <a:p>
            <a:pPr>
              <a:lnSpc>
                <a:spcPct val="90000"/>
              </a:lnSpc>
            </a:pPr>
            <a:r>
              <a:rPr lang="en-US" dirty="0"/>
              <a:t>Maintain Proportions</a:t>
            </a:r>
          </a:p>
        </p:txBody>
      </p:sp>
      <p:grpSp>
        <p:nvGrpSpPr>
          <p:cNvPr id="12" name="Group 11">
            <a:extLst>
              <a:ext uri="{FF2B5EF4-FFF2-40B4-BE49-F238E27FC236}">
                <a16:creationId xmlns:a16="http://schemas.microsoft.com/office/drawing/2014/main" xmlns="" id="{38A2EAA0-C250-0047-8243-5AE0D90A2213}"/>
              </a:ext>
            </a:extLst>
          </p:cNvPr>
          <p:cNvGrpSpPr/>
          <p:nvPr/>
        </p:nvGrpSpPr>
        <p:grpSpPr>
          <a:xfrm>
            <a:off x="3859131" y="1711127"/>
            <a:ext cx="1466646" cy="1466646"/>
            <a:chOff x="3703453" y="1859935"/>
            <a:chExt cx="1466646" cy="1466646"/>
          </a:xfrm>
        </p:grpSpPr>
        <p:sp>
          <p:nvSpPr>
            <p:cNvPr id="13" name="Rectangle 12">
              <a:extLst>
                <a:ext uri="{FF2B5EF4-FFF2-40B4-BE49-F238E27FC236}">
                  <a16:creationId xmlns:a16="http://schemas.microsoft.com/office/drawing/2014/main" xmlns="" id="{4E45EC22-424D-114B-BE62-5819FA7E62C4}"/>
                </a:ext>
              </a:extLst>
            </p:cNvPr>
            <p:cNvSpPr/>
            <p:nvPr/>
          </p:nvSpPr>
          <p:spPr>
            <a:xfrm>
              <a:off x="3703453" y="1859935"/>
              <a:ext cx="1466646" cy="146664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4" name="Group 13">
              <a:extLst>
                <a:ext uri="{FF2B5EF4-FFF2-40B4-BE49-F238E27FC236}">
                  <a16:creationId xmlns:a16="http://schemas.microsoft.com/office/drawing/2014/main" xmlns="" id="{89F1F9D4-88E8-CD4D-9E72-A5BDC4976778}"/>
                </a:ext>
              </a:extLst>
            </p:cNvPr>
            <p:cNvGrpSpPr/>
            <p:nvPr/>
          </p:nvGrpSpPr>
          <p:grpSpPr>
            <a:xfrm>
              <a:off x="3703453" y="2486896"/>
              <a:ext cx="769402" cy="839685"/>
              <a:chOff x="2230438" y="2657475"/>
              <a:chExt cx="330200" cy="360363"/>
            </a:xfrm>
            <a:solidFill>
              <a:schemeClr val="accent1">
                <a:alpha val="21000"/>
              </a:schemeClr>
            </a:solidFill>
          </p:grpSpPr>
          <p:sp>
            <p:nvSpPr>
              <p:cNvPr id="20" name="Freeform 40">
                <a:extLst>
                  <a:ext uri="{FF2B5EF4-FFF2-40B4-BE49-F238E27FC236}">
                    <a16:creationId xmlns:a16="http://schemas.microsoft.com/office/drawing/2014/main" xmlns="" id="{5BDC15FE-3AB4-E74F-B7A8-899CF2A438BD}"/>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41">
                <a:extLst>
                  <a:ext uri="{FF2B5EF4-FFF2-40B4-BE49-F238E27FC236}">
                    <a16:creationId xmlns:a16="http://schemas.microsoft.com/office/drawing/2014/main" xmlns="" id="{9782C66A-6FC6-A045-98B4-717169D3188C}"/>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42">
                <a:extLst>
                  <a:ext uri="{FF2B5EF4-FFF2-40B4-BE49-F238E27FC236}">
                    <a16:creationId xmlns:a16="http://schemas.microsoft.com/office/drawing/2014/main" xmlns="" id="{E670C7FC-1984-3D41-9752-69F18A52B57A}"/>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43">
                <a:extLst>
                  <a:ext uri="{FF2B5EF4-FFF2-40B4-BE49-F238E27FC236}">
                    <a16:creationId xmlns:a16="http://schemas.microsoft.com/office/drawing/2014/main" xmlns="" id="{9A1B944F-9410-F846-B684-E6BC897B8FC4}"/>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5" name="Group 14">
              <a:extLst>
                <a:ext uri="{FF2B5EF4-FFF2-40B4-BE49-F238E27FC236}">
                  <a16:creationId xmlns:a16="http://schemas.microsoft.com/office/drawing/2014/main" xmlns="" id="{AD4CA662-A5C5-714E-BF42-2BB85E00EFA4}"/>
                </a:ext>
              </a:extLst>
            </p:cNvPr>
            <p:cNvGrpSpPr/>
            <p:nvPr/>
          </p:nvGrpSpPr>
          <p:grpSpPr>
            <a:xfrm>
              <a:off x="4801379" y="1859935"/>
              <a:ext cx="368720" cy="402402"/>
              <a:chOff x="2230438" y="2657475"/>
              <a:chExt cx="330200" cy="360363"/>
            </a:xfrm>
            <a:solidFill>
              <a:schemeClr val="accent1"/>
            </a:solidFill>
          </p:grpSpPr>
          <p:sp>
            <p:nvSpPr>
              <p:cNvPr id="16" name="Freeform 40">
                <a:extLst>
                  <a:ext uri="{FF2B5EF4-FFF2-40B4-BE49-F238E27FC236}">
                    <a16:creationId xmlns:a16="http://schemas.microsoft.com/office/drawing/2014/main" xmlns="" id="{211560F0-88EA-7A43-8077-1D70DD36BC48}"/>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41">
                <a:extLst>
                  <a:ext uri="{FF2B5EF4-FFF2-40B4-BE49-F238E27FC236}">
                    <a16:creationId xmlns:a16="http://schemas.microsoft.com/office/drawing/2014/main" xmlns="" id="{A44BBC90-71D0-364F-9797-8C5381D83BD5}"/>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42">
                <a:extLst>
                  <a:ext uri="{FF2B5EF4-FFF2-40B4-BE49-F238E27FC236}">
                    <a16:creationId xmlns:a16="http://schemas.microsoft.com/office/drawing/2014/main" xmlns="" id="{D2A3065D-ADBE-4B4A-BD1D-2546D94FF4F3}"/>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43">
                <a:extLst>
                  <a:ext uri="{FF2B5EF4-FFF2-40B4-BE49-F238E27FC236}">
                    <a16:creationId xmlns:a16="http://schemas.microsoft.com/office/drawing/2014/main" xmlns="" id="{06BA3AA6-5705-AF42-AA94-CF20096808DF}"/>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24" name="Content Placeholder 8">
            <a:extLst>
              <a:ext uri="{FF2B5EF4-FFF2-40B4-BE49-F238E27FC236}">
                <a16:creationId xmlns:a16="http://schemas.microsoft.com/office/drawing/2014/main" xmlns="" id="{8593B003-7C2E-1240-B879-ACB62562681F}"/>
              </a:ext>
            </a:extLst>
          </p:cNvPr>
          <p:cNvSpPr txBox="1">
            <a:spLocks/>
          </p:cNvSpPr>
          <p:nvPr/>
        </p:nvSpPr>
        <p:spPr>
          <a:xfrm>
            <a:off x="6193814" y="1683314"/>
            <a:ext cx="2668914" cy="2705806"/>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200" dirty="0"/>
              <a:t>To ensure brand consistency and clarity in your diagrams, limit color usage to Oracle red, grey or white. Never use colors that are not in the Oracle corporate palette. Never use more than one color on a single icon.</a:t>
            </a:r>
          </a:p>
          <a:p>
            <a:pPr marL="0" indent="0">
              <a:buFont typeface="Arial" panose="020B0604020202020204" pitchFamily="34" charset="0"/>
              <a:buNone/>
            </a:pPr>
            <a:r>
              <a:rPr lang="en-US" sz="1200" dirty="0"/>
              <a:t>To change color, click on icon and click on chosen fill color.</a:t>
            </a:r>
          </a:p>
          <a:p>
            <a:pPr marL="0" indent="0">
              <a:buFont typeface="Arial" panose="020B0604020202020204" pitchFamily="34" charset="0"/>
              <a:buNone/>
            </a:pPr>
            <a:r>
              <a:rPr lang="en-US" sz="1200" dirty="0"/>
              <a:t>Or </a:t>
            </a:r>
          </a:p>
          <a:p>
            <a:pPr marL="0" indent="0">
              <a:buNone/>
            </a:pPr>
            <a:r>
              <a:rPr lang="en-US" sz="1200" dirty="0"/>
              <a:t>Copy and paste icons in approved colors on pages 17-22.</a:t>
            </a:r>
          </a:p>
        </p:txBody>
      </p:sp>
      <p:sp>
        <p:nvSpPr>
          <p:cNvPr id="25" name="TextBox 24">
            <a:extLst>
              <a:ext uri="{FF2B5EF4-FFF2-40B4-BE49-F238E27FC236}">
                <a16:creationId xmlns:a16="http://schemas.microsoft.com/office/drawing/2014/main" xmlns="" id="{25C4FC5F-EAE4-D743-A47E-080449AB0257}"/>
              </a:ext>
            </a:extLst>
          </p:cNvPr>
          <p:cNvSpPr txBox="1"/>
          <p:nvPr/>
        </p:nvSpPr>
        <p:spPr>
          <a:xfrm>
            <a:off x="6276513" y="1371957"/>
            <a:ext cx="2408882" cy="335936"/>
          </a:xfrm>
          <a:prstGeom prst="rect">
            <a:avLst/>
          </a:prstGeom>
          <a:noFill/>
        </p:spPr>
        <p:txBody>
          <a:bodyPr wrap="none" lIns="0" tIns="0" rIns="0" bIns="0" rtlCol="0">
            <a:noAutofit/>
          </a:bodyPr>
          <a:lstStyle/>
          <a:p>
            <a:pPr>
              <a:lnSpc>
                <a:spcPct val="90000"/>
              </a:lnSpc>
            </a:pPr>
            <a:r>
              <a:rPr lang="en-US" dirty="0"/>
              <a:t>Colors</a:t>
            </a:r>
          </a:p>
          <a:p>
            <a:pPr>
              <a:lnSpc>
                <a:spcPct val="90000"/>
              </a:lnSpc>
            </a:pPr>
            <a:endParaRPr lang="en-US" dirty="0"/>
          </a:p>
        </p:txBody>
      </p:sp>
      <p:sp>
        <p:nvSpPr>
          <p:cNvPr id="26" name="Rectangle 25">
            <a:extLst>
              <a:ext uri="{FF2B5EF4-FFF2-40B4-BE49-F238E27FC236}">
                <a16:creationId xmlns:a16="http://schemas.microsoft.com/office/drawing/2014/main" xmlns="" id="{26FF86AA-D92A-924E-AF93-08C89B784D84}"/>
              </a:ext>
            </a:extLst>
          </p:cNvPr>
          <p:cNvSpPr/>
          <p:nvPr/>
        </p:nvSpPr>
        <p:spPr>
          <a:xfrm>
            <a:off x="9935681" y="2846384"/>
            <a:ext cx="769052" cy="815059"/>
          </a:xfrm>
          <a:prstGeom prst="rect">
            <a:avLst/>
          </a:prstGeom>
          <a:solidFill>
            <a:schemeClr val="tx1">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Rectangle 26">
            <a:extLst>
              <a:ext uri="{FF2B5EF4-FFF2-40B4-BE49-F238E27FC236}">
                <a16:creationId xmlns:a16="http://schemas.microsoft.com/office/drawing/2014/main" xmlns="" id="{9324D657-35E7-F24A-8206-96B334C81552}"/>
              </a:ext>
            </a:extLst>
          </p:cNvPr>
          <p:cNvSpPr/>
          <p:nvPr/>
        </p:nvSpPr>
        <p:spPr>
          <a:xfrm>
            <a:off x="9324157" y="2416266"/>
            <a:ext cx="752981" cy="246221"/>
          </a:xfrm>
          <a:prstGeom prst="rect">
            <a:avLst/>
          </a:prstGeom>
        </p:spPr>
        <p:txBody>
          <a:bodyPr wrap="none">
            <a:spAutoFit/>
          </a:bodyPr>
          <a:lstStyle/>
          <a:p>
            <a:r>
              <a:rPr lang="en-US" sz="1000" dirty="0">
                <a:solidFill>
                  <a:srgbClr val="5F5F5F"/>
                </a:solidFill>
              </a:rPr>
              <a:t>Oracle Red</a:t>
            </a:r>
          </a:p>
        </p:txBody>
      </p:sp>
      <p:sp>
        <p:nvSpPr>
          <p:cNvPr id="28" name="Rectangle 27">
            <a:extLst>
              <a:ext uri="{FF2B5EF4-FFF2-40B4-BE49-F238E27FC236}">
                <a16:creationId xmlns:a16="http://schemas.microsoft.com/office/drawing/2014/main" xmlns="" id="{84C557AB-3E5B-3941-B5D9-7CC8F39FDD60}"/>
              </a:ext>
            </a:extLst>
          </p:cNvPr>
          <p:cNvSpPr/>
          <p:nvPr/>
        </p:nvSpPr>
        <p:spPr>
          <a:xfrm>
            <a:off x="10560269" y="2416266"/>
            <a:ext cx="710451" cy="246221"/>
          </a:xfrm>
          <a:prstGeom prst="rect">
            <a:avLst/>
          </a:prstGeom>
        </p:spPr>
        <p:txBody>
          <a:bodyPr wrap="none">
            <a:spAutoFit/>
          </a:bodyPr>
          <a:lstStyle/>
          <a:p>
            <a:r>
              <a:rPr lang="en-US" sz="1000" dirty="0">
                <a:solidFill>
                  <a:srgbClr val="5F5F5F"/>
                </a:solidFill>
              </a:rPr>
              <a:t>Dark Grey</a:t>
            </a:r>
          </a:p>
        </p:txBody>
      </p:sp>
      <p:sp>
        <p:nvSpPr>
          <p:cNvPr id="29" name="Rectangle 28">
            <a:extLst>
              <a:ext uri="{FF2B5EF4-FFF2-40B4-BE49-F238E27FC236}">
                <a16:creationId xmlns:a16="http://schemas.microsoft.com/office/drawing/2014/main" xmlns="" id="{4E7996DC-9BC8-B34D-B947-124B5C217457}"/>
              </a:ext>
            </a:extLst>
          </p:cNvPr>
          <p:cNvSpPr/>
          <p:nvPr/>
        </p:nvSpPr>
        <p:spPr>
          <a:xfrm>
            <a:off x="9504067" y="3672537"/>
            <a:ext cx="1620957" cy="246221"/>
          </a:xfrm>
          <a:prstGeom prst="rect">
            <a:avLst/>
          </a:prstGeom>
        </p:spPr>
        <p:txBody>
          <a:bodyPr wrap="none">
            <a:spAutoFit/>
          </a:bodyPr>
          <a:lstStyle/>
          <a:p>
            <a:pPr algn="ctr"/>
            <a:r>
              <a:rPr lang="en-US" sz="1000" dirty="0">
                <a:solidFill>
                  <a:srgbClr val="5F5F5F"/>
                </a:solidFill>
              </a:rPr>
              <a:t>White on Background Color</a:t>
            </a:r>
          </a:p>
        </p:txBody>
      </p:sp>
      <p:grpSp>
        <p:nvGrpSpPr>
          <p:cNvPr id="30" name="Group 29">
            <a:extLst>
              <a:ext uri="{FF2B5EF4-FFF2-40B4-BE49-F238E27FC236}">
                <a16:creationId xmlns:a16="http://schemas.microsoft.com/office/drawing/2014/main" xmlns="" id="{F25AFE47-9426-D94F-B3E1-E8CA4B371E3F}"/>
              </a:ext>
            </a:extLst>
          </p:cNvPr>
          <p:cNvGrpSpPr/>
          <p:nvPr/>
        </p:nvGrpSpPr>
        <p:grpSpPr>
          <a:xfrm>
            <a:off x="3676518" y="4915419"/>
            <a:ext cx="492018" cy="536962"/>
            <a:chOff x="3706398" y="5098299"/>
            <a:chExt cx="492018" cy="536962"/>
          </a:xfrm>
        </p:grpSpPr>
        <p:sp>
          <p:nvSpPr>
            <p:cNvPr id="31" name="Freeform 40">
              <a:extLst>
                <a:ext uri="{FF2B5EF4-FFF2-40B4-BE49-F238E27FC236}">
                  <a16:creationId xmlns:a16="http://schemas.microsoft.com/office/drawing/2014/main" xmlns="" id="{7DD1E503-E140-ED4A-9BC9-BA6253BE7B46}"/>
                </a:ext>
              </a:extLst>
            </p:cNvPr>
            <p:cNvSpPr>
              <a:spLocks noChangeArrowheads="1"/>
            </p:cNvSpPr>
            <p:nvPr/>
          </p:nvSpPr>
          <p:spPr bwMode="auto">
            <a:xfrm>
              <a:off x="4063585" y="5237359"/>
              <a:ext cx="33117" cy="33117"/>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solidFill>
              <a:srgbClr val="5F5F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41">
              <a:extLst>
                <a:ext uri="{FF2B5EF4-FFF2-40B4-BE49-F238E27FC236}">
                  <a16:creationId xmlns:a16="http://schemas.microsoft.com/office/drawing/2014/main" xmlns="" id="{7FBCEB7D-9D66-4542-B59E-261AD9A3A81E}"/>
                </a:ext>
              </a:extLst>
            </p:cNvPr>
            <p:cNvSpPr>
              <a:spLocks noChangeArrowheads="1"/>
            </p:cNvSpPr>
            <p:nvPr/>
          </p:nvSpPr>
          <p:spPr bwMode="auto">
            <a:xfrm>
              <a:off x="4063585" y="5360364"/>
              <a:ext cx="33117" cy="33117"/>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solidFill>
              <a:srgbClr val="5F5F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42">
              <a:extLst>
                <a:ext uri="{FF2B5EF4-FFF2-40B4-BE49-F238E27FC236}">
                  <a16:creationId xmlns:a16="http://schemas.microsoft.com/office/drawing/2014/main" xmlns="" id="{4BAD5D27-371C-A44E-B31A-C3CE65F013F8}"/>
                </a:ext>
              </a:extLst>
            </p:cNvPr>
            <p:cNvSpPr>
              <a:spLocks noChangeArrowheads="1"/>
            </p:cNvSpPr>
            <p:nvPr/>
          </p:nvSpPr>
          <p:spPr bwMode="auto">
            <a:xfrm>
              <a:off x="3706398" y="5098299"/>
              <a:ext cx="492018" cy="536962"/>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solidFill>
              <a:srgbClr val="5F5F5F"/>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xmlns="" w="9525" cap="flat">
                  <a:solidFill>
                    <a:srgbClr val="808080"/>
                  </a:solidFill>
                  <a:bevel/>
                  <a:headEnd/>
                  <a:tailEnd/>
                </a14:hiddenLine>
              </a:ext>
            </a:extLst>
          </p:spPr>
          <p:txBody>
            <a:bodyPr wrap="none" anchor="ctr"/>
            <a:lstStyle/>
            <a:p>
              <a:endParaRPr lang="en-US"/>
            </a:p>
          </p:txBody>
        </p:sp>
        <p:sp>
          <p:nvSpPr>
            <p:cNvPr id="34" name="Freeform 43">
              <a:extLst>
                <a:ext uri="{FF2B5EF4-FFF2-40B4-BE49-F238E27FC236}">
                  <a16:creationId xmlns:a16="http://schemas.microsoft.com/office/drawing/2014/main" xmlns="" id="{1A374453-8DF5-8A4B-A7FF-A6053E449C9C}"/>
                </a:ext>
              </a:extLst>
            </p:cNvPr>
            <p:cNvSpPr>
              <a:spLocks noChangeArrowheads="1"/>
            </p:cNvSpPr>
            <p:nvPr/>
          </p:nvSpPr>
          <p:spPr bwMode="auto">
            <a:xfrm>
              <a:off x="4063585" y="5478637"/>
              <a:ext cx="33117" cy="33117"/>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solidFill>
              <a:srgbClr val="5F5F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 name="Content Placeholder 8">
            <a:extLst>
              <a:ext uri="{FF2B5EF4-FFF2-40B4-BE49-F238E27FC236}">
                <a16:creationId xmlns:a16="http://schemas.microsoft.com/office/drawing/2014/main" xmlns="" id="{D6585F92-8E75-5544-AB86-4B9B49ABBE49}"/>
              </a:ext>
            </a:extLst>
          </p:cNvPr>
          <p:cNvSpPr txBox="1">
            <a:spLocks/>
          </p:cNvSpPr>
          <p:nvPr/>
        </p:nvSpPr>
        <p:spPr>
          <a:xfrm>
            <a:off x="531813" y="4012886"/>
            <a:ext cx="2532548" cy="1802581"/>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200" dirty="0"/>
              <a:t>To ensure accurate and consistent use, never alter, rotate or embellish the icons. Do not use effects such as drop shadow or 3d on icons.</a:t>
            </a:r>
          </a:p>
        </p:txBody>
      </p:sp>
      <p:sp>
        <p:nvSpPr>
          <p:cNvPr id="36" name="TextBox 35">
            <a:extLst>
              <a:ext uri="{FF2B5EF4-FFF2-40B4-BE49-F238E27FC236}">
                <a16:creationId xmlns:a16="http://schemas.microsoft.com/office/drawing/2014/main" xmlns="" id="{EA9F7A94-F102-664C-8A22-C0B6330DFE63}"/>
              </a:ext>
            </a:extLst>
          </p:cNvPr>
          <p:cNvSpPr txBox="1"/>
          <p:nvPr/>
        </p:nvSpPr>
        <p:spPr>
          <a:xfrm>
            <a:off x="614512" y="3652369"/>
            <a:ext cx="2524498" cy="335936"/>
          </a:xfrm>
          <a:prstGeom prst="rect">
            <a:avLst/>
          </a:prstGeom>
          <a:noFill/>
        </p:spPr>
        <p:txBody>
          <a:bodyPr wrap="none" lIns="0" tIns="0" rIns="0" bIns="0" rtlCol="0">
            <a:noAutofit/>
          </a:bodyPr>
          <a:lstStyle/>
          <a:p>
            <a:pPr>
              <a:lnSpc>
                <a:spcPct val="90000"/>
              </a:lnSpc>
            </a:pPr>
            <a:r>
              <a:rPr lang="en-US" dirty="0"/>
              <a:t>Maintain Shape</a:t>
            </a:r>
          </a:p>
        </p:txBody>
      </p:sp>
      <p:grpSp>
        <p:nvGrpSpPr>
          <p:cNvPr id="37" name="Group 36">
            <a:extLst>
              <a:ext uri="{FF2B5EF4-FFF2-40B4-BE49-F238E27FC236}">
                <a16:creationId xmlns:a16="http://schemas.microsoft.com/office/drawing/2014/main" xmlns="" id="{8C256F96-CEBA-8245-A3B8-67F133695F31}"/>
              </a:ext>
            </a:extLst>
          </p:cNvPr>
          <p:cNvGrpSpPr/>
          <p:nvPr/>
        </p:nvGrpSpPr>
        <p:grpSpPr>
          <a:xfrm rot="5400000">
            <a:off x="3686705" y="3853462"/>
            <a:ext cx="502281" cy="548163"/>
            <a:chOff x="2230438" y="2657475"/>
            <a:chExt cx="330200" cy="360363"/>
          </a:xfrm>
          <a:solidFill>
            <a:srgbClr val="5F5F5F"/>
          </a:solidFill>
        </p:grpSpPr>
        <p:sp>
          <p:nvSpPr>
            <p:cNvPr id="38" name="Freeform 40">
              <a:extLst>
                <a:ext uri="{FF2B5EF4-FFF2-40B4-BE49-F238E27FC236}">
                  <a16:creationId xmlns:a16="http://schemas.microsoft.com/office/drawing/2014/main" xmlns="" id="{75E2716A-4A05-1549-9D9E-76FF4E448C56}"/>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5F5F5F"/>
                </a:solidFill>
              </a:endParaRPr>
            </a:p>
          </p:txBody>
        </p:sp>
        <p:sp>
          <p:nvSpPr>
            <p:cNvPr id="39" name="Freeform 41">
              <a:extLst>
                <a:ext uri="{FF2B5EF4-FFF2-40B4-BE49-F238E27FC236}">
                  <a16:creationId xmlns:a16="http://schemas.microsoft.com/office/drawing/2014/main" xmlns="" id="{2904FAD6-AEAB-9647-95C7-6A670A21D0BE}"/>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5F5F5F"/>
                </a:solidFill>
              </a:endParaRPr>
            </a:p>
          </p:txBody>
        </p:sp>
        <p:sp>
          <p:nvSpPr>
            <p:cNvPr id="40" name="Freeform 42">
              <a:extLst>
                <a:ext uri="{FF2B5EF4-FFF2-40B4-BE49-F238E27FC236}">
                  <a16:creationId xmlns:a16="http://schemas.microsoft.com/office/drawing/2014/main" xmlns="" id="{1B01F954-15A7-F243-A610-692C4C1309FD}"/>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5F5F5F"/>
                </a:solidFill>
              </a:endParaRPr>
            </a:p>
          </p:txBody>
        </p:sp>
        <p:sp>
          <p:nvSpPr>
            <p:cNvPr id="41" name="Freeform 43">
              <a:extLst>
                <a:ext uri="{FF2B5EF4-FFF2-40B4-BE49-F238E27FC236}">
                  <a16:creationId xmlns:a16="http://schemas.microsoft.com/office/drawing/2014/main" xmlns="" id="{E4323DBD-081D-7F42-8244-C7363FD6C08B}"/>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5F5F5F"/>
                </a:solidFill>
              </a:endParaRPr>
            </a:p>
          </p:txBody>
        </p:sp>
      </p:grpSp>
      <p:sp>
        <p:nvSpPr>
          <p:cNvPr id="42" name="Rectangle 41">
            <a:extLst>
              <a:ext uri="{FF2B5EF4-FFF2-40B4-BE49-F238E27FC236}">
                <a16:creationId xmlns:a16="http://schemas.microsoft.com/office/drawing/2014/main" xmlns="" id="{C71486E6-9CA7-6246-9EE1-6754AD4EF3CF}"/>
              </a:ext>
            </a:extLst>
          </p:cNvPr>
          <p:cNvSpPr/>
          <p:nvPr/>
        </p:nvSpPr>
        <p:spPr>
          <a:xfrm>
            <a:off x="3312504" y="4422890"/>
            <a:ext cx="1225616" cy="246221"/>
          </a:xfrm>
          <a:prstGeom prst="rect">
            <a:avLst/>
          </a:prstGeom>
        </p:spPr>
        <p:txBody>
          <a:bodyPr wrap="none">
            <a:spAutoFit/>
          </a:bodyPr>
          <a:lstStyle/>
          <a:p>
            <a:r>
              <a:rPr lang="en-US" sz="1000" dirty="0">
                <a:solidFill>
                  <a:srgbClr val="5F5F5F"/>
                </a:solidFill>
              </a:rPr>
              <a:t>Do not rotate or flip</a:t>
            </a:r>
          </a:p>
        </p:txBody>
      </p:sp>
      <p:sp>
        <p:nvSpPr>
          <p:cNvPr id="43" name="Freeform 41">
            <a:extLst>
              <a:ext uri="{FF2B5EF4-FFF2-40B4-BE49-F238E27FC236}">
                <a16:creationId xmlns:a16="http://schemas.microsoft.com/office/drawing/2014/main" xmlns="" id="{B5ED8238-48E5-B542-A2DE-1918416765BA}"/>
              </a:ext>
            </a:extLst>
          </p:cNvPr>
          <p:cNvSpPr>
            <a:spLocks noChangeArrowheads="1"/>
          </p:cNvSpPr>
          <p:nvPr/>
        </p:nvSpPr>
        <p:spPr bwMode="auto">
          <a:xfrm rot="10800000">
            <a:off x="5137820" y="4021236"/>
            <a:ext cx="210478" cy="210478"/>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solidFill>
            <a:srgbClr val="5F5F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5F5F5F"/>
              </a:solidFill>
            </a:endParaRPr>
          </a:p>
        </p:txBody>
      </p:sp>
      <p:sp>
        <p:nvSpPr>
          <p:cNvPr id="44" name="Freeform 42">
            <a:extLst>
              <a:ext uri="{FF2B5EF4-FFF2-40B4-BE49-F238E27FC236}">
                <a16:creationId xmlns:a16="http://schemas.microsoft.com/office/drawing/2014/main" xmlns="" id="{3167EA85-082D-2741-8D00-4DB577DC0797}"/>
              </a:ext>
            </a:extLst>
          </p:cNvPr>
          <p:cNvSpPr>
            <a:spLocks noChangeArrowheads="1"/>
          </p:cNvSpPr>
          <p:nvPr/>
        </p:nvSpPr>
        <p:spPr bwMode="auto">
          <a:xfrm rot="10800000">
            <a:off x="4995847" y="3853462"/>
            <a:ext cx="502281" cy="5481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solidFill>
            <a:srgbClr val="5F5F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5F5F5F"/>
              </a:solidFill>
            </a:endParaRPr>
          </a:p>
        </p:txBody>
      </p:sp>
      <p:sp>
        <p:nvSpPr>
          <p:cNvPr id="45" name="Rectangle 44">
            <a:extLst>
              <a:ext uri="{FF2B5EF4-FFF2-40B4-BE49-F238E27FC236}">
                <a16:creationId xmlns:a16="http://schemas.microsoft.com/office/drawing/2014/main" xmlns="" id="{8223DBDF-76C4-4549-9748-CE51B8AE9D43}"/>
              </a:ext>
            </a:extLst>
          </p:cNvPr>
          <p:cNvSpPr/>
          <p:nvPr/>
        </p:nvSpPr>
        <p:spPr>
          <a:xfrm>
            <a:off x="4767607" y="4422890"/>
            <a:ext cx="1070388" cy="246221"/>
          </a:xfrm>
          <a:prstGeom prst="rect">
            <a:avLst/>
          </a:prstGeom>
        </p:spPr>
        <p:txBody>
          <a:bodyPr wrap="none">
            <a:spAutoFit/>
          </a:bodyPr>
          <a:lstStyle/>
          <a:p>
            <a:r>
              <a:rPr lang="en-US" sz="1000" dirty="0">
                <a:solidFill>
                  <a:srgbClr val="5F5F5F"/>
                </a:solidFill>
              </a:rPr>
              <a:t>Do not embellish</a:t>
            </a:r>
          </a:p>
        </p:txBody>
      </p:sp>
      <p:cxnSp>
        <p:nvCxnSpPr>
          <p:cNvPr id="46" name="Straight Connector 45">
            <a:extLst>
              <a:ext uri="{FF2B5EF4-FFF2-40B4-BE49-F238E27FC236}">
                <a16:creationId xmlns:a16="http://schemas.microsoft.com/office/drawing/2014/main" xmlns="" id="{FCB1E52E-98E8-A24E-9CCF-04B35C953D33}"/>
              </a:ext>
            </a:extLst>
          </p:cNvPr>
          <p:cNvCxnSpPr/>
          <p:nvPr/>
        </p:nvCxnSpPr>
        <p:spPr>
          <a:xfrm flipH="1">
            <a:off x="3626371" y="3835001"/>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661ACE2-F883-5840-8791-6500188000D0}"/>
              </a:ext>
            </a:extLst>
          </p:cNvPr>
          <p:cNvCxnSpPr/>
          <p:nvPr/>
        </p:nvCxnSpPr>
        <p:spPr>
          <a:xfrm flipH="1">
            <a:off x="4937627" y="3830209"/>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439EFFC0-348B-464D-A4BC-B0B84114A53A}"/>
              </a:ext>
            </a:extLst>
          </p:cNvPr>
          <p:cNvSpPr/>
          <p:nvPr/>
        </p:nvSpPr>
        <p:spPr>
          <a:xfrm>
            <a:off x="4806177" y="5506751"/>
            <a:ext cx="838691" cy="246221"/>
          </a:xfrm>
          <a:prstGeom prst="rect">
            <a:avLst/>
          </a:prstGeom>
        </p:spPr>
        <p:txBody>
          <a:bodyPr wrap="none">
            <a:spAutoFit/>
          </a:bodyPr>
          <a:lstStyle/>
          <a:p>
            <a:r>
              <a:rPr lang="en-US" sz="1000" dirty="0">
                <a:solidFill>
                  <a:srgbClr val="5F5F5F"/>
                </a:solidFill>
              </a:rPr>
              <a:t>Do not skew</a:t>
            </a:r>
          </a:p>
        </p:txBody>
      </p:sp>
      <p:sp>
        <p:nvSpPr>
          <p:cNvPr id="49" name="Rectangle 48">
            <a:extLst>
              <a:ext uri="{FF2B5EF4-FFF2-40B4-BE49-F238E27FC236}">
                <a16:creationId xmlns:a16="http://schemas.microsoft.com/office/drawing/2014/main" xmlns="" id="{3552D6C8-E905-6B41-857C-3CC03F1026F1}"/>
              </a:ext>
            </a:extLst>
          </p:cNvPr>
          <p:cNvSpPr/>
          <p:nvPr/>
        </p:nvSpPr>
        <p:spPr>
          <a:xfrm>
            <a:off x="3312506" y="5511360"/>
            <a:ext cx="1142084" cy="246221"/>
          </a:xfrm>
          <a:prstGeom prst="rect">
            <a:avLst/>
          </a:prstGeom>
        </p:spPr>
        <p:txBody>
          <a:bodyPr wrap="none">
            <a:spAutoFit/>
          </a:bodyPr>
          <a:lstStyle/>
          <a:p>
            <a:r>
              <a:rPr lang="en-US" sz="1000" dirty="0">
                <a:solidFill>
                  <a:srgbClr val="5F5F5F"/>
                </a:solidFill>
              </a:rPr>
              <a:t>Do not add effects</a:t>
            </a:r>
          </a:p>
        </p:txBody>
      </p:sp>
      <p:cxnSp>
        <p:nvCxnSpPr>
          <p:cNvPr id="50" name="Straight Connector 49">
            <a:extLst>
              <a:ext uri="{FF2B5EF4-FFF2-40B4-BE49-F238E27FC236}">
                <a16:creationId xmlns:a16="http://schemas.microsoft.com/office/drawing/2014/main" xmlns="" id="{28CD0AA9-1869-DB47-AD13-9B477BC1C6F4}"/>
              </a:ext>
            </a:extLst>
          </p:cNvPr>
          <p:cNvCxnSpPr/>
          <p:nvPr/>
        </p:nvCxnSpPr>
        <p:spPr>
          <a:xfrm flipH="1">
            <a:off x="3626371" y="4911022"/>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5A6E77F1-0026-214A-BFDA-3B4F707D9823}"/>
              </a:ext>
            </a:extLst>
          </p:cNvPr>
          <p:cNvGrpSpPr/>
          <p:nvPr/>
        </p:nvGrpSpPr>
        <p:grpSpPr>
          <a:xfrm>
            <a:off x="4883314" y="5020024"/>
            <a:ext cx="680059" cy="359683"/>
            <a:chOff x="2230437" y="2657473"/>
            <a:chExt cx="330200" cy="360363"/>
          </a:xfrm>
          <a:solidFill>
            <a:srgbClr val="5F5F5F"/>
          </a:solidFill>
        </p:grpSpPr>
        <p:sp>
          <p:nvSpPr>
            <p:cNvPr id="52" name="Freeform 40">
              <a:extLst>
                <a:ext uri="{FF2B5EF4-FFF2-40B4-BE49-F238E27FC236}">
                  <a16:creationId xmlns:a16="http://schemas.microsoft.com/office/drawing/2014/main" xmlns="" id="{B57CC142-7E3C-AE47-82B4-DBE6D1529FF4}"/>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41">
              <a:extLst>
                <a:ext uri="{FF2B5EF4-FFF2-40B4-BE49-F238E27FC236}">
                  <a16:creationId xmlns:a16="http://schemas.microsoft.com/office/drawing/2014/main" xmlns="" id="{DAA70661-3D3B-E343-86E2-C6ECE61F78FA}"/>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42">
              <a:extLst>
                <a:ext uri="{FF2B5EF4-FFF2-40B4-BE49-F238E27FC236}">
                  <a16:creationId xmlns:a16="http://schemas.microsoft.com/office/drawing/2014/main" xmlns="" id="{E32B5B6F-E46A-7446-BA28-EE279746A8F2}"/>
                </a:ext>
              </a:extLst>
            </p:cNvPr>
            <p:cNvSpPr>
              <a:spLocks noChangeArrowheads="1"/>
            </p:cNvSpPr>
            <p:nvPr/>
          </p:nvSpPr>
          <p:spPr bwMode="auto">
            <a:xfrm>
              <a:off x="2230437" y="2657473"/>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43">
              <a:extLst>
                <a:ext uri="{FF2B5EF4-FFF2-40B4-BE49-F238E27FC236}">
                  <a16:creationId xmlns:a16="http://schemas.microsoft.com/office/drawing/2014/main" xmlns="" id="{AC9A4D1A-4C47-1F4A-B1E1-6F1A20ED86E9}"/>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56" name="Straight Connector 55">
            <a:extLst>
              <a:ext uri="{FF2B5EF4-FFF2-40B4-BE49-F238E27FC236}">
                <a16:creationId xmlns:a16="http://schemas.microsoft.com/office/drawing/2014/main" xmlns="" id="{2AE6DBD5-AC05-F845-A806-D3C2EAD97E8D}"/>
              </a:ext>
            </a:extLst>
          </p:cNvPr>
          <p:cNvCxnSpPr/>
          <p:nvPr/>
        </p:nvCxnSpPr>
        <p:spPr>
          <a:xfrm flipH="1">
            <a:off x="4955739" y="4896886"/>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xmlns="" id="{8D2883F5-2682-D84D-BDB7-39EE9401A6C7}"/>
              </a:ext>
            </a:extLst>
          </p:cNvPr>
          <p:cNvSpPr/>
          <p:nvPr/>
        </p:nvSpPr>
        <p:spPr>
          <a:xfrm>
            <a:off x="614512" y="2696733"/>
            <a:ext cx="942250" cy="394433"/>
          </a:xfrm>
          <a:prstGeom prst="roundRect">
            <a:avLst>
              <a:gd name="adj" fmla="val 17929"/>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a:solidFill>
                  <a:srgbClr val="5F5F5F"/>
                </a:solidFill>
              </a:rPr>
              <a:t>SHIFT</a:t>
            </a:r>
          </a:p>
        </p:txBody>
      </p:sp>
      <p:sp>
        <p:nvSpPr>
          <p:cNvPr id="58" name="TextBox 57">
            <a:extLst>
              <a:ext uri="{FF2B5EF4-FFF2-40B4-BE49-F238E27FC236}">
                <a16:creationId xmlns:a16="http://schemas.microsoft.com/office/drawing/2014/main" xmlns="" id="{F0B5CF97-B28F-6D48-9FC4-58C48057201B}"/>
              </a:ext>
            </a:extLst>
          </p:cNvPr>
          <p:cNvSpPr txBox="1"/>
          <p:nvPr/>
        </p:nvSpPr>
        <p:spPr>
          <a:xfrm>
            <a:off x="1622310" y="2755230"/>
            <a:ext cx="893090" cy="335935"/>
          </a:xfrm>
          <a:prstGeom prst="rect">
            <a:avLst/>
          </a:prstGeom>
          <a:noFill/>
        </p:spPr>
        <p:txBody>
          <a:bodyPr wrap="none" lIns="0" tIns="0" rIns="0" bIns="0" rtlCol="0">
            <a:noAutofit/>
          </a:bodyPr>
          <a:lstStyle/>
          <a:p>
            <a:pPr>
              <a:lnSpc>
                <a:spcPct val="90000"/>
              </a:lnSpc>
            </a:pPr>
            <a:r>
              <a:rPr lang="en-US" dirty="0"/>
              <a:t>+ Scale</a:t>
            </a:r>
          </a:p>
        </p:txBody>
      </p:sp>
      <p:cxnSp>
        <p:nvCxnSpPr>
          <p:cNvPr id="59" name="Straight Arrow Connector 58">
            <a:extLst>
              <a:ext uri="{FF2B5EF4-FFF2-40B4-BE49-F238E27FC236}">
                <a16:creationId xmlns:a16="http://schemas.microsoft.com/office/drawing/2014/main" xmlns="" id="{FB3E0F95-62AC-F04B-9CA1-0FD7E4E4EC75}"/>
              </a:ext>
            </a:extLst>
          </p:cNvPr>
          <p:cNvCxnSpPr/>
          <p:nvPr/>
        </p:nvCxnSpPr>
        <p:spPr>
          <a:xfrm flipH="1">
            <a:off x="3918230" y="2160475"/>
            <a:ext cx="981471" cy="968718"/>
          </a:xfrm>
          <a:prstGeom prst="straightConnector1">
            <a:avLst/>
          </a:prstGeom>
          <a:ln w="19050">
            <a:solidFill>
              <a:srgbClr val="5F5F5F"/>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xmlns="" id="{0A9765E8-3052-ED4F-88ED-6097345DB5FC}"/>
              </a:ext>
            </a:extLst>
          </p:cNvPr>
          <p:cNvGrpSpPr/>
          <p:nvPr/>
        </p:nvGrpSpPr>
        <p:grpSpPr>
          <a:xfrm>
            <a:off x="9463432" y="1784993"/>
            <a:ext cx="502281" cy="548163"/>
            <a:chOff x="2505075" y="2108200"/>
            <a:chExt cx="330200" cy="360363"/>
          </a:xfrm>
          <a:solidFill>
            <a:schemeClr val="accent1"/>
          </a:solidFill>
        </p:grpSpPr>
        <p:sp>
          <p:nvSpPr>
            <p:cNvPr id="61" name="Freeform 44">
              <a:extLst>
                <a:ext uri="{FF2B5EF4-FFF2-40B4-BE49-F238E27FC236}">
                  <a16:creationId xmlns:a16="http://schemas.microsoft.com/office/drawing/2014/main" xmlns="" id="{E5CD98AE-9EAA-B14B-9E23-4CE923F9FAD1}"/>
                </a:ext>
              </a:extLst>
            </p:cNvPr>
            <p:cNvSpPr>
              <a:spLocks noChangeArrowheads="1"/>
            </p:cNvSpPr>
            <p:nvPr/>
          </p:nvSpPr>
          <p:spPr bwMode="auto">
            <a:xfrm>
              <a:off x="2743200" y="2357438"/>
              <a:ext cx="22225" cy="22225"/>
            </a:xfrm>
            <a:custGeom>
              <a:avLst/>
              <a:gdLst>
                <a:gd name="T0" fmla="*/ 62 w 63"/>
                <a:gd name="T1" fmla="*/ 31 h 63"/>
                <a:gd name="T2" fmla="*/ 58 w 63"/>
                <a:gd name="T3" fmla="*/ 47 h 63"/>
                <a:gd name="T4" fmla="*/ 46 w 63"/>
                <a:gd name="T5" fmla="*/ 58 h 63"/>
                <a:gd name="T6" fmla="*/ 31 w 63"/>
                <a:gd name="T7" fmla="*/ 62 h 63"/>
                <a:gd name="T8" fmla="*/ 15 w 63"/>
                <a:gd name="T9" fmla="*/ 58 h 63"/>
                <a:gd name="T10" fmla="*/ 4 w 63"/>
                <a:gd name="T11" fmla="*/ 47 h 63"/>
                <a:gd name="T12" fmla="*/ 0 w 63"/>
                <a:gd name="T13" fmla="*/ 31 h 63"/>
                <a:gd name="T14" fmla="*/ 4 w 63"/>
                <a:gd name="T15" fmla="*/ 16 h 63"/>
                <a:gd name="T16" fmla="*/ 15 w 63"/>
                <a:gd name="T17" fmla="*/ 4 h 63"/>
                <a:gd name="T18" fmla="*/ 31 w 63"/>
                <a:gd name="T19" fmla="*/ 0 h 63"/>
                <a:gd name="T20" fmla="*/ 46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1" y="55"/>
                    <a:pt x="46" y="58"/>
                  </a:cubicBezTo>
                  <a:cubicBezTo>
                    <a:pt x="41" y="61"/>
                    <a:pt x="37" y="62"/>
                    <a:pt x="31" y="62"/>
                  </a:cubicBezTo>
                  <a:cubicBezTo>
                    <a:pt x="25" y="62"/>
                    <a:pt x="20" y="61"/>
                    <a:pt x="15" y="58"/>
                  </a:cubicBezTo>
                  <a:cubicBezTo>
                    <a:pt x="10" y="55"/>
                    <a:pt x="7" y="52"/>
                    <a:pt x="4" y="47"/>
                  </a:cubicBezTo>
                  <a:cubicBezTo>
                    <a:pt x="1" y="42"/>
                    <a:pt x="0" y="37"/>
                    <a:pt x="0" y="31"/>
                  </a:cubicBezTo>
                  <a:cubicBezTo>
                    <a:pt x="0" y="25"/>
                    <a:pt x="1" y="20"/>
                    <a:pt x="4" y="16"/>
                  </a:cubicBezTo>
                  <a:cubicBezTo>
                    <a:pt x="7" y="11"/>
                    <a:pt x="10" y="7"/>
                    <a:pt x="15" y="4"/>
                  </a:cubicBezTo>
                  <a:cubicBezTo>
                    <a:pt x="20" y="1"/>
                    <a:pt x="25" y="0"/>
                    <a:pt x="31" y="0"/>
                  </a:cubicBezTo>
                  <a:cubicBezTo>
                    <a:pt x="37" y="0"/>
                    <a:pt x="41" y="1"/>
                    <a:pt x="46" y="4"/>
                  </a:cubicBezTo>
                  <a:cubicBezTo>
                    <a:pt x="51"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45">
              <a:extLst>
                <a:ext uri="{FF2B5EF4-FFF2-40B4-BE49-F238E27FC236}">
                  <a16:creationId xmlns:a16="http://schemas.microsoft.com/office/drawing/2014/main" xmlns="" id="{A7A2DE86-3A99-1E4E-A439-524A4B7D7E2A}"/>
                </a:ext>
              </a:extLst>
            </p:cNvPr>
            <p:cNvSpPr>
              <a:spLocks noChangeArrowheads="1"/>
            </p:cNvSpPr>
            <p:nvPr/>
          </p:nvSpPr>
          <p:spPr bwMode="auto">
            <a:xfrm>
              <a:off x="2505075" y="2108200"/>
              <a:ext cx="330200" cy="360363"/>
            </a:xfrm>
            <a:custGeom>
              <a:avLst/>
              <a:gdLst>
                <a:gd name="T0" fmla="*/ 917 w 918"/>
                <a:gd name="T1" fmla="*/ 51 h 1003"/>
                <a:gd name="T2" fmla="*/ 866 w 918"/>
                <a:gd name="T3" fmla="*/ 1002 h 1003"/>
                <a:gd name="T4" fmla="*/ 0 w 918"/>
                <a:gd name="T5" fmla="*/ 951 h 1003"/>
                <a:gd name="T6" fmla="*/ 50 w 918"/>
                <a:gd name="T7" fmla="*/ 0 h 1003"/>
                <a:gd name="T8" fmla="*/ 367 w 918"/>
                <a:gd name="T9" fmla="*/ 262 h 1003"/>
                <a:gd name="T10" fmla="*/ 389 w 918"/>
                <a:gd name="T11" fmla="*/ 372 h 1003"/>
                <a:gd name="T12" fmla="*/ 556 w 918"/>
                <a:gd name="T13" fmla="*/ 350 h 1003"/>
                <a:gd name="T14" fmla="*/ 556 w 918"/>
                <a:gd name="T15" fmla="*/ 257 h 1003"/>
                <a:gd name="T16" fmla="*/ 533 w 918"/>
                <a:gd name="T17" fmla="*/ 180 h 1003"/>
                <a:gd name="T18" fmla="*/ 367 w 918"/>
                <a:gd name="T19" fmla="*/ 203 h 1003"/>
                <a:gd name="T20" fmla="*/ 367 w 918"/>
                <a:gd name="T21" fmla="*/ 262 h 1003"/>
                <a:gd name="T22" fmla="*/ 367 w 918"/>
                <a:gd name="T23" fmla="*/ 578 h 1003"/>
                <a:gd name="T24" fmla="*/ 533 w 918"/>
                <a:gd name="T25" fmla="*/ 601 h 1003"/>
                <a:gd name="T26" fmla="*/ 556 w 918"/>
                <a:gd name="T27" fmla="*/ 491 h 1003"/>
                <a:gd name="T28" fmla="*/ 556 w 918"/>
                <a:gd name="T29" fmla="*/ 432 h 1003"/>
                <a:gd name="T30" fmla="*/ 389 w 918"/>
                <a:gd name="T31" fmla="*/ 409 h 1003"/>
                <a:gd name="T32" fmla="*/ 367 w 918"/>
                <a:gd name="T33" fmla="*/ 485 h 1003"/>
                <a:gd name="T34" fmla="*/ 146 w 918"/>
                <a:gd name="T35" fmla="*/ 262 h 1003"/>
                <a:gd name="T36" fmla="*/ 169 w 918"/>
                <a:gd name="T37" fmla="*/ 372 h 1003"/>
                <a:gd name="T38" fmla="*/ 335 w 918"/>
                <a:gd name="T39" fmla="*/ 350 h 1003"/>
                <a:gd name="T40" fmla="*/ 335 w 918"/>
                <a:gd name="T41" fmla="*/ 257 h 1003"/>
                <a:gd name="T42" fmla="*/ 313 w 918"/>
                <a:gd name="T43" fmla="*/ 180 h 1003"/>
                <a:gd name="T44" fmla="*/ 146 w 918"/>
                <a:gd name="T45" fmla="*/ 203 h 1003"/>
                <a:gd name="T46" fmla="*/ 146 w 918"/>
                <a:gd name="T47" fmla="*/ 262 h 1003"/>
                <a:gd name="T48" fmla="*/ 146 w 918"/>
                <a:gd name="T49" fmla="*/ 578 h 1003"/>
                <a:gd name="T50" fmla="*/ 313 w 918"/>
                <a:gd name="T51" fmla="*/ 601 h 1003"/>
                <a:gd name="T52" fmla="*/ 335 w 918"/>
                <a:gd name="T53" fmla="*/ 491 h 1003"/>
                <a:gd name="T54" fmla="*/ 335 w 918"/>
                <a:gd name="T55" fmla="*/ 432 h 1003"/>
                <a:gd name="T56" fmla="*/ 169 w 918"/>
                <a:gd name="T57" fmla="*/ 409 h 1003"/>
                <a:gd name="T58" fmla="*/ 146 w 918"/>
                <a:gd name="T59" fmla="*/ 485 h 1003"/>
                <a:gd name="T60" fmla="*/ 773 w 918"/>
                <a:gd name="T61" fmla="*/ 793 h 1003"/>
                <a:gd name="T62" fmla="*/ 146 w 918"/>
                <a:gd name="T63" fmla="*/ 635 h 1003"/>
                <a:gd name="T64" fmla="*/ 175 w 918"/>
                <a:gd name="T65" fmla="*/ 821 h 1003"/>
                <a:gd name="T66" fmla="*/ 773 w 918"/>
                <a:gd name="T67" fmla="*/ 793 h 1003"/>
                <a:gd name="T68" fmla="*/ 773 w 918"/>
                <a:gd name="T69" fmla="*/ 429 h 1003"/>
                <a:gd name="T70" fmla="*/ 606 w 918"/>
                <a:gd name="T71" fmla="*/ 406 h 1003"/>
                <a:gd name="T72" fmla="*/ 584 w 918"/>
                <a:gd name="T73" fmla="*/ 482 h 1003"/>
                <a:gd name="T74" fmla="*/ 584 w 918"/>
                <a:gd name="T75" fmla="*/ 575 h 1003"/>
                <a:gd name="T76" fmla="*/ 750 w 918"/>
                <a:gd name="T77" fmla="*/ 598 h 1003"/>
                <a:gd name="T78" fmla="*/ 773 w 918"/>
                <a:gd name="T79" fmla="*/ 488 h 1003"/>
                <a:gd name="T80" fmla="*/ 773 w 918"/>
                <a:gd name="T81" fmla="*/ 257 h 1003"/>
                <a:gd name="T82" fmla="*/ 750 w 918"/>
                <a:gd name="T83" fmla="*/ 180 h 1003"/>
                <a:gd name="T84" fmla="*/ 584 w 918"/>
                <a:gd name="T85" fmla="*/ 203 h 1003"/>
                <a:gd name="T86" fmla="*/ 584 w 918"/>
                <a:gd name="T87" fmla="*/ 262 h 1003"/>
                <a:gd name="T88" fmla="*/ 606 w 918"/>
                <a:gd name="T89" fmla="*/ 372 h 1003"/>
                <a:gd name="T90" fmla="*/ 773 w 918"/>
                <a:gd name="T91" fmla="*/ 350 h 1003"/>
                <a:gd name="T92" fmla="*/ 773 w 918"/>
                <a:gd name="T93" fmla="*/ 25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8" h="1003">
                  <a:moveTo>
                    <a:pt x="866" y="0"/>
                  </a:moveTo>
                  <a:cubicBezTo>
                    <a:pt x="894" y="0"/>
                    <a:pt x="917" y="22"/>
                    <a:pt x="917" y="51"/>
                  </a:cubicBezTo>
                  <a:lnTo>
                    <a:pt x="917" y="951"/>
                  </a:lnTo>
                  <a:cubicBezTo>
                    <a:pt x="917" y="979"/>
                    <a:pt x="894" y="1002"/>
                    <a:pt x="866" y="1002"/>
                  </a:cubicBezTo>
                  <a:lnTo>
                    <a:pt x="50" y="1002"/>
                  </a:lnTo>
                  <a:cubicBezTo>
                    <a:pt x="22" y="1002"/>
                    <a:pt x="0" y="979"/>
                    <a:pt x="0" y="951"/>
                  </a:cubicBezTo>
                  <a:lnTo>
                    <a:pt x="0" y="51"/>
                  </a:lnTo>
                  <a:cubicBezTo>
                    <a:pt x="0" y="22"/>
                    <a:pt x="22" y="0"/>
                    <a:pt x="50" y="0"/>
                  </a:cubicBezTo>
                  <a:lnTo>
                    <a:pt x="866" y="0"/>
                  </a:lnTo>
                  <a:close/>
                  <a:moveTo>
                    <a:pt x="367" y="262"/>
                  </a:moveTo>
                  <a:lnTo>
                    <a:pt x="367" y="350"/>
                  </a:lnTo>
                  <a:cubicBezTo>
                    <a:pt x="367" y="364"/>
                    <a:pt x="378" y="372"/>
                    <a:pt x="389" y="372"/>
                  </a:cubicBezTo>
                  <a:lnTo>
                    <a:pt x="533" y="372"/>
                  </a:lnTo>
                  <a:cubicBezTo>
                    <a:pt x="547" y="372"/>
                    <a:pt x="556" y="361"/>
                    <a:pt x="556" y="350"/>
                  </a:cubicBezTo>
                  <a:lnTo>
                    <a:pt x="556" y="262"/>
                  </a:lnTo>
                  <a:lnTo>
                    <a:pt x="556" y="257"/>
                  </a:lnTo>
                  <a:lnTo>
                    <a:pt x="556" y="203"/>
                  </a:lnTo>
                  <a:cubicBezTo>
                    <a:pt x="556" y="189"/>
                    <a:pt x="544" y="180"/>
                    <a:pt x="533" y="180"/>
                  </a:cubicBezTo>
                  <a:lnTo>
                    <a:pt x="389" y="180"/>
                  </a:lnTo>
                  <a:cubicBezTo>
                    <a:pt x="375" y="180"/>
                    <a:pt x="367" y="192"/>
                    <a:pt x="367" y="203"/>
                  </a:cubicBezTo>
                  <a:lnTo>
                    <a:pt x="367" y="257"/>
                  </a:lnTo>
                  <a:lnTo>
                    <a:pt x="367" y="262"/>
                  </a:lnTo>
                  <a:close/>
                  <a:moveTo>
                    <a:pt x="367" y="491"/>
                  </a:moveTo>
                  <a:lnTo>
                    <a:pt x="367" y="578"/>
                  </a:lnTo>
                  <a:cubicBezTo>
                    <a:pt x="367" y="592"/>
                    <a:pt x="378" y="601"/>
                    <a:pt x="389" y="601"/>
                  </a:cubicBezTo>
                  <a:lnTo>
                    <a:pt x="533" y="601"/>
                  </a:lnTo>
                  <a:cubicBezTo>
                    <a:pt x="547" y="601"/>
                    <a:pt x="556" y="590"/>
                    <a:pt x="556" y="578"/>
                  </a:cubicBezTo>
                  <a:lnTo>
                    <a:pt x="556" y="491"/>
                  </a:lnTo>
                  <a:lnTo>
                    <a:pt x="556" y="485"/>
                  </a:lnTo>
                  <a:lnTo>
                    <a:pt x="556" y="432"/>
                  </a:lnTo>
                  <a:cubicBezTo>
                    <a:pt x="556" y="417"/>
                    <a:pt x="544" y="409"/>
                    <a:pt x="533" y="409"/>
                  </a:cubicBezTo>
                  <a:lnTo>
                    <a:pt x="389" y="409"/>
                  </a:lnTo>
                  <a:cubicBezTo>
                    <a:pt x="375" y="409"/>
                    <a:pt x="367" y="420"/>
                    <a:pt x="367" y="432"/>
                  </a:cubicBezTo>
                  <a:lnTo>
                    <a:pt x="367" y="485"/>
                  </a:lnTo>
                  <a:lnTo>
                    <a:pt x="367" y="491"/>
                  </a:lnTo>
                  <a:close/>
                  <a:moveTo>
                    <a:pt x="146" y="262"/>
                  </a:moveTo>
                  <a:lnTo>
                    <a:pt x="146" y="350"/>
                  </a:lnTo>
                  <a:cubicBezTo>
                    <a:pt x="146" y="364"/>
                    <a:pt x="158" y="372"/>
                    <a:pt x="169" y="372"/>
                  </a:cubicBezTo>
                  <a:lnTo>
                    <a:pt x="313" y="372"/>
                  </a:lnTo>
                  <a:cubicBezTo>
                    <a:pt x="327" y="372"/>
                    <a:pt x="335" y="361"/>
                    <a:pt x="335" y="350"/>
                  </a:cubicBezTo>
                  <a:lnTo>
                    <a:pt x="335" y="262"/>
                  </a:lnTo>
                  <a:lnTo>
                    <a:pt x="335" y="257"/>
                  </a:lnTo>
                  <a:lnTo>
                    <a:pt x="335" y="203"/>
                  </a:lnTo>
                  <a:cubicBezTo>
                    <a:pt x="335" y="189"/>
                    <a:pt x="324" y="180"/>
                    <a:pt x="313" y="180"/>
                  </a:cubicBezTo>
                  <a:lnTo>
                    <a:pt x="169" y="180"/>
                  </a:lnTo>
                  <a:cubicBezTo>
                    <a:pt x="155" y="180"/>
                    <a:pt x="146" y="192"/>
                    <a:pt x="146" y="203"/>
                  </a:cubicBezTo>
                  <a:lnTo>
                    <a:pt x="146" y="257"/>
                  </a:lnTo>
                  <a:lnTo>
                    <a:pt x="146" y="262"/>
                  </a:lnTo>
                  <a:close/>
                  <a:moveTo>
                    <a:pt x="146" y="491"/>
                  </a:moveTo>
                  <a:lnTo>
                    <a:pt x="146" y="578"/>
                  </a:lnTo>
                  <a:cubicBezTo>
                    <a:pt x="146" y="592"/>
                    <a:pt x="158" y="601"/>
                    <a:pt x="169" y="601"/>
                  </a:cubicBezTo>
                  <a:lnTo>
                    <a:pt x="313" y="601"/>
                  </a:lnTo>
                  <a:cubicBezTo>
                    <a:pt x="327" y="601"/>
                    <a:pt x="335" y="590"/>
                    <a:pt x="335" y="578"/>
                  </a:cubicBezTo>
                  <a:lnTo>
                    <a:pt x="335" y="491"/>
                  </a:lnTo>
                  <a:lnTo>
                    <a:pt x="335" y="485"/>
                  </a:lnTo>
                  <a:lnTo>
                    <a:pt x="335" y="432"/>
                  </a:lnTo>
                  <a:cubicBezTo>
                    <a:pt x="335" y="417"/>
                    <a:pt x="324" y="409"/>
                    <a:pt x="313" y="409"/>
                  </a:cubicBezTo>
                  <a:lnTo>
                    <a:pt x="169" y="409"/>
                  </a:lnTo>
                  <a:cubicBezTo>
                    <a:pt x="155" y="409"/>
                    <a:pt x="146" y="420"/>
                    <a:pt x="146" y="432"/>
                  </a:cubicBezTo>
                  <a:lnTo>
                    <a:pt x="146" y="485"/>
                  </a:lnTo>
                  <a:lnTo>
                    <a:pt x="146" y="491"/>
                  </a:lnTo>
                  <a:close/>
                  <a:moveTo>
                    <a:pt x="773" y="793"/>
                  </a:moveTo>
                  <a:lnTo>
                    <a:pt x="773" y="635"/>
                  </a:lnTo>
                  <a:lnTo>
                    <a:pt x="146" y="635"/>
                  </a:lnTo>
                  <a:lnTo>
                    <a:pt x="146" y="793"/>
                  </a:lnTo>
                  <a:cubicBezTo>
                    <a:pt x="146" y="807"/>
                    <a:pt x="158" y="821"/>
                    <a:pt x="175" y="821"/>
                  </a:cubicBezTo>
                  <a:lnTo>
                    <a:pt x="745" y="821"/>
                  </a:lnTo>
                  <a:cubicBezTo>
                    <a:pt x="759" y="821"/>
                    <a:pt x="773" y="810"/>
                    <a:pt x="773" y="793"/>
                  </a:cubicBezTo>
                  <a:close/>
                  <a:moveTo>
                    <a:pt x="773" y="482"/>
                  </a:moveTo>
                  <a:lnTo>
                    <a:pt x="773" y="429"/>
                  </a:lnTo>
                  <a:cubicBezTo>
                    <a:pt x="773" y="415"/>
                    <a:pt x="762" y="406"/>
                    <a:pt x="750" y="406"/>
                  </a:cubicBezTo>
                  <a:lnTo>
                    <a:pt x="606" y="406"/>
                  </a:lnTo>
                  <a:cubicBezTo>
                    <a:pt x="592" y="406"/>
                    <a:pt x="584" y="417"/>
                    <a:pt x="584" y="429"/>
                  </a:cubicBezTo>
                  <a:lnTo>
                    <a:pt x="584" y="482"/>
                  </a:lnTo>
                  <a:lnTo>
                    <a:pt x="584" y="488"/>
                  </a:lnTo>
                  <a:lnTo>
                    <a:pt x="584" y="575"/>
                  </a:lnTo>
                  <a:cubicBezTo>
                    <a:pt x="584" y="590"/>
                    <a:pt x="595" y="598"/>
                    <a:pt x="606" y="598"/>
                  </a:cubicBezTo>
                  <a:lnTo>
                    <a:pt x="750" y="598"/>
                  </a:lnTo>
                  <a:cubicBezTo>
                    <a:pt x="764" y="598"/>
                    <a:pt x="773" y="587"/>
                    <a:pt x="773" y="575"/>
                  </a:cubicBezTo>
                  <a:lnTo>
                    <a:pt x="773" y="488"/>
                  </a:lnTo>
                  <a:lnTo>
                    <a:pt x="773" y="482"/>
                  </a:lnTo>
                  <a:close/>
                  <a:moveTo>
                    <a:pt x="773" y="257"/>
                  </a:moveTo>
                  <a:lnTo>
                    <a:pt x="773" y="203"/>
                  </a:lnTo>
                  <a:cubicBezTo>
                    <a:pt x="773" y="189"/>
                    <a:pt x="762" y="180"/>
                    <a:pt x="750" y="180"/>
                  </a:cubicBezTo>
                  <a:lnTo>
                    <a:pt x="606" y="180"/>
                  </a:lnTo>
                  <a:cubicBezTo>
                    <a:pt x="592" y="180"/>
                    <a:pt x="584" y="192"/>
                    <a:pt x="584" y="203"/>
                  </a:cubicBezTo>
                  <a:lnTo>
                    <a:pt x="584" y="257"/>
                  </a:lnTo>
                  <a:lnTo>
                    <a:pt x="584" y="262"/>
                  </a:lnTo>
                  <a:lnTo>
                    <a:pt x="584" y="350"/>
                  </a:lnTo>
                  <a:cubicBezTo>
                    <a:pt x="584" y="364"/>
                    <a:pt x="595" y="372"/>
                    <a:pt x="606" y="372"/>
                  </a:cubicBezTo>
                  <a:lnTo>
                    <a:pt x="750" y="372"/>
                  </a:lnTo>
                  <a:cubicBezTo>
                    <a:pt x="764" y="372"/>
                    <a:pt x="773" y="361"/>
                    <a:pt x="773" y="350"/>
                  </a:cubicBezTo>
                  <a:lnTo>
                    <a:pt x="773" y="262"/>
                  </a:lnTo>
                  <a:lnTo>
                    <a:pt x="773" y="25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3" name="Group 62">
            <a:extLst>
              <a:ext uri="{FF2B5EF4-FFF2-40B4-BE49-F238E27FC236}">
                <a16:creationId xmlns:a16="http://schemas.microsoft.com/office/drawing/2014/main" xmlns="" id="{B32E5F13-6D82-5843-899B-5696DA5F26E7}"/>
              </a:ext>
            </a:extLst>
          </p:cNvPr>
          <p:cNvGrpSpPr/>
          <p:nvPr/>
        </p:nvGrpSpPr>
        <p:grpSpPr>
          <a:xfrm>
            <a:off x="10664354" y="1784993"/>
            <a:ext cx="502281" cy="548163"/>
            <a:chOff x="2505075" y="2108200"/>
            <a:chExt cx="330200" cy="360363"/>
          </a:xfrm>
          <a:solidFill>
            <a:srgbClr val="5F5F5F"/>
          </a:solidFill>
        </p:grpSpPr>
        <p:sp>
          <p:nvSpPr>
            <p:cNvPr id="64" name="Freeform 44">
              <a:extLst>
                <a:ext uri="{FF2B5EF4-FFF2-40B4-BE49-F238E27FC236}">
                  <a16:creationId xmlns:a16="http://schemas.microsoft.com/office/drawing/2014/main" xmlns="" id="{D2DB881A-7626-5044-8EAF-00A715071755}"/>
                </a:ext>
              </a:extLst>
            </p:cNvPr>
            <p:cNvSpPr>
              <a:spLocks noChangeArrowheads="1"/>
            </p:cNvSpPr>
            <p:nvPr/>
          </p:nvSpPr>
          <p:spPr bwMode="auto">
            <a:xfrm>
              <a:off x="2743200" y="2357438"/>
              <a:ext cx="22225" cy="22225"/>
            </a:xfrm>
            <a:custGeom>
              <a:avLst/>
              <a:gdLst>
                <a:gd name="T0" fmla="*/ 62 w 63"/>
                <a:gd name="T1" fmla="*/ 31 h 63"/>
                <a:gd name="T2" fmla="*/ 58 w 63"/>
                <a:gd name="T3" fmla="*/ 47 h 63"/>
                <a:gd name="T4" fmla="*/ 46 w 63"/>
                <a:gd name="T5" fmla="*/ 58 h 63"/>
                <a:gd name="T6" fmla="*/ 31 w 63"/>
                <a:gd name="T7" fmla="*/ 62 h 63"/>
                <a:gd name="T8" fmla="*/ 15 w 63"/>
                <a:gd name="T9" fmla="*/ 58 h 63"/>
                <a:gd name="T10" fmla="*/ 4 w 63"/>
                <a:gd name="T11" fmla="*/ 47 h 63"/>
                <a:gd name="T12" fmla="*/ 0 w 63"/>
                <a:gd name="T13" fmla="*/ 31 h 63"/>
                <a:gd name="T14" fmla="*/ 4 w 63"/>
                <a:gd name="T15" fmla="*/ 16 h 63"/>
                <a:gd name="T16" fmla="*/ 15 w 63"/>
                <a:gd name="T17" fmla="*/ 4 h 63"/>
                <a:gd name="T18" fmla="*/ 31 w 63"/>
                <a:gd name="T19" fmla="*/ 0 h 63"/>
                <a:gd name="T20" fmla="*/ 46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1" y="55"/>
                    <a:pt x="46" y="58"/>
                  </a:cubicBezTo>
                  <a:cubicBezTo>
                    <a:pt x="41" y="61"/>
                    <a:pt x="37" y="62"/>
                    <a:pt x="31" y="62"/>
                  </a:cubicBezTo>
                  <a:cubicBezTo>
                    <a:pt x="25" y="62"/>
                    <a:pt x="20" y="61"/>
                    <a:pt x="15" y="58"/>
                  </a:cubicBezTo>
                  <a:cubicBezTo>
                    <a:pt x="10" y="55"/>
                    <a:pt x="7" y="52"/>
                    <a:pt x="4" y="47"/>
                  </a:cubicBezTo>
                  <a:cubicBezTo>
                    <a:pt x="1" y="42"/>
                    <a:pt x="0" y="37"/>
                    <a:pt x="0" y="31"/>
                  </a:cubicBezTo>
                  <a:cubicBezTo>
                    <a:pt x="0" y="25"/>
                    <a:pt x="1" y="20"/>
                    <a:pt x="4" y="16"/>
                  </a:cubicBezTo>
                  <a:cubicBezTo>
                    <a:pt x="7" y="11"/>
                    <a:pt x="10" y="7"/>
                    <a:pt x="15" y="4"/>
                  </a:cubicBezTo>
                  <a:cubicBezTo>
                    <a:pt x="20" y="1"/>
                    <a:pt x="25" y="0"/>
                    <a:pt x="31" y="0"/>
                  </a:cubicBezTo>
                  <a:cubicBezTo>
                    <a:pt x="37" y="0"/>
                    <a:pt x="41" y="1"/>
                    <a:pt x="46" y="4"/>
                  </a:cubicBezTo>
                  <a:cubicBezTo>
                    <a:pt x="51"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45">
              <a:extLst>
                <a:ext uri="{FF2B5EF4-FFF2-40B4-BE49-F238E27FC236}">
                  <a16:creationId xmlns:a16="http://schemas.microsoft.com/office/drawing/2014/main" xmlns="" id="{2DC3F06D-B897-5649-B82B-CD38ABBE42C1}"/>
                </a:ext>
              </a:extLst>
            </p:cNvPr>
            <p:cNvSpPr>
              <a:spLocks noChangeArrowheads="1"/>
            </p:cNvSpPr>
            <p:nvPr/>
          </p:nvSpPr>
          <p:spPr bwMode="auto">
            <a:xfrm>
              <a:off x="2505075" y="2108200"/>
              <a:ext cx="330200" cy="360363"/>
            </a:xfrm>
            <a:custGeom>
              <a:avLst/>
              <a:gdLst>
                <a:gd name="T0" fmla="*/ 917 w 918"/>
                <a:gd name="T1" fmla="*/ 51 h 1003"/>
                <a:gd name="T2" fmla="*/ 866 w 918"/>
                <a:gd name="T3" fmla="*/ 1002 h 1003"/>
                <a:gd name="T4" fmla="*/ 0 w 918"/>
                <a:gd name="T5" fmla="*/ 951 h 1003"/>
                <a:gd name="T6" fmla="*/ 50 w 918"/>
                <a:gd name="T7" fmla="*/ 0 h 1003"/>
                <a:gd name="T8" fmla="*/ 367 w 918"/>
                <a:gd name="T9" fmla="*/ 262 h 1003"/>
                <a:gd name="T10" fmla="*/ 389 w 918"/>
                <a:gd name="T11" fmla="*/ 372 h 1003"/>
                <a:gd name="T12" fmla="*/ 556 w 918"/>
                <a:gd name="T13" fmla="*/ 350 h 1003"/>
                <a:gd name="T14" fmla="*/ 556 w 918"/>
                <a:gd name="T15" fmla="*/ 257 h 1003"/>
                <a:gd name="T16" fmla="*/ 533 w 918"/>
                <a:gd name="T17" fmla="*/ 180 h 1003"/>
                <a:gd name="T18" fmla="*/ 367 w 918"/>
                <a:gd name="T19" fmla="*/ 203 h 1003"/>
                <a:gd name="T20" fmla="*/ 367 w 918"/>
                <a:gd name="T21" fmla="*/ 262 h 1003"/>
                <a:gd name="T22" fmla="*/ 367 w 918"/>
                <a:gd name="T23" fmla="*/ 578 h 1003"/>
                <a:gd name="T24" fmla="*/ 533 w 918"/>
                <a:gd name="T25" fmla="*/ 601 h 1003"/>
                <a:gd name="T26" fmla="*/ 556 w 918"/>
                <a:gd name="T27" fmla="*/ 491 h 1003"/>
                <a:gd name="T28" fmla="*/ 556 w 918"/>
                <a:gd name="T29" fmla="*/ 432 h 1003"/>
                <a:gd name="T30" fmla="*/ 389 w 918"/>
                <a:gd name="T31" fmla="*/ 409 h 1003"/>
                <a:gd name="T32" fmla="*/ 367 w 918"/>
                <a:gd name="T33" fmla="*/ 485 h 1003"/>
                <a:gd name="T34" fmla="*/ 146 w 918"/>
                <a:gd name="T35" fmla="*/ 262 h 1003"/>
                <a:gd name="T36" fmla="*/ 169 w 918"/>
                <a:gd name="T37" fmla="*/ 372 h 1003"/>
                <a:gd name="T38" fmla="*/ 335 w 918"/>
                <a:gd name="T39" fmla="*/ 350 h 1003"/>
                <a:gd name="T40" fmla="*/ 335 w 918"/>
                <a:gd name="T41" fmla="*/ 257 h 1003"/>
                <a:gd name="T42" fmla="*/ 313 w 918"/>
                <a:gd name="T43" fmla="*/ 180 h 1003"/>
                <a:gd name="T44" fmla="*/ 146 w 918"/>
                <a:gd name="T45" fmla="*/ 203 h 1003"/>
                <a:gd name="T46" fmla="*/ 146 w 918"/>
                <a:gd name="T47" fmla="*/ 262 h 1003"/>
                <a:gd name="T48" fmla="*/ 146 w 918"/>
                <a:gd name="T49" fmla="*/ 578 h 1003"/>
                <a:gd name="T50" fmla="*/ 313 w 918"/>
                <a:gd name="T51" fmla="*/ 601 h 1003"/>
                <a:gd name="T52" fmla="*/ 335 w 918"/>
                <a:gd name="T53" fmla="*/ 491 h 1003"/>
                <a:gd name="T54" fmla="*/ 335 w 918"/>
                <a:gd name="T55" fmla="*/ 432 h 1003"/>
                <a:gd name="T56" fmla="*/ 169 w 918"/>
                <a:gd name="T57" fmla="*/ 409 h 1003"/>
                <a:gd name="T58" fmla="*/ 146 w 918"/>
                <a:gd name="T59" fmla="*/ 485 h 1003"/>
                <a:gd name="T60" fmla="*/ 773 w 918"/>
                <a:gd name="T61" fmla="*/ 793 h 1003"/>
                <a:gd name="T62" fmla="*/ 146 w 918"/>
                <a:gd name="T63" fmla="*/ 635 h 1003"/>
                <a:gd name="T64" fmla="*/ 175 w 918"/>
                <a:gd name="T65" fmla="*/ 821 h 1003"/>
                <a:gd name="T66" fmla="*/ 773 w 918"/>
                <a:gd name="T67" fmla="*/ 793 h 1003"/>
                <a:gd name="T68" fmla="*/ 773 w 918"/>
                <a:gd name="T69" fmla="*/ 429 h 1003"/>
                <a:gd name="T70" fmla="*/ 606 w 918"/>
                <a:gd name="T71" fmla="*/ 406 h 1003"/>
                <a:gd name="T72" fmla="*/ 584 w 918"/>
                <a:gd name="T73" fmla="*/ 482 h 1003"/>
                <a:gd name="T74" fmla="*/ 584 w 918"/>
                <a:gd name="T75" fmla="*/ 575 h 1003"/>
                <a:gd name="T76" fmla="*/ 750 w 918"/>
                <a:gd name="T77" fmla="*/ 598 h 1003"/>
                <a:gd name="T78" fmla="*/ 773 w 918"/>
                <a:gd name="T79" fmla="*/ 488 h 1003"/>
                <a:gd name="T80" fmla="*/ 773 w 918"/>
                <a:gd name="T81" fmla="*/ 257 h 1003"/>
                <a:gd name="T82" fmla="*/ 750 w 918"/>
                <a:gd name="T83" fmla="*/ 180 h 1003"/>
                <a:gd name="T84" fmla="*/ 584 w 918"/>
                <a:gd name="T85" fmla="*/ 203 h 1003"/>
                <a:gd name="T86" fmla="*/ 584 w 918"/>
                <a:gd name="T87" fmla="*/ 262 h 1003"/>
                <a:gd name="T88" fmla="*/ 606 w 918"/>
                <a:gd name="T89" fmla="*/ 372 h 1003"/>
                <a:gd name="T90" fmla="*/ 773 w 918"/>
                <a:gd name="T91" fmla="*/ 350 h 1003"/>
                <a:gd name="T92" fmla="*/ 773 w 918"/>
                <a:gd name="T93" fmla="*/ 25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8" h="1003">
                  <a:moveTo>
                    <a:pt x="866" y="0"/>
                  </a:moveTo>
                  <a:cubicBezTo>
                    <a:pt x="894" y="0"/>
                    <a:pt x="917" y="22"/>
                    <a:pt x="917" y="51"/>
                  </a:cubicBezTo>
                  <a:lnTo>
                    <a:pt x="917" y="951"/>
                  </a:lnTo>
                  <a:cubicBezTo>
                    <a:pt x="917" y="979"/>
                    <a:pt x="894" y="1002"/>
                    <a:pt x="866" y="1002"/>
                  </a:cubicBezTo>
                  <a:lnTo>
                    <a:pt x="50" y="1002"/>
                  </a:lnTo>
                  <a:cubicBezTo>
                    <a:pt x="22" y="1002"/>
                    <a:pt x="0" y="979"/>
                    <a:pt x="0" y="951"/>
                  </a:cubicBezTo>
                  <a:lnTo>
                    <a:pt x="0" y="51"/>
                  </a:lnTo>
                  <a:cubicBezTo>
                    <a:pt x="0" y="22"/>
                    <a:pt x="22" y="0"/>
                    <a:pt x="50" y="0"/>
                  </a:cubicBezTo>
                  <a:lnTo>
                    <a:pt x="866" y="0"/>
                  </a:lnTo>
                  <a:close/>
                  <a:moveTo>
                    <a:pt x="367" y="262"/>
                  </a:moveTo>
                  <a:lnTo>
                    <a:pt x="367" y="350"/>
                  </a:lnTo>
                  <a:cubicBezTo>
                    <a:pt x="367" y="364"/>
                    <a:pt x="378" y="372"/>
                    <a:pt x="389" y="372"/>
                  </a:cubicBezTo>
                  <a:lnTo>
                    <a:pt x="533" y="372"/>
                  </a:lnTo>
                  <a:cubicBezTo>
                    <a:pt x="547" y="372"/>
                    <a:pt x="556" y="361"/>
                    <a:pt x="556" y="350"/>
                  </a:cubicBezTo>
                  <a:lnTo>
                    <a:pt x="556" y="262"/>
                  </a:lnTo>
                  <a:lnTo>
                    <a:pt x="556" y="257"/>
                  </a:lnTo>
                  <a:lnTo>
                    <a:pt x="556" y="203"/>
                  </a:lnTo>
                  <a:cubicBezTo>
                    <a:pt x="556" y="189"/>
                    <a:pt x="544" y="180"/>
                    <a:pt x="533" y="180"/>
                  </a:cubicBezTo>
                  <a:lnTo>
                    <a:pt x="389" y="180"/>
                  </a:lnTo>
                  <a:cubicBezTo>
                    <a:pt x="375" y="180"/>
                    <a:pt x="367" y="192"/>
                    <a:pt x="367" y="203"/>
                  </a:cubicBezTo>
                  <a:lnTo>
                    <a:pt x="367" y="257"/>
                  </a:lnTo>
                  <a:lnTo>
                    <a:pt x="367" y="262"/>
                  </a:lnTo>
                  <a:close/>
                  <a:moveTo>
                    <a:pt x="367" y="491"/>
                  </a:moveTo>
                  <a:lnTo>
                    <a:pt x="367" y="578"/>
                  </a:lnTo>
                  <a:cubicBezTo>
                    <a:pt x="367" y="592"/>
                    <a:pt x="378" y="601"/>
                    <a:pt x="389" y="601"/>
                  </a:cubicBezTo>
                  <a:lnTo>
                    <a:pt x="533" y="601"/>
                  </a:lnTo>
                  <a:cubicBezTo>
                    <a:pt x="547" y="601"/>
                    <a:pt x="556" y="590"/>
                    <a:pt x="556" y="578"/>
                  </a:cubicBezTo>
                  <a:lnTo>
                    <a:pt x="556" y="491"/>
                  </a:lnTo>
                  <a:lnTo>
                    <a:pt x="556" y="485"/>
                  </a:lnTo>
                  <a:lnTo>
                    <a:pt x="556" y="432"/>
                  </a:lnTo>
                  <a:cubicBezTo>
                    <a:pt x="556" y="417"/>
                    <a:pt x="544" y="409"/>
                    <a:pt x="533" y="409"/>
                  </a:cubicBezTo>
                  <a:lnTo>
                    <a:pt x="389" y="409"/>
                  </a:lnTo>
                  <a:cubicBezTo>
                    <a:pt x="375" y="409"/>
                    <a:pt x="367" y="420"/>
                    <a:pt x="367" y="432"/>
                  </a:cubicBezTo>
                  <a:lnTo>
                    <a:pt x="367" y="485"/>
                  </a:lnTo>
                  <a:lnTo>
                    <a:pt x="367" y="491"/>
                  </a:lnTo>
                  <a:close/>
                  <a:moveTo>
                    <a:pt x="146" y="262"/>
                  </a:moveTo>
                  <a:lnTo>
                    <a:pt x="146" y="350"/>
                  </a:lnTo>
                  <a:cubicBezTo>
                    <a:pt x="146" y="364"/>
                    <a:pt x="158" y="372"/>
                    <a:pt x="169" y="372"/>
                  </a:cubicBezTo>
                  <a:lnTo>
                    <a:pt x="313" y="372"/>
                  </a:lnTo>
                  <a:cubicBezTo>
                    <a:pt x="327" y="372"/>
                    <a:pt x="335" y="361"/>
                    <a:pt x="335" y="350"/>
                  </a:cubicBezTo>
                  <a:lnTo>
                    <a:pt x="335" y="262"/>
                  </a:lnTo>
                  <a:lnTo>
                    <a:pt x="335" y="257"/>
                  </a:lnTo>
                  <a:lnTo>
                    <a:pt x="335" y="203"/>
                  </a:lnTo>
                  <a:cubicBezTo>
                    <a:pt x="335" y="189"/>
                    <a:pt x="324" y="180"/>
                    <a:pt x="313" y="180"/>
                  </a:cubicBezTo>
                  <a:lnTo>
                    <a:pt x="169" y="180"/>
                  </a:lnTo>
                  <a:cubicBezTo>
                    <a:pt x="155" y="180"/>
                    <a:pt x="146" y="192"/>
                    <a:pt x="146" y="203"/>
                  </a:cubicBezTo>
                  <a:lnTo>
                    <a:pt x="146" y="257"/>
                  </a:lnTo>
                  <a:lnTo>
                    <a:pt x="146" y="262"/>
                  </a:lnTo>
                  <a:close/>
                  <a:moveTo>
                    <a:pt x="146" y="491"/>
                  </a:moveTo>
                  <a:lnTo>
                    <a:pt x="146" y="578"/>
                  </a:lnTo>
                  <a:cubicBezTo>
                    <a:pt x="146" y="592"/>
                    <a:pt x="158" y="601"/>
                    <a:pt x="169" y="601"/>
                  </a:cubicBezTo>
                  <a:lnTo>
                    <a:pt x="313" y="601"/>
                  </a:lnTo>
                  <a:cubicBezTo>
                    <a:pt x="327" y="601"/>
                    <a:pt x="335" y="590"/>
                    <a:pt x="335" y="578"/>
                  </a:cubicBezTo>
                  <a:lnTo>
                    <a:pt x="335" y="491"/>
                  </a:lnTo>
                  <a:lnTo>
                    <a:pt x="335" y="485"/>
                  </a:lnTo>
                  <a:lnTo>
                    <a:pt x="335" y="432"/>
                  </a:lnTo>
                  <a:cubicBezTo>
                    <a:pt x="335" y="417"/>
                    <a:pt x="324" y="409"/>
                    <a:pt x="313" y="409"/>
                  </a:cubicBezTo>
                  <a:lnTo>
                    <a:pt x="169" y="409"/>
                  </a:lnTo>
                  <a:cubicBezTo>
                    <a:pt x="155" y="409"/>
                    <a:pt x="146" y="420"/>
                    <a:pt x="146" y="432"/>
                  </a:cubicBezTo>
                  <a:lnTo>
                    <a:pt x="146" y="485"/>
                  </a:lnTo>
                  <a:lnTo>
                    <a:pt x="146" y="491"/>
                  </a:lnTo>
                  <a:close/>
                  <a:moveTo>
                    <a:pt x="773" y="793"/>
                  </a:moveTo>
                  <a:lnTo>
                    <a:pt x="773" y="635"/>
                  </a:lnTo>
                  <a:lnTo>
                    <a:pt x="146" y="635"/>
                  </a:lnTo>
                  <a:lnTo>
                    <a:pt x="146" y="793"/>
                  </a:lnTo>
                  <a:cubicBezTo>
                    <a:pt x="146" y="807"/>
                    <a:pt x="158" y="821"/>
                    <a:pt x="175" y="821"/>
                  </a:cubicBezTo>
                  <a:lnTo>
                    <a:pt x="745" y="821"/>
                  </a:lnTo>
                  <a:cubicBezTo>
                    <a:pt x="759" y="821"/>
                    <a:pt x="773" y="810"/>
                    <a:pt x="773" y="793"/>
                  </a:cubicBezTo>
                  <a:close/>
                  <a:moveTo>
                    <a:pt x="773" y="482"/>
                  </a:moveTo>
                  <a:lnTo>
                    <a:pt x="773" y="429"/>
                  </a:lnTo>
                  <a:cubicBezTo>
                    <a:pt x="773" y="415"/>
                    <a:pt x="762" y="406"/>
                    <a:pt x="750" y="406"/>
                  </a:cubicBezTo>
                  <a:lnTo>
                    <a:pt x="606" y="406"/>
                  </a:lnTo>
                  <a:cubicBezTo>
                    <a:pt x="592" y="406"/>
                    <a:pt x="584" y="417"/>
                    <a:pt x="584" y="429"/>
                  </a:cubicBezTo>
                  <a:lnTo>
                    <a:pt x="584" y="482"/>
                  </a:lnTo>
                  <a:lnTo>
                    <a:pt x="584" y="488"/>
                  </a:lnTo>
                  <a:lnTo>
                    <a:pt x="584" y="575"/>
                  </a:lnTo>
                  <a:cubicBezTo>
                    <a:pt x="584" y="590"/>
                    <a:pt x="595" y="598"/>
                    <a:pt x="606" y="598"/>
                  </a:cubicBezTo>
                  <a:lnTo>
                    <a:pt x="750" y="598"/>
                  </a:lnTo>
                  <a:cubicBezTo>
                    <a:pt x="764" y="598"/>
                    <a:pt x="773" y="587"/>
                    <a:pt x="773" y="575"/>
                  </a:cubicBezTo>
                  <a:lnTo>
                    <a:pt x="773" y="488"/>
                  </a:lnTo>
                  <a:lnTo>
                    <a:pt x="773" y="482"/>
                  </a:lnTo>
                  <a:close/>
                  <a:moveTo>
                    <a:pt x="773" y="257"/>
                  </a:moveTo>
                  <a:lnTo>
                    <a:pt x="773" y="203"/>
                  </a:lnTo>
                  <a:cubicBezTo>
                    <a:pt x="773" y="189"/>
                    <a:pt x="762" y="180"/>
                    <a:pt x="750" y="180"/>
                  </a:cubicBezTo>
                  <a:lnTo>
                    <a:pt x="606" y="180"/>
                  </a:lnTo>
                  <a:cubicBezTo>
                    <a:pt x="592" y="180"/>
                    <a:pt x="584" y="192"/>
                    <a:pt x="584" y="203"/>
                  </a:cubicBezTo>
                  <a:lnTo>
                    <a:pt x="584" y="257"/>
                  </a:lnTo>
                  <a:lnTo>
                    <a:pt x="584" y="262"/>
                  </a:lnTo>
                  <a:lnTo>
                    <a:pt x="584" y="350"/>
                  </a:lnTo>
                  <a:cubicBezTo>
                    <a:pt x="584" y="364"/>
                    <a:pt x="595" y="372"/>
                    <a:pt x="606" y="372"/>
                  </a:cubicBezTo>
                  <a:lnTo>
                    <a:pt x="750" y="372"/>
                  </a:lnTo>
                  <a:cubicBezTo>
                    <a:pt x="764" y="372"/>
                    <a:pt x="773" y="361"/>
                    <a:pt x="773" y="350"/>
                  </a:cubicBezTo>
                  <a:lnTo>
                    <a:pt x="773" y="262"/>
                  </a:lnTo>
                  <a:lnTo>
                    <a:pt x="773" y="25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6" name="Group 65">
            <a:extLst>
              <a:ext uri="{FF2B5EF4-FFF2-40B4-BE49-F238E27FC236}">
                <a16:creationId xmlns:a16="http://schemas.microsoft.com/office/drawing/2014/main" xmlns="" id="{CCFBE90D-BE1F-174F-9C3B-49EA7C6B59D9}"/>
              </a:ext>
            </a:extLst>
          </p:cNvPr>
          <p:cNvGrpSpPr/>
          <p:nvPr/>
        </p:nvGrpSpPr>
        <p:grpSpPr>
          <a:xfrm>
            <a:off x="10071698" y="2979480"/>
            <a:ext cx="502281" cy="548163"/>
            <a:chOff x="2505075" y="2108200"/>
            <a:chExt cx="330200" cy="360363"/>
          </a:xfrm>
          <a:solidFill>
            <a:schemeClr val="bg1"/>
          </a:solidFill>
        </p:grpSpPr>
        <p:sp>
          <p:nvSpPr>
            <p:cNvPr id="67" name="Freeform 44">
              <a:extLst>
                <a:ext uri="{FF2B5EF4-FFF2-40B4-BE49-F238E27FC236}">
                  <a16:creationId xmlns:a16="http://schemas.microsoft.com/office/drawing/2014/main" xmlns="" id="{D71BF131-289C-A644-8E86-4E9AF8F3DA87}"/>
                </a:ext>
              </a:extLst>
            </p:cNvPr>
            <p:cNvSpPr>
              <a:spLocks noChangeArrowheads="1"/>
            </p:cNvSpPr>
            <p:nvPr/>
          </p:nvSpPr>
          <p:spPr bwMode="auto">
            <a:xfrm>
              <a:off x="2743200" y="2357438"/>
              <a:ext cx="22225" cy="22225"/>
            </a:xfrm>
            <a:custGeom>
              <a:avLst/>
              <a:gdLst>
                <a:gd name="T0" fmla="*/ 62 w 63"/>
                <a:gd name="T1" fmla="*/ 31 h 63"/>
                <a:gd name="T2" fmla="*/ 58 w 63"/>
                <a:gd name="T3" fmla="*/ 47 h 63"/>
                <a:gd name="T4" fmla="*/ 46 w 63"/>
                <a:gd name="T5" fmla="*/ 58 h 63"/>
                <a:gd name="T6" fmla="*/ 31 w 63"/>
                <a:gd name="T7" fmla="*/ 62 h 63"/>
                <a:gd name="T8" fmla="*/ 15 w 63"/>
                <a:gd name="T9" fmla="*/ 58 h 63"/>
                <a:gd name="T10" fmla="*/ 4 w 63"/>
                <a:gd name="T11" fmla="*/ 47 h 63"/>
                <a:gd name="T12" fmla="*/ 0 w 63"/>
                <a:gd name="T13" fmla="*/ 31 h 63"/>
                <a:gd name="T14" fmla="*/ 4 w 63"/>
                <a:gd name="T15" fmla="*/ 16 h 63"/>
                <a:gd name="T16" fmla="*/ 15 w 63"/>
                <a:gd name="T17" fmla="*/ 4 h 63"/>
                <a:gd name="T18" fmla="*/ 31 w 63"/>
                <a:gd name="T19" fmla="*/ 0 h 63"/>
                <a:gd name="T20" fmla="*/ 46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1" y="55"/>
                    <a:pt x="46" y="58"/>
                  </a:cubicBezTo>
                  <a:cubicBezTo>
                    <a:pt x="41" y="61"/>
                    <a:pt x="37" y="62"/>
                    <a:pt x="31" y="62"/>
                  </a:cubicBezTo>
                  <a:cubicBezTo>
                    <a:pt x="25" y="62"/>
                    <a:pt x="20" y="61"/>
                    <a:pt x="15" y="58"/>
                  </a:cubicBezTo>
                  <a:cubicBezTo>
                    <a:pt x="10" y="55"/>
                    <a:pt x="7" y="52"/>
                    <a:pt x="4" y="47"/>
                  </a:cubicBezTo>
                  <a:cubicBezTo>
                    <a:pt x="1" y="42"/>
                    <a:pt x="0" y="37"/>
                    <a:pt x="0" y="31"/>
                  </a:cubicBezTo>
                  <a:cubicBezTo>
                    <a:pt x="0" y="25"/>
                    <a:pt x="1" y="20"/>
                    <a:pt x="4" y="16"/>
                  </a:cubicBezTo>
                  <a:cubicBezTo>
                    <a:pt x="7" y="11"/>
                    <a:pt x="10" y="7"/>
                    <a:pt x="15" y="4"/>
                  </a:cubicBezTo>
                  <a:cubicBezTo>
                    <a:pt x="20" y="1"/>
                    <a:pt x="25" y="0"/>
                    <a:pt x="31" y="0"/>
                  </a:cubicBezTo>
                  <a:cubicBezTo>
                    <a:pt x="37" y="0"/>
                    <a:pt x="41" y="1"/>
                    <a:pt x="46" y="4"/>
                  </a:cubicBezTo>
                  <a:cubicBezTo>
                    <a:pt x="51"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45">
              <a:extLst>
                <a:ext uri="{FF2B5EF4-FFF2-40B4-BE49-F238E27FC236}">
                  <a16:creationId xmlns:a16="http://schemas.microsoft.com/office/drawing/2014/main" xmlns="" id="{F092CE26-C5A2-4348-872A-0F6D2AA8D091}"/>
                </a:ext>
              </a:extLst>
            </p:cNvPr>
            <p:cNvSpPr>
              <a:spLocks noChangeArrowheads="1"/>
            </p:cNvSpPr>
            <p:nvPr/>
          </p:nvSpPr>
          <p:spPr bwMode="auto">
            <a:xfrm>
              <a:off x="2505075" y="2108200"/>
              <a:ext cx="330200" cy="360363"/>
            </a:xfrm>
            <a:custGeom>
              <a:avLst/>
              <a:gdLst>
                <a:gd name="T0" fmla="*/ 917 w 918"/>
                <a:gd name="T1" fmla="*/ 51 h 1003"/>
                <a:gd name="T2" fmla="*/ 866 w 918"/>
                <a:gd name="T3" fmla="*/ 1002 h 1003"/>
                <a:gd name="T4" fmla="*/ 0 w 918"/>
                <a:gd name="T5" fmla="*/ 951 h 1003"/>
                <a:gd name="T6" fmla="*/ 50 w 918"/>
                <a:gd name="T7" fmla="*/ 0 h 1003"/>
                <a:gd name="T8" fmla="*/ 367 w 918"/>
                <a:gd name="T9" fmla="*/ 262 h 1003"/>
                <a:gd name="T10" fmla="*/ 389 w 918"/>
                <a:gd name="T11" fmla="*/ 372 h 1003"/>
                <a:gd name="T12" fmla="*/ 556 w 918"/>
                <a:gd name="T13" fmla="*/ 350 h 1003"/>
                <a:gd name="T14" fmla="*/ 556 w 918"/>
                <a:gd name="T15" fmla="*/ 257 h 1003"/>
                <a:gd name="T16" fmla="*/ 533 w 918"/>
                <a:gd name="T17" fmla="*/ 180 h 1003"/>
                <a:gd name="T18" fmla="*/ 367 w 918"/>
                <a:gd name="T19" fmla="*/ 203 h 1003"/>
                <a:gd name="T20" fmla="*/ 367 w 918"/>
                <a:gd name="T21" fmla="*/ 262 h 1003"/>
                <a:gd name="T22" fmla="*/ 367 w 918"/>
                <a:gd name="T23" fmla="*/ 578 h 1003"/>
                <a:gd name="T24" fmla="*/ 533 w 918"/>
                <a:gd name="T25" fmla="*/ 601 h 1003"/>
                <a:gd name="T26" fmla="*/ 556 w 918"/>
                <a:gd name="T27" fmla="*/ 491 h 1003"/>
                <a:gd name="T28" fmla="*/ 556 w 918"/>
                <a:gd name="T29" fmla="*/ 432 h 1003"/>
                <a:gd name="T30" fmla="*/ 389 w 918"/>
                <a:gd name="T31" fmla="*/ 409 h 1003"/>
                <a:gd name="T32" fmla="*/ 367 w 918"/>
                <a:gd name="T33" fmla="*/ 485 h 1003"/>
                <a:gd name="T34" fmla="*/ 146 w 918"/>
                <a:gd name="T35" fmla="*/ 262 h 1003"/>
                <a:gd name="T36" fmla="*/ 169 w 918"/>
                <a:gd name="T37" fmla="*/ 372 h 1003"/>
                <a:gd name="T38" fmla="*/ 335 w 918"/>
                <a:gd name="T39" fmla="*/ 350 h 1003"/>
                <a:gd name="T40" fmla="*/ 335 w 918"/>
                <a:gd name="T41" fmla="*/ 257 h 1003"/>
                <a:gd name="T42" fmla="*/ 313 w 918"/>
                <a:gd name="T43" fmla="*/ 180 h 1003"/>
                <a:gd name="T44" fmla="*/ 146 w 918"/>
                <a:gd name="T45" fmla="*/ 203 h 1003"/>
                <a:gd name="T46" fmla="*/ 146 w 918"/>
                <a:gd name="T47" fmla="*/ 262 h 1003"/>
                <a:gd name="T48" fmla="*/ 146 w 918"/>
                <a:gd name="T49" fmla="*/ 578 h 1003"/>
                <a:gd name="T50" fmla="*/ 313 w 918"/>
                <a:gd name="T51" fmla="*/ 601 h 1003"/>
                <a:gd name="T52" fmla="*/ 335 w 918"/>
                <a:gd name="T53" fmla="*/ 491 h 1003"/>
                <a:gd name="T54" fmla="*/ 335 w 918"/>
                <a:gd name="T55" fmla="*/ 432 h 1003"/>
                <a:gd name="T56" fmla="*/ 169 w 918"/>
                <a:gd name="T57" fmla="*/ 409 h 1003"/>
                <a:gd name="T58" fmla="*/ 146 w 918"/>
                <a:gd name="T59" fmla="*/ 485 h 1003"/>
                <a:gd name="T60" fmla="*/ 773 w 918"/>
                <a:gd name="T61" fmla="*/ 793 h 1003"/>
                <a:gd name="T62" fmla="*/ 146 w 918"/>
                <a:gd name="T63" fmla="*/ 635 h 1003"/>
                <a:gd name="T64" fmla="*/ 175 w 918"/>
                <a:gd name="T65" fmla="*/ 821 h 1003"/>
                <a:gd name="T66" fmla="*/ 773 w 918"/>
                <a:gd name="T67" fmla="*/ 793 h 1003"/>
                <a:gd name="T68" fmla="*/ 773 w 918"/>
                <a:gd name="T69" fmla="*/ 429 h 1003"/>
                <a:gd name="T70" fmla="*/ 606 w 918"/>
                <a:gd name="T71" fmla="*/ 406 h 1003"/>
                <a:gd name="T72" fmla="*/ 584 w 918"/>
                <a:gd name="T73" fmla="*/ 482 h 1003"/>
                <a:gd name="T74" fmla="*/ 584 w 918"/>
                <a:gd name="T75" fmla="*/ 575 h 1003"/>
                <a:gd name="T76" fmla="*/ 750 w 918"/>
                <a:gd name="T77" fmla="*/ 598 h 1003"/>
                <a:gd name="T78" fmla="*/ 773 w 918"/>
                <a:gd name="T79" fmla="*/ 488 h 1003"/>
                <a:gd name="T80" fmla="*/ 773 w 918"/>
                <a:gd name="T81" fmla="*/ 257 h 1003"/>
                <a:gd name="T82" fmla="*/ 750 w 918"/>
                <a:gd name="T83" fmla="*/ 180 h 1003"/>
                <a:gd name="T84" fmla="*/ 584 w 918"/>
                <a:gd name="T85" fmla="*/ 203 h 1003"/>
                <a:gd name="T86" fmla="*/ 584 w 918"/>
                <a:gd name="T87" fmla="*/ 262 h 1003"/>
                <a:gd name="T88" fmla="*/ 606 w 918"/>
                <a:gd name="T89" fmla="*/ 372 h 1003"/>
                <a:gd name="T90" fmla="*/ 773 w 918"/>
                <a:gd name="T91" fmla="*/ 350 h 1003"/>
                <a:gd name="T92" fmla="*/ 773 w 918"/>
                <a:gd name="T93" fmla="*/ 25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8" h="1003">
                  <a:moveTo>
                    <a:pt x="866" y="0"/>
                  </a:moveTo>
                  <a:cubicBezTo>
                    <a:pt x="894" y="0"/>
                    <a:pt x="917" y="22"/>
                    <a:pt x="917" y="51"/>
                  </a:cubicBezTo>
                  <a:lnTo>
                    <a:pt x="917" y="951"/>
                  </a:lnTo>
                  <a:cubicBezTo>
                    <a:pt x="917" y="979"/>
                    <a:pt x="894" y="1002"/>
                    <a:pt x="866" y="1002"/>
                  </a:cubicBezTo>
                  <a:lnTo>
                    <a:pt x="50" y="1002"/>
                  </a:lnTo>
                  <a:cubicBezTo>
                    <a:pt x="22" y="1002"/>
                    <a:pt x="0" y="979"/>
                    <a:pt x="0" y="951"/>
                  </a:cubicBezTo>
                  <a:lnTo>
                    <a:pt x="0" y="51"/>
                  </a:lnTo>
                  <a:cubicBezTo>
                    <a:pt x="0" y="22"/>
                    <a:pt x="22" y="0"/>
                    <a:pt x="50" y="0"/>
                  </a:cubicBezTo>
                  <a:lnTo>
                    <a:pt x="866" y="0"/>
                  </a:lnTo>
                  <a:close/>
                  <a:moveTo>
                    <a:pt x="367" y="262"/>
                  </a:moveTo>
                  <a:lnTo>
                    <a:pt x="367" y="350"/>
                  </a:lnTo>
                  <a:cubicBezTo>
                    <a:pt x="367" y="364"/>
                    <a:pt x="378" y="372"/>
                    <a:pt x="389" y="372"/>
                  </a:cubicBezTo>
                  <a:lnTo>
                    <a:pt x="533" y="372"/>
                  </a:lnTo>
                  <a:cubicBezTo>
                    <a:pt x="547" y="372"/>
                    <a:pt x="556" y="361"/>
                    <a:pt x="556" y="350"/>
                  </a:cubicBezTo>
                  <a:lnTo>
                    <a:pt x="556" y="262"/>
                  </a:lnTo>
                  <a:lnTo>
                    <a:pt x="556" y="257"/>
                  </a:lnTo>
                  <a:lnTo>
                    <a:pt x="556" y="203"/>
                  </a:lnTo>
                  <a:cubicBezTo>
                    <a:pt x="556" y="189"/>
                    <a:pt x="544" y="180"/>
                    <a:pt x="533" y="180"/>
                  </a:cubicBezTo>
                  <a:lnTo>
                    <a:pt x="389" y="180"/>
                  </a:lnTo>
                  <a:cubicBezTo>
                    <a:pt x="375" y="180"/>
                    <a:pt x="367" y="192"/>
                    <a:pt x="367" y="203"/>
                  </a:cubicBezTo>
                  <a:lnTo>
                    <a:pt x="367" y="257"/>
                  </a:lnTo>
                  <a:lnTo>
                    <a:pt x="367" y="262"/>
                  </a:lnTo>
                  <a:close/>
                  <a:moveTo>
                    <a:pt x="367" y="491"/>
                  </a:moveTo>
                  <a:lnTo>
                    <a:pt x="367" y="578"/>
                  </a:lnTo>
                  <a:cubicBezTo>
                    <a:pt x="367" y="592"/>
                    <a:pt x="378" y="601"/>
                    <a:pt x="389" y="601"/>
                  </a:cubicBezTo>
                  <a:lnTo>
                    <a:pt x="533" y="601"/>
                  </a:lnTo>
                  <a:cubicBezTo>
                    <a:pt x="547" y="601"/>
                    <a:pt x="556" y="590"/>
                    <a:pt x="556" y="578"/>
                  </a:cubicBezTo>
                  <a:lnTo>
                    <a:pt x="556" y="491"/>
                  </a:lnTo>
                  <a:lnTo>
                    <a:pt x="556" y="485"/>
                  </a:lnTo>
                  <a:lnTo>
                    <a:pt x="556" y="432"/>
                  </a:lnTo>
                  <a:cubicBezTo>
                    <a:pt x="556" y="417"/>
                    <a:pt x="544" y="409"/>
                    <a:pt x="533" y="409"/>
                  </a:cubicBezTo>
                  <a:lnTo>
                    <a:pt x="389" y="409"/>
                  </a:lnTo>
                  <a:cubicBezTo>
                    <a:pt x="375" y="409"/>
                    <a:pt x="367" y="420"/>
                    <a:pt x="367" y="432"/>
                  </a:cubicBezTo>
                  <a:lnTo>
                    <a:pt x="367" y="485"/>
                  </a:lnTo>
                  <a:lnTo>
                    <a:pt x="367" y="491"/>
                  </a:lnTo>
                  <a:close/>
                  <a:moveTo>
                    <a:pt x="146" y="262"/>
                  </a:moveTo>
                  <a:lnTo>
                    <a:pt x="146" y="350"/>
                  </a:lnTo>
                  <a:cubicBezTo>
                    <a:pt x="146" y="364"/>
                    <a:pt x="158" y="372"/>
                    <a:pt x="169" y="372"/>
                  </a:cubicBezTo>
                  <a:lnTo>
                    <a:pt x="313" y="372"/>
                  </a:lnTo>
                  <a:cubicBezTo>
                    <a:pt x="327" y="372"/>
                    <a:pt x="335" y="361"/>
                    <a:pt x="335" y="350"/>
                  </a:cubicBezTo>
                  <a:lnTo>
                    <a:pt x="335" y="262"/>
                  </a:lnTo>
                  <a:lnTo>
                    <a:pt x="335" y="257"/>
                  </a:lnTo>
                  <a:lnTo>
                    <a:pt x="335" y="203"/>
                  </a:lnTo>
                  <a:cubicBezTo>
                    <a:pt x="335" y="189"/>
                    <a:pt x="324" y="180"/>
                    <a:pt x="313" y="180"/>
                  </a:cubicBezTo>
                  <a:lnTo>
                    <a:pt x="169" y="180"/>
                  </a:lnTo>
                  <a:cubicBezTo>
                    <a:pt x="155" y="180"/>
                    <a:pt x="146" y="192"/>
                    <a:pt x="146" y="203"/>
                  </a:cubicBezTo>
                  <a:lnTo>
                    <a:pt x="146" y="257"/>
                  </a:lnTo>
                  <a:lnTo>
                    <a:pt x="146" y="262"/>
                  </a:lnTo>
                  <a:close/>
                  <a:moveTo>
                    <a:pt x="146" y="491"/>
                  </a:moveTo>
                  <a:lnTo>
                    <a:pt x="146" y="578"/>
                  </a:lnTo>
                  <a:cubicBezTo>
                    <a:pt x="146" y="592"/>
                    <a:pt x="158" y="601"/>
                    <a:pt x="169" y="601"/>
                  </a:cubicBezTo>
                  <a:lnTo>
                    <a:pt x="313" y="601"/>
                  </a:lnTo>
                  <a:cubicBezTo>
                    <a:pt x="327" y="601"/>
                    <a:pt x="335" y="590"/>
                    <a:pt x="335" y="578"/>
                  </a:cubicBezTo>
                  <a:lnTo>
                    <a:pt x="335" y="491"/>
                  </a:lnTo>
                  <a:lnTo>
                    <a:pt x="335" y="485"/>
                  </a:lnTo>
                  <a:lnTo>
                    <a:pt x="335" y="432"/>
                  </a:lnTo>
                  <a:cubicBezTo>
                    <a:pt x="335" y="417"/>
                    <a:pt x="324" y="409"/>
                    <a:pt x="313" y="409"/>
                  </a:cubicBezTo>
                  <a:lnTo>
                    <a:pt x="169" y="409"/>
                  </a:lnTo>
                  <a:cubicBezTo>
                    <a:pt x="155" y="409"/>
                    <a:pt x="146" y="420"/>
                    <a:pt x="146" y="432"/>
                  </a:cubicBezTo>
                  <a:lnTo>
                    <a:pt x="146" y="485"/>
                  </a:lnTo>
                  <a:lnTo>
                    <a:pt x="146" y="491"/>
                  </a:lnTo>
                  <a:close/>
                  <a:moveTo>
                    <a:pt x="773" y="793"/>
                  </a:moveTo>
                  <a:lnTo>
                    <a:pt x="773" y="635"/>
                  </a:lnTo>
                  <a:lnTo>
                    <a:pt x="146" y="635"/>
                  </a:lnTo>
                  <a:lnTo>
                    <a:pt x="146" y="793"/>
                  </a:lnTo>
                  <a:cubicBezTo>
                    <a:pt x="146" y="807"/>
                    <a:pt x="158" y="821"/>
                    <a:pt x="175" y="821"/>
                  </a:cubicBezTo>
                  <a:lnTo>
                    <a:pt x="745" y="821"/>
                  </a:lnTo>
                  <a:cubicBezTo>
                    <a:pt x="759" y="821"/>
                    <a:pt x="773" y="810"/>
                    <a:pt x="773" y="793"/>
                  </a:cubicBezTo>
                  <a:close/>
                  <a:moveTo>
                    <a:pt x="773" y="482"/>
                  </a:moveTo>
                  <a:lnTo>
                    <a:pt x="773" y="429"/>
                  </a:lnTo>
                  <a:cubicBezTo>
                    <a:pt x="773" y="415"/>
                    <a:pt x="762" y="406"/>
                    <a:pt x="750" y="406"/>
                  </a:cubicBezTo>
                  <a:lnTo>
                    <a:pt x="606" y="406"/>
                  </a:lnTo>
                  <a:cubicBezTo>
                    <a:pt x="592" y="406"/>
                    <a:pt x="584" y="417"/>
                    <a:pt x="584" y="429"/>
                  </a:cubicBezTo>
                  <a:lnTo>
                    <a:pt x="584" y="482"/>
                  </a:lnTo>
                  <a:lnTo>
                    <a:pt x="584" y="488"/>
                  </a:lnTo>
                  <a:lnTo>
                    <a:pt x="584" y="575"/>
                  </a:lnTo>
                  <a:cubicBezTo>
                    <a:pt x="584" y="590"/>
                    <a:pt x="595" y="598"/>
                    <a:pt x="606" y="598"/>
                  </a:cubicBezTo>
                  <a:lnTo>
                    <a:pt x="750" y="598"/>
                  </a:lnTo>
                  <a:cubicBezTo>
                    <a:pt x="764" y="598"/>
                    <a:pt x="773" y="587"/>
                    <a:pt x="773" y="575"/>
                  </a:cubicBezTo>
                  <a:lnTo>
                    <a:pt x="773" y="488"/>
                  </a:lnTo>
                  <a:lnTo>
                    <a:pt x="773" y="482"/>
                  </a:lnTo>
                  <a:close/>
                  <a:moveTo>
                    <a:pt x="773" y="257"/>
                  </a:moveTo>
                  <a:lnTo>
                    <a:pt x="773" y="203"/>
                  </a:lnTo>
                  <a:cubicBezTo>
                    <a:pt x="773" y="189"/>
                    <a:pt x="762" y="180"/>
                    <a:pt x="750" y="180"/>
                  </a:cubicBezTo>
                  <a:lnTo>
                    <a:pt x="606" y="180"/>
                  </a:lnTo>
                  <a:cubicBezTo>
                    <a:pt x="592" y="180"/>
                    <a:pt x="584" y="192"/>
                    <a:pt x="584" y="203"/>
                  </a:cubicBezTo>
                  <a:lnTo>
                    <a:pt x="584" y="257"/>
                  </a:lnTo>
                  <a:lnTo>
                    <a:pt x="584" y="262"/>
                  </a:lnTo>
                  <a:lnTo>
                    <a:pt x="584" y="350"/>
                  </a:lnTo>
                  <a:cubicBezTo>
                    <a:pt x="584" y="364"/>
                    <a:pt x="595" y="372"/>
                    <a:pt x="606" y="372"/>
                  </a:cubicBezTo>
                  <a:lnTo>
                    <a:pt x="750" y="372"/>
                  </a:lnTo>
                  <a:cubicBezTo>
                    <a:pt x="764" y="372"/>
                    <a:pt x="773" y="361"/>
                    <a:pt x="773" y="350"/>
                  </a:cubicBezTo>
                  <a:lnTo>
                    <a:pt x="773" y="262"/>
                  </a:lnTo>
                  <a:lnTo>
                    <a:pt x="773" y="25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9" name="Rectangle 68">
            <a:extLst>
              <a:ext uri="{FF2B5EF4-FFF2-40B4-BE49-F238E27FC236}">
                <a16:creationId xmlns:a16="http://schemas.microsoft.com/office/drawing/2014/main" xmlns="" id="{E7FF1CEA-22D7-CA48-A788-ACE7B7FDAB49}"/>
              </a:ext>
            </a:extLst>
          </p:cNvPr>
          <p:cNvSpPr/>
          <p:nvPr/>
        </p:nvSpPr>
        <p:spPr>
          <a:xfrm>
            <a:off x="9021512" y="4975834"/>
            <a:ext cx="1276002" cy="400110"/>
          </a:xfrm>
          <a:prstGeom prst="rect">
            <a:avLst/>
          </a:prstGeom>
        </p:spPr>
        <p:txBody>
          <a:bodyPr wrap="square">
            <a:spAutoFit/>
          </a:bodyPr>
          <a:lstStyle/>
          <a:p>
            <a:pPr algn="ctr"/>
            <a:r>
              <a:rPr lang="en-US" sz="1000" dirty="0">
                <a:solidFill>
                  <a:srgbClr val="5F5F5F"/>
                </a:solidFill>
              </a:rPr>
              <a:t>Do not use unapproved colors</a:t>
            </a:r>
          </a:p>
        </p:txBody>
      </p:sp>
      <p:grpSp>
        <p:nvGrpSpPr>
          <p:cNvPr id="70" name="Group 69">
            <a:extLst>
              <a:ext uri="{FF2B5EF4-FFF2-40B4-BE49-F238E27FC236}">
                <a16:creationId xmlns:a16="http://schemas.microsoft.com/office/drawing/2014/main" xmlns="" id="{D9041915-3D43-464E-9BC4-F8E9052C5FD0}"/>
              </a:ext>
            </a:extLst>
          </p:cNvPr>
          <p:cNvGrpSpPr/>
          <p:nvPr/>
        </p:nvGrpSpPr>
        <p:grpSpPr>
          <a:xfrm>
            <a:off x="9408511" y="4434830"/>
            <a:ext cx="502281" cy="548163"/>
            <a:chOff x="2505075" y="2108200"/>
            <a:chExt cx="330200" cy="360363"/>
          </a:xfrm>
          <a:solidFill>
            <a:srgbClr val="0000FF"/>
          </a:solidFill>
        </p:grpSpPr>
        <p:sp>
          <p:nvSpPr>
            <p:cNvPr id="71" name="Freeform 44">
              <a:extLst>
                <a:ext uri="{FF2B5EF4-FFF2-40B4-BE49-F238E27FC236}">
                  <a16:creationId xmlns:a16="http://schemas.microsoft.com/office/drawing/2014/main" xmlns="" id="{CDF407C5-90BC-7E4A-A9A7-0F979FB63E27}"/>
                </a:ext>
              </a:extLst>
            </p:cNvPr>
            <p:cNvSpPr>
              <a:spLocks noChangeArrowheads="1"/>
            </p:cNvSpPr>
            <p:nvPr/>
          </p:nvSpPr>
          <p:spPr bwMode="auto">
            <a:xfrm>
              <a:off x="2743200" y="2357438"/>
              <a:ext cx="22225" cy="22225"/>
            </a:xfrm>
            <a:custGeom>
              <a:avLst/>
              <a:gdLst>
                <a:gd name="T0" fmla="*/ 62 w 63"/>
                <a:gd name="T1" fmla="*/ 31 h 63"/>
                <a:gd name="T2" fmla="*/ 58 w 63"/>
                <a:gd name="T3" fmla="*/ 47 h 63"/>
                <a:gd name="T4" fmla="*/ 46 w 63"/>
                <a:gd name="T5" fmla="*/ 58 h 63"/>
                <a:gd name="T6" fmla="*/ 31 w 63"/>
                <a:gd name="T7" fmla="*/ 62 h 63"/>
                <a:gd name="T8" fmla="*/ 15 w 63"/>
                <a:gd name="T9" fmla="*/ 58 h 63"/>
                <a:gd name="T10" fmla="*/ 4 w 63"/>
                <a:gd name="T11" fmla="*/ 47 h 63"/>
                <a:gd name="T12" fmla="*/ 0 w 63"/>
                <a:gd name="T13" fmla="*/ 31 h 63"/>
                <a:gd name="T14" fmla="*/ 4 w 63"/>
                <a:gd name="T15" fmla="*/ 16 h 63"/>
                <a:gd name="T16" fmla="*/ 15 w 63"/>
                <a:gd name="T17" fmla="*/ 4 h 63"/>
                <a:gd name="T18" fmla="*/ 31 w 63"/>
                <a:gd name="T19" fmla="*/ 0 h 63"/>
                <a:gd name="T20" fmla="*/ 46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1" y="55"/>
                    <a:pt x="46" y="58"/>
                  </a:cubicBezTo>
                  <a:cubicBezTo>
                    <a:pt x="41" y="61"/>
                    <a:pt x="37" y="62"/>
                    <a:pt x="31" y="62"/>
                  </a:cubicBezTo>
                  <a:cubicBezTo>
                    <a:pt x="25" y="62"/>
                    <a:pt x="20" y="61"/>
                    <a:pt x="15" y="58"/>
                  </a:cubicBezTo>
                  <a:cubicBezTo>
                    <a:pt x="10" y="55"/>
                    <a:pt x="7" y="52"/>
                    <a:pt x="4" y="47"/>
                  </a:cubicBezTo>
                  <a:cubicBezTo>
                    <a:pt x="1" y="42"/>
                    <a:pt x="0" y="37"/>
                    <a:pt x="0" y="31"/>
                  </a:cubicBezTo>
                  <a:cubicBezTo>
                    <a:pt x="0" y="25"/>
                    <a:pt x="1" y="20"/>
                    <a:pt x="4" y="16"/>
                  </a:cubicBezTo>
                  <a:cubicBezTo>
                    <a:pt x="7" y="11"/>
                    <a:pt x="10" y="7"/>
                    <a:pt x="15" y="4"/>
                  </a:cubicBezTo>
                  <a:cubicBezTo>
                    <a:pt x="20" y="1"/>
                    <a:pt x="25" y="0"/>
                    <a:pt x="31" y="0"/>
                  </a:cubicBezTo>
                  <a:cubicBezTo>
                    <a:pt x="37" y="0"/>
                    <a:pt x="41" y="1"/>
                    <a:pt x="46" y="4"/>
                  </a:cubicBezTo>
                  <a:cubicBezTo>
                    <a:pt x="51"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45">
              <a:extLst>
                <a:ext uri="{FF2B5EF4-FFF2-40B4-BE49-F238E27FC236}">
                  <a16:creationId xmlns:a16="http://schemas.microsoft.com/office/drawing/2014/main" xmlns="" id="{3A90A1A0-64B7-2D47-ABD4-359A04A5CC75}"/>
                </a:ext>
              </a:extLst>
            </p:cNvPr>
            <p:cNvSpPr>
              <a:spLocks noChangeArrowheads="1"/>
            </p:cNvSpPr>
            <p:nvPr/>
          </p:nvSpPr>
          <p:spPr bwMode="auto">
            <a:xfrm>
              <a:off x="2505075" y="2108200"/>
              <a:ext cx="330200" cy="360363"/>
            </a:xfrm>
            <a:custGeom>
              <a:avLst/>
              <a:gdLst>
                <a:gd name="T0" fmla="*/ 917 w 918"/>
                <a:gd name="T1" fmla="*/ 51 h 1003"/>
                <a:gd name="T2" fmla="*/ 866 w 918"/>
                <a:gd name="T3" fmla="*/ 1002 h 1003"/>
                <a:gd name="T4" fmla="*/ 0 w 918"/>
                <a:gd name="T5" fmla="*/ 951 h 1003"/>
                <a:gd name="T6" fmla="*/ 50 w 918"/>
                <a:gd name="T7" fmla="*/ 0 h 1003"/>
                <a:gd name="T8" fmla="*/ 367 w 918"/>
                <a:gd name="T9" fmla="*/ 262 h 1003"/>
                <a:gd name="T10" fmla="*/ 389 w 918"/>
                <a:gd name="T11" fmla="*/ 372 h 1003"/>
                <a:gd name="T12" fmla="*/ 556 w 918"/>
                <a:gd name="T13" fmla="*/ 350 h 1003"/>
                <a:gd name="T14" fmla="*/ 556 w 918"/>
                <a:gd name="T15" fmla="*/ 257 h 1003"/>
                <a:gd name="T16" fmla="*/ 533 w 918"/>
                <a:gd name="T17" fmla="*/ 180 h 1003"/>
                <a:gd name="T18" fmla="*/ 367 w 918"/>
                <a:gd name="T19" fmla="*/ 203 h 1003"/>
                <a:gd name="T20" fmla="*/ 367 w 918"/>
                <a:gd name="T21" fmla="*/ 262 h 1003"/>
                <a:gd name="T22" fmla="*/ 367 w 918"/>
                <a:gd name="T23" fmla="*/ 578 h 1003"/>
                <a:gd name="T24" fmla="*/ 533 w 918"/>
                <a:gd name="T25" fmla="*/ 601 h 1003"/>
                <a:gd name="T26" fmla="*/ 556 w 918"/>
                <a:gd name="T27" fmla="*/ 491 h 1003"/>
                <a:gd name="T28" fmla="*/ 556 w 918"/>
                <a:gd name="T29" fmla="*/ 432 h 1003"/>
                <a:gd name="T30" fmla="*/ 389 w 918"/>
                <a:gd name="T31" fmla="*/ 409 h 1003"/>
                <a:gd name="T32" fmla="*/ 367 w 918"/>
                <a:gd name="T33" fmla="*/ 485 h 1003"/>
                <a:gd name="T34" fmla="*/ 146 w 918"/>
                <a:gd name="T35" fmla="*/ 262 h 1003"/>
                <a:gd name="T36" fmla="*/ 169 w 918"/>
                <a:gd name="T37" fmla="*/ 372 h 1003"/>
                <a:gd name="T38" fmla="*/ 335 w 918"/>
                <a:gd name="T39" fmla="*/ 350 h 1003"/>
                <a:gd name="T40" fmla="*/ 335 w 918"/>
                <a:gd name="T41" fmla="*/ 257 h 1003"/>
                <a:gd name="T42" fmla="*/ 313 w 918"/>
                <a:gd name="T43" fmla="*/ 180 h 1003"/>
                <a:gd name="T44" fmla="*/ 146 w 918"/>
                <a:gd name="T45" fmla="*/ 203 h 1003"/>
                <a:gd name="T46" fmla="*/ 146 w 918"/>
                <a:gd name="T47" fmla="*/ 262 h 1003"/>
                <a:gd name="T48" fmla="*/ 146 w 918"/>
                <a:gd name="T49" fmla="*/ 578 h 1003"/>
                <a:gd name="T50" fmla="*/ 313 w 918"/>
                <a:gd name="T51" fmla="*/ 601 h 1003"/>
                <a:gd name="T52" fmla="*/ 335 w 918"/>
                <a:gd name="T53" fmla="*/ 491 h 1003"/>
                <a:gd name="T54" fmla="*/ 335 w 918"/>
                <a:gd name="T55" fmla="*/ 432 h 1003"/>
                <a:gd name="T56" fmla="*/ 169 w 918"/>
                <a:gd name="T57" fmla="*/ 409 h 1003"/>
                <a:gd name="T58" fmla="*/ 146 w 918"/>
                <a:gd name="T59" fmla="*/ 485 h 1003"/>
                <a:gd name="T60" fmla="*/ 773 w 918"/>
                <a:gd name="T61" fmla="*/ 793 h 1003"/>
                <a:gd name="T62" fmla="*/ 146 w 918"/>
                <a:gd name="T63" fmla="*/ 635 h 1003"/>
                <a:gd name="T64" fmla="*/ 175 w 918"/>
                <a:gd name="T65" fmla="*/ 821 h 1003"/>
                <a:gd name="T66" fmla="*/ 773 w 918"/>
                <a:gd name="T67" fmla="*/ 793 h 1003"/>
                <a:gd name="T68" fmla="*/ 773 w 918"/>
                <a:gd name="T69" fmla="*/ 429 h 1003"/>
                <a:gd name="T70" fmla="*/ 606 w 918"/>
                <a:gd name="T71" fmla="*/ 406 h 1003"/>
                <a:gd name="T72" fmla="*/ 584 w 918"/>
                <a:gd name="T73" fmla="*/ 482 h 1003"/>
                <a:gd name="T74" fmla="*/ 584 w 918"/>
                <a:gd name="T75" fmla="*/ 575 h 1003"/>
                <a:gd name="T76" fmla="*/ 750 w 918"/>
                <a:gd name="T77" fmla="*/ 598 h 1003"/>
                <a:gd name="T78" fmla="*/ 773 w 918"/>
                <a:gd name="T79" fmla="*/ 488 h 1003"/>
                <a:gd name="T80" fmla="*/ 773 w 918"/>
                <a:gd name="T81" fmla="*/ 257 h 1003"/>
                <a:gd name="T82" fmla="*/ 750 w 918"/>
                <a:gd name="T83" fmla="*/ 180 h 1003"/>
                <a:gd name="T84" fmla="*/ 584 w 918"/>
                <a:gd name="T85" fmla="*/ 203 h 1003"/>
                <a:gd name="T86" fmla="*/ 584 w 918"/>
                <a:gd name="T87" fmla="*/ 262 h 1003"/>
                <a:gd name="T88" fmla="*/ 606 w 918"/>
                <a:gd name="T89" fmla="*/ 372 h 1003"/>
                <a:gd name="T90" fmla="*/ 773 w 918"/>
                <a:gd name="T91" fmla="*/ 350 h 1003"/>
                <a:gd name="T92" fmla="*/ 773 w 918"/>
                <a:gd name="T93" fmla="*/ 25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8" h="1003">
                  <a:moveTo>
                    <a:pt x="866" y="0"/>
                  </a:moveTo>
                  <a:cubicBezTo>
                    <a:pt x="894" y="0"/>
                    <a:pt x="917" y="22"/>
                    <a:pt x="917" y="51"/>
                  </a:cubicBezTo>
                  <a:lnTo>
                    <a:pt x="917" y="951"/>
                  </a:lnTo>
                  <a:cubicBezTo>
                    <a:pt x="917" y="979"/>
                    <a:pt x="894" y="1002"/>
                    <a:pt x="866" y="1002"/>
                  </a:cubicBezTo>
                  <a:lnTo>
                    <a:pt x="50" y="1002"/>
                  </a:lnTo>
                  <a:cubicBezTo>
                    <a:pt x="22" y="1002"/>
                    <a:pt x="0" y="979"/>
                    <a:pt x="0" y="951"/>
                  </a:cubicBezTo>
                  <a:lnTo>
                    <a:pt x="0" y="51"/>
                  </a:lnTo>
                  <a:cubicBezTo>
                    <a:pt x="0" y="22"/>
                    <a:pt x="22" y="0"/>
                    <a:pt x="50" y="0"/>
                  </a:cubicBezTo>
                  <a:lnTo>
                    <a:pt x="866" y="0"/>
                  </a:lnTo>
                  <a:close/>
                  <a:moveTo>
                    <a:pt x="367" y="262"/>
                  </a:moveTo>
                  <a:lnTo>
                    <a:pt x="367" y="350"/>
                  </a:lnTo>
                  <a:cubicBezTo>
                    <a:pt x="367" y="364"/>
                    <a:pt x="378" y="372"/>
                    <a:pt x="389" y="372"/>
                  </a:cubicBezTo>
                  <a:lnTo>
                    <a:pt x="533" y="372"/>
                  </a:lnTo>
                  <a:cubicBezTo>
                    <a:pt x="547" y="372"/>
                    <a:pt x="556" y="361"/>
                    <a:pt x="556" y="350"/>
                  </a:cubicBezTo>
                  <a:lnTo>
                    <a:pt x="556" y="262"/>
                  </a:lnTo>
                  <a:lnTo>
                    <a:pt x="556" y="257"/>
                  </a:lnTo>
                  <a:lnTo>
                    <a:pt x="556" y="203"/>
                  </a:lnTo>
                  <a:cubicBezTo>
                    <a:pt x="556" y="189"/>
                    <a:pt x="544" y="180"/>
                    <a:pt x="533" y="180"/>
                  </a:cubicBezTo>
                  <a:lnTo>
                    <a:pt x="389" y="180"/>
                  </a:lnTo>
                  <a:cubicBezTo>
                    <a:pt x="375" y="180"/>
                    <a:pt x="367" y="192"/>
                    <a:pt x="367" y="203"/>
                  </a:cubicBezTo>
                  <a:lnTo>
                    <a:pt x="367" y="257"/>
                  </a:lnTo>
                  <a:lnTo>
                    <a:pt x="367" y="262"/>
                  </a:lnTo>
                  <a:close/>
                  <a:moveTo>
                    <a:pt x="367" y="491"/>
                  </a:moveTo>
                  <a:lnTo>
                    <a:pt x="367" y="578"/>
                  </a:lnTo>
                  <a:cubicBezTo>
                    <a:pt x="367" y="592"/>
                    <a:pt x="378" y="601"/>
                    <a:pt x="389" y="601"/>
                  </a:cubicBezTo>
                  <a:lnTo>
                    <a:pt x="533" y="601"/>
                  </a:lnTo>
                  <a:cubicBezTo>
                    <a:pt x="547" y="601"/>
                    <a:pt x="556" y="590"/>
                    <a:pt x="556" y="578"/>
                  </a:cubicBezTo>
                  <a:lnTo>
                    <a:pt x="556" y="491"/>
                  </a:lnTo>
                  <a:lnTo>
                    <a:pt x="556" y="485"/>
                  </a:lnTo>
                  <a:lnTo>
                    <a:pt x="556" y="432"/>
                  </a:lnTo>
                  <a:cubicBezTo>
                    <a:pt x="556" y="417"/>
                    <a:pt x="544" y="409"/>
                    <a:pt x="533" y="409"/>
                  </a:cubicBezTo>
                  <a:lnTo>
                    <a:pt x="389" y="409"/>
                  </a:lnTo>
                  <a:cubicBezTo>
                    <a:pt x="375" y="409"/>
                    <a:pt x="367" y="420"/>
                    <a:pt x="367" y="432"/>
                  </a:cubicBezTo>
                  <a:lnTo>
                    <a:pt x="367" y="485"/>
                  </a:lnTo>
                  <a:lnTo>
                    <a:pt x="367" y="491"/>
                  </a:lnTo>
                  <a:close/>
                  <a:moveTo>
                    <a:pt x="146" y="262"/>
                  </a:moveTo>
                  <a:lnTo>
                    <a:pt x="146" y="350"/>
                  </a:lnTo>
                  <a:cubicBezTo>
                    <a:pt x="146" y="364"/>
                    <a:pt x="158" y="372"/>
                    <a:pt x="169" y="372"/>
                  </a:cubicBezTo>
                  <a:lnTo>
                    <a:pt x="313" y="372"/>
                  </a:lnTo>
                  <a:cubicBezTo>
                    <a:pt x="327" y="372"/>
                    <a:pt x="335" y="361"/>
                    <a:pt x="335" y="350"/>
                  </a:cubicBezTo>
                  <a:lnTo>
                    <a:pt x="335" y="262"/>
                  </a:lnTo>
                  <a:lnTo>
                    <a:pt x="335" y="257"/>
                  </a:lnTo>
                  <a:lnTo>
                    <a:pt x="335" y="203"/>
                  </a:lnTo>
                  <a:cubicBezTo>
                    <a:pt x="335" y="189"/>
                    <a:pt x="324" y="180"/>
                    <a:pt x="313" y="180"/>
                  </a:cubicBezTo>
                  <a:lnTo>
                    <a:pt x="169" y="180"/>
                  </a:lnTo>
                  <a:cubicBezTo>
                    <a:pt x="155" y="180"/>
                    <a:pt x="146" y="192"/>
                    <a:pt x="146" y="203"/>
                  </a:cubicBezTo>
                  <a:lnTo>
                    <a:pt x="146" y="257"/>
                  </a:lnTo>
                  <a:lnTo>
                    <a:pt x="146" y="262"/>
                  </a:lnTo>
                  <a:close/>
                  <a:moveTo>
                    <a:pt x="146" y="491"/>
                  </a:moveTo>
                  <a:lnTo>
                    <a:pt x="146" y="578"/>
                  </a:lnTo>
                  <a:cubicBezTo>
                    <a:pt x="146" y="592"/>
                    <a:pt x="158" y="601"/>
                    <a:pt x="169" y="601"/>
                  </a:cubicBezTo>
                  <a:lnTo>
                    <a:pt x="313" y="601"/>
                  </a:lnTo>
                  <a:cubicBezTo>
                    <a:pt x="327" y="601"/>
                    <a:pt x="335" y="590"/>
                    <a:pt x="335" y="578"/>
                  </a:cubicBezTo>
                  <a:lnTo>
                    <a:pt x="335" y="491"/>
                  </a:lnTo>
                  <a:lnTo>
                    <a:pt x="335" y="485"/>
                  </a:lnTo>
                  <a:lnTo>
                    <a:pt x="335" y="432"/>
                  </a:lnTo>
                  <a:cubicBezTo>
                    <a:pt x="335" y="417"/>
                    <a:pt x="324" y="409"/>
                    <a:pt x="313" y="409"/>
                  </a:cubicBezTo>
                  <a:lnTo>
                    <a:pt x="169" y="409"/>
                  </a:lnTo>
                  <a:cubicBezTo>
                    <a:pt x="155" y="409"/>
                    <a:pt x="146" y="420"/>
                    <a:pt x="146" y="432"/>
                  </a:cubicBezTo>
                  <a:lnTo>
                    <a:pt x="146" y="485"/>
                  </a:lnTo>
                  <a:lnTo>
                    <a:pt x="146" y="491"/>
                  </a:lnTo>
                  <a:close/>
                  <a:moveTo>
                    <a:pt x="773" y="793"/>
                  </a:moveTo>
                  <a:lnTo>
                    <a:pt x="773" y="635"/>
                  </a:lnTo>
                  <a:lnTo>
                    <a:pt x="146" y="635"/>
                  </a:lnTo>
                  <a:lnTo>
                    <a:pt x="146" y="793"/>
                  </a:lnTo>
                  <a:cubicBezTo>
                    <a:pt x="146" y="807"/>
                    <a:pt x="158" y="821"/>
                    <a:pt x="175" y="821"/>
                  </a:cubicBezTo>
                  <a:lnTo>
                    <a:pt x="745" y="821"/>
                  </a:lnTo>
                  <a:cubicBezTo>
                    <a:pt x="759" y="821"/>
                    <a:pt x="773" y="810"/>
                    <a:pt x="773" y="793"/>
                  </a:cubicBezTo>
                  <a:close/>
                  <a:moveTo>
                    <a:pt x="773" y="482"/>
                  </a:moveTo>
                  <a:lnTo>
                    <a:pt x="773" y="429"/>
                  </a:lnTo>
                  <a:cubicBezTo>
                    <a:pt x="773" y="415"/>
                    <a:pt x="762" y="406"/>
                    <a:pt x="750" y="406"/>
                  </a:cubicBezTo>
                  <a:lnTo>
                    <a:pt x="606" y="406"/>
                  </a:lnTo>
                  <a:cubicBezTo>
                    <a:pt x="592" y="406"/>
                    <a:pt x="584" y="417"/>
                    <a:pt x="584" y="429"/>
                  </a:cubicBezTo>
                  <a:lnTo>
                    <a:pt x="584" y="482"/>
                  </a:lnTo>
                  <a:lnTo>
                    <a:pt x="584" y="488"/>
                  </a:lnTo>
                  <a:lnTo>
                    <a:pt x="584" y="575"/>
                  </a:lnTo>
                  <a:cubicBezTo>
                    <a:pt x="584" y="590"/>
                    <a:pt x="595" y="598"/>
                    <a:pt x="606" y="598"/>
                  </a:cubicBezTo>
                  <a:lnTo>
                    <a:pt x="750" y="598"/>
                  </a:lnTo>
                  <a:cubicBezTo>
                    <a:pt x="764" y="598"/>
                    <a:pt x="773" y="587"/>
                    <a:pt x="773" y="575"/>
                  </a:cubicBezTo>
                  <a:lnTo>
                    <a:pt x="773" y="488"/>
                  </a:lnTo>
                  <a:lnTo>
                    <a:pt x="773" y="482"/>
                  </a:lnTo>
                  <a:close/>
                  <a:moveTo>
                    <a:pt x="773" y="257"/>
                  </a:moveTo>
                  <a:lnTo>
                    <a:pt x="773" y="203"/>
                  </a:lnTo>
                  <a:cubicBezTo>
                    <a:pt x="773" y="189"/>
                    <a:pt x="762" y="180"/>
                    <a:pt x="750" y="180"/>
                  </a:cubicBezTo>
                  <a:lnTo>
                    <a:pt x="606" y="180"/>
                  </a:lnTo>
                  <a:cubicBezTo>
                    <a:pt x="592" y="180"/>
                    <a:pt x="584" y="192"/>
                    <a:pt x="584" y="203"/>
                  </a:cubicBezTo>
                  <a:lnTo>
                    <a:pt x="584" y="257"/>
                  </a:lnTo>
                  <a:lnTo>
                    <a:pt x="584" y="262"/>
                  </a:lnTo>
                  <a:lnTo>
                    <a:pt x="584" y="350"/>
                  </a:lnTo>
                  <a:cubicBezTo>
                    <a:pt x="584" y="364"/>
                    <a:pt x="595" y="372"/>
                    <a:pt x="606" y="372"/>
                  </a:cubicBezTo>
                  <a:lnTo>
                    <a:pt x="750" y="372"/>
                  </a:lnTo>
                  <a:cubicBezTo>
                    <a:pt x="764" y="372"/>
                    <a:pt x="773" y="361"/>
                    <a:pt x="773" y="350"/>
                  </a:cubicBezTo>
                  <a:lnTo>
                    <a:pt x="773" y="262"/>
                  </a:lnTo>
                  <a:lnTo>
                    <a:pt x="773" y="25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73" name="Freeform 44">
            <a:extLst>
              <a:ext uri="{FF2B5EF4-FFF2-40B4-BE49-F238E27FC236}">
                <a16:creationId xmlns:a16="http://schemas.microsoft.com/office/drawing/2014/main" xmlns="" id="{4B6EB08D-BD99-4E46-9E42-501BCFFC23DC}"/>
              </a:ext>
            </a:extLst>
          </p:cNvPr>
          <p:cNvSpPr>
            <a:spLocks noChangeArrowheads="1"/>
          </p:cNvSpPr>
          <p:nvPr/>
        </p:nvSpPr>
        <p:spPr bwMode="auto">
          <a:xfrm>
            <a:off x="11211930" y="4813956"/>
            <a:ext cx="33807" cy="33807"/>
          </a:xfrm>
          <a:custGeom>
            <a:avLst/>
            <a:gdLst>
              <a:gd name="T0" fmla="*/ 62 w 63"/>
              <a:gd name="T1" fmla="*/ 31 h 63"/>
              <a:gd name="T2" fmla="*/ 58 w 63"/>
              <a:gd name="T3" fmla="*/ 47 h 63"/>
              <a:gd name="T4" fmla="*/ 46 w 63"/>
              <a:gd name="T5" fmla="*/ 58 h 63"/>
              <a:gd name="T6" fmla="*/ 31 w 63"/>
              <a:gd name="T7" fmla="*/ 62 h 63"/>
              <a:gd name="T8" fmla="*/ 15 w 63"/>
              <a:gd name="T9" fmla="*/ 58 h 63"/>
              <a:gd name="T10" fmla="*/ 4 w 63"/>
              <a:gd name="T11" fmla="*/ 47 h 63"/>
              <a:gd name="T12" fmla="*/ 0 w 63"/>
              <a:gd name="T13" fmla="*/ 31 h 63"/>
              <a:gd name="T14" fmla="*/ 4 w 63"/>
              <a:gd name="T15" fmla="*/ 16 h 63"/>
              <a:gd name="T16" fmla="*/ 15 w 63"/>
              <a:gd name="T17" fmla="*/ 4 h 63"/>
              <a:gd name="T18" fmla="*/ 31 w 63"/>
              <a:gd name="T19" fmla="*/ 0 h 63"/>
              <a:gd name="T20" fmla="*/ 46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1" y="55"/>
                  <a:pt x="46" y="58"/>
                </a:cubicBezTo>
                <a:cubicBezTo>
                  <a:pt x="41" y="61"/>
                  <a:pt x="37" y="62"/>
                  <a:pt x="31" y="62"/>
                </a:cubicBezTo>
                <a:cubicBezTo>
                  <a:pt x="25" y="62"/>
                  <a:pt x="20" y="61"/>
                  <a:pt x="15" y="58"/>
                </a:cubicBezTo>
                <a:cubicBezTo>
                  <a:pt x="10" y="55"/>
                  <a:pt x="7" y="52"/>
                  <a:pt x="4" y="47"/>
                </a:cubicBezTo>
                <a:cubicBezTo>
                  <a:pt x="1" y="42"/>
                  <a:pt x="0" y="37"/>
                  <a:pt x="0" y="31"/>
                </a:cubicBezTo>
                <a:cubicBezTo>
                  <a:pt x="0" y="25"/>
                  <a:pt x="1" y="20"/>
                  <a:pt x="4" y="16"/>
                </a:cubicBezTo>
                <a:cubicBezTo>
                  <a:pt x="7" y="11"/>
                  <a:pt x="10" y="7"/>
                  <a:pt x="15" y="4"/>
                </a:cubicBezTo>
                <a:cubicBezTo>
                  <a:pt x="20" y="1"/>
                  <a:pt x="25" y="0"/>
                  <a:pt x="31" y="0"/>
                </a:cubicBezTo>
                <a:cubicBezTo>
                  <a:pt x="37" y="0"/>
                  <a:pt x="41" y="1"/>
                  <a:pt x="46" y="4"/>
                </a:cubicBezTo>
                <a:cubicBezTo>
                  <a:pt x="51" y="7"/>
                  <a:pt x="55" y="11"/>
                  <a:pt x="58" y="16"/>
                </a:cubicBezTo>
                <a:cubicBezTo>
                  <a:pt x="61" y="20"/>
                  <a:pt x="62" y="25"/>
                  <a:pt x="62" y="31"/>
                </a:cubicBezTo>
              </a:path>
            </a:pathLst>
          </a:custGeom>
          <a:solidFill>
            <a:schemeClr val="tx2"/>
          </a:solidFill>
          <a:ln>
            <a:noFill/>
          </a:ln>
          <a:effectLst/>
          <a:extLst/>
        </p:spPr>
        <p:txBody>
          <a:bodyPr wrap="none" anchor="ctr"/>
          <a:lstStyle/>
          <a:p>
            <a:endParaRPr lang="en-US"/>
          </a:p>
        </p:txBody>
      </p:sp>
      <p:sp>
        <p:nvSpPr>
          <p:cNvPr id="74" name="Freeform 45">
            <a:extLst>
              <a:ext uri="{FF2B5EF4-FFF2-40B4-BE49-F238E27FC236}">
                <a16:creationId xmlns:a16="http://schemas.microsoft.com/office/drawing/2014/main" xmlns="" id="{88F8EF50-B375-E84E-9329-719D31705216}"/>
              </a:ext>
            </a:extLst>
          </p:cNvPr>
          <p:cNvSpPr>
            <a:spLocks noChangeArrowheads="1"/>
          </p:cNvSpPr>
          <p:nvPr/>
        </p:nvSpPr>
        <p:spPr bwMode="auto">
          <a:xfrm>
            <a:off x="10849708" y="4434830"/>
            <a:ext cx="502281" cy="548163"/>
          </a:xfrm>
          <a:custGeom>
            <a:avLst/>
            <a:gdLst>
              <a:gd name="T0" fmla="*/ 917 w 918"/>
              <a:gd name="T1" fmla="*/ 51 h 1003"/>
              <a:gd name="T2" fmla="*/ 866 w 918"/>
              <a:gd name="T3" fmla="*/ 1002 h 1003"/>
              <a:gd name="T4" fmla="*/ 0 w 918"/>
              <a:gd name="T5" fmla="*/ 951 h 1003"/>
              <a:gd name="T6" fmla="*/ 50 w 918"/>
              <a:gd name="T7" fmla="*/ 0 h 1003"/>
              <a:gd name="T8" fmla="*/ 367 w 918"/>
              <a:gd name="T9" fmla="*/ 262 h 1003"/>
              <a:gd name="T10" fmla="*/ 389 w 918"/>
              <a:gd name="T11" fmla="*/ 372 h 1003"/>
              <a:gd name="T12" fmla="*/ 556 w 918"/>
              <a:gd name="T13" fmla="*/ 350 h 1003"/>
              <a:gd name="T14" fmla="*/ 556 w 918"/>
              <a:gd name="T15" fmla="*/ 257 h 1003"/>
              <a:gd name="T16" fmla="*/ 533 w 918"/>
              <a:gd name="T17" fmla="*/ 180 h 1003"/>
              <a:gd name="T18" fmla="*/ 367 w 918"/>
              <a:gd name="T19" fmla="*/ 203 h 1003"/>
              <a:gd name="T20" fmla="*/ 367 w 918"/>
              <a:gd name="T21" fmla="*/ 262 h 1003"/>
              <a:gd name="T22" fmla="*/ 367 w 918"/>
              <a:gd name="T23" fmla="*/ 578 h 1003"/>
              <a:gd name="T24" fmla="*/ 533 w 918"/>
              <a:gd name="T25" fmla="*/ 601 h 1003"/>
              <a:gd name="T26" fmla="*/ 556 w 918"/>
              <a:gd name="T27" fmla="*/ 491 h 1003"/>
              <a:gd name="T28" fmla="*/ 556 w 918"/>
              <a:gd name="T29" fmla="*/ 432 h 1003"/>
              <a:gd name="T30" fmla="*/ 389 w 918"/>
              <a:gd name="T31" fmla="*/ 409 h 1003"/>
              <a:gd name="T32" fmla="*/ 367 w 918"/>
              <a:gd name="T33" fmla="*/ 485 h 1003"/>
              <a:gd name="T34" fmla="*/ 146 w 918"/>
              <a:gd name="T35" fmla="*/ 262 h 1003"/>
              <a:gd name="T36" fmla="*/ 169 w 918"/>
              <a:gd name="T37" fmla="*/ 372 h 1003"/>
              <a:gd name="T38" fmla="*/ 335 w 918"/>
              <a:gd name="T39" fmla="*/ 350 h 1003"/>
              <a:gd name="T40" fmla="*/ 335 w 918"/>
              <a:gd name="T41" fmla="*/ 257 h 1003"/>
              <a:gd name="T42" fmla="*/ 313 w 918"/>
              <a:gd name="T43" fmla="*/ 180 h 1003"/>
              <a:gd name="T44" fmla="*/ 146 w 918"/>
              <a:gd name="T45" fmla="*/ 203 h 1003"/>
              <a:gd name="T46" fmla="*/ 146 w 918"/>
              <a:gd name="T47" fmla="*/ 262 h 1003"/>
              <a:gd name="T48" fmla="*/ 146 w 918"/>
              <a:gd name="T49" fmla="*/ 578 h 1003"/>
              <a:gd name="T50" fmla="*/ 313 w 918"/>
              <a:gd name="T51" fmla="*/ 601 h 1003"/>
              <a:gd name="T52" fmla="*/ 335 w 918"/>
              <a:gd name="T53" fmla="*/ 491 h 1003"/>
              <a:gd name="T54" fmla="*/ 335 w 918"/>
              <a:gd name="T55" fmla="*/ 432 h 1003"/>
              <a:gd name="T56" fmla="*/ 169 w 918"/>
              <a:gd name="T57" fmla="*/ 409 h 1003"/>
              <a:gd name="T58" fmla="*/ 146 w 918"/>
              <a:gd name="T59" fmla="*/ 485 h 1003"/>
              <a:gd name="T60" fmla="*/ 773 w 918"/>
              <a:gd name="T61" fmla="*/ 793 h 1003"/>
              <a:gd name="T62" fmla="*/ 146 w 918"/>
              <a:gd name="T63" fmla="*/ 635 h 1003"/>
              <a:gd name="T64" fmla="*/ 175 w 918"/>
              <a:gd name="T65" fmla="*/ 821 h 1003"/>
              <a:gd name="T66" fmla="*/ 773 w 918"/>
              <a:gd name="T67" fmla="*/ 793 h 1003"/>
              <a:gd name="T68" fmla="*/ 773 w 918"/>
              <a:gd name="T69" fmla="*/ 429 h 1003"/>
              <a:gd name="T70" fmla="*/ 606 w 918"/>
              <a:gd name="T71" fmla="*/ 406 h 1003"/>
              <a:gd name="T72" fmla="*/ 584 w 918"/>
              <a:gd name="T73" fmla="*/ 482 h 1003"/>
              <a:gd name="T74" fmla="*/ 584 w 918"/>
              <a:gd name="T75" fmla="*/ 575 h 1003"/>
              <a:gd name="T76" fmla="*/ 750 w 918"/>
              <a:gd name="T77" fmla="*/ 598 h 1003"/>
              <a:gd name="T78" fmla="*/ 773 w 918"/>
              <a:gd name="T79" fmla="*/ 488 h 1003"/>
              <a:gd name="T80" fmla="*/ 773 w 918"/>
              <a:gd name="T81" fmla="*/ 257 h 1003"/>
              <a:gd name="T82" fmla="*/ 750 w 918"/>
              <a:gd name="T83" fmla="*/ 180 h 1003"/>
              <a:gd name="T84" fmla="*/ 584 w 918"/>
              <a:gd name="T85" fmla="*/ 203 h 1003"/>
              <a:gd name="T86" fmla="*/ 584 w 918"/>
              <a:gd name="T87" fmla="*/ 262 h 1003"/>
              <a:gd name="T88" fmla="*/ 606 w 918"/>
              <a:gd name="T89" fmla="*/ 372 h 1003"/>
              <a:gd name="T90" fmla="*/ 773 w 918"/>
              <a:gd name="T91" fmla="*/ 350 h 1003"/>
              <a:gd name="T92" fmla="*/ 773 w 918"/>
              <a:gd name="T93" fmla="*/ 25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8" h="1003">
                <a:moveTo>
                  <a:pt x="866" y="0"/>
                </a:moveTo>
                <a:cubicBezTo>
                  <a:pt x="894" y="0"/>
                  <a:pt x="917" y="22"/>
                  <a:pt x="917" y="51"/>
                </a:cubicBezTo>
                <a:lnTo>
                  <a:pt x="917" y="951"/>
                </a:lnTo>
                <a:cubicBezTo>
                  <a:pt x="917" y="979"/>
                  <a:pt x="894" y="1002"/>
                  <a:pt x="866" y="1002"/>
                </a:cubicBezTo>
                <a:lnTo>
                  <a:pt x="50" y="1002"/>
                </a:lnTo>
                <a:cubicBezTo>
                  <a:pt x="22" y="1002"/>
                  <a:pt x="0" y="979"/>
                  <a:pt x="0" y="951"/>
                </a:cubicBezTo>
                <a:lnTo>
                  <a:pt x="0" y="51"/>
                </a:lnTo>
                <a:cubicBezTo>
                  <a:pt x="0" y="22"/>
                  <a:pt x="22" y="0"/>
                  <a:pt x="50" y="0"/>
                </a:cubicBezTo>
                <a:lnTo>
                  <a:pt x="866" y="0"/>
                </a:lnTo>
                <a:close/>
                <a:moveTo>
                  <a:pt x="367" y="262"/>
                </a:moveTo>
                <a:lnTo>
                  <a:pt x="367" y="350"/>
                </a:lnTo>
                <a:cubicBezTo>
                  <a:pt x="367" y="364"/>
                  <a:pt x="378" y="372"/>
                  <a:pt x="389" y="372"/>
                </a:cubicBezTo>
                <a:lnTo>
                  <a:pt x="533" y="372"/>
                </a:lnTo>
                <a:cubicBezTo>
                  <a:pt x="547" y="372"/>
                  <a:pt x="556" y="361"/>
                  <a:pt x="556" y="350"/>
                </a:cubicBezTo>
                <a:lnTo>
                  <a:pt x="556" y="262"/>
                </a:lnTo>
                <a:lnTo>
                  <a:pt x="556" y="257"/>
                </a:lnTo>
                <a:lnTo>
                  <a:pt x="556" y="203"/>
                </a:lnTo>
                <a:cubicBezTo>
                  <a:pt x="556" y="189"/>
                  <a:pt x="544" y="180"/>
                  <a:pt x="533" y="180"/>
                </a:cubicBezTo>
                <a:lnTo>
                  <a:pt x="389" y="180"/>
                </a:lnTo>
                <a:cubicBezTo>
                  <a:pt x="375" y="180"/>
                  <a:pt x="367" y="192"/>
                  <a:pt x="367" y="203"/>
                </a:cubicBezTo>
                <a:lnTo>
                  <a:pt x="367" y="257"/>
                </a:lnTo>
                <a:lnTo>
                  <a:pt x="367" y="262"/>
                </a:lnTo>
                <a:close/>
                <a:moveTo>
                  <a:pt x="367" y="491"/>
                </a:moveTo>
                <a:lnTo>
                  <a:pt x="367" y="578"/>
                </a:lnTo>
                <a:cubicBezTo>
                  <a:pt x="367" y="592"/>
                  <a:pt x="378" y="601"/>
                  <a:pt x="389" y="601"/>
                </a:cubicBezTo>
                <a:lnTo>
                  <a:pt x="533" y="601"/>
                </a:lnTo>
                <a:cubicBezTo>
                  <a:pt x="547" y="601"/>
                  <a:pt x="556" y="590"/>
                  <a:pt x="556" y="578"/>
                </a:cubicBezTo>
                <a:lnTo>
                  <a:pt x="556" y="491"/>
                </a:lnTo>
                <a:lnTo>
                  <a:pt x="556" y="485"/>
                </a:lnTo>
                <a:lnTo>
                  <a:pt x="556" y="432"/>
                </a:lnTo>
                <a:cubicBezTo>
                  <a:pt x="556" y="417"/>
                  <a:pt x="544" y="409"/>
                  <a:pt x="533" y="409"/>
                </a:cubicBezTo>
                <a:lnTo>
                  <a:pt x="389" y="409"/>
                </a:lnTo>
                <a:cubicBezTo>
                  <a:pt x="375" y="409"/>
                  <a:pt x="367" y="420"/>
                  <a:pt x="367" y="432"/>
                </a:cubicBezTo>
                <a:lnTo>
                  <a:pt x="367" y="485"/>
                </a:lnTo>
                <a:lnTo>
                  <a:pt x="367" y="491"/>
                </a:lnTo>
                <a:close/>
                <a:moveTo>
                  <a:pt x="146" y="262"/>
                </a:moveTo>
                <a:lnTo>
                  <a:pt x="146" y="350"/>
                </a:lnTo>
                <a:cubicBezTo>
                  <a:pt x="146" y="364"/>
                  <a:pt x="158" y="372"/>
                  <a:pt x="169" y="372"/>
                </a:cubicBezTo>
                <a:lnTo>
                  <a:pt x="313" y="372"/>
                </a:lnTo>
                <a:cubicBezTo>
                  <a:pt x="327" y="372"/>
                  <a:pt x="335" y="361"/>
                  <a:pt x="335" y="350"/>
                </a:cubicBezTo>
                <a:lnTo>
                  <a:pt x="335" y="262"/>
                </a:lnTo>
                <a:lnTo>
                  <a:pt x="335" y="257"/>
                </a:lnTo>
                <a:lnTo>
                  <a:pt x="335" y="203"/>
                </a:lnTo>
                <a:cubicBezTo>
                  <a:pt x="335" y="189"/>
                  <a:pt x="324" y="180"/>
                  <a:pt x="313" y="180"/>
                </a:cubicBezTo>
                <a:lnTo>
                  <a:pt x="169" y="180"/>
                </a:lnTo>
                <a:cubicBezTo>
                  <a:pt x="155" y="180"/>
                  <a:pt x="146" y="192"/>
                  <a:pt x="146" y="203"/>
                </a:cubicBezTo>
                <a:lnTo>
                  <a:pt x="146" y="257"/>
                </a:lnTo>
                <a:lnTo>
                  <a:pt x="146" y="262"/>
                </a:lnTo>
                <a:close/>
                <a:moveTo>
                  <a:pt x="146" y="491"/>
                </a:moveTo>
                <a:lnTo>
                  <a:pt x="146" y="578"/>
                </a:lnTo>
                <a:cubicBezTo>
                  <a:pt x="146" y="592"/>
                  <a:pt x="158" y="601"/>
                  <a:pt x="169" y="601"/>
                </a:cubicBezTo>
                <a:lnTo>
                  <a:pt x="313" y="601"/>
                </a:lnTo>
                <a:cubicBezTo>
                  <a:pt x="327" y="601"/>
                  <a:pt x="335" y="590"/>
                  <a:pt x="335" y="578"/>
                </a:cubicBezTo>
                <a:lnTo>
                  <a:pt x="335" y="491"/>
                </a:lnTo>
                <a:lnTo>
                  <a:pt x="335" y="485"/>
                </a:lnTo>
                <a:lnTo>
                  <a:pt x="335" y="432"/>
                </a:lnTo>
                <a:cubicBezTo>
                  <a:pt x="335" y="417"/>
                  <a:pt x="324" y="409"/>
                  <a:pt x="313" y="409"/>
                </a:cubicBezTo>
                <a:lnTo>
                  <a:pt x="169" y="409"/>
                </a:lnTo>
                <a:cubicBezTo>
                  <a:pt x="155" y="409"/>
                  <a:pt x="146" y="420"/>
                  <a:pt x="146" y="432"/>
                </a:cubicBezTo>
                <a:lnTo>
                  <a:pt x="146" y="485"/>
                </a:lnTo>
                <a:lnTo>
                  <a:pt x="146" y="491"/>
                </a:lnTo>
                <a:close/>
                <a:moveTo>
                  <a:pt x="773" y="793"/>
                </a:moveTo>
                <a:lnTo>
                  <a:pt x="773" y="635"/>
                </a:lnTo>
                <a:lnTo>
                  <a:pt x="146" y="635"/>
                </a:lnTo>
                <a:lnTo>
                  <a:pt x="146" y="793"/>
                </a:lnTo>
                <a:cubicBezTo>
                  <a:pt x="146" y="807"/>
                  <a:pt x="158" y="821"/>
                  <a:pt x="175" y="821"/>
                </a:cubicBezTo>
                <a:lnTo>
                  <a:pt x="745" y="821"/>
                </a:lnTo>
                <a:cubicBezTo>
                  <a:pt x="759" y="821"/>
                  <a:pt x="773" y="810"/>
                  <a:pt x="773" y="793"/>
                </a:cubicBezTo>
                <a:close/>
                <a:moveTo>
                  <a:pt x="773" y="482"/>
                </a:moveTo>
                <a:lnTo>
                  <a:pt x="773" y="429"/>
                </a:lnTo>
                <a:cubicBezTo>
                  <a:pt x="773" y="415"/>
                  <a:pt x="762" y="406"/>
                  <a:pt x="750" y="406"/>
                </a:cubicBezTo>
                <a:lnTo>
                  <a:pt x="606" y="406"/>
                </a:lnTo>
                <a:cubicBezTo>
                  <a:pt x="592" y="406"/>
                  <a:pt x="584" y="417"/>
                  <a:pt x="584" y="429"/>
                </a:cubicBezTo>
                <a:lnTo>
                  <a:pt x="584" y="482"/>
                </a:lnTo>
                <a:lnTo>
                  <a:pt x="584" y="488"/>
                </a:lnTo>
                <a:lnTo>
                  <a:pt x="584" y="575"/>
                </a:lnTo>
                <a:cubicBezTo>
                  <a:pt x="584" y="590"/>
                  <a:pt x="595" y="598"/>
                  <a:pt x="606" y="598"/>
                </a:cubicBezTo>
                <a:lnTo>
                  <a:pt x="750" y="598"/>
                </a:lnTo>
                <a:cubicBezTo>
                  <a:pt x="764" y="598"/>
                  <a:pt x="773" y="587"/>
                  <a:pt x="773" y="575"/>
                </a:cubicBezTo>
                <a:lnTo>
                  <a:pt x="773" y="488"/>
                </a:lnTo>
                <a:lnTo>
                  <a:pt x="773" y="482"/>
                </a:lnTo>
                <a:close/>
                <a:moveTo>
                  <a:pt x="773" y="257"/>
                </a:moveTo>
                <a:lnTo>
                  <a:pt x="773" y="203"/>
                </a:lnTo>
                <a:cubicBezTo>
                  <a:pt x="773" y="189"/>
                  <a:pt x="762" y="180"/>
                  <a:pt x="750" y="180"/>
                </a:cubicBezTo>
                <a:lnTo>
                  <a:pt x="606" y="180"/>
                </a:lnTo>
                <a:cubicBezTo>
                  <a:pt x="592" y="180"/>
                  <a:pt x="584" y="192"/>
                  <a:pt x="584" y="203"/>
                </a:cubicBezTo>
                <a:lnTo>
                  <a:pt x="584" y="257"/>
                </a:lnTo>
                <a:lnTo>
                  <a:pt x="584" y="262"/>
                </a:lnTo>
                <a:lnTo>
                  <a:pt x="584" y="350"/>
                </a:lnTo>
                <a:cubicBezTo>
                  <a:pt x="584" y="364"/>
                  <a:pt x="595" y="372"/>
                  <a:pt x="606" y="372"/>
                </a:cubicBezTo>
                <a:lnTo>
                  <a:pt x="750" y="372"/>
                </a:lnTo>
                <a:cubicBezTo>
                  <a:pt x="764" y="372"/>
                  <a:pt x="773" y="361"/>
                  <a:pt x="773" y="350"/>
                </a:cubicBezTo>
                <a:lnTo>
                  <a:pt x="773" y="262"/>
                </a:lnTo>
                <a:lnTo>
                  <a:pt x="773" y="257"/>
                </a:lnTo>
                <a:close/>
              </a:path>
            </a:pathLst>
          </a:custGeom>
          <a:solidFill>
            <a:schemeClr val="tx2"/>
          </a:solidFill>
          <a:ln>
            <a:noFill/>
          </a:ln>
          <a:effectLst/>
          <a:extLst/>
        </p:spPr>
        <p:txBody>
          <a:bodyPr wrap="none" anchor="ctr"/>
          <a:lstStyle/>
          <a:p>
            <a:endParaRPr lang="en-US"/>
          </a:p>
        </p:txBody>
      </p:sp>
      <p:sp>
        <p:nvSpPr>
          <p:cNvPr id="75" name="Rectangle 74">
            <a:extLst>
              <a:ext uri="{FF2B5EF4-FFF2-40B4-BE49-F238E27FC236}">
                <a16:creationId xmlns:a16="http://schemas.microsoft.com/office/drawing/2014/main" xmlns="" id="{76D5EB0D-C542-D449-B135-1F357736F4C3}"/>
              </a:ext>
            </a:extLst>
          </p:cNvPr>
          <p:cNvSpPr/>
          <p:nvPr/>
        </p:nvSpPr>
        <p:spPr>
          <a:xfrm>
            <a:off x="10496601" y="4975834"/>
            <a:ext cx="1198472" cy="553998"/>
          </a:xfrm>
          <a:prstGeom prst="rect">
            <a:avLst/>
          </a:prstGeom>
        </p:spPr>
        <p:txBody>
          <a:bodyPr wrap="square">
            <a:spAutoFit/>
          </a:bodyPr>
          <a:lstStyle/>
          <a:p>
            <a:pPr algn="ctr"/>
            <a:r>
              <a:rPr lang="en-US" sz="1000" dirty="0">
                <a:solidFill>
                  <a:srgbClr val="5F5F5F"/>
                </a:solidFill>
              </a:rPr>
              <a:t>Do not use more than one color on a single icon</a:t>
            </a:r>
          </a:p>
        </p:txBody>
      </p:sp>
      <p:cxnSp>
        <p:nvCxnSpPr>
          <p:cNvPr id="76" name="Straight Connector 75">
            <a:extLst>
              <a:ext uri="{FF2B5EF4-FFF2-40B4-BE49-F238E27FC236}">
                <a16:creationId xmlns:a16="http://schemas.microsoft.com/office/drawing/2014/main" xmlns="" id="{3D523CB3-AC56-5549-9BD1-BB3792ECA9ED}"/>
              </a:ext>
            </a:extLst>
          </p:cNvPr>
          <p:cNvCxnSpPr/>
          <p:nvPr/>
        </p:nvCxnSpPr>
        <p:spPr>
          <a:xfrm flipH="1">
            <a:off x="9351828" y="4420588"/>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ACFEB0E-5E90-9F4E-9F51-C00F4FBD6DAA}"/>
              </a:ext>
            </a:extLst>
          </p:cNvPr>
          <p:cNvCxnSpPr/>
          <p:nvPr/>
        </p:nvCxnSpPr>
        <p:spPr>
          <a:xfrm flipH="1">
            <a:off x="10786615" y="4420588"/>
            <a:ext cx="582688" cy="575236"/>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E0C7D4E2-1241-9542-85D3-1C52C09252C3}"/>
              </a:ext>
            </a:extLst>
          </p:cNvPr>
          <p:cNvCxnSpPr/>
          <p:nvPr/>
        </p:nvCxnSpPr>
        <p:spPr>
          <a:xfrm flipV="1">
            <a:off x="9157923" y="4121390"/>
            <a:ext cx="2382159" cy="686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DAAB1AA-03D3-2843-8226-904B374FE997}"/>
              </a:ext>
            </a:extLst>
          </p:cNvPr>
          <p:cNvCxnSpPr/>
          <p:nvPr/>
        </p:nvCxnSpPr>
        <p:spPr>
          <a:xfrm flipV="1">
            <a:off x="3418774" y="3489823"/>
            <a:ext cx="2382159" cy="686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4</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Groupings</a:t>
            </a:r>
          </a:p>
        </p:txBody>
      </p:sp>
      <p:sp>
        <p:nvSpPr>
          <p:cNvPr id="6" name="Rectangle 5">
            <a:extLst>
              <a:ext uri="{FF2B5EF4-FFF2-40B4-BE49-F238E27FC236}">
                <a16:creationId xmlns:a16="http://schemas.microsoft.com/office/drawing/2014/main" xmlns="" id="{A60D0548-94AF-514D-8335-3CE61A34F06F}"/>
              </a:ext>
            </a:extLst>
          </p:cNvPr>
          <p:cNvSpPr/>
          <p:nvPr/>
        </p:nvSpPr>
        <p:spPr>
          <a:xfrm>
            <a:off x="5363407" y="3938732"/>
            <a:ext cx="1752600" cy="1733550"/>
          </a:xfrm>
          <a:prstGeom prst="rect">
            <a:avLst/>
          </a:prstGeom>
          <a:noFill/>
          <a:ln w="19050">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000" dirty="0">
                <a:solidFill>
                  <a:schemeClr val="accent3"/>
                </a:solidFill>
                <a:latin typeface="Calibri" charset="0"/>
                <a:ea typeface="Calibri" charset="0"/>
                <a:cs typeface="Calibri" charset="0"/>
              </a:rPr>
              <a:t>SUBNET</a:t>
            </a:r>
          </a:p>
        </p:txBody>
      </p:sp>
      <p:sp>
        <p:nvSpPr>
          <p:cNvPr id="8" name="Rectangle 7">
            <a:extLst>
              <a:ext uri="{FF2B5EF4-FFF2-40B4-BE49-F238E27FC236}">
                <a16:creationId xmlns:a16="http://schemas.microsoft.com/office/drawing/2014/main" xmlns="" id="{048AC21C-A378-6C48-BB08-E95289D52057}"/>
              </a:ext>
            </a:extLst>
          </p:cNvPr>
          <p:cNvSpPr/>
          <p:nvPr/>
        </p:nvSpPr>
        <p:spPr>
          <a:xfrm>
            <a:off x="3340643" y="3938732"/>
            <a:ext cx="1752600" cy="1733550"/>
          </a:xfrm>
          <a:prstGeom prst="rect">
            <a:avLst/>
          </a:prstGeom>
          <a:noFill/>
          <a:ln w="19050">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200" b="1" dirty="0">
                <a:solidFill>
                  <a:schemeClr val="accent3"/>
                </a:solidFill>
                <a:latin typeface="Calibri" charset="0"/>
                <a:ea typeface="Calibri" charset="0"/>
                <a:cs typeface="Calibri" charset="0"/>
              </a:rPr>
              <a:t>VCN</a:t>
            </a:r>
          </a:p>
        </p:txBody>
      </p:sp>
      <p:sp>
        <p:nvSpPr>
          <p:cNvPr id="9" name="Rectangle 8">
            <a:extLst>
              <a:ext uri="{FF2B5EF4-FFF2-40B4-BE49-F238E27FC236}">
                <a16:creationId xmlns:a16="http://schemas.microsoft.com/office/drawing/2014/main" xmlns="" id="{DCF36E0E-BC29-074E-802A-C81A244ABAC1}"/>
              </a:ext>
            </a:extLst>
          </p:cNvPr>
          <p:cNvSpPr/>
          <p:nvPr/>
        </p:nvSpPr>
        <p:spPr>
          <a:xfrm>
            <a:off x="3340643" y="1658851"/>
            <a:ext cx="1752600" cy="1733550"/>
          </a:xfrm>
          <a:prstGeom prst="rect">
            <a:avLst/>
          </a:prstGeom>
          <a:no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200" b="1" dirty="0">
                <a:solidFill>
                  <a:schemeClr val="accent1"/>
                </a:solidFill>
                <a:latin typeface="Calibri" charset="0"/>
                <a:ea typeface="Calibri" charset="0"/>
                <a:cs typeface="Calibri" charset="0"/>
              </a:rPr>
              <a:t>TENANCY</a:t>
            </a:r>
          </a:p>
        </p:txBody>
      </p:sp>
      <p:sp>
        <p:nvSpPr>
          <p:cNvPr id="10" name="Rectangle 9">
            <a:extLst>
              <a:ext uri="{FF2B5EF4-FFF2-40B4-BE49-F238E27FC236}">
                <a16:creationId xmlns:a16="http://schemas.microsoft.com/office/drawing/2014/main" xmlns="" id="{6CC38AC4-3264-2B4B-94AB-E1B1EB720D82}"/>
              </a:ext>
            </a:extLst>
          </p:cNvPr>
          <p:cNvSpPr/>
          <p:nvPr/>
        </p:nvSpPr>
        <p:spPr>
          <a:xfrm>
            <a:off x="5363407" y="1658851"/>
            <a:ext cx="1752600" cy="1733550"/>
          </a:xfrm>
          <a:prstGeom prst="rect">
            <a:avLst/>
          </a:prstGeom>
          <a:no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000" dirty="0">
                <a:solidFill>
                  <a:schemeClr val="accent1"/>
                </a:solidFill>
                <a:latin typeface="Calibri" charset="0"/>
                <a:ea typeface="Calibri" charset="0"/>
                <a:cs typeface="Calibri" charset="0"/>
              </a:rPr>
              <a:t>COMPARTMENT</a:t>
            </a:r>
          </a:p>
        </p:txBody>
      </p:sp>
      <p:sp>
        <p:nvSpPr>
          <p:cNvPr id="11" name="Rectangle 10">
            <a:extLst>
              <a:ext uri="{FF2B5EF4-FFF2-40B4-BE49-F238E27FC236}">
                <a16:creationId xmlns:a16="http://schemas.microsoft.com/office/drawing/2014/main" xmlns="" id="{19C5E437-E0F8-0A4F-B4F4-755A85A952CE}"/>
              </a:ext>
            </a:extLst>
          </p:cNvPr>
          <p:cNvSpPr/>
          <p:nvPr/>
        </p:nvSpPr>
        <p:spPr>
          <a:xfrm>
            <a:off x="7832042" y="1658851"/>
            <a:ext cx="1752600" cy="1733550"/>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200" b="1" dirty="0">
                <a:solidFill>
                  <a:schemeClr val="tx1"/>
                </a:solidFill>
                <a:latin typeface="Calibri" charset="0"/>
                <a:ea typeface="Calibri" charset="0"/>
                <a:cs typeface="Calibri" charset="0"/>
              </a:rPr>
              <a:t>REGION</a:t>
            </a:r>
          </a:p>
        </p:txBody>
      </p:sp>
      <p:sp>
        <p:nvSpPr>
          <p:cNvPr id="12" name="Rectangle 11">
            <a:extLst>
              <a:ext uri="{FF2B5EF4-FFF2-40B4-BE49-F238E27FC236}">
                <a16:creationId xmlns:a16="http://schemas.microsoft.com/office/drawing/2014/main" xmlns="" id="{91CA8B27-177B-7E43-9FAC-B65CA9E12E28}"/>
              </a:ext>
            </a:extLst>
          </p:cNvPr>
          <p:cNvSpPr/>
          <p:nvPr/>
        </p:nvSpPr>
        <p:spPr>
          <a:xfrm>
            <a:off x="9854806" y="1658851"/>
            <a:ext cx="1752600" cy="1733550"/>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000" dirty="0">
                <a:solidFill>
                  <a:schemeClr val="tx1"/>
                </a:solidFill>
                <a:latin typeface="Calibri" charset="0"/>
                <a:ea typeface="Calibri" charset="0"/>
                <a:cs typeface="Calibri" charset="0"/>
              </a:rPr>
              <a:t>AVAILABILITY DOMAIN</a:t>
            </a:r>
          </a:p>
        </p:txBody>
      </p:sp>
      <p:sp>
        <p:nvSpPr>
          <p:cNvPr id="13" name="Rectangle 12">
            <a:extLst>
              <a:ext uri="{FF2B5EF4-FFF2-40B4-BE49-F238E27FC236}">
                <a16:creationId xmlns:a16="http://schemas.microsoft.com/office/drawing/2014/main" xmlns="" id="{567B5216-3C5E-D241-96E3-627752F6F107}"/>
              </a:ext>
            </a:extLst>
          </p:cNvPr>
          <p:cNvSpPr/>
          <p:nvPr/>
        </p:nvSpPr>
        <p:spPr>
          <a:xfrm>
            <a:off x="7832042" y="3938732"/>
            <a:ext cx="1752600" cy="1733550"/>
          </a:xfrm>
          <a:prstGeom prst="rect">
            <a:avLst/>
          </a:prstGeom>
          <a:solidFill>
            <a:schemeClr val="bg1"/>
          </a:solidFill>
          <a:ln w="1905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200" b="1" dirty="0">
                <a:solidFill>
                  <a:schemeClr val="accent1"/>
                </a:solidFill>
                <a:latin typeface="Calibri" charset="0"/>
                <a:ea typeface="Calibri" charset="0"/>
                <a:cs typeface="Calibri" charset="0"/>
              </a:rPr>
              <a:t>GROUPS</a:t>
            </a:r>
          </a:p>
        </p:txBody>
      </p:sp>
      <p:sp>
        <p:nvSpPr>
          <p:cNvPr id="14" name="Rectangle 13">
            <a:extLst>
              <a:ext uri="{FF2B5EF4-FFF2-40B4-BE49-F238E27FC236}">
                <a16:creationId xmlns:a16="http://schemas.microsoft.com/office/drawing/2014/main" xmlns="" id="{D7540549-D909-3947-B409-6DDDDD81EF53}"/>
              </a:ext>
            </a:extLst>
          </p:cNvPr>
          <p:cNvSpPr/>
          <p:nvPr/>
        </p:nvSpPr>
        <p:spPr>
          <a:xfrm>
            <a:off x="9854806" y="3938732"/>
            <a:ext cx="1752600" cy="1733550"/>
          </a:xfrm>
          <a:prstGeom prst="rect">
            <a:avLst/>
          </a:prstGeom>
          <a:solidFill>
            <a:schemeClr val="bg1"/>
          </a:solidFill>
          <a:ln w="1905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000" dirty="0">
                <a:solidFill>
                  <a:schemeClr val="accent1"/>
                </a:solidFill>
                <a:latin typeface="Calibri" charset="0"/>
                <a:ea typeface="Calibri" charset="0"/>
                <a:cs typeface="Calibri" charset="0"/>
              </a:rPr>
              <a:t>USERS</a:t>
            </a:r>
          </a:p>
        </p:txBody>
      </p:sp>
      <p:sp>
        <p:nvSpPr>
          <p:cNvPr id="15" name="Oval 14">
            <a:extLst>
              <a:ext uri="{FF2B5EF4-FFF2-40B4-BE49-F238E27FC236}">
                <a16:creationId xmlns:a16="http://schemas.microsoft.com/office/drawing/2014/main" xmlns="" id="{3F01E2DD-4730-B549-8E35-48333239E637}"/>
              </a:ext>
            </a:extLst>
          </p:cNvPr>
          <p:cNvSpPr/>
          <p:nvPr/>
        </p:nvSpPr>
        <p:spPr>
          <a:xfrm>
            <a:off x="7243137" y="5384105"/>
            <a:ext cx="471058" cy="471058"/>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Rectangle 15">
            <a:extLst>
              <a:ext uri="{FF2B5EF4-FFF2-40B4-BE49-F238E27FC236}">
                <a16:creationId xmlns:a16="http://schemas.microsoft.com/office/drawing/2014/main" xmlns="" id="{FA2DAC53-35EE-A24C-BEA1-370A0927A859}"/>
              </a:ext>
            </a:extLst>
          </p:cNvPr>
          <p:cNvSpPr/>
          <p:nvPr/>
        </p:nvSpPr>
        <p:spPr>
          <a:xfrm>
            <a:off x="3340643" y="1210536"/>
            <a:ext cx="3775364" cy="356296"/>
          </a:xfrm>
          <a:prstGeom prst="rect">
            <a:avLst/>
          </a:prstGeom>
          <a:noFill/>
          <a:ln w="19050">
            <a:no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Calibri" charset="0"/>
                <a:ea typeface="Calibri" charset="0"/>
                <a:cs typeface="Calibri" charset="0"/>
              </a:rPr>
              <a:t>Logical Groupings</a:t>
            </a:r>
          </a:p>
        </p:txBody>
      </p:sp>
      <p:sp>
        <p:nvSpPr>
          <p:cNvPr id="17" name="Rectangle 16">
            <a:extLst>
              <a:ext uri="{FF2B5EF4-FFF2-40B4-BE49-F238E27FC236}">
                <a16:creationId xmlns:a16="http://schemas.microsoft.com/office/drawing/2014/main" xmlns="" id="{60CA4B64-182D-6249-9959-F9E3C3D94C8E}"/>
              </a:ext>
            </a:extLst>
          </p:cNvPr>
          <p:cNvSpPr/>
          <p:nvPr/>
        </p:nvSpPr>
        <p:spPr>
          <a:xfrm>
            <a:off x="7832042" y="1210536"/>
            <a:ext cx="3775364" cy="356296"/>
          </a:xfrm>
          <a:prstGeom prst="rect">
            <a:avLst/>
          </a:prstGeom>
          <a:noFill/>
          <a:ln w="19050">
            <a:no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Calibri" charset="0"/>
                <a:ea typeface="Calibri" charset="0"/>
                <a:cs typeface="Calibri" charset="0"/>
              </a:rPr>
              <a:t>Physical Resource Groupings</a:t>
            </a:r>
          </a:p>
        </p:txBody>
      </p:sp>
      <p:sp>
        <p:nvSpPr>
          <p:cNvPr id="18" name="Rectangle 17">
            <a:extLst>
              <a:ext uri="{FF2B5EF4-FFF2-40B4-BE49-F238E27FC236}">
                <a16:creationId xmlns:a16="http://schemas.microsoft.com/office/drawing/2014/main" xmlns="" id="{6FEAFE31-A29B-DE45-BD3F-D8DCD194C3B7}"/>
              </a:ext>
            </a:extLst>
          </p:cNvPr>
          <p:cNvSpPr/>
          <p:nvPr/>
        </p:nvSpPr>
        <p:spPr>
          <a:xfrm>
            <a:off x="3340643" y="3546406"/>
            <a:ext cx="3775364" cy="356296"/>
          </a:xfrm>
          <a:prstGeom prst="rect">
            <a:avLst/>
          </a:prstGeom>
          <a:noFill/>
          <a:ln w="19050">
            <a:no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Calibri" charset="0"/>
                <a:ea typeface="Calibri" charset="0"/>
                <a:cs typeface="Calibri" charset="0"/>
              </a:rPr>
              <a:t>Logical Network Topologies</a:t>
            </a:r>
          </a:p>
        </p:txBody>
      </p:sp>
      <p:sp>
        <p:nvSpPr>
          <p:cNvPr id="19" name="Rectangle 18">
            <a:extLst>
              <a:ext uri="{FF2B5EF4-FFF2-40B4-BE49-F238E27FC236}">
                <a16:creationId xmlns:a16="http://schemas.microsoft.com/office/drawing/2014/main" xmlns="" id="{B003A1F8-2C9D-5E4F-BF47-5BF5BC649E41}"/>
              </a:ext>
            </a:extLst>
          </p:cNvPr>
          <p:cNvSpPr/>
          <p:nvPr/>
        </p:nvSpPr>
        <p:spPr>
          <a:xfrm>
            <a:off x="7832042" y="3543867"/>
            <a:ext cx="3775364" cy="356296"/>
          </a:xfrm>
          <a:prstGeom prst="rect">
            <a:avLst/>
          </a:prstGeom>
          <a:noFill/>
          <a:ln w="19050">
            <a:noFill/>
            <a:prstDash val="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Calibri" charset="0"/>
                <a:ea typeface="Calibri" charset="0"/>
                <a:cs typeface="Calibri" charset="0"/>
              </a:rPr>
              <a:t>User Groupings</a:t>
            </a:r>
          </a:p>
        </p:txBody>
      </p:sp>
      <p:sp>
        <p:nvSpPr>
          <p:cNvPr id="20" name="TextBox 19">
            <a:extLst>
              <a:ext uri="{FF2B5EF4-FFF2-40B4-BE49-F238E27FC236}">
                <a16:creationId xmlns:a16="http://schemas.microsoft.com/office/drawing/2014/main" xmlns="" id="{3077028C-EEDE-F04E-8BFD-49060DFFB304}"/>
              </a:ext>
            </a:extLst>
          </p:cNvPr>
          <p:cNvSpPr txBox="1"/>
          <p:nvPr/>
        </p:nvSpPr>
        <p:spPr>
          <a:xfrm>
            <a:off x="622959" y="1349313"/>
            <a:ext cx="2025244" cy="335936"/>
          </a:xfrm>
          <a:prstGeom prst="rect">
            <a:avLst/>
          </a:prstGeom>
          <a:noFill/>
        </p:spPr>
        <p:txBody>
          <a:bodyPr wrap="none" lIns="0" tIns="0" rIns="0" bIns="0" rtlCol="0">
            <a:noAutofit/>
          </a:bodyPr>
          <a:lstStyle/>
          <a:p>
            <a:pPr>
              <a:lnSpc>
                <a:spcPct val="90000"/>
              </a:lnSpc>
            </a:pPr>
            <a:r>
              <a:rPr lang="en-US" dirty="0"/>
              <a:t>Groupings</a:t>
            </a:r>
          </a:p>
          <a:p>
            <a:pPr>
              <a:lnSpc>
                <a:spcPct val="90000"/>
              </a:lnSpc>
            </a:pPr>
            <a:endParaRPr lang="en-US" dirty="0"/>
          </a:p>
        </p:txBody>
      </p:sp>
      <p:sp>
        <p:nvSpPr>
          <p:cNvPr id="21" name="Content Placeholder 8">
            <a:extLst>
              <a:ext uri="{FF2B5EF4-FFF2-40B4-BE49-F238E27FC236}">
                <a16:creationId xmlns:a16="http://schemas.microsoft.com/office/drawing/2014/main" xmlns="" id="{DFDF049C-2639-CA43-9B03-603E8F030D5F}"/>
              </a:ext>
            </a:extLst>
          </p:cNvPr>
          <p:cNvSpPr txBox="1">
            <a:spLocks/>
          </p:cNvSpPr>
          <p:nvPr/>
        </p:nvSpPr>
        <p:spPr>
          <a:xfrm>
            <a:off x="523876" y="1660670"/>
            <a:ext cx="2316240" cy="1978105"/>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200" dirty="0"/>
              <a:t>Use these illustrations to the right when depicting groupings in your diagrams. Groupings are divided by logical and physical resource groupings and are indicated by dashed outlines and colors. Icons and captions are not mandatory but should be used if it add clarity and purpose to your diagram.</a:t>
            </a:r>
          </a:p>
          <a:p>
            <a:pPr marL="0" indent="0">
              <a:buNone/>
            </a:pPr>
            <a:r>
              <a:rPr lang="en-US" sz="1200" dirty="0"/>
              <a:t>See page 7 for sample usage.</a:t>
            </a:r>
          </a:p>
          <a:p>
            <a:pPr marL="0" indent="0">
              <a:buNone/>
            </a:pPr>
            <a:endParaRPr lang="en-US" sz="1200" dirty="0"/>
          </a:p>
        </p:txBody>
      </p:sp>
      <p:cxnSp>
        <p:nvCxnSpPr>
          <p:cNvPr id="22" name="Straight Connector 21">
            <a:extLst>
              <a:ext uri="{FF2B5EF4-FFF2-40B4-BE49-F238E27FC236}">
                <a16:creationId xmlns:a16="http://schemas.microsoft.com/office/drawing/2014/main" xmlns="" id="{502E1967-34B4-7841-BAEF-BEA68EE7D567}"/>
              </a:ext>
            </a:extLst>
          </p:cNvPr>
          <p:cNvCxnSpPr/>
          <p:nvPr/>
        </p:nvCxnSpPr>
        <p:spPr>
          <a:xfrm flipH="1">
            <a:off x="7466888" y="1389133"/>
            <a:ext cx="13942" cy="429131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1FF2AC8-3B40-9C4D-A5E3-D5ECB7C2A70F}"/>
              </a:ext>
            </a:extLst>
          </p:cNvPr>
          <p:cNvCxnSpPr/>
          <p:nvPr/>
        </p:nvCxnSpPr>
        <p:spPr>
          <a:xfrm flipH="1">
            <a:off x="3010448" y="1389133"/>
            <a:ext cx="13942" cy="429131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5347AE21-3382-3749-9CB5-2F38334161B5}"/>
              </a:ext>
            </a:extLst>
          </p:cNvPr>
          <p:cNvGrpSpPr/>
          <p:nvPr/>
        </p:nvGrpSpPr>
        <p:grpSpPr>
          <a:xfrm>
            <a:off x="4740258" y="5439756"/>
            <a:ext cx="420438" cy="420438"/>
            <a:chOff x="10489255" y="2324746"/>
            <a:chExt cx="669094" cy="669094"/>
          </a:xfrm>
        </p:grpSpPr>
        <p:sp>
          <p:nvSpPr>
            <p:cNvPr id="25" name="Oval 24">
              <a:extLst>
                <a:ext uri="{FF2B5EF4-FFF2-40B4-BE49-F238E27FC236}">
                  <a16:creationId xmlns:a16="http://schemas.microsoft.com/office/drawing/2014/main" xmlns="" id="{BA321F1F-02D2-A643-8F40-2B1D0AB67D25}"/>
                </a:ext>
              </a:extLst>
            </p:cNvPr>
            <p:cNvSpPr/>
            <p:nvPr/>
          </p:nvSpPr>
          <p:spPr>
            <a:xfrm>
              <a:off x="10489255" y="2324746"/>
              <a:ext cx="669094" cy="669094"/>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26" name="Group 25">
              <a:extLst>
                <a:ext uri="{FF2B5EF4-FFF2-40B4-BE49-F238E27FC236}">
                  <a16:creationId xmlns:a16="http://schemas.microsoft.com/office/drawing/2014/main" xmlns="" id="{CA87630F-E29F-B146-9B78-BABB1A67B769}"/>
                </a:ext>
              </a:extLst>
            </p:cNvPr>
            <p:cNvGrpSpPr/>
            <p:nvPr/>
          </p:nvGrpSpPr>
          <p:grpSpPr>
            <a:xfrm>
              <a:off x="10530128" y="2367936"/>
              <a:ext cx="585564" cy="585564"/>
              <a:chOff x="7046913" y="4090988"/>
              <a:chExt cx="327025" cy="327025"/>
            </a:xfrm>
            <a:solidFill>
              <a:schemeClr val="tx1"/>
            </a:solidFill>
          </p:grpSpPr>
          <p:sp>
            <p:nvSpPr>
              <p:cNvPr id="27" name="Freeform 32">
                <a:extLst>
                  <a:ext uri="{FF2B5EF4-FFF2-40B4-BE49-F238E27FC236}">
                    <a16:creationId xmlns:a16="http://schemas.microsoft.com/office/drawing/2014/main" xmlns="" id="{EE27AB55-4443-5F47-881E-5AE4273B8CD2}"/>
                  </a:ext>
                </a:extLst>
              </p:cNvPr>
              <p:cNvSpPr>
                <a:spLocks noChangeArrowheads="1"/>
              </p:cNvSpPr>
              <p:nvPr/>
            </p:nvSpPr>
            <p:spPr bwMode="auto">
              <a:xfrm>
                <a:off x="7204075" y="4281488"/>
                <a:ext cx="68263" cy="53975"/>
              </a:xfrm>
              <a:custGeom>
                <a:avLst/>
                <a:gdLst>
                  <a:gd name="T0" fmla="*/ 11 w 190"/>
                  <a:gd name="T1" fmla="*/ 0 h 148"/>
                  <a:gd name="T2" fmla="*/ 186 w 190"/>
                  <a:gd name="T3" fmla="*/ 20 h 148"/>
                  <a:gd name="T4" fmla="*/ 189 w 190"/>
                  <a:gd name="T5" fmla="*/ 31 h 148"/>
                  <a:gd name="T6" fmla="*/ 70 w 190"/>
                  <a:gd name="T7" fmla="*/ 147 h 148"/>
                  <a:gd name="T8" fmla="*/ 50 w 190"/>
                  <a:gd name="T9" fmla="*/ 141 h 148"/>
                  <a:gd name="T10" fmla="*/ 48 w 190"/>
                  <a:gd name="T11" fmla="*/ 141 h 148"/>
                  <a:gd name="T12" fmla="*/ 0 w 190"/>
                  <a:gd name="T13" fmla="*/ 17 h 148"/>
                  <a:gd name="T14" fmla="*/ 11 w 190"/>
                  <a:gd name="T15" fmla="*/ 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8">
                    <a:moveTo>
                      <a:pt x="11" y="0"/>
                    </a:moveTo>
                    <a:lnTo>
                      <a:pt x="186" y="20"/>
                    </a:lnTo>
                    <a:cubicBezTo>
                      <a:pt x="186" y="25"/>
                      <a:pt x="186" y="28"/>
                      <a:pt x="189" y="31"/>
                    </a:cubicBezTo>
                    <a:lnTo>
                      <a:pt x="70" y="147"/>
                    </a:lnTo>
                    <a:cubicBezTo>
                      <a:pt x="65" y="144"/>
                      <a:pt x="59" y="141"/>
                      <a:pt x="50" y="141"/>
                    </a:cubicBezTo>
                    <a:lnTo>
                      <a:pt x="48" y="141"/>
                    </a:lnTo>
                    <a:lnTo>
                      <a:pt x="0" y="17"/>
                    </a:lnTo>
                    <a:cubicBezTo>
                      <a:pt x="2" y="11"/>
                      <a:pt x="8" y="6"/>
                      <a:pt x="1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33">
                <a:extLst>
                  <a:ext uri="{FF2B5EF4-FFF2-40B4-BE49-F238E27FC236}">
                    <a16:creationId xmlns:a16="http://schemas.microsoft.com/office/drawing/2014/main" xmlns="" id="{AABAD8B9-56F7-BF4C-AE95-28E6E31C4C93}"/>
                  </a:ext>
                </a:extLst>
              </p:cNvPr>
              <p:cNvSpPr>
                <a:spLocks noChangeArrowheads="1"/>
              </p:cNvSpPr>
              <p:nvPr/>
            </p:nvSpPr>
            <p:spPr bwMode="auto">
              <a:xfrm>
                <a:off x="7148513" y="4283075"/>
                <a:ext cx="63500" cy="52388"/>
              </a:xfrm>
              <a:custGeom>
                <a:avLst/>
                <a:gdLst>
                  <a:gd name="T0" fmla="*/ 125 w 176"/>
                  <a:gd name="T1" fmla="*/ 25 h 145"/>
                  <a:gd name="T2" fmla="*/ 175 w 176"/>
                  <a:gd name="T3" fmla="*/ 144 h 145"/>
                  <a:gd name="T4" fmla="*/ 0 w 176"/>
                  <a:gd name="T5" fmla="*/ 20 h 145"/>
                  <a:gd name="T6" fmla="*/ 3 w 176"/>
                  <a:gd name="T7" fmla="*/ 14 h 145"/>
                  <a:gd name="T8" fmla="*/ 85 w 176"/>
                  <a:gd name="T9" fmla="*/ 0 h 145"/>
                  <a:gd name="T10" fmla="*/ 125 w 176"/>
                  <a:gd name="T11" fmla="*/ 25 h 145"/>
                </a:gdLst>
                <a:ahLst/>
                <a:cxnLst>
                  <a:cxn ang="0">
                    <a:pos x="T0" y="T1"/>
                  </a:cxn>
                  <a:cxn ang="0">
                    <a:pos x="T2" y="T3"/>
                  </a:cxn>
                  <a:cxn ang="0">
                    <a:pos x="T4" y="T5"/>
                  </a:cxn>
                  <a:cxn ang="0">
                    <a:pos x="T6" y="T7"/>
                  </a:cxn>
                  <a:cxn ang="0">
                    <a:pos x="T8" y="T9"/>
                  </a:cxn>
                  <a:cxn ang="0">
                    <a:pos x="T10" y="T11"/>
                  </a:cxn>
                </a:cxnLst>
                <a:rect l="0" t="0" r="r" b="b"/>
                <a:pathLst>
                  <a:path w="176" h="145">
                    <a:moveTo>
                      <a:pt x="125" y="25"/>
                    </a:moveTo>
                    <a:cubicBezTo>
                      <a:pt x="127" y="25"/>
                      <a:pt x="175" y="144"/>
                      <a:pt x="175" y="144"/>
                    </a:cubicBezTo>
                    <a:lnTo>
                      <a:pt x="0" y="20"/>
                    </a:lnTo>
                    <a:cubicBezTo>
                      <a:pt x="3" y="20"/>
                      <a:pt x="3" y="17"/>
                      <a:pt x="3" y="14"/>
                    </a:cubicBezTo>
                    <a:lnTo>
                      <a:pt x="85" y="0"/>
                    </a:lnTo>
                    <a:cubicBezTo>
                      <a:pt x="91" y="14"/>
                      <a:pt x="108" y="25"/>
                      <a:pt x="125" y="2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34">
                <a:extLst>
                  <a:ext uri="{FF2B5EF4-FFF2-40B4-BE49-F238E27FC236}">
                    <a16:creationId xmlns:a16="http://schemas.microsoft.com/office/drawing/2014/main" xmlns="" id="{6A806057-338E-8E4D-9EB2-19848DDB4289}"/>
                  </a:ext>
                </a:extLst>
              </p:cNvPr>
              <p:cNvSpPr>
                <a:spLocks noChangeArrowheads="1"/>
              </p:cNvSpPr>
              <p:nvPr/>
            </p:nvSpPr>
            <p:spPr bwMode="auto">
              <a:xfrm>
                <a:off x="7140575" y="4210050"/>
                <a:ext cx="42863" cy="68263"/>
              </a:xfrm>
              <a:custGeom>
                <a:avLst/>
                <a:gdLst>
                  <a:gd name="T0" fmla="*/ 116 w 117"/>
                  <a:gd name="T1" fmla="*/ 149 h 190"/>
                  <a:gd name="T2" fmla="*/ 99 w 117"/>
                  <a:gd name="T3" fmla="*/ 175 h 190"/>
                  <a:gd name="T4" fmla="*/ 17 w 117"/>
                  <a:gd name="T5" fmla="*/ 189 h 190"/>
                  <a:gd name="T6" fmla="*/ 0 w 117"/>
                  <a:gd name="T7" fmla="*/ 172 h 190"/>
                  <a:gd name="T8" fmla="*/ 42 w 117"/>
                  <a:gd name="T9" fmla="*/ 0 h 190"/>
                  <a:gd name="T10" fmla="*/ 45 w 117"/>
                  <a:gd name="T11" fmla="*/ 0 h 190"/>
                  <a:gd name="T12" fmla="*/ 116 w 117"/>
                  <a:gd name="T13" fmla="*/ 149 h 190"/>
                </a:gdLst>
                <a:ahLst/>
                <a:cxnLst>
                  <a:cxn ang="0">
                    <a:pos x="T0" y="T1"/>
                  </a:cxn>
                  <a:cxn ang="0">
                    <a:pos x="T2" y="T3"/>
                  </a:cxn>
                  <a:cxn ang="0">
                    <a:pos x="T4" y="T5"/>
                  </a:cxn>
                  <a:cxn ang="0">
                    <a:pos x="T6" y="T7"/>
                  </a:cxn>
                  <a:cxn ang="0">
                    <a:pos x="T8" y="T9"/>
                  </a:cxn>
                  <a:cxn ang="0">
                    <a:pos x="T10" y="T11"/>
                  </a:cxn>
                  <a:cxn ang="0">
                    <a:pos x="T12" y="T13"/>
                  </a:cxn>
                </a:cxnLst>
                <a:rect l="0" t="0" r="r" b="b"/>
                <a:pathLst>
                  <a:path w="117" h="190">
                    <a:moveTo>
                      <a:pt x="116" y="149"/>
                    </a:moveTo>
                    <a:cubicBezTo>
                      <a:pt x="110" y="155"/>
                      <a:pt x="104" y="166"/>
                      <a:pt x="99" y="175"/>
                    </a:cubicBezTo>
                    <a:lnTo>
                      <a:pt x="17" y="189"/>
                    </a:lnTo>
                    <a:cubicBezTo>
                      <a:pt x="11" y="183"/>
                      <a:pt x="5" y="177"/>
                      <a:pt x="0" y="172"/>
                    </a:cubicBezTo>
                    <a:lnTo>
                      <a:pt x="42" y="0"/>
                    </a:lnTo>
                    <a:cubicBezTo>
                      <a:pt x="45" y="0"/>
                      <a:pt x="45" y="0"/>
                      <a:pt x="45" y="0"/>
                    </a:cubicBezTo>
                    <a:lnTo>
                      <a:pt x="116" y="14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35">
                <a:extLst>
                  <a:ext uri="{FF2B5EF4-FFF2-40B4-BE49-F238E27FC236}">
                    <a16:creationId xmlns:a16="http://schemas.microsoft.com/office/drawing/2014/main" xmlns="" id="{D637A3E1-FD61-1445-A76F-90D89123DF69}"/>
                  </a:ext>
                </a:extLst>
              </p:cNvPr>
              <p:cNvSpPr>
                <a:spLocks noChangeArrowheads="1"/>
              </p:cNvSpPr>
              <p:nvPr/>
            </p:nvSpPr>
            <p:spPr bwMode="auto">
              <a:xfrm>
                <a:off x="7165975" y="4198938"/>
                <a:ext cx="92075" cy="63500"/>
              </a:xfrm>
              <a:custGeom>
                <a:avLst/>
                <a:gdLst>
                  <a:gd name="T0" fmla="*/ 74 w 255"/>
                  <a:gd name="T1" fmla="*/ 169 h 176"/>
                  <a:gd name="T2" fmla="*/ 71 w 255"/>
                  <a:gd name="T3" fmla="*/ 166 h 176"/>
                  <a:gd name="T4" fmla="*/ 0 w 255"/>
                  <a:gd name="T5" fmla="*/ 17 h 176"/>
                  <a:gd name="T6" fmla="*/ 11 w 255"/>
                  <a:gd name="T7" fmla="*/ 0 h 176"/>
                  <a:gd name="T8" fmla="*/ 251 w 255"/>
                  <a:gd name="T9" fmla="*/ 5 h 176"/>
                  <a:gd name="T10" fmla="*/ 254 w 255"/>
                  <a:gd name="T11" fmla="*/ 14 h 176"/>
                  <a:gd name="T12" fmla="*/ 93 w 255"/>
                  <a:gd name="T13" fmla="*/ 175 h 176"/>
                  <a:gd name="T14" fmla="*/ 74 w 255"/>
                  <a:gd name="T15" fmla="*/ 169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6">
                    <a:moveTo>
                      <a:pt x="74" y="169"/>
                    </a:moveTo>
                    <a:cubicBezTo>
                      <a:pt x="74" y="169"/>
                      <a:pt x="71" y="169"/>
                      <a:pt x="71" y="166"/>
                    </a:cubicBezTo>
                    <a:lnTo>
                      <a:pt x="0" y="17"/>
                    </a:lnTo>
                    <a:cubicBezTo>
                      <a:pt x="6" y="14"/>
                      <a:pt x="9" y="5"/>
                      <a:pt x="11" y="0"/>
                    </a:cubicBezTo>
                    <a:lnTo>
                      <a:pt x="251" y="5"/>
                    </a:lnTo>
                    <a:cubicBezTo>
                      <a:pt x="251" y="8"/>
                      <a:pt x="254" y="11"/>
                      <a:pt x="254" y="14"/>
                    </a:cubicBezTo>
                    <a:lnTo>
                      <a:pt x="93" y="175"/>
                    </a:lnTo>
                    <a:cubicBezTo>
                      <a:pt x="88" y="172"/>
                      <a:pt x="82" y="169"/>
                      <a:pt x="74" y="16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36">
                <a:extLst>
                  <a:ext uri="{FF2B5EF4-FFF2-40B4-BE49-F238E27FC236}">
                    <a16:creationId xmlns:a16="http://schemas.microsoft.com/office/drawing/2014/main" xmlns="" id="{AFAC22CB-1CA1-2D49-B45E-ED6D3980D699}"/>
                  </a:ext>
                </a:extLst>
              </p:cNvPr>
              <p:cNvSpPr>
                <a:spLocks noChangeArrowheads="1"/>
              </p:cNvSpPr>
              <p:nvPr/>
            </p:nvSpPr>
            <p:spPr bwMode="auto">
              <a:xfrm>
                <a:off x="7207250" y="4210050"/>
                <a:ext cx="71438" cy="69850"/>
              </a:xfrm>
              <a:custGeom>
                <a:avLst/>
                <a:gdLst>
                  <a:gd name="T0" fmla="*/ 161 w 198"/>
                  <a:gd name="T1" fmla="*/ 0 h 193"/>
                  <a:gd name="T2" fmla="*/ 172 w 198"/>
                  <a:gd name="T3" fmla="*/ 5 h 193"/>
                  <a:gd name="T4" fmla="*/ 197 w 198"/>
                  <a:gd name="T5" fmla="*/ 169 h 193"/>
                  <a:gd name="T6" fmla="*/ 178 w 198"/>
                  <a:gd name="T7" fmla="*/ 192 h 193"/>
                  <a:gd name="T8" fmla="*/ 3 w 198"/>
                  <a:gd name="T9" fmla="*/ 172 h 193"/>
                  <a:gd name="T10" fmla="*/ 0 w 198"/>
                  <a:gd name="T11" fmla="*/ 161 h 193"/>
                  <a:gd name="T12" fmla="*/ 161 w 198"/>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98" h="193">
                    <a:moveTo>
                      <a:pt x="161" y="0"/>
                    </a:moveTo>
                    <a:cubicBezTo>
                      <a:pt x="164" y="3"/>
                      <a:pt x="169" y="5"/>
                      <a:pt x="172" y="5"/>
                    </a:cubicBezTo>
                    <a:lnTo>
                      <a:pt x="197" y="169"/>
                    </a:lnTo>
                    <a:cubicBezTo>
                      <a:pt x="189" y="175"/>
                      <a:pt x="183" y="183"/>
                      <a:pt x="178" y="192"/>
                    </a:cubicBezTo>
                    <a:lnTo>
                      <a:pt x="3" y="172"/>
                    </a:lnTo>
                    <a:cubicBezTo>
                      <a:pt x="3" y="169"/>
                      <a:pt x="3" y="163"/>
                      <a:pt x="0" y="161"/>
                    </a:cubicBezTo>
                    <a:lnTo>
                      <a:pt x="16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37">
                <a:extLst>
                  <a:ext uri="{FF2B5EF4-FFF2-40B4-BE49-F238E27FC236}">
                    <a16:creationId xmlns:a16="http://schemas.microsoft.com/office/drawing/2014/main" xmlns="" id="{1C34A139-0E30-4945-9B5D-25643D7118BA}"/>
                  </a:ext>
                </a:extLst>
              </p:cNvPr>
              <p:cNvSpPr>
                <a:spLocks noChangeArrowheads="1"/>
              </p:cNvSpPr>
              <p:nvPr/>
            </p:nvSpPr>
            <p:spPr bwMode="auto">
              <a:xfrm>
                <a:off x="7046913" y="4090988"/>
                <a:ext cx="327025" cy="327025"/>
              </a:xfrm>
              <a:custGeom>
                <a:avLst/>
                <a:gdLst>
                  <a:gd name="T0" fmla="*/ 455 w 910"/>
                  <a:gd name="T1" fmla="*/ 0 h 909"/>
                  <a:gd name="T2" fmla="*/ 909 w 910"/>
                  <a:gd name="T3" fmla="*/ 454 h 909"/>
                  <a:gd name="T4" fmla="*/ 455 w 910"/>
                  <a:gd name="T5" fmla="*/ 908 h 909"/>
                  <a:gd name="T6" fmla="*/ 0 w 910"/>
                  <a:gd name="T7" fmla="*/ 454 h 909"/>
                  <a:gd name="T8" fmla="*/ 455 w 910"/>
                  <a:gd name="T9" fmla="*/ 0 h 909"/>
                  <a:gd name="T10" fmla="*/ 669 w 910"/>
                  <a:gd name="T11" fmla="*/ 589 h 909"/>
                  <a:gd name="T12" fmla="*/ 717 w 910"/>
                  <a:gd name="T13" fmla="*/ 542 h 909"/>
                  <a:gd name="T14" fmla="*/ 677 w 910"/>
                  <a:gd name="T15" fmla="*/ 496 h 909"/>
                  <a:gd name="T16" fmla="*/ 652 w 910"/>
                  <a:gd name="T17" fmla="*/ 333 h 909"/>
                  <a:gd name="T18" fmla="*/ 677 w 910"/>
                  <a:gd name="T19" fmla="*/ 293 h 909"/>
                  <a:gd name="T20" fmla="*/ 632 w 910"/>
                  <a:gd name="T21" fmla="*/ 248 h 909"/>
                  <a:gd name="T22" fmla="*/ 590 w 910"/>
                  <a:gd name="T23" fmla="*/ 279 h 909"/>
                  <a:gd name="T24" fmla="*/ 347 w 910"/>
                  <a:gd name="T25" fmla="*/ 273 h 909"/>
                  <a:gd name="T26" fmla="*/ 305 w 910"/>
                  <a:gd name="T27" fmla="*/ 242 h 909"/>
                  <a:gd name="T28" fmla="*/ 260 w 910"/>
                  <a:gd name="T29" fmla="*/ 288 h 909"/>
                  <a:gd name="T30" fmla="*/ 282 w 910"/>
                  <a:gd name="T31" fmla="*/ 327 h 909"/>
                  <a:gd name="T32" fmla="*/ 240 w 910"/>
                  <a:gd name="T33" fmla="*/ 499 h 909"/>
                  <a:gd name="T34" fmla="*/ 198 w 910"/>
                  <a:gd name="T35" fmla="*/ 544 h 909"/>
                  <a:gd name="T36" fmla="*/ 243 w 910"/>
                  <a:gd name="T37" fmla="*/ 589 h 909"/>
                  <a:gd name="T38" fmla="*/ 271 w 910"/>
                  <a:gd name="T39" fmla="*/ 581 h 909"/>
                  <a:gd name="T40" fmla="*/ 449 w 910"/>
                  <a:gd name="T41" fmla="*/ 705 h 909"/>
                  <a:gd name="T42" fmla="*/ 446 w 910"/>
                  <a:gd name="T43" fmla="*/ 719 h 909"/>
                  <a:gd name="T44" fmla="*/ 491 w 910"/>
                  <a:gd name="T45" fmla="*/ 764 h 909"/>
                  <a:gd name="T46" fmla="*/ 536 w 910"/>
                  <a:gd name="T47" fmla="*/ 719 h 909"/>
                  <a:gd name="T48" fmla="*/ 531 w 910"/>
                  <a:gd name="T49" fmla="*/ 700 h 909"/>
                  <a:gd name="T50" fmla="*/ 649 w 910"/>
                  <a:gd name="T51" fmla="*/ 584 h 909"/>
                  <a:gd name="T52" fmla="*/ 669 w 910"/>
                  <a:gd name="T53" fmla="*/ 58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909">
                    <a:moveTo>
                      <a:pt x="455" y="0"/>
                    </a:moveTo>
                    <a:cubicBezTo>
                      <a:pt x="706" y="0"/>
                      <a:pt x="909" y="203"/>
                      <a:pt x="909" y="454"/>
                    </a:cubicBezTo>
                    <a:cubicBezTo>
                      <a:pt x="909" y="705"/>
                      <a:pt x="707" y="908"/>
                      <a:pt x="455" y="908"/>
                    </a:cubicBezTo>
                    <a:cubicBezTo>
                      <a:pt x="204" y="908"/>
                      <a:pt x="0" y="705"/>
                      <a:pt x="0" y="454"/>
                    </a:cubicBezTo>
                    <a:cubicBezTo>
                      <a:pt x="0" y="203"/>
                      <a:pt x="203" y="0"/>
                      <a:pt x="455" y="0"/>
                    </a:cubicBezTo>
                    <a:close/>
                    <a:moveTo>
                      <a:pt x="669" y="589"/>
                    </a:moveTo>
                    <a:cubicBezTo>
                      <a:pt x="694" y="589"/>
                      <a:pt x="714" y="570"/>
                      <a:pt x="717" y="542"/>
                    </a:cubicBezTo>
                    <a:cubicBezTo>
                      <a:pt x="717" y="519"/>
                      <a:pt x="700" y="499"/>
                      <a:pt x="677" y="496"/>
                    </a:cubicBezTo>
                    <a:lnTo>
                      <a:pt x="652" y="333"/>
                    </a:lnTo>
                    <a:cubicBezTo>
                      <a:pt x="666" y="327"/>
                      <a:pt x="677" y="310"/>
                      <a:pt x="677" y="293"/>
                    </a:cubicBezTo>
                    <a:cubicBezTo>
                      <a:pt x="677" y="268"/>
                      <a:pt x="658" y="248"/>
                      <a:pt x="632" y="248"/>
                    </a:cubicBezTo>
                    <a:cubicBezTo>
                      <a:pt x="613" y="248"/>
                      <a:pt x="596" y="262"/>
                      <a:pt x="590" y="279"/>
                    </a:cubicBezTo>
                    <a:lnTo>
                      <a:pt x="347" y="273"/>
                    </a:lnTo>
                    <a:cubicBezTo>
                      <a:pt x="342" y="256"/>
                      <a:pt x="325" y="242"/>
                      <a:pt x="305" y="242"/>
                    </a:cubicBezTo>
                    <a:cubicBezTo>
                      <a:pt x="280" y="242"/>
                      <a:pt x="260" y="262"/>
                      <a:pt x="260" y="288"/>
                    </a:cubicBezTo>
                    <a:cubicBezTo>
                      <a:pt x="260" y="304"/>
                      <a:pt x="268" y="319"/>
                      <a:pt x="282" y="327"/>
                    </a:cubicBezTo>
                    <a:lnTo>
                      <a:pt x="240" y="499"/>
                    </a:lnTo>
                    <a:cubicBezTo>
                      <a:pt x="217" y="502"/>
                      <a:pt x="198" y="522"/>
                      <a:pt x="198" y="544"/>
                    </a:cubicBezTo>
                    <a:cubicBezTo>
                      <a:pt x="198" y="570"/>
                      <a:pt x="217" y="589"/>
                      <a:pt x="243" y="589"/>
                    </a:cubicBezTo>
                    <a:cubicBezTo>
                      <a:pt x="254" y="589"/>
                      <a:pt x="263" y="587"/>
                      <a:pt x="271" y="581"/>
                    </a:cubicBezTo>
                    <a:lnTo>
                      <a:pt x="449" y="705"/>
                    </a:lnTo>
                    <a:cubicBezTo>
                      <a:pt x="446" y="711"/>
                      <a:pt x="446" y="714"/>
                      <a:pt x="446" y="719"/>
                    </a:cubicBezTo>
                    <a:cubicBezTo>
                      <a:pt x="446" y="745"/>
                      <a:pt x="466" y="764"/>
                      <a:pt x="491" y="764"/>
                    </a:cubicBezTo>
                    <a:cubicBezTo>
                      <a:pt x="517" y="764"/>
                      <a:pt x="536" y="745"/>
                      <a:pt x="536" y="719"/>
                    </a:cubicBezTo>
                    <a:cubicBezTo>
                      <a:pt x="536" y="714"/>
                      <a:pt x="534" y="705"/>
                      <a:pt x="531" y="700"/>
                    </a:cubicBezTo>
                    <a:lnTo>
                      <a:pt x="649" y="584"/>
                    </a:lnTo>
                    <a:cubicBezTo>
                      <a:pt x="655" y="587"/>
                      <a:pt x="661" y="589"/>
                      <a:pt x="669" y="58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3" name="Oval 32">
            <a:extLst>
              <a:ext uri="{FF2B5EF4-FFF2-40B4-BE49-F238E27FC236}">
                <a16:creationId xmlns:a16="http://schemas.microsoft.com/office/drawing/2014/main" xmlns="" id="{4EC08730-A29A-9D45-BB6C-85A60825F895}"/>
              </a:ext>
            </a:extLst>
          </p:cNvPr>
          <p:cNvSpPr/>
          <p:nvPr/>
        </p:nvSpPr>
        <p:spPr>
          <a:xfrm>
            <a:off x="6762457" y="5384105"/>
            <a:ext cx="471058" cy="471058"/>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34" name="Picture 33">
            <a:extLst>
              <a:ext uri="{FF2B5EF4-FFF2-40B4-BE49-F238E27FC236}">
                <a16:creationId xmlns:a16="http://schemas.microsoft.com/office/drawing/2014/main" xmlns="" id="{DD82535E-4EE1-3345-8746-EDFA43B0B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234" y="5324541"/>
            <a:ext cx="584240" cy="584240"/>
          </a:xfrm>
          <a:prstGeom prst="rect">
            <a:avLst/>
          </a:prstGeom>
        </p:spPr>
      </p:pic>
    </p:spTree>
    <p:extLst>
      <p:ext uri="{BB962C8B-B14F-4D97-AF65-F5344CB8AC3E}">
        <p14:creationId xmlns:p14="http://schemas.microsoft.com/office/powerpoint/2010/main" val="2188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a:xfrm>
            <a:off x="11276011" y="6556248"/>
            <a:ext cx="381661" cy="182880"/>
          </a:xfrm>
        </p:spPr>
        <p:txBody>
          <a:bodyPr/>
          <a:lstStyle/>
          <a:p>
            <a:fld id="{C51EAA63-D034-42AE-91FA-B13B9518C7BE}" type="slidenum">
              <a:rPr lang="en-US" smtClean="0"/>
              <a:t>5</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Connectors</a:t>
            </a:r>
          </a:p>
        </p:txBody>
      </p:sp>
      <p:sp>
        <p:nvSpPr>
          <p:cNvPr id="7" name="TextBox 6">
            <a:extLst>
              <a:ext uri="{FF2B5EF4-FFF2-40B4-BE49-F238E27FC236}">
                <a16:creationId xmlns:a16="http://schemas.microsoft.com/office/drawing/2014/main" xmlns="" id="{B6768A1F-9802-0E44-8622-6DFE2281F1F2}"/>
              </a:ext>
            </a:extLst>
          </p:cNvPr>
          <p:cNvSpPr txBox="1"/>
          <p:nvPr/>
        </p:nvSpPr>
        <p:spPr>
          <a:xfrm>
            <a:off x="622959" y="1349313"/>
            <a:ext cx="2625983" cy="335936"/>
          </a:xfrm>
          <a:prstGeom prst="rect">
            <a:avLst/>
          </a:prstGeom>
          <a:noFill/>
        </p:spPr>
        <p:txBody>
          <a:bodyPr wrap="none" lIns="0" tIns="0" rIns="0" bIns="0" rtlCol="0">
            <a:noAutofit/>
          </a:bodyPr>
          <a:lstStyle/>
          <a:p>
            <a:pPr>
              <a:lnSpc>
                <a:spcPct val="90000"/>
              </a:lnSpc>
            </a:pPr>
            <a:r>
              <a:rPr lang="en-US" dirty="0"/>
              <a:t>Connectors</a:t>
            </a:r>
          </a:p>
          <a:p>
            <a:pPr>
              <a:lnSpc>
                <a:spcPct val="90000"/>
              </a:lnSpc>
            </a:pPr>
            <a:endParaRPr lang="en-US" dirty="0"/>
          </a:p>
        </p:txBody>
      </p:sp>
      <p:sp>
        <p:nvSpPr>
          <p:cNvPr id="8" name="Content Placeholder 8">
            <a:extLst>
              <a:ext uri="{FF2B5EF4-FFF2-40B4-BE49-F238E27FC236}">
                <a16:creationId xmlns:a16="http://schemas.microsoft.com/office/drawing/2014/main" xmlns="" id="{80456687-C44F-064F-946D-35B4ADA68C44}"/>
              </a:ext>
            </a:extLst>
          </p:cNvPr>
          <p:cNvSpPr txBox="1">
            <a:spLocks/>
          </p:cNvSpPr>
          <p:nvPr/>
        </p:nvSpPr>
        <p:spPr>
          <a:xfrm>
            <a:off x="523875" y="1660670"/>
            <a:ext cx="2540741" cy="3386541"/>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200" dirty="0"/>
              <a:t>Use connectors to connect icons to other icons or icons within different groupings. You may rotate or add additional connectors to your diagram. </a:t>
            </a:r>
          </a:p>
          <a:p>
            <a:pPr marL="0" indent="0">
              <a:buNone/>
            </a:pPr>
            <a:r>
              <a:rPr lang="en-US" sz="1200" dirty="0"/>
              <a:t>Keep the width of the pegs consistent within your diagram for visual clarity. </a:t>
            </a:r>
          </a:p>
          <a:p>
            <a:pPr marL="0" indent="0">
              <a:buNone/>
            </a:pPr>
            <a:r>
              <a:rPr lang="en-US" sz="1200" dirty="0"/>
              <a:t>Keep lines aligned and centered at each joint.</a:t>
            </a:r>
          </a:p>
          <a:p>
            <a:pPr marL="0" indent="0">
              <a:buNone/>
            </a:pPr>
            <a:r>
              <a:rPr lang="en-US" sz="1200" dirty="0"/>
              <a:t>Keep a small gap between icon and connector for visual clarity.</a:t>
            </a:r>
          </a:p>
          <a:p>
            <a:pPr marL="0" indent="0">
              <a:buNone/>
            </a:pPr>
            <a:r>
              <a:rPr lang="en-US" sz="1200" dirty="0"/>
              <a:t>Connectors should be kept in dark grey or match the icon colors.</a:t>
            </a:r>
          </a:p>
          <a:p>
            <a:pPr marL="0" indent="0">
              <a:buNone/>
            </a:pPr>
            <a:r>
              <a:rPr lang="en-US" sz="1200" dirty="0"/>
              <a:t>See page 7 for sample usage.</a:t>
            </a:r>
          </a:p>
        </p:txBody>
      </p:sp>
      <p:cxnSp>
        <p:nvCxnSpPr>
          <p:cNvPr id="9" name="Straight Arrow Connector 8">
            <a:extLst>
              <a:ext uri="{FF2B5EF4-FFF2-40B4-BE49-F238E27FC236}">
                <a16:creationId xmlns:a16="http://schemas.microsoft.com/office/drawing/2014/main" xmlns="" id="{701E9DAD-F661-784D-AE21-CDD7FDB1E017}"/>
              </a:ext>
            </a:extLst>
          </p:cNvPr>
          <p:cNvCxnSpPr/>
          <p:nvPr/>
        </p:nvCxnSpPr>
        <p:spPr bwMode="auto">
          <a:xfrm>
            <a:off x="3452384" y="1760621"/>
            <a:ext cx="1776969" cy="0"/>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xmlns="" id="{7C9B3C76-F88D-2B41-9B5E-689BED6F3022}"/>
              </a:ext>
            </a:extLst>
          </p:cNvPr>
          <p:cNvCxnSpPr/>
          <p:nvPr/>
        </p:nvCxnSpPr>
        <p:spPr bwMode="auto">
          <a:xfrm>
            <a:off x="4413750" y="3026754"/>
            <a:ext cx="0" cy="1383607"/>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xmlns="" id="{2FB6E448-22E9-534D-92ED-1314FEF3DA46}"/>
              </a:ext>
            </a:extLst>
          </p:cNvPr>
          <p:cNvCxnSpPr/>
          <p:nvPr/>
        </p:nvCxnSpPr>
        <p:spPr bwMode="auto">
          <a:xfrm>
            <a:off x="4583474" y="1982873"/>
            <a:ext cx="654640" cy="644601"/>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Elbow Connector 11">
            <a:extLst>
              <a:ext uri="{FF2B5EF4-FFF2-40B4-BE49-F238E27FC236}">
                <a16:creationId xmlns:a16="http://schemas.microsoft.com/office/drawing/2014/main" xmlns="" id="{87BDFF1B-41DA-1E42-8F16-3801F0776D98}"/>
              </a:ext>
            </a:extLst>
          </p:cNvPr>
          <p:cNvCxnSpPr/>
          <p:nvPr/>
        </p:nvCxnSpPr>
        <p:spPr>
          <a:xfrm>
            <a:off x="5880476" y="3192502"/>
            <a:ext cx="594734" cy="273441"/>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15EAC609-5751-3043-80F7-40E1123A3102}"/>
              </a:ext>
            </a:extLst>
          </p:cNvPr>
          <p:cNvGrpSpPr/>
          <p:nvPr/>
        </p:nvGrpSpPr>
        <p:grpSpPr>
          <a:xfrm>
            <a:off x="3498586" y="3041654"/>
            <a:ext cx="512591" cy="512593"/>
            <a:chOff x="8405286" y="3824900"/>
            <a:chExt cx="512591" cy="512593"/>
          </a:xfrm>
        </p:grpSpPr>
        <p:cxnSp>
          <p:nvCxnSpPr>
            <p:cNvPr id="14" name="Straight Arrow Connector 13">
              <a:extLst>
                <a:ext uri="{FF2B5EF4-FFF2-40B4-BE49-F238E27FC236}">
                  <a16:creationId xmlns:a16="http://schemas.microsoft.com/office/drawing/2014/main" xmlns="" id="{D8EE0EB0-8C17-1D47-AC7C-0B58B23AC814}"/>
                </a:ext>
              </a:extLst>
            </p:cNvPr>
            <p:cNvCxnSpPr/>
            <p:nvPr/>
          </p:nvCxnSpPr>
          <p:spPr bwMode="auto">
            <a:xfrm>
              <a:off x="8405286" y="3824900"/>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xmlns="" id="{02E3DB22-4C06-E543-A965-E2F1C6A529A2}"/>
                </a:ext>
              </a:extLst>
            </p:cNvPr>
            <p:cNvCxnSpPr/>
            <p:nvPr/>
          </p:nvCxnSpPr>
          <p:spPr bwMode="auto">
            <a:xfrm rot="5400000">
              <a:off x="8662068" y="4081685"/>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6" name="Group 15">
            <a:extLst>
              <a:ext uri="{FF2B5EF4-FFF2-40B4-BE49-F238E27FC236}">
                <a16:creationId xmlns:a16="http://schemas.microsoft.com/office/drawing/2014/main" xmlns="" id="{1E5343BD-7363-6E4B-8AC7-CBCD80FF41FC}"/>
              </a:ext>
            </a:extLst>
          </p:cNvPr>
          <p:cNvGrpSpPr/>
          <p:nvPr/>
        </p:nvGrpSpPr>
        <p:grpSpPr>
          <a:xfrm>
            <a:off x="4796734" y="3041656"/>
            <a:ext cx="514957" cy="512594"/>
            <a:chOff x="9530256" y="3824902"/>
            <a:chExt cx="514957" cy="512594"/>
          </a:xfrm>
        </p:grpSpPr>
        <p:cxnSp>
          <p:nvCxnSpPr>
            <p:cNvPr id="17" name="Straight Arrow Connector 16">
              <a:extLst>
                <a:ext uri="{FF2B5EF4-FFF2-40B4-BE49-F238E27FC236}">
                  <a16:creationId xmlns:a16="http://schemas.microsoft.com/office/drawing/2014/main" xmlns="" id="{EA9F67B7-52DF-8E4C-81C2-A273799BDB48}"/>
                </a:ext>
              </a:extLst>
            </p:cNvPr>
            <p:cNvCxnSpPr/>
            <p:nvPr/>
          </p:nvCxnSpPr>
          <p:spPr bwMode="auto">
            <a:xfrm flipH="1">
              <a:off x="9530403" y="3824902"/>
              <a:ext cx="514810"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xmlns="" id="{CB8CCEB3-31DC-D543-A3C5-9BBBA4372C76}"/>
                </a:ext>
              </a:extLst>
            </p:cNvPr>
            <p:cNvCxnSpPr/>
            <p:nvPr/>
          </p:nvCxnSpPr>
          <p:spPr bwMode="auto">
            <a:xfrm rot="5400000">
              <a:off x="9274447" y="4081688"/>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9" name="Group 18">
            <a:extLst>
              <a:ext uri="{FF2B5EF4-FFF2-40B4-BE49-F238E27FC236}">
                <a16:creationId xmlns:a16="http://schemas.microsoft.com/office/drawing/2014/main" xmlns="" id="{2DEBF5C8-6885-404C-AC8B-A0D63232EF38}"/>
              </a:ext>
            </a:extLst>
          </p:cNvPr>
          <p:cNvGrpSpPr/>
          <p:nvPr/>
        </p:nvGrpSpPr>
        <p:grpSpPr>
          <a:xfrm>
            <a:off x="3536392" y="4857953"/>
            <a:ext cx="511617" cy="618956"/>
            <a:chOff x="8396912" y="4452018"/>
            <a:chExt cx="511617" cy="618956"/>
          </a:xfrm>
        </p:grpSpPr>
        <p:cxnSp>
          <p:nvCxnSpPr>
            <p:cNvPr id="20" name="Straight Arrow Connector 19">
              <a:extLst>
                <a:ext uri="{FF2B5EF4-FFF2-40B4-BE49-F238E27FC236}">
                  <a16:creationId xmlns:a16="http://schemas.microsoft.com/office/drawing/2014/main" xmlns="" id="{359F74C1-DF0E-554F-AD4C-FA05A976C21E}"/>
                </a:ext>
              </a:extLst>
            </p:cNvPr>
            <p:cNvCxnSpPr/>
            <p:nvPr/>
          </p:nvCxnSpPr>
          <p:spPr bwMode="auto">
            <a:xfrm rot="2700000">
              <a:off x="8396914" y="4707827"/>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xmlns="" id="{13C0804F-F5BA-5A46-989B-0FE3C3E53609}"/>
                </a:ext>
              </a:extLst>
            </p:cNvPr>
            <p:cNvCxnSpPr/>
            <p:nvPr/>
          </p:nvCxnSpPr>
          <p:spPr bwMode="auto">
            <a:xfrm rot="8100000">
              <a:off x="8396912" y="5070974"/>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22" name="Group 21">
            <a:extLst>
              <a:ext uri="{FF2B5EF4-FFF2-40B4-BE49-F238E27FC236}">
                <a16:creationId xmlns:a16="http://schemas.microsoft.com/office/drawing/2014/main" xmlns="" id="{1E7B8315-9139-6448-BA6D-CA85CA36585D}"/>
              </a:ext>
            </a:extLst>
          </p:cNvPr>
          <p:cNvGrpSpPr/>
          <p:nvPr/>
        </p:nvGrpSpPr>
        <p:grpSpPr>
          <a:xfrm>
            <a:off x="4812463" y="5113762"/>
            <a:ext cx="511617" cy="618955"/>
            <a:chOff x="9545986" y="4707827"/>
            <a:chExt cx="511617" cy="618955"/>
          </a:xfrm>
        </p:grpSpPr>
        <p:cxnSp>
          <p:nvCxnSpPr>
            <p:cNvPr id="23" name="Straight Arrow Connector 22">
              <a:extLst>
                <a:ext uri="{FF2B5EF4-FFF2-40B4-BE49-F238E27FC236}">
                  <a16:creationId xmlns:a16="http://schemas.microsoft.com/office/drawing/2014/main" xmlns="" id="{7276EDC3-2C79-4D49-8208-961E17AAD16A}"/>
                </a:ext>
              </a:extLst>
            </p:cNvPr>
            <p:cNvCxnSpPr/>
            <p:nvPr/>
          </p:nvCxnSpPr>
          <p:spPr bwMode="auto">
            <a:xfrm rot="18900000" flipV="1">
              <a:off x="9545986" y="4707827"/>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xmlns="" id="{8DE93B70-2E4F-FD41-9A2B-209CF15D149F}"/>
                </a:ext>
              </a:extLst>
            </p:cNvPr>
            <p:cNvCxnSpPr/>
            <p:nvPr/>
          </p:nvCxnSpPr>
          <p:spPr bwMode="auto">
            <a:xfrm rot="13500000" flipV="1">
              <a:off x="9545984" y="5070974"/>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cxnSp>
        <p:nvCxnSpPr>
          <p:cNvPr id="25" name="Straight Arrow Connector 24">
            <a:extLst>
              <a:ext uri="{FF2B5EF4-FFF2-40B4-BE49-F238E27FC236}">
                <a16:creationId xmlns:a16="http://schemas.microsoft.com/office/drawing/2014/main" xmlns="" id="{BB142DCF-1BAA-A44F-921F-5F052F34B235}"/>
              </a:ext>
            </a:extLst>
          </p:cNvPr>
          <p:cNvCxnSpPr/>
          <p:nvPr/>
        </p:nvCxnSpPr>
        <p:spPr bwMode="auto">
          <a:xfrm flipV="1">
            <a:off x="3496419" y="1982873"/>
            <a:ext cx="654640" cy="644601"/>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Elbow Connector 25">
            <a:extLst>
              <a:ext uri="{FF2B5EF4-FFF2-40B4-BE49-F238E27FC236}">
                <a16:creationId xmlns:a16="http://schemas.microsoft.com/office/drawing/2014/main" xmlns="" id="{162D8DAC-52AC-5E47-9A98-76C6101D266A}"/>
              </a:ext>
            </a:extLst>
          </p:cNvPr>
          <p:cNvCxnSpPr/>
          <p:nvPr/>
        </p:nvCxnSpPr>
        <p:spPr>
          <a:xfrm flipV="1">
            <a:off x="5881610" y="2580593"/>
            <a:ext cx="594734" cy="273441"/>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D087FEAF-34E7-FD42-B780-D0B0C8D1087F}"/>
              </a:ext>
            </a:extLst>
          </p:cNvPr>
          <p:cNvGrpSpPr/>
          <p:nvPr/>
        </p:nvGrpSpPr>
        <p:grpSpPr>
          <a:xfrm>
            <a:off x="5621131" y="4982537"/>
            <a:ext cx="456043" cy="583963"/>
            <a:chOff x="8299612" y="5523329"/>
            <a:chExt cx="456043" cy="583963"/>
          </a:xfrm>
        </p:grpSpPr>
        <p:cxnSp>
          <p:nvCxnSpPr>
            <p:cNvPr id="28" name="Elbow Connector 27">
              <a:extLst>
                <a:ext uri="{FF2B5EF4-FFF2-40B4-BE49-F238E27FC236}">
                  <a16:creationId xmlns:a16="http://schemas.microsoft.com/office/drawing/2014/main" xmlns="" id="{9E156166-05C2-7C4C-B2BC-4391FD8AF2B8}"/>
                </a:ext>
              </a:extLst>
            </p:cNvPr>
            <p:cNvCxnSpPr/>
            <p:nvPr/>
          </p:nvCxnSpPr>
          <p:spPr>
            <a:xfrm>
              <a:off x="8302386" y="5825522"/>
              <a:ext cx="453269" cy="281770"/>
            </a:xfrm>
            <a:prstGeom prst="bentConnector3">
              <a:avLst>
                <a:gd name="adj1" fmla="val 50001"/>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xmlns="" id="{72442AEF-C946-104B-900B-3427C3642933}"/>
                </a:ext>
              </a:extLst>
            </p:cNvPr>
            <p:cNvCxnSpPr/>
            <p:nvPr/>
          </p:nvCxnSpPr>
          <p:spPr>
            <a:xfrm flipV="1">
              <a:off x="8299612" y="5523329"/>
              <a:ext cx="456043" cy="303497"/>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610E1F04-30B6-D948-B858-F819EFBD1D02}"/>
              </a:ext>
            </a:extLst>
          </p:cNvPr>
          <p:cNvGrpSpPr/>
          <p:nvPr/>
        </p:nvGrpSpPr>
        <p:grpSpPr>
          <a:xfrm>
            <a:off x="6328299" y="5005933"/>
            <a:ext cx="463380" cy="558800"/>
            <a:chOff x="9029870" y="5546725"/>
            <a:chExt cx="463380" cy="558800"/>
          </a:xfrm>
        </p:grpSpPr>
        <p:cxnSp>
          <p:nvCxnSpPr>
            <p:cNvPr id="31" name="Elbow Connector 30">
              <a:extLst>
                <a:ext uri="{FF2B5EF4-FFF2-40B4-BE49-F238E27FC236}">
                  <a16:creationId xmlns:a16="http://schemas.microsoft.com/office/drawing/2014/main" xmlns="" id="{9A4FE516-2102-4941-A638-6C30A9DC8671}"/>
                </a:ext>
              </a:extLst>
            </p:cNvPr>
            <p:cNvCxnSpPr/>
            <p:nvPr/>
          </p:nvCxnSpPr>
          <p:spPr>
            <a:xfrm>
              <a:off x="9032644" y="5825522"/>
              <a:ext cx="460606" cy="280003"/>
            </a:xfrm>
            <a:prstGeom prst="bentConnector3">
              <a:avLst>
                <a:gd name="adj1" fmla="val 50000"/>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xmlns="" id="{3D42CD9B-BB25-6E44-B235-FD3C16ACAD2B}"/>
                </a:ext>
              </a:extLst>
            </p:cNvPr>
            <p:cNvCxnSpPr/>
            <p:nvPr/>
          </p:nvCxnSpPr>
          <p:spPr>
            <a:xfrm flipV="1">
              <a:off x="9029870" y="5546725"/>
              <a:ext cx="463380" cy="280102"/>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F1304B70-16B7-FF42-AB79-FEBB00D5BF08}"/>
                </a:ext>
              </a:extLst>
            </p:cNvPr>
            <p:cNvCxnSpPr/>
            <p:nvPr/>
          </p:nvCxnSpPr>
          <p:spPr bwMode="auto">
            <a:xfrm flipV="1">
              <a:off x="9258378" y="5826125"/>
              <a:ext cx="234872" cy="117"/>
            </a:xfrm>
            <a:prstGeom prst="straightConnector1">
              <a:avLst/>
            </a:prstGeom>
            <a:solidFill>
              <a:srgbClr val="00B8FF"/>
            </a:solidFill>
            <a:ln w="12700" cap="flat" cmpd="sng" algn="ctr">
              <a:solidFill>
                <a:srgbClr val="5F5F5F"/>
              </a:solidFill>
              <a:prstDash val="solid"/>
              <a:round/>
              <a:headEnd type="none"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34" name="Group 33">
            <a:extLst>
              <a:ext uri="{FF2B5EF4-FFF2-40B4-BE49-F238E27FC236}">
                <a16:creationId xmlns:a16="http://schemas.microsoft.com/office/drawing/2014/main" xmlns="" id="{AFA5C1F0-BDB8-BA48-B9B0-ACB3F89F854F}"/>
              </a:ext>
            </a:extLst>
          </p:cNvPr>
          <p:cNvGrpSpPr/>
          <p:nvPr/>
        </p:nvGrpSpPr>
        <p:grpSpPr>
          <a:xfrm rot="5400000">
            <a:off x="6063360" y="1646207"/>
            <a:ext cx="463381" cy="558801"/>
            <a:chOff x="9988720" y="5546725"/>
            <a:chExt cx="463381" cy="558801"/>
          </a:xfrm>
        </p:grpSpPr>
        <p:cxnSp>
          <p:nvCxnSpPr>
            <p:cNvPr id="35" name="Elbow Connector 34">
              <a:extLst>
                <a:ext uri="{FF2B5EF4-FFF2-40B4-BE49-F238E27FC236}">
                  <a16:creationId xmlns:a16="http://schemas.microsoft.com/office/drawing/2014/main" xmlns="" id="{AEC33964-270C-FC45-A168-46920B22B5B7}"/>
                </a:ext>
              </a:extLst>
            </p:cNvPr>
            <p:cNvCxnSpPr/>
            <p:nvPr/>
          </p:nvCxnSpPr>
          <p:spPr>
            <a:xfrm>
              <a:off x="9991494" y="5825522"/>
              <a:ext cx="460606" cy="280003"/>
            </a:xfrm>
            <a:prstGeom prst="bentConnector3">
              <a:avLst>
                <a:gd name="adj1" fmla="val 50000"/>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xmlns="" id="{A6D52E58-8E25-204B-A712-456AA44C475A}"/>
                </a:ext>
              </a:extLst>
            </p:cNvPr>
            <p:cNvCxnSpPr/>
            <p:nvPr/>
          </p:nvCxnSpPr>
          <p:spPr>
            <a:xfrm flipV="1">
              <a:off x="9988720" y="5546725"/>
              <a:ext cx="463380" cy="280102"/>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FEA2B19F-6E70-F748-B466-054F6CAFB3CF}"/>
                </a:ext>
              </a:extLst>
            </p:cNvPr>
            <p:cNvCxnSpPr/>
            <p:nvPr/>
          </p:nvCxnSpPr>
          <p:spPr bwMode="auto">
            <a:xfrm flipV="1">
              <a:off x="10217228" y="5826125"/>
              <a:ext cx="234872" cy="117"/>
            </a:xfrm>
            <a:prstGeom prst="straightConnector1">
              <a:avLst/>
            </a:prstGeom>
            <a:solidFill>
              <a:srgbClr val="00B8FF"/>
            </a:solidFill>
            <a:ln w="12700" cap="flat" cmpd="sng" algn="ctr">
              <a:solidFill>
                <a:srgbClr val="5F5F5F"/>
              </a:solidFill>
              <a:prstDash val="solid"/>
              <a:round/>
              <a:headEnd type="none"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38" name="Group 37">
            <a:extLst>
              <a:ext uri="{FF2B5EF4-FFF2-40B4-BE49-F238E27FC236}">
                <a16:creationId xmlns:a16="http://schemas.microsoft.com/office/drawing/2014/main" xmlns="" id="{D5249662-88EB-EA49-898B-60E1E683D2F8}"/>
              </a:ext>
            </a:extLst>
          </p:cNvPr>
          <p:cNvGrpSpPr/>
          <p:nvPr/>
        </p:nvGrpSpPr>
        <p:grpSpPr>
          <a:xfrm flipH="1">
            <a:off x="6431608" y="3957304"/>
            <a:ext cx="456043" cy="583963"/>
            <a:chOff x="8299612" y="5523329"/>
            <a:chExt cx="456043" cy="583963"/>
          </a:xfrm>
        </p:grpSpPr>
        <p:cxnSp>
          <p:nvCxnSpPr>
            <p:cNvPr id="39" name="Elbow Connector 38">
              <a:extLst>
                <a:ext uri="{FF2B5EF4-FFF2-40B4-BE49-F238E27FC236}">
                  <a16:creationId xmlns:a16="http://schemas.microsoft.com/office/drawing/2014/main" xmlns="" id="{6656EDA2-FA16-284A-90CE-D1CA1D09B2A3}"/>
                </a:ext>
              </a:extLst>
            </p:cNvPr>
            <p:cNvCxnSpPr/>
            <p:nvPr/>
          </p:nvCxnSpPr>
          <p:spPr>
            <a:xfrm>
              <a:off x="8302386" y="5825522"/>
              <a:ext cx="453269" cy="281770"/>
            </a:xfrm>
            <a:prstGeom prst="bentConnector3">
              <a:avLst>
                <a:gd name="adj1" fmla="val 50001"/>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xmlns="" id="{FC31486E-665D-5542-84D2-5E1F36449ECE}"/>
                </a:ext>
              </a:extLst>
            </p:cNvPr>
            <p:cNvCxnSpPr/>
            <p:nvPr/>
          </p:nvCxnSpPr>
          <p:spPr>
            <a:xfrm flipV="1">
              <a:off x="8299612" y="5523329"/>
              <a:ext cx="456043" cy="303497"/>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B7303DEF-6B37-6643-9458-4F7827506556}"/>
              </a:ext>
            </a:extLst>
          </p:cNvPr>
          <p:cNvGrpSpPr/>
          <p:nvPr/>
        </p:nvGrpSpPr>
        <p:grpSpPr>
          <a:xfrm flipH="1">
            <a:off x="5707172" y="3969150"/>
            <a:ext cx="463380" cy="558800"/>
            <a:chOff x="9029870" y="5546725"/>
            <a:chExt cx="463380" cy="558800"/>
          </a:xfrm>
        </p:grpSpPr>
        <p:cxnSp>
          <p:nvCxnSpPr>
            <p:cNvPr id="42" name="Elbow Connector 41">
              <a:extLst>
                <a:ext uri="{FF2B5EF4-FFF2-40B4-BE49-F238E27FC236}">
                  <a16:creationId xmlns:a16="http://schemas.microsoft.com/office/drawing/2014/main" xmlns="" id="{1580CF56-098B-2149-ACB1-C59591A28A47}"/>
                </a:ext>
              </a:extLst>
            </p:cNvPr>
            <p:cNvCxnSpPr/>
            <p:nvPr/>
          </p:nvCxnSpPr>
          <p:spPr>
            <a:xfrm>
              <a:off x="9032644" y="5825522"/>
              <a:ext cx="460606" cy="280003"/>
            </a:xfrm>
            <a:prstGeom prst="bentConnector3">
              <a:avLst>
                <a:gd name="adj1" fmla="val 50000"/>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xmlns="" id="{5004F05F-24B8-454A-91E2-FDA41644F4C6}"/>
                </a:ext>
              </a:extLst>
            </p:cNvPr>
            <p:cNvCxnSpPr/>
            <p:nvPr/>
          </p:nvCxnSpPr>
          <p:spPr>
            <a:xfrm flipV="1">
              <a:off x="9029870" y="5546725"/>
              <a:ext cx="463380" cy="280102"/>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5A3E43E8-3138-774B-88EB-B94AFBB4D235}"/>
                </a:ext>
              </a:extLst>
            </p:cNvPr>
            <p:cNvCxnSpPr/>
            <p:nvPr/>
          </p:nvCxnSpPr>
          <p:spPr bwMode="auto">
            <a:xfrm flipV="1">
              <a:off x="9258378" y="5826125"/>
              <a:ext cx="234872" cy="117"/>
            </a:xfrm>
            <a:prstGeom prst="straightConnector1">
              <a:avLst/>
            </a:prstGeom>
            <a:solidFill>
              <a:srgbClr val="00B8FF"/>
            </a:solidFill>
            <a:ln w="12700" cap="flat" cmpd="sng" algn="ctr">
              <a:solidFill>
                <a:srgbClr val="5F5F5F"/>
              </a:solidFill>
              <a:prstDash val="solid"/>
              <a:round/>
              <a:headEnd type="none"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5" name="Group 44">
            <a:extLst>
              <a:ext uri="{FF2B5EF4-FFF2-40B4-BE49-F238E27FC236}">
                <a16:creationId xmlns:a16="http://schemas.microsoft.com/office/drawing/2014/main" xmlns="" id="{4E08F7D5-9517-CE40-991E-04305E0ACB1E}"/>
              </a:ext>
            </a:extLst>
          </p:cNvPr>
          <p:cNvGrpSpPr/>
          <p:nvPr/>
        </p:nvGrpSpPr>
        <p:grpSpPr>
          <a:xfrm flipV="1">
            <a:off x="3498586" y="3884473"/>
            <a:ext cx="512591" cy="512593"/>
            <a:chOff x="8405286" y="3824900"/>
            <a:chExt cx="512591" cy="512593"/>
          </a:xfrm>
        </p:grpSpPr>
        <p:cxnSp>
          <p:nvCxnSpPr>
            <p:cNvPr id="46" name="Straight Arrow Connector 45">
              <a:extLst>
                <a:ext uri="{FF2B5EF4-FFF2-40B4-BE49-F238E27FC236}">
                  <a16:creationId xmlns:a16="http://schemas.microsoft.com/office/drawing/2014/main" xmlns="" id="{1D3A62E8-FAB5-F746-A213-2D9DFC87CB69}"/>
                </a:ext>
              </a:extLst>
            </p:cNvPr>
            <p:cNvCxnSpPr/>
            <p:nvPr/>
          </p:nvCxnSpPr>
          <p:spPr bwMode="auto">
            <a:xfrm>
              <a:off x="8405286" y="3824900"/>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7" name="Straight Arrow Connector 46">
              <a:extLst>
                <a:ext uri="{FF2B5EF4-FFF2-40B4-BE49-F238E27FC236}">
                  <a16:creationId xmlns:a16="http://schemas.microsoft.com/office/drawing/2014/main" xmlns="" id="{4257A20D-6A60-0241-AD6D-E8CA79B85AF9}"/>
                </a:ext>
              </a:extLst>
            </p:cNvPr>
            <p:cNvCxnSpPr/>
            <p:nvPr/>
          </p:nvCxnSpPr>
          <p:spPr bwMode="auto">
            <a:xfrm rot="5400000">
              <a:off x="8662068" y="4081685"/>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8" name="Group 47">
            <a:extLst>
              <a:ext uri="{FF2B5EF4-FFF2-40B4-BE49-F238E27FC236}">
                <a16:creationId xmlns:a16="http://schemas.microsoft.com/office/drawing/2014/main" xmlns="" id="{528BA3AE-A256-FF44-86CE-4FFA9E3DB0D1}"/>
              </a:ext>
            </a:extLst>
          </p:cNvPr>
          <p:cNvGrpSpPr/>
          <p:nvPr/>
        </p:nvGrpSpPr>
        <p:grpSpPr>
          <a:xfrm flipV="1">
            <a:off x="4796734" y="3884475"/>
            <a:ext cx="514957" cy="512594"/>
            <a:chOff x="9530256" y="3824902"/>
            <a:chExt cx="514957" cy="512594"/>
          </a:xfrm>
        </p:grpSpPr>
        <p:cxnSp>
          <p:nvCxnSpPr>
            <p:cNvPr id="49" name="Straight Arrow Connector 48">
              <a:extLst>
                <a:ext uri="{FF2B5EF4-FFF2-40B4-BE49-F238E27FC236}">
                  <a16:creationId xmlns:a16="http://schemas.microsoft.com/office/drawing/2014/main" xmlns="" id="{CE469111-57A5-3A47-BC44-C005C492BCB0}"/>
                </a:ext>
              </a:extLst>
            </p:cNvPr>
            <p:cNvCxnSpPr/>
            <p:nvPr/>
          </p:nvCxnSpPr>
          <p:spPr bwMode="auto">
            <a:xfrm flipH="1">
              <a:off x="9530403" y="3824902"/>
              <a:ext cx="514810"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xmlns="" id="{D8C3D7D5-5E10-3041-92A9-C25ACF38639E}"/>
                </a:ext>
              </a:extLst>
            </p:cNvPr>
            <p:cNvCxnSpPr/>
            <p:nvPr/>
          </p:nvCxnSpPr>
          <p:spPr bwMode="auto">
            <a:xfrm rot="5400000">
              <a:off x="9274447" y="4081688"/>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51" name="Group 50">
            <a:extLst>
              <a:ext uri="{FF2B5EF4-FFF2-40B4-BE49-F238E27FC236}">
                <a16:creationId xmlns:a16="http://schemas.microsoft.com/office/drawing/2014/main" xmlns="" id="{4579AE9C-6F04-1044-9584-CCB680682D36}"/>
              </a:ext>
            </a:extLst>
          </p:cNvPr>
          <p:cNvGrpSpPr/>
          <p:nvPr/>
        </p:nvGrpSpPr>
        <p:grpSpPr>
          <a:xfrm rot="5400000">
            <a:off x="4064340" y="5243072"/>
            <a:ext cx="511617" cy="618955"/>
            <a:chOff x="9545986" y="4707827"/>
            <a:chExt cx="511617" cy="618955"/>
          </a:xfrm>
        </p:grpSpPr>
        <p:cxnSp>
          <p:nvCxnSpPr>
            <p:cNvPr id="52" name="Straight Arrow Connector 51">
              <a:extLst>
                <a:ext uri="{FF2B5EF4-FFF2-40B4-BE49-F238E27FC236}">
                  <a16:creationId xmlns:a16="http://schemas.microsoft.com/office/drawing/2014/main" xmlns="" id="{F54E1BD1-3D74-054F-8CD6-4CE9D1544214}"/>
                </a:ext>
              </a:extLst>
            </p:cNvPr>
            <p:cNvCxnSpPr/>
            <p:nvPr/>
          </p:nvCxnSpPr>
          <p:spPr bwMode="auto">
            <a:xfrm rot="18900000" flipV="1">
              <a:off x="9545986" y="4707827"/>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Straight Arrow Connector 52">
              <a:extLst>
                <a:ext uri="{FF2B5EF4-FFF2-40B4-BE49-F238E27FC236}">
                  <a16:creationId xmlns:a16="http://schemas.microsoft.com/office/drawing/2014/main" xmlns="" id="{10644CB7-F0F5-2746-9760-55412F332ADB}"/>
                </a:ext>
              </a:extLst>
            </p:cNvPr>
            <p:cNvCxnSpPr/>
            <p:nvPr/>
          </p:nvCxnSpPr>
          <p:spPr bwMode="auto">
            <a:xfrm rot="13500000" flipV="1">
              <a:off x="9545984" y="5070974"/>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54" name="Group 53">
            <a:extLst>
              <a:ext uri="{FF2B5EF4-FFF2-40B4-BE49-F238E27FC236}">
                <a16:creationId xmlns:a16="http://schemas.microsoft.com/office/drawing/2014/main" xmlns="" id="{05AD8AB6-A703-5340-960B-DEECE5353FD4}"/>
              </a:ext>
            </a:extLst>
          </p:cNvPr>
          <p:cNvGrpSpPr/>
          <p:nvPr/>
        </p:nvGrpSpPr>
        <p:grpSpPr>
          <a:xfrm rot="16200000">
            <a:off x="4318334" y="4631161"/>
            <a:ext cx="511617" cy="618955"/>
            <a:chOff x="9545986" y="4707827"/>
            <a:chExt cx="511617" cy="618955"/>
          </a:xfrm>
        </p:grpSpPr>
        <p:cxnSp>
          <p:nvCxnSpPr>
            <p:cNvPr id="55" name="Straight Arrow Connector 54">
              <a:extLst>
                <a:ext uri="{FF2B5EF4-FFF2-40B4-BE49-F238E27FC236}">
                  <a16:creationId xmlns:a16="http://schemas.microsoft.com/office/drawing/2014/main" xmlns="" id="{9FDCC2B5-D788-A94A-AD52-33B565C88C75}"/>
                </a:ext>
              </a:extLst>
            </p:cNvPr>
            <p:cNvCxnSpPr/>
            <p:nvPr/>
          </p:nvCxnSpPr>
          <p:spPr bwMode="auto">
            <a:xfrm rot="18900000" flipV="1">
              <a:off x="9545986" y="4707827"/>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6" name="Straight Arrow Connector 55">
              <a:extLst>
                <a:ext uri="{FF2B5EF4-FFF2-40B4-BE49-F238E27FC236}">
                  <a16:creationId xmlns:a16="http://schemas.microsoft.com/office/drawing/2014/main" xmlns="" id="{EB878AD0-8CD0-4A4E-A59F-98CFFD30BE25}"/>
                </a:ext>
              </a:extLst>
            </p:cNvPr>
            <p:cNvCxnSpPr/>
            <p:nvPr/>
          </p:nvCxnSpPr>
          <p:spPr bwMode="auto">
            <a:xfrm rot="13500000" flipV="1">
              <a:off x="9545984" y="5070974"/>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57" name="Rectangle 56">
            <a:extLst>
              <a:ext uri="{FF2B5EF4-FFF2-40B4-BE49-F238E27FC236}">
                <a16:creationId xmlns:a16="http://schemas.microsoft.com/office/drawing/2014/main" xmlns="" id="{04B3939F-B68F-BF48-858A-7E9FF161AFA5}"/>
              </a:ext>
            </a:extLst>
          </p:cNvPr>
          <p:cNvSpPr/>
          <p:nvPr/>
        </p:nvSpPr>
        <p:spPr>
          <a:xfrm>
            <a:off x="9790436" y="3568390"/>
            <a:ext cx="1689652"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B</a:t>
            </a:r>
          </a:p>
          <a:p>
            <a:pPr lvl="0">
              <a:lnSpc>
                <a:spcPct val="90000"/>
              </a:lnSpc>
            </a:pPr>
            <a:r>
              <a:rPr lang="en-US" sz="900" dirty="0">
                <a:solidFill>
                  <a:srgbClr val="FF7700"/>
                </a:solidFill>
              </a:rPr>
              <a:t>10.0.30.0/24</a:t>
            </a:r>
          </a:p>
        </p:txBody>
      </p:sp>
      <p:sp>
        <p:nvSpPr>
          <p:cNvPr id="58" name="Rectangle 57">
            <a:extLst>
              <a:ext uri="{FF2B5EF4-FFF2-40B4-BE49-F238E27FC236}">
                <a16:creationId xmlns:a16="http://schemas.microsoft.com/office/drawing/2014/main" xmlns="" id="{8EEAB019-1ADB-EC48-AE3D-6AA6C99FD1D2}"/>
              </a:ext>
            </a:extLst>
          </p:cNvPr>
          <p:cNvSpPr/>
          <p:nvPr/>
        </p:nvSpPr>
        <p:spPr>
          <a:xfrm>
            <a:off x="9790436" y="2080675"/>
            <a:ext cx="1689652"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A</a:t>
            </a:r>
          </a:p>
          <a:p>
            <a:pPr lvl="0">
              <a:lnSpc>
                <a:spcPct val="90000"/>
              </a:lnSpc>
            </a:pPr>
            <a:r>
              <a:rPr lang="en-US" sz="900" dirty="0">
                <a:solidFill>
                  <a:srgbClr val="FF7700"/>
                </a:solidFill>
              </a:rPr>
              <a:t>10.0.30.0/24</a:t>
            </a:r>
          </a:p>
        </p:txBody>
      </p:sp>
      <p:grpSp>
        <p:nvGrpSpPr>
          <p:cNvPr id="59" name="Group 58">
            <a:extLst>
              <a:ext uri="{FF2B5EF4-FFF2-40B4-BE49-F238E27FC236}">
                <a16:creationId xmlns:a16="http://schemas.microsoft.com/office/drawing/2014/main" xmlns="" id="{52A84B63-E41A-334D-BA02-92B20EFBA7D0}"/>
              </a:ext>
            </a:extLst>
          </p:cNvPr>
          <p:cNvGrpSpPr/>
          <p:nvPr/>
        </p:nvGrpSpPr>
        <p:grpSpPr>
          <a:xfrm>
            <a:off x="10363670" y="2479574"/>
            <a:ext cx="502281" cy="548163"/>
            <a:chOff x="2230438" y="2657475"/>
            <a:chExt cx="330200" cy="360363"/>
          </a:xfrm>
          <a:solidFill>
            <a:srgbClr val="5F5F5F"/>
          </a:solidFill>
        </p:grpSpPr>
        <p:sp>
          <p:nvSpPr>
            <p:cNvPr id="60" name="Freeform 40">
              <a:extLst>
                <a:ext uri="{FF2B5EF4-FFF2-40B4-BE49-F238E27FC236}">
                  <a16:creationId xmlns:a16="http://schemas.microsoft.com/office/drawing/2014/main" xmlns="" id="{AE466675-C2FD-7D46-B1F1-E6B25832D71A}"/>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41">
              <a:extLst>
                <a:ext uri="{FF2B5EF4-FFF2-40B4-BE49-F238E27FC236}">
                  <a16:creationId xmlns:a16="http://schemas.microsoft.com/office/drawing/2014/main" xmlns="" id="{5B2A3034-0801-844B-954E-682EDEB24F09}"/>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42">
              <a:extLst>
                <a:ext uri="{FF2B5EF4-FFF2-40B4-BE49-F238E27FC236}">
                  <a16:creationId xmlns:a16="http://schemas.microsoft.com/office/drawing/2014/main" xmlns="" id="{6FB03B5E-6DF7-164E-8080-F9C4B6620F71}"/>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43">
              <a:extLst>
                <a:ext uri="{FF2B5EF4-FFF2-40B4-BE49-F238E27FC236}">
                  <a16:creationId xmlns:a16="http://schemas.microsoft.com/office/drawing/2014/main" xmlns="" id="{6D26328A-0CF7-824C-9A86-8448972F043E}"/>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4" name="Group 63">
            <a:extLst>
              <a:ext uri="{FF2B5EF4-FFF2-40B4-BE49-F238E27FC236}">
                <a16:creationId xmlns:a16="http://schemas.microsoft.com/office/drawing/2014/main" xmlns="" id="{6941A931-2ED4-0945-BD32-0EF9E8ECB09C}"/>
              </a:ext>
            </a:extLst>
          </p:cNvPr>
          <p:cNvGrpSpPr/>
          <p:nvPr/>
        </p:nvGrpSpPr>
        <p:grpSpPr>
          <a:xfrm>
            <a:off x="10372741" y="4113012"/>
            <a:ext cx="502281" cy="548163"/>
            <a:chOff x="5994400" y="2714625"/>
            <a:chExt cx="330200" cy="360363"/>
          </a:xfrm>
          <a:solidFill>
            <a:srgbClr val="5F5F5F"/>
          </a:solidFill>
        </p:grpSpPr>
        <p:sp>
          <p:nvSpPr>
            <p:cNvPr id="65" name="Freeform 30">
              <a:extLst>
                <a:ext uri="{FF2B5EF4-FFF2-40B4-BE49-F238E27FC236}">
                  <a16:creationId xmlns:a16="http://schemas.microsoft.com/office/drawing/2014/main" xmlns="" id="{26E4EFDE-575A-7245-B4FA-02AEFE256A69}"/>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31">
              <a:extLst>
                <a:ext uri="{FF2B5EF4-FFF2-40B4-BE49-F238E27FC236}">
                  <a16:creationId xmlns:a16="http://schemas.microsoft.com/office/drawing/2014/main" xmlns="" id="{A08E1C7C-BA40-0943-BA21-C35223F7542E}"/>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67" name="Straight Arrow Connector 66">
            <a:extLst>
              <a:ext uri="{FF2B5EF4-FFF2-40B4-BE49-F238E27FC236}">
                <a16:creationId xmlns:a16="http://schemas.microsoft.com/office/drawing/2014/main" xmlns="" id="{301EC801-7614-C448-B18D-BA149BB2424B}"/>
              </a:ext>
            </a:extLst>
          </p:cNvPr>
          <p:cNvCxnSpPr/>
          <p:nvPr/>
        </p:nvCxnSpPr>
        <p:spPr bwMode="auto">
          <a:xfrm flipH="1">
            <a:off x="10623033" y="3139484"/>
            <a:ext cx="1892" cy="861504"/>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68" name="Group 67">
            <a:extLst>
              <a:ext uri="{FF2B5EF4-FFF2-40B4-BE49-F238E27FC236}">
                <a16:creationId xmlns:a16="http://schemas.microsoft.com/office/drawing/2014/main" xmlns="" id="{665EE62C-FD05-2F4E-8CCA-1BED95CA349E}"/>
              </a:ext>
            </a:extLst>
          </p:cNvPr>
          <p:cNvGrpSpPr/>
          <p:nvPr/>
        </p:nvGrpSpPr>
        <p:grpSpPr>
          <a:xfrm>
            <a:off x="7678831" y="1755371"/>
            <a:ext cx="502281" cy="548163"/>
            <a:chOff x="2230438" y="2657475"/>
            <a:chExt cx="330200" cy="360363"/>
          </a:xfrm>
          <a:solidFill>
            <a:srgbClr val="5F5F5F"/>
          </a:solidFill>
        </p:grpSpPr>
        <p:sp>
          <p:nvSpPr>
            <p:cNvPr id="69" name="Freeform 40">
              <a:extLst>
                <a:ext uri="{FF2B5EF4-FFF2-40B4-BE49-F238E27FC236}">
                  <a16:creationId xmlns:a16="http://schemas.microsoft.com/office/drawing/2014/main" xmlns="" id="{5C357724-FF72-4348-BB03-B74B7BB7FDCB}"/>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41">
              <a:extLst>
                <a:ext uri="{FF2B5EF4-FFF2-40B4-BE49-F238E27FC236}">
                  <a16:creationId xmlns:a16="http://schemas.microsoft.com/office/drawing/2014/main" xmlns="" id="{A55CC5D6-73BB-5747-8A7D-869858CFD8EA}"/>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42">
              <a:extLst>
                <a:ext uri="{FF2B5EF4-FFF2-40B4-BE49-F238E27FC236}">
                  <a16:creationId xmlns:a16="http://schemas.microsoft.com/office/drawing/2014/main" xmlns="" id="{3612B053-7978-C842-931C-B3168E144030}"/>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43">
              <a:extLst>
                <a:ext uri="{FF2B5EF4-FFF2-40B4-BE49-F238E27FC236}">
                  <a16:creationId xmlns:a16="http://schemas.microsoft.com/office/drawing/2014/main" xmlns="" id="{7E10F034-768F-D744-9BF7-5E2D3B43C141}"/>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3" name="Group 72">
            <a:extLst>
              <a:ext uri="{FF2B5EF4-FFF2-40B4-BE49-F238E27FC236}">
                <a16:creationId xmlns:a16="http://schemas.microsoft.com/office/drawing/2014/main" xmlns="" id="{AF3268FD-19CF-714F-91EF-3D591924F399}"/>
              </a:ext>
            </a:extLst>
          </p:cNvPr>
          <p:cNvGrpSpPr/>
          <p:nvPr/>
        </p:nvGrpSpPr>
        <p:grpSpPr>
          <a:xfrm>
            <a:off x="8849068" y="1746880"/>
            <a:ext cx="502281" cy="548163"/>
            <a:chOff x="5994400" y="2714625"/>
            <a:chExt cx="330200" cy="360363"/>
          </a:xfrm>
          <a:solidFill>
            <a:srgbClr val="5F5F5F"/>
          </a:solidFill>
        </p:grpSpPr>
        <p:sp>
          <p:nvSpPr>
            <p:cNvPr id="74" name="Freeform 30">
              <a:extLst>
                <a:ext uri="{FF2B5EF4-FFF2-40B4-BE49-F238E27FC236}">
                  <a16:creationId xmlns:a16="http://schemas.microsoft.com/office/drawing/2014/main" xmlns="" id="{3A6C1FBD-1A47-CD40-A98A-740BFDC48F47}"/>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31">
              <a:extLst>
                <a:ext uri="{FF2B5EF4-FFF2-40B4-BE49-F238E27FC236}">
                  <a16:creationId xmlns:a16="http://schemas.microsoft.com/office/drawing/2014/main" xmlns="" id="{5D0779DB-D279-DA42-8A20-D749E41FB807}"/>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76" name="Straight Arrow Connector 75">
            <a:extLst>
              <a:ext uri="{FF2B5EF4-FFF2-40B4-BE49-F238E27FC236}">
                <a16:creationId xmlns:a16="http://schemas.microsoft.com/office/drawing/2014/main" xmlns="" id="{B39B2006-83F5-544F-A6E2-FE51F26C7892}"/>
              </a:ext>
            </a:extLst>
          </p:cNvPr>
          <p:cNvCxnSpPr/>
          <p:nvPr/>
        </p:nvCxnSpPr>
        <p:spPr bwMode="auto">
          <a:xfrm>
            <a:off x="8312021" y="2025209"/>
            <a:ext cx="387674" cy="2041"/>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77" name="Group 76">
            <a:extLst>
              <a:ext uri="{FF2B5EF4-FFF2-40B4-BE49-F238E27FC236}">
                <a16:creationId xmlns:a16="http://schemas.microsoft.com/office/drawing/2014/main" xmlns="" id="{437E7BC6-70B5-B149-812E-BC7BC83B915F}"/>
              </a:ext>
            </a:extLst>
          </p:cNvPr>
          <p:cNvGrpSpPr/>
          <p:nvPr/>
        </p:nvGrpSpPr>
        <p:grpSpPr>
          <a:xfrm>
            <a:off x="7678831" y="3059358"/>
            <a:ext cx="502281" cy="548163"/>
            <a:chOff x="2230438" y="2657475"/>
            <a:chExt cx="330200" cy="360363"/>
          </a:xfrm>
          <a:solidFill>
            <a:srgbClr val="5F5F5F"/>
          </a:solidFill>
        </p:grpSpPr>
        <p:sp>
          <p:nvSpPr>
            <p:cNvPr id="78" name="Freeform 40">
              <a:extLst>
                <a:ext uri="{FF2B5EF4-FFF2-40B4-BE49-F238E27FC236}">
                  <a16:creationId xmlns:a16="http://schemas.microsoft.com/office/drawing/2014/main" xmlns="" id="{62B3CB8C-C6FC-BF4F-933E-456D45EE21D3}"/>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41">
              <a:extLst>
                <a:ext uri="{FF2B5EF4-FFF2-40B4-BE49-F238E27FC236}">
                  <a16:creationId xmlns:a16="http://schemas.microsoft.com/office/drawing/2014/main" xmlns="" id="{E5809962-D0B2-4C4C-B1BC-4FDC20AAEAB8}"/>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42">
              <a:extLst>
                <a:ext uri="{FF2B5EF4-FFF2-40B4-BE49-F238E27FC236}">
                  <a16:creationId xmlns:a16="http://schemas.microsoft.com/office/drawing/2014/main" xmlns="" id="{DC95B375-81B3-C946-9EF8-0F88F4D829D4}"/>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43">
              <a:extLst>
                <a:ext uri="{FF2B5EF4-FFF2-40B4-BE49-F238E27FC236}">
                  <a16:creationId xmlns:a16="http://schemas.microsoft.com/office/drawing/2014/main" xmlns="" id="{736D8681-2FEC-CF4E-BE67-88A03304DDF7}"/>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2" name="Group 81">
            <a:extLst>
              <a:ext uri="{FF2B5EF4-FFF2-40B4-BE49-F238E27FC236}">
                <a16:creationId xmlns:a16="http://schemas.microsoft.com/office/drawing/2014/main" xmlns="" id="{C2B93294-D23F-154F-BF1B-4BA14C47E946}"/>
              </a:ext>
            </a:extLst>
          </p:cNvPr>
          <p:cNvGrpSpPr/>
          <p:nvPr/>
        </p:nvGrpSpPr>
        <p:grpSpPr>
          <a:xfrm>
            <a:off x="8849068" y="3409247"/>
            <a:ext cx="502281" cy="548163"/>
            <a:chOff x="5994400" y="2714625"/>
            <a:chExt cx="330200" cy="360363"/>
          </a:xfrm>
          <a:solidFill>
            <a:srgbClr val="5F5F5F"/>
          </a:solidFill>
        </p:grpSpPr>
        <p:sp>
          <p:nvSpPr>
            <p:cNvPr id="83" name="Freeform 30">
              <a:extLst>
                <a:ext uri="{FF2B5EF4-FFF2-40B4-BE49-F238E27FC236}">
                  <a16:creationId xmlns:a16="http://schemas.microsoft.com/office/drawing/2014/main" xmlns="" id="{95E5C895-7E40-1A40-8AAA-DF303A2815D2}"/>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31">
              <a:extLst>
                <a:ext uri="{FF2B5EF4-FFF2-40B4-BE49-F238E27FC236}">
                  <a16:creationId xmlns:a16="http://schemas.microsoft.com/office/drawing/2014/main" xmlns="" id="{365CD06E-8576-554F-B6F8-74D5F6873FE2}"/>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5" name="Group 84">
            <a:extLst>
              <a:ext uri="{FF2B5EF4-FFF2-40B4-BE49-F238E27FC236}">
                <a16:creationId xmlns:a16="http://schemas.microsoft.com/office/drawing/2014/main" xmlns="" id="{CF6EC2E2-9998-A44B-B5BC-F7398A5068AF}"/>
              </a:ext>
            </a:extLst>
          </p:cNvPr>
          <p:cNvGrpSpPr/>
          <p:nvPr/>
        </p:nvGrpSpPr>
        <p:grpSpPr>
          <a:xfrm>
            <a:off x="8849068" y="2731619"/>
            <a:ext cx="502281" cy="548163"/>
            <a:chOff x="5994400" y="2714625"/>
            <a:chExt cx="330200" cy="360363"/>
          </a:xfrm>
          <a:solidFill>
            <a:srgbClr val="5F5F5F"/>
          </a:solidFill>
        </p:grpSpPr>
        <p:sp>
          <p:nvSpPr>
            <p:cNvPr id="86" name="Freeform 30">
              <a:extLst>
                <a:ext uri="{FF2B5EF4-FFF2-40B4-BE49-F238E27FC236}">
                  <a16:creationId xmlns:a16="http://schemas.microsoft.com/office/drawing/2014/main" xmlns="" id="{5C133021-CE91-4F40-97DC-B737A3187A0F}"/>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31">
              <a:extLst>
                <a:ext uri="{FF2B5EF4-FFF2-40B4-BE49-F238E27FC236}">
                  <a16:creationId xmlns:a16="http://schemas.microsoft.com/office/drawing/2014/main" xmlns="" id="{A02AEA40-EA93-9D43-BECE-DF40BC54E125}"/>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88" name="Elbow Connector 87">
            <a:extLst>
              <a:ext uri="{FF2B5EF4-FFF2-40B4-BE49-F238E27FC236}">
                <a16:creationId xmlns:a16="http://schemas.microsoft.com/office/drawing/2014/main" xmlns="" id="{698455EF-8802-D647-903E-94F7C5469067}"/>
              </a:ext>
            </a:extLst>
          </p:cNvPr>
          <p:cNvCxnSpPr/>
          <p:nvPr/>
        </p:nvCxnSpPr>
        <p:spPr>
          <a:xfrm>
            <a:off x="8276181" y="4975315"/>
            <a:ext cx="453269" cy="281770"/>
          </a:xfrm>
          <a:prstGeom prst="bentConnector3">
            <a:avLst>
              <a:gd name="adj1" fmla="val 50001"/>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xmlns="" id="{B1FB2EF0-39FF-7D42-93CD-C93A0E32D1B9}"/>
              </a:ext>
            </a:extLst>
          </p:cNvPr>
          <p:cNvCxnSpPr/>
          <p:nvPr/>
        </p:nvCxnSpPr>
        <p:spPr>
          <a:xfrm flipV="1">
            <a:off x="8273407" y="4673122"/>
            <a:ext cx="456043" cy="303497"/>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xmlns="" id="{D6EDB526-6BF3-9A4C-84F3-5F71E4D9FC7E}"/>
              </a:ext>
            </a:extLst>
          </p:cNvPr>
          <p:cNvGrpSpPr/>
          <p:nvPr/>
        </p:nvGrpSpPr>
        <p:grpSpPr>
          <a:xfrm>
            <a:off x="7678831" y="4689182"/>
            <a:ext cx="502281" cy="548163"/>
            <a:chOff x="2230438" y="2657475"/>
            <a:chExt cx="330200" cy="360363"/>
          </a:xfrm>
          <a:solidFill>
            <a:srgbClr val="5F5F5F"/>
          </a:solidFill>
        </p:grpSpPr>
        <p:sp>
          <p:nvSpPr>
            <p:cNvPr id="91" name="Freeform 40">
              <a:extLst>
                <a:ext uri="{FF2B5EF4-FFF2-40B4-BE49-F238E27FC236}">
                  <a16:creationId xmlns:a16="http://schemas.microsoft.com/office/drawing/2014/main" xmlns="" id="{576767DA-155F-A442-805B-F8A31EBC1D94}"/>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41">
              <a:extLst>
                <a:ext uri="{FF2B5EF4-FFF2-40B4-BE49-F238E27FC236}">
                  <a16:creationId xmlns:a16="http://schemas.microsoft.com/office/drawing/2014/main" xmlns="" id="{7F1A51AF-5F5E-7B43-A50D-2A59C9C43821}"/>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42">
              <a:extLst>
                <a:ext uri="{FF2B5EF4-FFF2-40B4-BE49-F238E27FC236}">
                  <a16:creationId xmlns:a16="http://schemas.microsoft.com/office/drawing/2014/main" xmlns="" id="{997FB9C1-4A52-C145-9A7A-997BB11F2ED1}"/>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43">
              <a:extLst>
                <a:ext uri="{FF2B5EF4-FFF2-40B4-BE49-F238E27FC236}">
                  <a16:creationId xmlns:a16="http://schemas.microsoft.com/office/drawing/2014/main" xmlns="" id="{37C0A16D-0F90-7B49-971C-D08E3A5F0BF2}"/>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95" name="Group 94">
            <a:extLst>
              <a:ext uri="{FF2B5EF4-FFF2-40B4-BE49-F238E27FC236}">
                <a16:creationId xmlns:a16="http://schemas.microsoft.com/office/drawing/2014/main" xmlns="" id="{59FF6CE6-E054-9042-9BAA-A0DCD80C6E10}"/>
              </a:ext>
            </a:extLst>
          </p:cNvPr>
          <p:cNvGrpSpPr/>
          <p:nvPr/>
        </p:nvGrpSpPr>
        <p:grpSpPr>
          <a:xfrm>
            <a:off x="8849068" y="5039071"/>
            <a:ext cx="502281" cy="548163"/>
            <a:chOff x="5994400" y="2714625"/>
            <a:chExt cx="330200" cy="360363"/>
          </a:xfrm>
          <a:solidFill>
            <a:srgbClr val="5F5F5F"/>
          </a:solidFill>
        </p:grpSpPr>
        <p:sp>
          <p:nvSpPr>
            <p:cNvPr id="96" name="Freeform 30">
              <a:extLst>
                <a:ext uri="{FF2B5EF4-FFF2-40B4-BE49-F238E27FC236}">
                  <a16:creationId xmlns:a16="http://schemas.microsoft.com/office/drawing/2014/main" xmlns="" id="{A0B8ABB8-E89D-4E42-9DA5-D03CCDECADAA}"/>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31">
              <a:extLst>
                <a:ext uri="{FF2B5EF4-FFF2-40B4-BE49-F238E27FC236}">
                  <a16:creationId xmlns:a16="http://schemas.microsoft.com/office/drawing/2014/main" xmlns="" id="{D689803B-DE49-684A-8BFA-C958987A6CFD}"/>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98" name="Group 97">
            <a:extLst>
              <a:ext uri="{FF2B5EF4-FFF2-40B4-BE49-F238E27FC236}">
                <a16:creationId xmlns:a16="http://schemas.microsoft.com/office/drawing/2014/main" xmlns="" id="{7790A3BC-2447-0E42-8D7C-9C65FB9AC51A}"/>
              </a:ext>
            </a:extLst>
          </p:cNvPr>
          <p:cNvGrpSpPr/>
          <p:nvPr/>
        </p:nvGrpSpPr>
        <p:grpSpPr>
          <a:xfrm>
            <a:off x="8849068" y="4361443"/>
            <a:ext cx="502281" cy="548163"/>
            <a:chOff x="5994400" y="2714625"/>
            <a:chExt cx="330200" cy="360363"/>
          </a:xfrm>
          <a:solidFill>
            <a:srgbClr val="5F5F5F"/>
          </a:solidFill>
        </p:grpSpPr>
        <p:sp>
          <p:nvSpPr>
            <p:cNvPr id="99" name="Freeform 30">
              <a:extLst>
                <a:ext uri="{FF2B5EF4-FFF2-40B4-BE49-F238E27FC236}">
                  <a16:creationId xmlns:a16="http://schemas.microsoft.com/office/drawing/2014/main" xmlns="" id="{33E841B0-6B9D-5643-BBC1-630AF0D1FEBB}"/>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31">
              <a:extLst>
                <a:ext uri="{FF2B5EF4-FFF2-40B4-BE49-F238E27FC236}">
                  <a16:creationId xmlns:a16="http://schemas.microsoft.com/office/drawing/2014/main" xmlns="" id="{F43A5CB6-68D3-3C42-89D0-2B3AEF6B4B88}"/>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101" name="Straight Arrow Connector 100">
            <a:extLst>
              <a:ext uri="{FF2B5EF4-FFF2-40B4-BE49-F238E27FC236}">
                <a16:creationId xmlns:a16="http://schemas.microsoft.com/office/drawing/2014/main" xmlns="" id="{77EF4630-1226-9A4C-9894-EA0BF536B1EB}"/>
              </a:ext>
            </a:extLst>
          </p:cNvPr>
          <p:cNvCxnSpPr/>
          <p:nvPr/>
        </p:nvCxnSpPr>
        <p:spPr bwMode="auto">
          <a:xfrm rot="18900000" flipH="1">
            <a:off x="8242346" y="3172118"/>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 name="Straight Arrow Connector 101">
            <a:extLst>
              <a:ext uri="{FF2B5EF4-FFF2-40B4-BE49-F238E27FC236}">
                <a16:creationId xmlns:a16="http://schemas.microsoft.com/office/drawing/2014/main" xmlns="" id="{70E92CFC-8412-8C4F-9A77-DD9A59C7F406}"/>
              </a:ext>
            </a:extLst>
          </p:cNvPr>
          <p:cNvCxnSpPr/>
          <p:nvPr/>
        </p:nvCxnSpPr>
        <p:spPr bwMode="auto">
          <a:xfrm rot="13500000" flipH="1">
            <a:off x="8242348" y="3535265"/>
            <a:ext cx="511617" cy="0"/>
          </a:xfrm>
          <a:prstGeom prst="straightConnector1">
            <a:avLst/>
          </a:prstGeom>
          <a:solidFill>
            <a:srgbClr val="00B8FF"/>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3" name="Straight Connector 102">
            <a:extLst>
              <a:ext uri="{FF2B5EF4-FFF2-40B4-BE49-F238E27FC236}">
                <a16:creationId xmlns:a16="http://schemas.microsoft.com/office/drawing/2014/main" xmlns="" id="{C00A5F73-2637-7242-99EA-D86A855BFC25}"/>
              </a:ext>
            </a:extLst>
          </p:cNvPr>
          <p:cNvCxnSpPr/>
          <p:nvPr/>
        </p:nvCxnSpPr>
        <p:spPr>
          <a:xfrm flipH="1">
            <a:off x="7282165" y="1389133"/>
            <a:ext cx="13942" cy="429131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5FE6D1A9-D0CC-AE4A-906B-A893DC068559}"/>
              </a:ext>
            </a:extLst>
          </p:cNvPr>
          <p:cNvSpPr txBox="1"/>
          <p:nvPr/>
        </p:nvSpPr>
        <p:spPr>
          <a:xfrm>
            <a:off x="3878702" y="1349313"/>
            <a:ext cx="2625983" cy="335936"/>
          </a:xfrm>
          <a:prstGeom prst="rect">
            <a:avLst/>
          </a:prstGeom>
          <a:noFill/>
        </p:spPr>
        <p:txBody>
          <a:bodyPr wrap="none" lIns="0" tIns="0" rIns="0" bIns="0" rtlCol="0">
            <a:noAutofit/>
          </a:bodyPr>
          <a:lstStyle/>
          <a:p>
            <a:pPr algn="ctr">
              <a:lnSpc>
                <a:spcPct val="90000"/>
              </a:lnSpc>
            </a:pPr>
            <a:r>
              <a:rPr lang="en-US" sz="1200" dirty="0"/>
              <a:t>Sample Connectors</a:t>
            </a:r>
          </a:p>
          <a:p>
            <a:pPr>
              <a:lnSpc>
                <a:spcPct val="90000"/>
              </a:lnSpc>
            </a:pPr>
            <a:endParaRPr lang="en-US" dirty="0"/>
          </a:p>
        </p:txBody>
      </p:sp>
      <p:sp>
        <p:nvSpPr>
          <p:cNvPr id="105" name="TextBox 104">
            <a:extLst>
              <a:ext uri="{FF2B5EF4-FFF2-40B4-BE49-F238E27FC236}">
                <a16:creationId xmlns:a16="http://schemas.microsoft.com/office/drawing/2014/main" xmlns="" id="{E68AA8B3-8564-4F41-8B6B-443164EDCA0D}"/>
              </a:ext>
            </a:extLst>
          </p:cNvPr>
          <p:cNvSpPr txBox="1"/>
          <p:nvPr/>
        </p:nvSpPr>
        <p:spPr>
          <a:xfrm>
            <a:off x="8462138" y="1349313"/>
            <a:ext cx="2625983" cy="335936"/>
          </a:xfrm>
          <a:prstGeom prst="rect">
            <a:avLst/>
          </a:prstGeom>
          <a:noFill/>
        </p:spPr>
        <p:txBody>
          <a:bodyPr wrap="none" lIns="0" tIns="0" rIns="0" bIns="0" rtlCol="0">
            <a:noAutofit/>
          </a:bodyPr>
          <a:lstStyle/>
          <a:p>
            <a:pPr algn="ctr">
              <a:lnSpc>
                <a:spcPct val="90000"/>
              </a:lnSpc>
            </a:pPr>
            <a:r>
              <a:rPr lang="en-US" sz="1200" dirty="0"/>
              <a:t>Correct Usage with Icons and Groupings</a:t>
            </a:r>
          </a:p>
          <a:p>
            <a:pPr>
              <a:lnSpc>
                <a:spcPct val="90000"/>
              </a:lnSpc>
            </a:pPr>
            <a:endParaRPr lang="en-US" dirty="0"/>
          </a:p>
        </p:txBody>
      </p:sp>
      <p:cxnSp>
        <p:nvCxnSpPr>
          <p:cNvPr id="106" name="Straight Connector 105">
            <a:extLst>
              <a:ext uri="{FF2B5EF4-FFF2-40B4-BE49-F238E27FC236}">
                <a16:creationId xmlns:a16="http://schemas.microsoft.com/office/drawing/2014/main" xmlns="" id="{D30AF435-7729-2149-AE17-146B2DAF4746}"/>
              </a:ext>
            </a:extLst>
          </p:cNvPr>
          <p:cNvCxnSpPr/>
          <p:nvPr/>
        </p:nvCxnSpPr>
        <p:spPr>
          <a:xfrm flipH="1">
            <a:off x="3068174" y="1389133"/>
            <a:ext cx="13942" cy="429131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6</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Adjusting Connectors</a:t>
            </a:r>
          </a:p>
        </p:txBody>
      </p:sp>
      <p:sp>
        <p:nvSpPr>
          <p:cNvPr id="6" name="TextBox 5">
            <a:extLst>
              <a:ext uri="{FF2B5EF4-FFF2-40B4-BE49-F238E27FC236}">
                <a16:creationId xmlns:a16="http://schemas.microsoft.com/office/drawing/2014/main" xmlns="" id="{408579F7-335D-E14A-A23E-9E08DABA68FD}"/>
              </a:ext>
            </a:extLst>
          </p:cNvPr>
          <p:cNvSpPr txBox="1"/>
          <p:nvPr/>
        </p:nvSpPr>
        <p:spPr>
          <a:xfrm>
            <a:off x="622959" y="1339706"/>
            <a:ext cx="3416680" cy="335936"/>
          </a:xfrm>
          <a:prstGeom prst="rect">
            <a:avLst/>
          </a:prstGeom>
          <a:noFill/>
        </p:spPr>
        <p:txBody>
          <a:bodyPr wrap="none" lIns="0" tIns="0" rIns="0" bIns="0" rtlCol="0">
            <a:noAutofit/>
          </a:bodyPr>
          <a:lstStyle/>
          <a:p>
            <a:pPr>
              <a:lnSpc>
                <a:spcPct val="90000"/>
              </a:lnSpc>
            </a:pPr>
            <a:r>
              <a:rPr lang="en-US" dirty="0"/>
              <a:t>Connectors</a:t>
            </a:r>
          </a:p>
          <a:p>
            <a:pPr>
              <a:lnSpc>
                <a:spcPct val="90000"/>
              </a:lnSpc>
            </a:pPr>
            <a:endParaRPr lang="en-US" dirty="0"/>
          </a:p>
        </p:txBody>
      </p:sp>
      <p:sp>
        <p:nvSpPr>
          <p:cNvPr id="7" name="Content Placeholder 8">
            <a:extLst>
              <a:ext uri="{FF2B5EF4-FFF2-40B4-BE49-F238E27FC236}">
                <a16:creationId xmlns:a16="http://schemas.microsoft.com/office/drawing/2014/main" xmlns="" id="{46D6D722-89F0-9442-959B-7E3D3B3FED8A}"/>
              </a:ext>
            </a:extLst>
          </p:cNvPr>
          <p:cNvSpPr txBox="1">
            <a:spLocks/>
          </p:cNvSpPr>
          <p:nvPr/>
        </p:nvSpPr>
        <p:spPr>
          <a:xfrm>
            <a:off x="535981" y="1769165"/>
            <a:ext cx="2401018" cy="171258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200" dirty="0"/>
              <a:t>To adjust or recreate connectors go to the Format Shape panel under Line Effects and make adjustments in the Weights &amp; Arrows panel.</a:t>
            </a:r>
          </a:p>
        </p:txBody>
      </p:sp>
      <p:pic>
        <p:nvPicPr>
          <p:cNvPr id="8" name="Picture 7" descr="Screen Shot 2016-12-15 at 11.38.15 AM.png">
            <a:extLst>
              <a:ext uri="{FF2B5EF4-FFF2-40B4-BE49-F238E27FC236}">
                <a16:creationId xmlns:a16="http://schemas.microsoft.com/office/drawing/2014/main" xmlns="" id="{2E85F410-495B-0241-A25A-F48306B45869}"/>
              </a:ext>
            </a:extLst>
          </p:cNvPr>
          <p:cNvPicPr>
            <a:picLocks noChangeAspect="1"/>
          </p:cNvPicPr>
          <p:nvPr/>
        </p:nvPicPr>
        <p:blipFill rotWithShape="1">
          <a:blip r:embed="rId2">
            <a:extLst>
              <a:ext uri="{28A0092B-C50C-407E-A947-70E740481C1C}">
                <a14:useLocalDpi xmlns:a14="http://schemas.microsoft.com/office/drawing/2010/main" val="0"/>
              </a:ext>
            </a:extLst>
          </a:blip>
          <a:srcRect t="1641"/>
          <a:stretch/>
        </p:blipFill>
        <p:spPr>
          <a:xfrm>
            <a:off x="3469285" y="1437768"/>
            <a:ext cx="1286560" cy="3320738"/>
          </a:xfrm>
          <a:prstGeom prst="rect">
            <a:avLst/>
          </a:prstGeom>
        </p:spPr>
      </p:pic>
      <p:pic>
        <p:nvPicPr>
          <p:cNvPr id="9" name="Picture 8" descr="Screen Shot 2016-12-15 at 11.38.51 AM.png">
            <a:extLst>
              <a:ext uri="{FF2B5EF4-FFF2-40B4-BE49-F238E27FC236}">
                <a16:creationId xmlns:a16="http://schemas.microsoft.com/office/drawing/2014/main" xmlns="" id="{EDCD0891-98B9-EF4B-AAE7-185B0C714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61" y="1412418"/>
            <a:ext cx="6018475" cy="4360052"/>
          </a:xfrm>
          <a:prstGeom prst="rect">
            <a:avLst/>
          </a:prstGeom>
        </p:spPr>
      </p:pic>
      <p:sp>
        <p:nvSpPr>
          <p:cNvPr id="10" name="Oval 9">
            <a:extLst>
              <a:ext uri="{FF2B5EF4-FFF2-40B4-BE49-F238E27FC236}">
                <a16:creationId xmlns:a16="http://schemas.microsoft.com/office/drawing/2014/main" xmlns="" id="{AFF03515-3FD4-0B49-94D1-9A4441A0F164}"/>
              </a:ext>
            </a:extLst>
          </p:cNvPr>
          <p:cNvSpPr/>
          <p:nvPr/>
        </p:nvSpPr>
        <p:spPr>
          <a:xfrm>
            <a:off x="3345905" y="1311022"/>
            <a:ext cx="785846" cy="430935"/>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Oval 10">
            <a:extLst>
              <a:ext uri="{FF2B5EF4-FFF2-40B4-BE49-F238E27FC236}">
                <a16:creationId xmlns:a16="http://schemas.microsoft.com/office/drawing/2014/main" xmlns="" id="{8BBE0ACE-B7BA-5647-9248-56CF4FDF33BE}"/>
              </a:ext>
            </a:extLst>
          </p:cNvPr>
          <p:cNvSpPr/>
          <p:nvPr/>
        </p:nvSpPr>
        <p:spPr>
          <a:xfrm>
            <a:off x="8542626" y="1539164"/>
            <a:ext cx="1077370" cy="430935"/>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TextBox 11">
            <a:extLst>
              <a:ext uri="{FF2B5EF4-FFF2-40B4-BE49-F238E27FC236}">
                <a16:creationId xmlns:a16="http://schemas.microsoft.com/office/drawing/2014/main" xmlns="" id="{F9A3EB9D-9B6D-DB43-A4DD-8A4112997E5F}"/>
              </a:ext>
            </a:extLst>
          </p:cNvPr>
          <p:cNvSpPr txBox="1"/>
          <p:nvPr/>
        </p:nvSpPr>
        <p:spPr>
          <a:xfrm>
            <a:off x="633512" y="4298331"/>
            <a:ext cx="1934759" cy="489185"/>
          </a:xfrm>
          <a:prstGeom prst="rect">
            <a:avLst/>
          </a:prstGeom>
          <a:noFill/>
        </p:spPr>
        <p:txBody>
          <a:bodyPr wrap="square" lIns="0" tIns="0" rIns="0" bIns="0" rtlCol="0">
            <a:noAutofit/>
          </a:bodyPr>
          <a:lstStyle/>
          <a:p>
            <a:pPr>
              <a:lnSpc>
                <a:spcPct val="90000"/>
              </a:lnSpc>
            </a:pPr>
            <a:r>
              <a:rPr lang="en-US" sz="1200" dirty="0"/>
              <a:t>Copy and paste from the sample connectors on page 5. </a:t>
            </a:r>
          </a:p>
          <a:p>
            <a:pPr algn="ctr">
              <a:lnSpc>
                <a:spcPct val="90000"/>
              </a:lnSpc>
            </a:pPr>
            <a:endParaRPr lang="en-US" sz="1200" dirty="0"/>
          </a:p>
        </p:txBody>
      </p:sp>
      <p:grpSp>
        <p:nvGrpSpPr>
          <p:cNvPr id="13" name="Group 12">
            <a:extLst>
              <a:ext uri="{FF2B5EF4-FFF2-40B4-BE49-F238E27FC236}">
                <a16:creationId xmlns:a16="http://schemas.microsoft.com/office/drawing/2014/main" xmlns="" id="{41347652-004A-8A4E-B4DF-FD6A4C8ADB75}"/>
              </a:ext>
            </a:extLst>
          </p:cNvPr>
          <p:cNvGrpSpPr/>
          <p:nvPr/>
        </p:nvGrpSpPr>
        <p:grpSpPr>
          <a:xfrm>
            <a:off x="1377894" y="3139586"/>
            <a:ext cx="502281" cy="548163"/>
            <a:chOff x="2230438" y="2657475"/>
            <a:chExt cx="330200" cy="360363"/>
          </a:xfrm>
          <a:solidFill>
            <a:srgbClr val="5F5F5F"/>
          </a:solidFill>
        </p:grpSpPr>
        <p:sp>
          <p:nvSpPr>
            <p:cNvPr id="14" name="Freeform 40">
              <a:extLst>
                <a:ext uri="{FF2B5EF4-FFF2-40B4-BE49-F238E27FC236}">
                  <a16:creationId xmlns:a16="http://schemas.microsoft.com/office/drawing/2014/main" xmlns="" id="{75BEAF20-B0E9-5D44-9444-6E39D46EC008}"/>
                </a:ext>
              </a:extLst>
            </p:cNvPr>
            <p:cNvSpPr>
              <a:spLocks noChangeArrowheads="1"/>
            </p:cNvSpPr>
            <p:nvPr/>
          </p:nvSpPr>
          <p:spPr bwMode="auto">
            <a:xfrm>
              <a:off x="2470150" y="2744788"/>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6"/>
                    <a:pt x="0" y="31"/>
                  </a:cubicBezTo>
                  <a:cubicBezTo>
                    <a:pt x="0" y="25"/>
                    <a:pt x="1" y="21"/>
                    <a:pt x="4" y="16"/>
                  </a:cubicBezTo>
                  <a:cubicBezTo>
                    <a:pt x="7" y="11"/>
                    <a:pt x="11" y="6"/>
                    <a:pt x="16" y="4"/>
                  </a:cubicBezTo>
                  <a:cubicBezTo>
                    <a:pt x="21" y="1"/>
                    <a:pt x="26" y="0"/>
                    <a:pt x="31" y="0"/>
                  </a:cubicBezTo>
                  <a:cubicBezTo>
                    <a:pt x="37" y="0"/>
                    <a:pt x="42" y="1"/>
                    <a:pt x="47" y="4"/>
                  </a:cubicBezTo>
                  <a:cubicBezTo>
                    <a:pt x="52" y="6"/>
                    <a:pt x="55" y="11"/>
                    <a:pt x="58" y="16"/>
                  </a:cubicBezTo>
                  <a:cubicBezTo>
                    <a:pt x="61" y="21"/>
                    <a:pt x="62" y="26"/>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41">
              <a:extLst>
                <a:ext uri="{FF2B5EF4-FFF2-40B4-BE49-F238E27FC236}">
                  <a16:creationId xmlns:a16="http://schemas.microsoft.com/office/drawing/2014/main" xmlns="" id="{CEC4CFCC-7084-9B44-AC3F-209430C88123}"/>
                </a:ext>
              </a:extLst>
            </p:cNvPr>
            <p:cNvSpPr>
              <a:spLocks noChangeArrowheads="1"/>
            </p:cNvSpPr>
            <p:nvPr/>
          </p:nvSpPr>
          <p:spPr bwMode="auto">
            <a:xfrm>
              <a:off x="2470150" y="2827338"/>
              <a:ext cx="22225" cy="22225"/>
            </a:xfrm>
            <a:custGeom>
              <a:avLst/>
              <a:gdLst>
                <a:gd name="T0" fmla="*/ 62 w 63"/>
                <a:gd name="T1" fmla="*/ 31 h 63"/>
                <a:gd name="T2" fmla="*/ 58 w 63"/>
                <a:gd name="T3" fmla="*/ 46 h 63"/>
                <a:gd name="T4" fmla="*/ 47 w 63"/>
                <a:gd name="T5" fmla="*/ 58 h 63"/>
                <a:gd name="T6" fmla="*/ 31 w 63"/>
                <a:gd name="T7" fmla="*/ 62 h 63"/>
                <a:gd name="T8" fmla="*/ 16 w 63"/>
                <a:gd name="T9" fmla="*/ 58 h 63"/>
                <a:gd name="T10" fmla="*/ 4 w 63"/>
                <a:gd name="T11" fmla="*/ 46 h 63"/>
                <a:gd name="T12" fmla="*/ 0 w 63"/>
                <a:gd name="T13" fmla="*/ 31 h 63"/>
                <a:gd name="T14" fmla="*/ 4 w 63"/>
                <a:gd name="T15" fmla="*/ 15 h 63"/>
                <a:gd name="T16" fmla="*/ 16 w 63"/>
                <a:gd name="T17" fmla="*/ 4 h 63"/>
                <a:gd name="T18" fmla="*/ 31 w 63"/>
                <a:gd name="T19" fmla="*/ 0 h 63"/>
                <a:gd name="T20" fmla="*/ 47 w 63"/>
                <a:gd name="T21" fmla="*/ 4 h 63"/>
                <a:gd name="T22" fmla="*/ 58 w 63"/>
                <a:gd name="T23" fmla="*/ 15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1"/>
                    <a:pt x="58" y="46"/>
                  </a:cubicBezTo>
                  <a:cubicBezTo>
                    <a:pt x="55" y="50"/>
                    <a:pt x="52" y="55"/>
                    <a:pt x="47" y="58"/>
                  </a:cubicBezTo>
                  <a:cubicBezTo>
                    <a:pt x="42" y="61"/>
                    <a:pt x="36" y="62"/>
                    <a:pt x="31" y="62"/>
                  </a:cubicBezTo>
                  <a:cubicBezTo>
                    <a:pt x="25" y="62"/>
                    <a:pt x="21" y="61"/>
                    <a:pt x="16" y="58"/>
                  </a:cubicBezTo>
                  <a:cubicBezTo>
                    <a:pt x="11" y="55"/>
                    <a:pt x="7" y="50"/>
                    <a:pt x="4" y="46"/>
                  </a:cubicBezTo>
                  <a:cubicBezTo>
                    <a:pt x="1" y="41"/>
                    <a:pt x="0" y="37"/>
                    <a:pt x="0" y="31"/>
                  </a:cubicBezTo>
                  <a:cubicBezTo>
                    <a:pt x="0" y="25"/>
                    <a:pt x="1" y="20"/>
                    <a:pt x="4" y="15"/>
                  </a:cubicBezTo>
                  <a:cubicBezTo>
                    <a:pt x="7" y="10"/>
                    <a:pt x="11" y="7"/>
                    <a:pt x="16" y="4"/>
                  </a:cubicBezTo>
                  <a:cubicBezTo>
                    <a:pt x="21" y="1"/>
                    <a:pt x="26" y="0"/>
                    <a:pt x="31" y="0"/>
                  </a:cubicBezTo>
                  <a:cubicBezTo>
                    <a:pt x="37" y="0"/>
                    <a:pt x="42" y="1"/>
                    <a:pt x="47" y="4"/>
                  </a:cubicBezTo>
                  <a:cubicBezTo>
                    <a:pt x="52" y="7"/>
                    <a:pt x="55" y="10"/>
                    <a:pt x="58" y="15"/>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42">
              <a:extLst>
                <a:ext uri="{FF2B5EF4-FFF2-40B4-BE49-F238E27FC236}">
                  <a16:creationId xmlns:a16="http://schemas.microsoft.com/office/drawing/2014/main" xmlns="" id="{1EB505BA-763F-A74F-9790-30D042FC65B5}"/>
                </a:ext>
              </a:extLst>
            </p:cNvPr>
            <p:cNvSpPr>
              <a:spLocks noChangeArrowheads="1"/>
            </p:cNvSpPr>
            <p:nvPr/>
          </p:nvSpPr>
          <p:spPr bwMode="auto">
            <a:xfrm>
              <a:off x="2230438" y="2657475"/>
              <a:ext cx="330200" cy="360363"/>
            </a:xfrm>
            <a:custGeom>
              <a:avLst/>
              <a:gdLst>
                <a:gd name="T0" fmla="*/ 867 w 918"/>
                <a:gd name="T1" fmla="*/ 0 h 1003"/>
                <a:gd name="T2" fmla="*/ 917 w 918"/>
                <a:gd name="T3" fmla="*/ 51 h 1003"/>
                <a:gd name="T4" fmla="*/ 917 w 918"/>
                <a:gd name="T5" fmla="*/ 951 h 1003"/>
                <a:gd name="T6" fmla="*/ 867 w 918"/>
                <a:gd name="T7" fmla="*/ 1002 h 1003"/>
                <a:gd name="T8" fmla="*/ 51 w 918"/>
                <a:gd name="T9" fmla="*/ 1002 h 1003"/>
                <a:gd name="T10" fmla="*/ 0 w 918"/>
                <a:gd name="T11" fmla="*/ 951 h 1003"/>
                <a:gd name="T12" fmla="*/ 0 w 918"/>
                <a:gd name="T13" fmla="*/ 51 h 1003"/>
                <a:gd name="T14" fmla="*/ 51 w 918"/>
                <a:gd name="T15" fmla="*/ 0 h 1003"/>
                <a:gd name="T16" fmla="*/ 867 w 918"/>
                <a:gd name="T17" fmla="*/ 0 h 1003"/>
                <a:gd name="T18" fmla="*/ 776 w 918"/>
                <a:gd name="T19" fmla="*/ 798 h 1003"/>
                <a:gd name="T20" fmla="*/ 779 w 918"/>
                <a:gd name="T21" fmla="*/ 798 h 1003"/>
                <a:gd name="T22" fmla="*/ 779 w 918"/>
                <a:gd name="T23" fmla="*/ 632 h 1003"/>
                <a:gd name="T24" fmla="*/ 153 w 918"/>
                <a:gd name="T25" fmla="*/ 632 h 1003"/>
                <a:gd name="T26" fmla="*/ 153 w 918"/>
                <a:gd name="T27" fmla="*/ 798 h 1003"/>
                <a:gd name="T28" fmla="*/ 172 w 918"/>
                <a:gd name="T29" fmla="*/ 818 h 1003"/>
                <a:gd name="T30" fmla="*/ 756 w 918"/>
                <a:gd name="T31" fmla="*/ 818 h 1003"/>
                <a:gd name="T32" fmla="*/ 776 w 918"/>
                <a:gd name="T33" fmla="*/ 798 h 1003"/>
                <a:gd name="T34" fmla="*/ 776 w 918"/>
                <a:gd name="T35" fmla="*/ 595 h 1003"/>
                <a:gd name="T36" fmla="*/ 776 w 918"/>
                <a:gd name="T37" fmla="*/ 409 h 1003"/>
                <a:gd name="T38" fmla="*/ 150 w 918"/>
                <a:gd name="T39" fmla="*/ 409 h 1003"/>
                <a:gd name="T40" fmla="*/ 150 w 918"/>
                <a:gd name="T41" fmla="*/ 595 h 1003"/>
                <a:gd name="T42" fmla="*/ 776 w 918"/>
                <a:gd name="T43" fmla="*/ 595 h 1003"/>
                <a:gd name="T44" fmla="*/ 150 w 918"/>
                <a:gd name="T45" fmla="*/ 367 h 1003"/>
                <a:gd name="T46" fmla="*/ 773 w 918"/>
                <a:gd name="T47" fmla="*/ 367 h 1003"/>
                <a:gd name="T48" fmla="*/ 773 w 918"/>
                <a:gd name="T49" fmla="*/ 200 h 1003"/>
                <a:gd name="T50" fmla="*/ 754 w 918"/>
                <a:gd name="T51" fmla="*/ 180 h 1003"/>
                <a:gd name="T52" fmla="*/ 169 w 918"/>
                <a:gd name="T53" fmla="*/ 180 h 1003"/>
                <a:gd name="T54" fmla="*/ 150 w 918"/>
                <a:gd name="T55" fmla="*/ 200 h 1003"/>
                <a:gd name="T56" fmla="*/ 150 w 918"/>
                <a:gd name="T57" fmla="*/ 3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8" h="1003">
                  <a:moveTo>
                    <a:pt x="867" y="0"/>
                  </a:moveTo>
                  <a:cubicBezTo>
                    <a:pt x="895" y="0"/>
                    <a:pt x="917" y="22"/>
                    <a:pt x="917" y="51"/>
                  </a:cubicBezTo>
                  <a:lnTo>
                    <a:pt x="917" y="951"/>
                  </a:lnTo>
                  <a:cubicBezTo>
                    <a:pt x="917" y="979"/>
                    <a:pt x="895" y="1002"/>
                    <a:pt x="867" y="1002"/>
                  </a:cubicBezTo>
                  <a:lnTo>
                    <a:pt x="51" y="1002"/>
                  </a:lnTo>
                  <a:cubicBezTo>
                    <a:pt x="23" y="1002"/>
                    <a:pt x="0" y="979"/>
                    <a:pt x="0" y="951"/>
                  </a:cubicBezTo>
                  <a:lnTo>
                    <a:pt x="0" y="51"/>
                  </a:lnTo>
                  <a:cubicBezTo>
                    <a:pt x="0" y="22"/>
                    <a:pt x="23" y="0"/>
                    <a:pt x="51" y="0"/>
                  </a:cubicBezTo>
                  <a:lnTo>
                    <a:pt x="867" y="0"/>
                  </a:lnTo>
                  <a:close/>
                  <a:moveTo>
                    <a:pt x="776" y="798"/>
                  </a:moveTo>
                  <a:lnTo>
                    <a:pt x="779" y="798"/>
                  </a:lnTo>
                  <a:lnTo>
                    <a:pt x="779" y="632"/>
                  </a:lnTo>
                  <a:lnTo>
                    <a:pt x="153" y="632"/>
                  </a:lnTo>
                  <a:lnTo>
                    <a:pt x="153" y="798"/>
                  </a:lnTo>
                  <a:cubicBezTo>
                    <a:pt x="153" y="810"/>
                    <a:pt x="161" y="818"/>
                    <a:pt x="172" y="818"/>
                  </a:cubicBezTo>
                  <a:lnTo>
                    <a:pt x="756" y="818"/>
                  </a:lnTo>
                  <a:cubicBezTo>
                    <a:pt x="768" y="818"/>
                    <a:pt x="776" y="810"/>
                    <a:pt x="776" y="798"/>
                  </a:cubicBezTo>
                  <a:close/>
                  <a:moveTo>
                    <a:pt x="776" y="595"/>
                  </a:moveTo>
                  <a:lnTo>
                    <a:pt x="776" y="409"/>
                  </a:lnTo>
                  <a:lnTo>
                    <a:pt x="150" y="409"/>
                  </a:lnTo>
                  <a:lnTo>
                    <a:pt x="150" y="595"/>
                  </a:lnTo>
                  <a:lnTo>
                    <a:pt x="776" y="595"/>
                  </a:lnTo>
                  <a:close/>
                  <a:moveTo>
                    <a:pt x="150" y="367"/>
                  </a:moveTo>
                  <a:lnTo>
                    <a:pt x="773" y="367"/>
                  </a:lnTo>
                  <a:lnTo>
                    <a:pt x="773" y="200"/>
                  </a:lnTo>
                  <a:cubicBezTo>
                    <a:pt x="773" y="189"/>
                    <a:pt x="765" y="180"/>
                    <a:pt x="754" y="180"/>
                  </a:cubicBezTo>
                  <a:lnTo>
                    <a:pt x="169" y="180"/>
                  </a:lnTo>
                  <a:cubicBezTo>
                    <a:pt x="158" y="180"/>
                    <a:pt x="150" y="189"/>
                    <a:pt x="150" y="200"/>
                  </a:cubicBezTo>
                  <a:lnTo>
                    <a:pt x="150" y="3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43">
              <a:extLst>
                <a:ext uri="{FF2B5EF4-FFF2-40B4-BE49-F238E27FC236}">
                  <a16:creationId xmlns:a16="http://schemas.microsoft.com/office/drawing/2014/main" xmlns="" id="{33414D28-31ED-4D4E-94D8-DA5B867EDE75}"/>
                </a:ext>
              </a:extLst>
            </p:cNvPr>
            <p:cNvSpPr>
              <a:spLocks noChangeArrowheads="1"/>
            </p:cNvSpPr>
            <p:nvPr/>
          </p:nvSpPr>
          <p:spPr bwMode="auto">
            <a:xfrm>
              <a:off x="2470150" y="2906713"/>
              <a:ext cx="22225" cy="22225"/>
            </a:xfrm>
            <a:custGeom>
              <a:avLst/>
              <a:gdLst>
                <a:gd name="T0" fmla="*/ 62 w 63"/>
                <a:gd name="T1" fmla="*/ 31 h 63"/>
                <a:gd name="T2" fmla="*/ 58 w 63"/>
                <a:gd name="T3" fmla="*/ 47 h 63"/>
                <a:gd name="T4" fmla="*/ 47 w 63"/>
                <a:gd name="T5" fmla="*/ 58 h 63"/>
                <a:gd name="T6" fmla="*/ 31 w 63"/>
                <a:gd name="T7" fmla="*/ 62 h 63"/>
                <a:gd name="T8" fmla="*/ 16 w 63"/>
                <a:gd name="T9" fmla="*/ 58 h 63"/>
                <a:gd name="T10" fmla="*/ 4 w 63"/>
                <a:gd name="T11" fmla="*/ 47 h 63"/>
                <a:gd name="T12" fmla="*/ 0 w 63"/>
                <a:gd name="T13" fmla="*/ 31 h 63"/>
                <a:gd name="T14" fmla="*/ 4 w 63"/>
                <a:gd name="T15" fmla="*/ 16 h 63"/>
                <a:gd name="T16" fmla="*/ 16 w 63"/>
                <a:gd name="T17" fmla="*/ 4 h 63"/>
                <a:gd name="T18" fmla="*/ 31 w 63"/>
                <a:gd name="T19" fmla="*/ 0 h 63"/>
                <a:gd name="T20" fmla="*/ 47 w 63"/>
                <a:gd name="T21" fmla="*/ 4 h 63"/>
                <a:gd name="T22" fmla="*/ 58 w 63"/>
                <a:gd name="T23" fmla="*/ 16 h 63"/>
                <a:gd name="T24" fmla="*/ 62 w 6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2" y="31"/>
                  </a:moveTo>
                  <a:cubicBezTo>
                    <a:pt x="62" y="37"/>
                    <a:pt x="61" y="42"/>
                    <a:pt x="58" y="47"/>
                  </a:cubicBezTo>
                  <a:cubicBezTo>
                    <a:pt x="55" y="52"/>
                    <a:pt x="52" y="55"/>
                    <a:pt x="47" y="58"/>
                  </a:cubicBezTo>
                  <a:cubicBezTo>
                    <a:pt x="42" y="61"/>
                    <a:pt x="36" y="62"/>
                    <a:pt x="31" y="62"/>
                  </a:cubicBezTo>
                  <a:cubicBezTo>
                    <a:pt x="25" y="62"/>
                    <a:pt x="21" y="61"/>
                    <a:pt x="16" y="58"/>
                  </a:cubicBezTo>
                  <a:cubicBezTo>
                    <a:pt x="11" y="55"/>
                    <a:pt x="7" y="52"/>
                    <a:pt x="4" y="47"/>
                  </a:cubicBezTo>
                  <a:cubicBezTo>
                    <a:pt x="1" y="42"/>
                    <a:pt x="0" y="37"/>
                    <a:pt x="0" y="31"/>
                  </a:cubicBezTo>
                  <a:cubicBezTo>
                    <a:pt x="0" y="25"/>
                    <a:pt x="1" y="20"/>
                    <a:pt x="4" y="16"/>
                  </a:cubicBezTo>
                  <a:cubicBezTo>
                    <a:pt x="7" y="11"/>
                    <a:pt x="11" y="7"/>
                    <a:pt x="16" y="4"/>
                  </a:cubicBezTo>
                  <a:cubicBezTo>
                    <a:pt x="21" y="1"/>
                    <a:pt x="26" y="0"/>
                    <a:pt x="31" y="0"/>
                  </a:cubicBezTo>
                  <a:cubicBezTo>
                    <a:pt x="37" y="0"/>
                    <a:pt x="42" y="1"/>
                    <a:pt x="47" y="4"/>
                  </a:cubicBezTo>
                  <a:cubicBezTo>
                    <a:pt x="52" y="7"/>
                    <a:pt x="55" y="11"/>
                    <a:pt x="58" y="16"/>
                  </a:cubicBezTo>
                  <a:cubicBezTo>
                    <a:pt x="61" y="20"/>
                    <a:pt x="62" y="25"/>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18" name="Straight Arrow Connector 17">
            <a:extLst>
              <a:ext uri="{FF2B5EF4-FFF2-40B4-BE49-F238E27FC236}">
                <a16:creationId xmlns:a16="http://schemas.microsoft.com/office/drawing/2014/main" xmlns="" id="{29798B70-B275-B44E-9BD7-ADADBD952681}"/>
              </a:ext>
            </a:extLst>
          </p:cNvPr>
          <p:cNvCxnSpPr/>
          <p:nvPr/>
        </p:nvCxnSpPr>
        <p:spPr bwMode="auto">
          <a:xfrm flipV="1">
            <a:off x="1629034" y="2849656"/>
            <a:ext cx="0" cy="193274"/>
          </a:xfrm>
          <a:prstGeom prst="straightConnector1">
            <a:avLst/>
          </a:prstGeom>
          <a:solidFill>
            <a:srgbClr val="F80000"/>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xmlns="" id="{560B1A80-E93C-3248-99FD-F25E78CEE565}"/>
              </a:ext>
            </a:extLst>
          </p:cNvPr>
          <p:cNvCxnSpPr/>
          <p:nvPr/>
        </p:nvCxnSpPr>
        <p:spPr bwMode="auto">
          <a:xfrm>
            <a:off x="1629034" y="3784406"/>
            <a:ext cx="0" cy="193274"/>
          </a:xfrm>
          <a:prstGeom prst="straightConnector1">
            <a:avLst/>
          </a:prstGeom>
          <a:solidFill>
            <a:srgbClr val="F80000"/>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xmlns="" id="{0DA14279-75DA-5643-AAB9-CA9FD92B3A59}"/>
              </a:ext>
            </a:extLst>
          </p:cNvPr>
          <p:cNvCxnSpPr/>
          <p:nvPr/>
        </p:nvCxnSpPr>
        <p:spPr bwMode="auto">
          <a:xfrm rot="5400000">
            <a:off x="1186995" y="3289894"/>
            <a:ext cx="0" cy="193274"/>
          </a:xfrm>
          <a:prstGeom prst="straightConnector1">
            <a:avLst/>
          </a:prstGeom>
          <a:solidFill>
            <a:srgbClr val="F80000"/>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xmlns="" id="{5772F357-B379-AD4F-9182-7E14B85F3911}"/>
              </a:ext>
            </a:extLst>
          </p:cNvPr>
          <p:cNvCxnSpPr/>
          <p:nvPr/>
        </p:nvCxnSpPr>
        <p:spPr bwMode="auto">
          <a:xfrm rot="16200000" flipH="1">
            <a:off x="2071073" y="3289894"/>
            <a:ext cx="0" cy="193274"/>
          </a:xfrm>
          <a:prstGeom prst="straightConnector1">
            <a:avLst/>
          </a:prstGeom>
          <a:solidFill>
            <a:srgbClr val="F80000"/>
          </a:solidFill>
          <a:ln w="12700" cap="flat" cmpd="sng" algn="ctr">
            <a:solidFill>
              <a:schemeClr val="tx1"/>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xmlns="" id="{30F8CF74-CC99-0740-9D12-760D9157F42A}"/>
              </a:ext>
            </a:extLst>
          </p:cNvPr>
          <p:cNvSpPr txBox="1"/>
          <p:nvPr/>
        </p:nvSpPr>
        <p:spPr>
          <a:xfrm>
            <a:off x="1820849" y="-365760"/>
            <a:ext cx="0" cy="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4884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7</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Sample Diagram: Icons, Groupings and Connectors</a:t>
            </a:r>
          </a:p>
        </p:txBody>
      </p:sp>
      <p:sp>
        <p:nvSpPr>
          <p:cNvPr id="22" name="Rectangle 21">
            <a:extLst>
              <a:ext uri="{FF2B5EF4-FFF2-40B4-BE49-F238E27FC236}">
                <a16:creationId xmlns:a16="http://schemas.microsoft.com/office/drawing/2014/main" xmlns="" id="{B990BDB3-DA90-954F-9321-84EE890F48FC}"/>
              </a:ext>
            </a:extLst>
          </p:cNvPr>
          <p:cNvSpPr/>
          <p:nvPr/>
        </p:nvSpPr>
        <p:spPr>
          <a:xfrm>
            <a:off x="3017795" y="2035057"/>
            <a:ext cx="7169286" cy="3250173"/>
          </a:xfrm>
          <a:prstGeom prst="rect">
            <a:avLst/>
          </a:prstGeom>
          <a:noFill/>
          <a:ln w="19050" cmpd="sng">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Rectangle 22">
            <a:extLst>
              <a:ext uri="{FF2B5EF4-FFF2-40B4-BE49-F238E27FC236}">
                <a16:creationId xmlns:a16="http://schemas.microsoft.com/office/drawing/2014/main" xmlns="" id="{20249D8E-691B-5F44-BAFB-47F9523C2962}"/>
              </a:ext>
            </a:extLst>
          </p:cNvPr>
          <p:cNvSpPr/>
          <p:nvPr/>
        </p:nvSpPr>
        <p:spPr>
          <a:xfrm>
            <a:off x="5647266" y="3710508"/>
            <a:ext cx="2272237"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C</a:t>
            </a:r>
          </a:p>
          <a:p>
            <a:pPr lvl="0">
              <a:lnSpc>
                <a:spcPct val="90000"/>
              </a:lnSpc>
            </a:pPr>
            <a:r>
              <a:rPr lang="en-US" sz="900" dirty="0">
                <a:solidFill>
                  <a:srgbClr val="FF7700"/>
                </a:solidFill>
              </a:rPr>
              <a:t>10.0.30.0/24</a:t>
            </a:r>
          </a:p>
        </p:txBody>
      </p:sp>
      <p:sp>
        <p:nvSpPr>
          <p:cNvPr id="24" name="Rectangle 23">
            <a:extLst>
              <a:ext uri="{FF2B5EF4-FFF2-40B4-BE49-F238E27FC236}">
                <a16:creationId xmlns:a16="http://schemas.microsoft.com/office/drawing/2014/main" xmlns="" id="{0DBCBD9F-AC78-4E49-8D2C-0138891A4F8F}"/>
              </a:ext>
            </a:extLst>
          </p:cNvPr>
          <p:cNvSpPr/>
          <p:nvPr/>
        </p:nvSpPr>
        <p:spPr>
          <a:xfrm>
            <a:off x="5647266" y="2222793"/>
            <a:ext cx="2272237"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D</a:t>
            </a:r>
          </a:p>
          <a:p>
            <a:pPr lvl="0">
              <a:lnSpc>
                <a:spcPct val="90000"/>
              </a:lnSpc>
            </a:pPr>
            <a:r>
              <a:rPr lang="en-US" sz="900" dirty="0">
                <a:solidFill>
                  <a:srgbClr val="FF7700"/>
                </a:solidFill>
              </a:rPr>
              <a:t>10.0.30.0/24</a:t>
            </a:r>
          </a:p>
        </p:txBody>
      </p:sp>
      <p:sp>
        <p:nvSpPr>
          <p:cNvPr id="25" name="Rectangle 24">
            <a:extLst>
              <a:ext uri="{FF2B5EF4-FFF2-40B4-BE49-F238E27FC236}">
                <a16:creationId xmlns:a16="http://schemas.microsoft.com/office/drawing/2014/main" xmlns="" id="{EA8326C5-7A75-C842-B562-CBB837CBC2A0}"/>
              </a:ext>
            </a:extLst>
          </p:cNvPr>
          <p:cNvSpPr/>
          <p:nvPr/>
        </p:nvSpPr>
        <p:spPr>
          <a:xfrm>
            <a:off x="3451941" y="3710508"/>
            <a:ext cx="1689652"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B</a:t>
            </a:r>
          </a:p>
          <a:p>
            <a:pPr lvl="0">
              <a:lnSpc>
                <a:spcPct val="90000"/>
              </a:lnSpc>
            </a:pPr>
            <a:r>
              <a:rPr lang="en-US" sz="900" dirty="0">
                <a:solidFill>
                  <a:srgbClr val="FF7700"/>
                </a:solidFill>
              </a:rPr>
              <a:t>10.0.30.0/24</a:t>
            </a:r>
          </a:p>
        </p:txBody>
      </p:sp>
      <p:sp>
        <p:nvSpPr>
          <p:cNvPr id="26" name="Rectangle 25">
            <a:extLst>
              <a:ext uri="{FF2B5EF4-FFF2-40B4-BE49-F238E27FC236}">
                <a16:creationId xmlns:a16="http://schemas.microsoft.com/office/drawing/2014/main" xmlns="" id="{717C5957-6BBA-2741-90F5-CA857E648516}"/>
              </a:ext>
            </a:extLst>
          </p:cNvPr>
          <p:cNvSpPr/>
          <p:nvPr/>
        </p:nvSpPr>
        <p:spPr>
          <a:xfrm>
            <a:off x="2607115" y="1377983"/>
            <a:ext cx="8014112" cy="4317919"/>
          </a:xfrm>
          <a:prstGeom prst="rect">
            <a:avLst/>
          </a:prstGeom>
          <a:noFill/>
          <a:ln w="19050">
            <a:solidFill>
              <a:srgbClr val="5F5F5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r">
              <a:lnSpc>
                <a:spcPct val="90000"/>
              </a:lnSpc>
            </a:pPr>
            <a:r>
              <a:rPr lang="en-US" sz="1100" b="1" dirty="0">
                <a:solidFill>
                  <a:srgbClr val="5F5F5F"/>
                </a:solidFill>
              </a:rPr>
              <a:t>ORACLE CLOUD INFRASTRUCTURE (REGION)</a:t>
            </a:r>
          </a:p>
        </p:txBody>
      </p:sp>
      <p:sp>
        <p:nvSpPr>
          <p:cNvPr id="27" name="Rectangle 26">
            <a:extLst>
              <a:ext uri="{FF2B5EF4-FFF2-40B4-BE49-F238E27FC236}">
                <a16:creationId xmlns:a16="http://schemas.microsoft.com/office/drawing/2014/main" xmlns="" id="{42CB03C9-78E7-0045-B1C5-A6251EF07299}"/>
              </a:ext>
            </a:extLst>
          </p:cNvPr>
          <p:cNvSpPr/>
          <p:nvPr/>
        </p:nvSpPr>
        <p:spPr>
          <a:xfrm>
            <a:off x="3264202" y="1765187"/>
            <a:ext cx="2053397" cy="3707778"/>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5F5F5F"/>
                </a:solidFill>
              </a:rPr>
              <a:t>Availability Domain 1</a:t>
            </a:r>
          </a:p>
        </p:txBody>
      </p:sp>
      <p:sp>
        <p:nvSpPr>
          <p:cNvPr id="28" name="Rectangle 27">
            <a:extLst>
              <a:ext uri="{FF2B5EF4-FFF2-40B4-BE49-F238E27FC236}">
                <a16:creationId xmlns:a16="http://schemas.microsoft.com/office/drawing/2014/main" xmlns="" id="{FB83B785-8D74-0B4E-BC5C-E45C874B06D2}"/>
              </a:ext>
            </a:extLst>
          </p:cNvPr>
          <p:cNvSpPr/>
          <p:nvPr/>
        </p:nvSpPr>
        <p:spPr>
          <a:xfrm>
            <a:off x="5517068" y="1765187"/>
            <a:ext cx="2557946" cy="3707778"/>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5F5F5F"/>
                </a:solidFill>
              </a:rPr>
              <a:t>Availability Domain 2</a:t>
            </a:r>
          </a:p>
        </p:txBody>
      </p:sp>
      <p:sp>
        <p:nvSpPr>
          <p:cNvPr id="29" name="Rectangle 28">
            <a:extLst>
              <a:ext uri="{FF2B5EF4-FFF2-40B4-BE49-F238E27FC236}">
                <a16:creationId xmlns:a16="http://schemas.microsoft.com/office/drawing/2014/main" xmlns="" id="{89C860DC-8B28-6C4D-AA80-1C98C3382EC2}"/>
              </a:ext>
            </a:extLst>
          </p:cNvPr>
          <p:cNvSpPr/>
          <p:nvPr/>
        </p:nvSpPr>
        <p:spPr>
          <a:xfrm>
            <a:off x="8274485" y="1765187"/>
            <a:ext cx="610154" cy="3707778"/>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pPr>
            <a:r>
              <a:rPr lang="en-US" sz="900" dirty="0">
                <a:solidFill>
                  <a:srgbClr val="5F5F5F"/>
                </a:solidFill>
              </a:rPr>
              <a:t>AD3</a:t>
            </a:r>
            <a:endParaRPr lang="en-US" dirty="0"/>
          </a:p>
        </p:txBody>
      </p:sp>
      <p:sp>
        <p:nvSpPr>
          <p:cNvPr id="30" name="Rectangle 29">
            <a:extLst>
              <a:ext uri="{FF2B5EF4-FFF2-40B4-BE49-F238E27FC236}">
                <a16:creationId xmlns:a16="http://schemas.microsoft.com/office/drawing/2014/main" xmlns="" id="{6BA06F21-AD7F-444C-B80A-CC9ED0FD5D44}"/>
              </a:ext>
            </a:extLst>
          </p:cNvPr>
          <p:cNvSpPr/>
          <p:nvPr/>
        </p:nvSpPr>
        <p:spPr>
          <a:xfrm>
            <a:off x="3451941" y="2222793"/>
            <a:ext cx="1689652" cy="1396283"/>
          </a:xfrm>
          <a:prstGeom prst="rect">
            <a:avLst/>
          </a:prstGeom>
          <a:noFill/>
          <a:ln w="19050">
            <a:solidFill>
              <a:schemeClr val="accent3"/>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pPr>
            <a:r>
              <a:rPr lang="en-US" sz="900" dirty="0">
                <a:solidFill>
                  <a:srgbClr val="FF7700"/>
                </a:solidFill>
              </a:rPr>
              <a:t>Subnet A</a:t>
            </a:r>
          </a:p>
          <a:p>
            <a:pPr lvl="0">
              <a:lnSpc>
                <a:spcPct val="90000"/>
              </a:lnSpc>
            </a:pPr>
            <a:r>
              <a:rPr lang="en-US" sz="900" dirty="0">
                <a:solidFill>
                  <a:srgbClr val="FF7700"/>
                </a:solidFill>
              </a:rPr>
              <a:t>10.0.30.0/24</a:t>
            </a:r>
          </a:p>
        </p:txBody>
      </p:sp>
      <p:sp>
        <p:nvSpPr>
          <p:cNvPr id="31" name="TextBox 30">
            <a:extLst>
              <a:ext uri="{FF2B5EF4-FFF2-40B4-BE49-F238E27FC236}">
                <a16:creationId xmlns:a16="http://schemas.microsoft.com/office/drawing/2014/main" xmlns="" id="{84F8F9B4-CE1D-324A-A6B1-C8D6E880609F}"/>
              </a:ext>
            </a:extLst>
          </p:cNvPr>
          <p:cNvSpPr txBox="1"/>
          <p:nvPr/>
        </p:nvSpPr>
        <p:spPr>
          <a:xfrm>
            <a:off x="4390151" y="2281932"/>
            <a:ext cx="680872" cy="319475"/>
          </a:xfrm>
          <a:prstGeom prst="rect">
            <a:avLst/>
          </a:prstGeom>
          <a:noFill/>
        </p:spPr>
        <p:txBody>
          <a:bodyPr wrap="none" lIns="0" tIns="0" rIns="0" bIns="0" rtlCol="0" anchor="t">
            <a:noAutofit/>
          </a:bodyPr>
          <a:lstStyle/>
          <a:p>
            <a:pPr algn="r">
              <a:lnSpc>
                <a:spcPct val="90000"/>
              </a:lnSpc>
            </a:pPr>
            <a:r>
              <a:rPr lang="en-US" sz="900" b="1" dirty="0">
                <a:solidFill>
                  <a:srgbClr val="5F5F5F"/>
                </a:solidFill>
              </a:rPr>
              <a:t>Bastian Server</a:t>
            </a:r>
          </a:p>
        </p:txBody>
      </p:sp>
      <p:sp>
        <p:nvSpPr>
          <p:cNvPr id="32" name="TextBox 31">
            <a:extLst>
              <a:ext uri="{FF2B5EF4-FFF2-40B4-BE49-F238E27FC236}">
                <a16:creationId xmlns:a16="http://schemas.microsoft.com/office/drawing/2014/main" xmlns="" id="{23D0ACE9-709C-0748-BC11-9AFAD45278F0}"/>
              </a:ext>
            </a:extLst>
          </p:cNvPr>
          <p:cNvSpPr txBox="1"/>
          <p:nvPr/>
        </p:nvSpPr>
        <p:spPr>
          <a:xfrm>
            <a:off x="4390151" y="3776005"/>
            <a:ext cx="680872" cy="319475"/>
          </a:xfrm>
          <a:prstGeom prst="rect">
            <a:avLst/>
          </a:prstGeom>
          <a:noFill/>
        </p:spPr>
        <p:txBody>
          <a:bodyPr wrap="none" lIns="0" tIns="0" rIns="0" bIns="0" rtlCol="0" anchor="t">
            <a:noAutofit/>
          </a:bodyPr>
          <a:lstStyle/>
          <a:p>
            <a:pPr algn="r">
              <a:lnSpc>
                <a:spcPct val="90000"/>
              </a:lnSpc>
            </a:pPr>
            <a:r>
              <a:rPr lang="en-US" sz="900" b="1" dirty="0">
                <a:solidFill>
                  <a:srgbClr val="5F5F5F"/>
                </a:solidFill>
              </a:rPr>
              <a:t>Primary </a:t>
            </a:r>
            <a:br>
              <a:rPr lang="en-US" sz="900" b="1" dirty="0">
                <a:solidFill>
                  <a:srgbClr val="5F5F5F"/>
                </a:solidFill>
              </a:rPr>
            </a:br>
            <a:r>
              <a:rPr lang="en-US" sz="900" b="1" dirty="0">
                <a:solidFill>
                  <a:srgbClr val="5F5F5F"/>
                </a:solidFill>
              </a:rPr>
              <a:t>Database</a:t>
            </a:r>
          </a:p>
        </p:txBody>
      </p:sp>
      <p:sp>
        <p:nvSpPr>
          <p:cNvPr id="33" name="TextBox 32">
            <a:extLst>
              <a:ext uri="{FF2B5EF4-FFF2-40B4-BE49-F238E27FC236}">
                <a16:creationId xmlns:a16="http://schemas.microsoft.com/office/drawing/2014/main" xmlns="" id="{4153D9E5-24D2-CA45-B678-3DEA95B83A01}"/>
              </a:ext>
            </a:extLst>
          </p:cNvPr>
          <p:cNvSpPr txBox="1"/>
          <p:nvPr/>
        </p:nvSpPr>
        <p:spPr>
          <a:xfrm>
            <a:off x="7175131" y="2281932"/>
            <a:ext cx="680872" cy="319475"/>
          </a:xfrm>
          <a:prstGeom prst="rect">
            <a:avLst/>
          </a:prstGeom>
          <a:noFill/>
        </p:spPr>
        <p:txBody>
          <a:bodyPr wrap="none" lIns="0" tIns="0" rIns="0" bIns="0" rtlCol="0" anchor="t">
            <a:noAutofit/>
          </a:bodyPr>
          <a:lstStyle/>
          <a:p>
            <a:pPr algn="r">
              <a:lnSpc>
                <a:spcPct val="90000"/>
              </a:lnSpc>
            </a:pPr>
            <a:r>
              <a:rPr lang="en-US" sz="900" b="1" dirty="0">
                <a:solidFill>
                  <a:srgbClr val="5F5F5F"/>
                </a:solidFill>
              </a:rPr>
              <a:t>Loaded Balanced</a:t>
            </a:r>
          </a:p>
          <a:p>
            <a:pPr algn="r">
              <a:lnSpc>
                <a:spcPct val="90000"/>
              </a:lnSpc>
            </a:pPr>
            <a:r>
              <a:rPr lang="en-US" sz="900" b="1" dirty="0">
                <a:solidFill>
                  <a:srgbClr val="5F5F5F"/>
                </a:solidFill>
              </a:rPr>
              <a:t>Web Servers</a:t>
            </a:r>
          </a:p>
        </p:txBody>
      </p:sp>
      <p:sp>
        <p:nvSpPr>
          <p:cNvPr id="34" name="TextBox 33">
            <a:extLst>
              <a:ext uri="{FF2B5EF4-FFF2-40B4-BE49-F238E27FC236}">
                <a16:creationId xmlns:a16="http://schemas.microsoft.com/office/drawing/2014/main" xmlns="" id="{82723167-BC2D-5B44-93E3-25DB988661E5}"/>
              </a:ext>
            </a:extLst>
          </p:cNvPr>
          <p:cNvSpPr txBox="1"/>
          <p:nvPr/>
        </p:nvSpPr>
        <p:spPr>
          <a:xfrm>
            <a:off x="7175131" y="3776005"/>
            <a:ext cx="680872" cy="319475"/>
          </a:xfrm>
          <a:prstGeom prst="rect">
            <a:avLst/>
          </a:prstGeom>
          <a:noFill/>
        </p:spPr>
        <p:txBody>
          <a:bodyPr wrap="none" lIns="0" tIns="0" rIns="0" bIns="0" rtlCol="0" anchor="t">
            <a:noAutofit/>
          </a:bodyPr>
          <a:lstStyle/>
          <a:p>
            <a:pPr algn="r">
              <a:lnSpc>
                <a:spcPct val="90000"/>
              </a:lnSpc>
            </a:pPr>
            <a:r>
              <a:rPr lang="en-US" sz="900" b="1" dirty="0">
                <a:solidFill>
                  <a:srgbClr val="5F5F5F"/>
                </a:solidFill>
              </a:rPr>
              <a:t>Standby Database</a:t>
            </a:r>
          </a:p>
        </p:txBody>
      </p:sp>
      <p:sp>
        <p:nvSpPr>
          <p:cNvPr id="35" name="Freeform 1">
            <a:extLst>
              <a:ext uri="{FF2B5EF4-FFF2-40B4-BE49-F238E27FC236}">
                <a16:creationId xmlns:a16="http://schemas.microsoft.com/office/drawing/2014/main" xmlns="" id="{87DA4A01-7564-4143-9252-A174B4C35BD0}"/>
              </a:ext>
            </a:extLst>
          </p:cNvPr>
          <p:cNvSpPr>
            <a:spLocks noChangeArrowheads="1"/>
          </p:cNvSpPr>
          <p:nvPr/>
        </p:nvSpPr>
        <p:spPr bwMode="auto">
          <a:xfrm>
            <a:off x="1267815" y="1369806"/>
            <a:ext cx="419502" cy="844828"/>
          </a:xfrm>
          <a:custGeom>
            <a:avLst/>
            <a:gdLst>
              <a:gd name="T0" fmla="*/ 135 w 659"/>
              <a:gd name="T1" fmla="*/ 328 h 1321"/>
              <a:gd name="T2" fmla="*/ 69 w 659"/>
              <a:gd name="T3" fmla="*/ 346 h 1321"/>
              <a:gd name="T4" fmla="*/ 69 w 659"/>
              <a:gd name="T5" fmla="*/ 373 h 1321"/>
              <a:gd name="T6" fmla="*/ 135 w 659"/>
              <a:gd name="T7" fmla="*/ 354 h 1321"/>
              <a:gd name="T8" fmla="*/ 135 w 659"/>
              <a:gd name="T9" fmla="*/ 328 h 1321"/>
              <a:gd name="T10" fmla="*/ 343 w 659"/>
              <a:gd name="T11" fmla="*/ 376 h 1321"/>
              <a:gd name="T12" fmla="*/ 66 w 659"/>
              <a:gd name="T13" fmla="*/ 442 h 1321"/>
              <a:gd name="T14" fmla="*/ 66 w 659"/>
              <a:gd name="T15" fmla="*/ 468 h 1321"/>
              <a:gd name="T16" fmla="*/ 343 w 659"/>
              <a:gd name="T17" fmla="*/ 405 h 1321"/>
              <a:gd name="T18" fmla="*/ 343 w 659"/>
              <a:gd name="T19" fmla="*/ 376 h 1321"/>
              <a:gd name="T20" fmla="*/ 343 w 659"/>
              <a:gd name="T21" fmla="*/ 156 h 1321"/>
              <a:gd name="T22" fmla="*/ 66 w 659"/>
              <a:gd name="T23" fmla="*/ 246 h 1321"/>
              <a:gd name="T24" fmla="*/ 66 w 659"/>
              <a:gd name="T25" fmla="*/ 272 h 1321"/>
              <a:gd name="T26" fmla="*/ 343 w 659"/>
              <a:gd name="T27" fmla="*/ 185 h 1321"/>
              <a:gd name="T28" fmla="*/ 343 w 659"/>
              <a:gd name="T29" fmla="*/ 156 h 1321"/>
              <a:gd name="T30" fmla="*/ 343 w 659"/>
              <a:gd name="T31" fmla="*/ 487 h 1321"/>
              <a:gd name="T32" fmla="*/ 66 w 659"/>
              <a:gd name="T33" fmla="*/ 542 h 1321"/>
              <a:gd name="T34" fmla="*/ 66 w 659"/>
              <a:gd name="T35" fmla="*/ 667 h 1321"/>
              <a:gd name="T36" fmla="*/ 343 w 659"/>
              <a:gd name="T37" fmla="*/ 625 h 1321"/>
              <a:gd name="T38" fmla="*/ 343 w 659"/>
              <a:gd name="T39" fmla="*/ 487 h 1321"/>
              <a:gd name="T40" fmla="*/ 265 w 659"/>
              <a:gd name="T41" fmla="*/ 317 h 1321"/>
              <a:gd name="T42" fmla="*/ 343 w 659"/>
              <a:gd name="T43" fmla="*/ 296 h 1321"/>
              <a:gd name="T44" fmla="*/ 343 w 659"/>
              <a:gd name="T45" fmla="*/ 267 h 1321"/>
              <a:gd name="T46" fmla="*/ 265 w 659"/>
              <a:gd name="T47" fmla="*/ 288 h 1321"/>
              <a:gd name="T48" fmla="*/ 265 w 659"/>
              <a:gd name="T49" fmla="*/ 317 h 1321"/>
              <a:gd name="T50" fmla="*/ 238 w 659"/>
              <a:gd name="T51" fmla="*/ 368 h 1321"/>
              <a:gd name="T52" fmla="*/ 238 w 659"/>
              <a:gd name="T53" fmla="*/ 256 h 1321"/>
              <a:gd name="T54" fmla="*/ 161 w 659"/>
              <a:gd name="T55" fmla="*/ 280 h 1321"/>
              <a:gd name="T56" fmla="*/ 161 w 659"/>
              <a:gd name="T57" fmla="*/ 389 h 1321"/>
              <a:gd name="T58" fmla="*/ 238 w 659"/>
              <a:gd name="T59" fmla="*/ 368 h 1321"/>
              <a:gd name="T60" fmla="*/ 391 w 659"/>
              <a:gd name="T61" fmla="*/ 0 h 1321"/>
              <a:gd name="T62" fmla="*/ 0 w 659"/>
              <a:gd name="T63" fmla="*/ 148 h 1321"/>
              <a:gd name="T64" fmla="*/ 0 w 659"/>
              <a:gd name="T65" fmla="*/ 1270 h 1321"/>
              <a:gd name="T66" fmla="*/ 391 w 659"/>
              <a:gd name="T67" fmla="*/ 1320 h 1321"/>
              <a:gd name="T68" fmla="*/ 658 w 659"/>
              <a:gd name="T69" fmla="*/ 1270 h 1321"/>
              <a:gd name="T70" fmla="*/ 658 w 659"/>
              <a:gd name="T71" fmla="*/ 148 h 1321"/>
              <a:gd name="T72" fmla="*/ 391 w 659"/>
              <a:gd name="T73" fmla="*/ 0 h 1321"/>
              <a:gd name="T74" fmla="*/ 391 w 659"/>
              <a:gd name="T75" fmla="*/ 1264 h 1321"/>
              <a:gd name="T76" fmla="*/ 42 w 659"/>
              <a:gd name="T77" fmla="*/ 1227 h 1321"/>
              <a:gd name="T78" fmla="*/ 42 w 659"/>
              <a:gd name="T79" fmla="*/ 182 h 1321"/>
              <a:gd name="T80" fmla="*/ 391 w 659"/>
              <a:gd name="T81" fmla="*/ 58 h 1321"/>
              <a:gd name="T82" fmla="*/ 391 w 659"/>
              <a:gd name="T83" fmla="*/ 1264 h 1321"/>
              <a:gd name="T84" fmla="*/ 343 w 659"/>
              <a:gd name="T85" fmla="*/ 1145 h 1321"/>
              <a:gd name="T86" fmla="*/ 66 w 659"/>
              <a:gd name="T87" fmla="*/ 1132 h 1321"/>
              <a:gd name="T88" fmla="*/ 66 w 659"/>
              <a:gd name="T89" fmla="*/ 1158 h 1321"/>
              <a:gd name="T90" fmla="*/ 343 w 659"/>
              <a:gd name="T91" fmla="*/ 1174 h 1321"/>
              <a:gd name="T92" fmla="*/ 343 w 659"/>
              <a:gd name="T93" fmla="*/ 1145 h 1321"/>
              <a:gd name="T94" fmla="*/ 343 w 659"/>
              <a:gd name="T95" fmla="*/ 1037 h 1321"/>
              <a:gd name="T96" fmla="*/ 66 w 659"/>
              <a:gd name="T97" fmla="*/ 1034 h 1321"/>
              <a:gd name="T98" fmla="*/ 66 w 659"/>
              <a:gd name="T99" fmla="*/ 1060 h 1321"/>
              <a:gd name="T100" fmla="*/ 343 w 659"/>
              <a:gd name="T101" fmla="*/ 1066 h 1321"/>
              <a:gd name="T102" fmla="*/ 343 w 659"/>
              <a:gd name="T103" fmla="*/ 1037 h 1321"/>
              <a:gd name="T104" fmla="*/ 343 w 659"/>
              <a:gd name="T105" fmla="*/ 706 h 1321"/>
              <a:gd name="T106" fmla="*/ 66 w 659"/>
              <a:gd name="T107" fmla="*/ 737 h 1321"/>
              <a:gd name="T108" fmla="*/ 66 w 659"/>
              <a:gd name="T109" fmla="*/ 862 h 1321"/>
              <a:gd name="T110" fmla="*/ 343 w 659"/>
              <a:gd name="T111" fmla="*/ 843 h 1321"/>
              <a:gd name="T112" fmla="*/ 343 w 659"/>
              <a:gd name="T113" fmla="*/ 706 h 1321"/>
              <a:gd name="T114" fmla="*/ 343 w 659"/>
              <a:gd name="T115" fmla="*/ 925 h 1321"/>
              <a:gd name="T116" fmla="*/ 66 w 659"/>
              <a:gd name="T117" fmla="*/ 936 h 1321"/>
              <a:gd name="T118" fmla="*/ 66 w 659"/>
              <a:gd name="T119" fmla="*/ 962 h 1321"/>
              <a:gd name="T120" fmla="*/ 343 w 659"/>
              <a:gd name="T121" fmla="*/ 955 h 1321"/>
              <a:gd name="T122" fmla="*/ 343 w 659"/>
              <a:gd name="T123" fmla="*/ 925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9" h="1321">
                <a:moveTo>
                  <a:pt x="135" y="328"/>
                </a:moveTo>
                <a:lnTo>
                  <a:pt x="69" y="346"/>
                </a:lnTo>
                <a:lnTo>
                  <a:pt x="69" y="373"/>
                </a:lnTo>
                <a:lnTo>
                  <a:pt x="135" y="354"/>
                </a:lnTo>
                <a:lnTo>
                  <a:pt x="135" y="328"/>
                </a:lnTo>
                <a:close/>
                <a:moveTo>
                  <a:pt x="343" y="376"/>
                </a:moveTo>
                <a:lnTo>
                  <a:pt x="66" y="442"/>
                </a:lnTo>
                <a:lnTo>
                  <a:pt x="66" y="468"/>
                </a:lnTo>
                <a:lnTo>
                  <a:pt x="343" y="405"/>
                </a:lnTo>
                <a:lnTo>
                  <a:pt x="343" y="376"/>
                </a:lnTo>
                <a:close/>
                <a:moveTo>
                  <a:pt x="343" y="156"/>
                </a:moveTo>
                <a:lnTo>
                  <a:pt x="66" y="246"/>
                </a:lnTo>
                <a:lnTo>
                  <a:pt x="66" y="272"/>
                </a:lnTo>
                <a:lnTo>
                  <a:pt x="343" y="185"/>
                </a:lnTo>
                <a:lnTo>
                  <a:pt x="343" y="156"/>
                </a:lnTo>
                <a:close/>
                <a:moveTo>
                  <a:pt x="343" y="487"/>
                </a:moveTo>
                <a:lnTo>
                  <a:pt x="66" y="542"/>
                </a:lnTo>
                <a:lnTo>
                  <a:pt x="66" y="667"/>
                </a:lnTo>
                <a:lnTo>
                  <a:pt x="343" y="625"/>
                </a:lnTo>
                <a:lnTo>
                  <a:pt x="343" y="487"/>
                </a:lnTo>
                <a:close/>
                <a:moveTo>
                  <a:pt x="265" y="317"/>
                </a:moveTo>
                <a:lnTo>
                  <a:pt x="343" y="296"/>
                </a:lnTo>
                <a:lnTo>
                  <a:pt x="343" y="267"/>
                </a:lnTo>
                <a:lnTo>
                  <a:pt x="265" y="288"/>
                </a:lnTo>
                <a:lnTo>
                  <a:pt x="265" y="317"/>
                </a:lnTo>
                <a:close/>
                <a:moveTo>
                  <a:pt x="238" y="368"/>
                </a:moveTo>
                <a:lnTo>
                  <a:pt x="238" y="256"/>
                </a:lnTo>
                <a:lnTo>
                  <a:pt x="161" y="280"/>
                </a:lnTo>
                <a:lnTo>
                  <a:pt x="161" y="389"/>
                </a:lnTo>
                <a:lnTo>
                  <a:pt x="238" y="368"/>
                </a:lnTo>
                <a:close/>
                <a:moveTo>
                  <a:pt x="391" y="0"/>
                </a:moveTo>
                <a:lnTo>
                  <a:pt x="0" y="148"/>
                </a:lnTo>
                <a:lnTo>
                  <a:pt x="0" y="1270"/>
                </a:lnTo>
                <a:lnTo>
                  <a:pt x="391" y="1320"/>
                </a:lnTo>
                <a:lnTo>
                  <a:pt x="658" y="1270"/>
                </a:lnTo>
                <a:lnTo>
                  <a:pt x="658" y="148"/>
                </a:lnTo>
                <a:lnTo>
                  <a:pt x="391" y="0"/>
                </a:lnTo>
                <a:close/>
                <a:moveTo>
                  <a:pt x="391" y="1264"/>
                </a:moveTo>
                <a:lnTo>
                  <a:pt x="42" y="1227"/>
                </a:lnTo>
                <a:lnTo>
                  <a:pt x="42" y="182"/>
                </a:lnTo>
                <a:lnTo>
                  <a:pt x="391" y="58"/>
                </a:lnTo>
                <a:lnTo>
                  <a:pt x="391" y="1264"/>
                </a:lnTo>
                <a:close/>
                <a:moveTo>
                  <a:pt x="343" y="1145"/>
                </a:moveTo>
                <a:lnTo>
                  <a:pt x="66" y="1132"/>
                </a:lnTo>
                <a:lnTo>
                  <a:pt x="66" y="1158"/>
                </a:lnTo>
                <a:lnTo>
                  <a:pt x="343" y="1174"/>
                </a:lnTo>
                <a:lnTo>
                  <a:pt x="343" y="1145"/>
                </a:lnTo>
                <a:close/>
                <a:moveTo>
                  <a:pt x="343" y="1037"/>
                </a:moveTo>
                <a:lnTo>
                  <a:pt x="66" y="1034"/>
                </a:lnTo>
                <a:lnTo>
                  <a:pt x="66" y="1060"/>
                </a:lnTo>
                <a:lnTo>
                  <a:pt x="343" y="1066"/>
                </a:lnTo>
                <a:lnTo>
                  <a:pt x="343" y="1037"/>
                </a:lnTo>
                <a:close/>
                <a:moveTo>
                  <a:pt x="343" y="706"/>
                </a:moveTo>
                <a:lnTo>
                  <a:pt x="66" y="737"/>
                </a:lnTo>
                <a:lnTo>
                  <a:pt x="66" y="862"/>
                </a:lnTo>
                <a:lnTo>
                  <a:pt x="343" y="843"/>
                </a:lnTo>
                <a:lnTo>
                  <a:pt x="343" y="706"/>
                </a:lnTo>
                <a:close/>
                <a:moveTo>
                  <a:pt x="343" y="925"/>
                </a:moveTo>
                <a:lnTo>
                  <a:pt x="66" y="936"/>
                </a:lnTo>
                <a:lnTo>
                  <a:pt x="66" y="962"/>
                </a:lnTo>
                <a:lnTo>
                  <a:pt x="343" y="955"/>
                </a:lnTo>
                <a:lnTo>
                  <a:pt x="343" y="925"/>
                </a:lnTo>
                <a:close/>
              </a:path>
            </a:pathLst>
          </a:custGeom>
          <a:solidFill>
            <a:srgbClr val="5F5F5F"/>
          </a:solidFill>
          <a:ln>
            <a:noFill/>
          </a:ln>
          <a:effectLst/>
        </p:spPr>
        <p:txBody>
          <a:bodyPr wrap="none" anchor="ctr"/>
          <a:lstStyle/>
          <a:p>
            <a:endParaRPr lang="en-US"/>
          </a:p>
        </p:txBody>
      </p:sp>
      <p:cxnSp>
        <p:nvCxnSpPr>
          <p:cNvPr id="36" name="Straight Connector 35">
            <a:extLst>
              <a:ext uri="{FF2B5EF4-FFF2-40B4-BE49-F238E27FC236}">
                <a16:creationId xmlns:a16="http://schemas.microsoft.com/office/drawing/2014/main" xmlns="" id="{DB301E60-DE08-D543-88C4-BA03C11203E7}"/>
              </a:ext>
            </a:extLst>
          </p:cNvPr>
          <p:cNvCxnSpPr/>
          <p:nvPr/>
        </p:nvCxnSpPr>
        <p:spPr>
          <a:xfrm>
            <a:off x="4630319" y="3071436"/>
            <a:ext cx="1765157" cy="1495759"/>
          </a:xfrm>
          <a:prstGeom prst="line">
            <a:avLst/>
          </a:prstGeom>
          <a:ln w="12700">
            <a:solidFill>
              <a:srgbClr val="5F5F5F"/>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2A593AED-BF73-FF4B-9269-A30EACBD2D6C}"/>
              </a:ext>
            </a:extLst>
          </p:cNvPr>
          <p:cNvCxnSpPr/>
          <p:nvPr/>
        </p:nvCxnSpPr>
        <p:spPr bwMode="auto">
          <a:xfrm flipH="1">
            <a:off x="4272722" y="3461153"/>
            <a:ext cx="5753" cy="670613"/>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Arrow Connector 37">
            <a:extLst>
              <a:ext uri="{FF2B5EF4-FFF2-40B4-BE49-F238E27FC236}">
                <a16:creationId xmlns:a16="http://schemas.microsoft.com/office/drawing/2014/main" xmlns="" id="{A48AB018-693A-6A46-A480-B4C3E14FC769}"/>
              </a:ext>
            </a:extLst>
          </p:cNvPr>
          <p:cNvCxnSpPr/>
          <p:nvPr/>
        </p:nvCxnSpPr>
        <p:spPr bwMode="auto">
          <a:xfrm>
            <a:off x="4671872" y="4567195"/>
            <a:ext cx="1714533" cy="0"/>
          </a:xfrm>
          <a:prstGeom prst="straightConnector1">
            <a:avLst/>
          </a:prstGeom>
          <a:solidFill>
            <a:srgbClr val="00B8FF"/>
          </a:solidFill>
          <a:ln w="12700" cap="flat" cmpd="sng" algn="ctr">
            <a:solidFill>
              <a:srgbClr val="5F5F5F"/>
            </a:solidFill>
            <a:prstDash val="solid"/>
            <a:round/>
            <a:headEnd type="oval" w="sm" len="sm"/>
            <a:tailEnd type="oval"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xmlns="" id="{32C96EC5-07AF-8E42-B86D-91CABE8CB359}"/>
              </a:ext>
            </a:extLst>
          </p:cNvPr>
          <p:cNvCxnSpPr/>
          <p:nvPr/>
        </p:nvCxnSpPr>
        <p:spPr>
          <a:xfrm>
            <a:off x="7257278" y="4558124"/>
            <a:ext cx="1895963" cy="0"/>
          </a:xfrm>
          <a:prstGeom prst="line">
            <a:avLst/>
          </a:prstGeom>
          <a:ln w="12700">
            <a:solidFill>
              <a:srgbClr val="5F5F5F"/>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4CB4F94-90F3-364A-B14C-2E197E9736C7}"/>
              </a:ext>
            </a:extLst>
          </p:cNvPr>
          <p:cNvCxnSpPr>
            <a:stCxn id="57" idx="3"/>
          </p:cNvCxnSpPr>
          <p:nvPr/>
        </p:nvCxnSpPr>
        <p:spPr>
          <a:xfrm flipV="1">
            <a:off x="1749738" y="2979696"/>
            <a:ext cx="2114762" cy="53150"/>
          </a:xfrm>
          <a:prstGeom prst="line">
            <a:avLst/>
          </a:prstGeom>
          <a:ln w="12700">
            <a:solidFill>
              <a:srgbClr val="5F5F5F"/>
            </a:solidFill>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xmlns="" id="{F7680F60-62AB-2F41-8E40-EE6E1A1D5057}"/>
              </a:ext>
            </a:extLst>
          </p:cNvPr>
          <p:cNvCxnSpPr/>
          <p:nvPr/>
        </p:nvCxnSpPr>
        <p:spPr>
          <a:xfrm>
            <a:off x="6389461" y="3020378"/>
            <a:ext cx="453269" cy="281770"/>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xmlns="" id="{B6E78693-9A28-0542-9FF0-ED67237CEC3F}"/>
              </a:ext>
            </a:extLst>
          </p:cNvPr>
          <p:cNvCxnSpPr/>
          <p:nvPr/>
        </p:nvCxnSpPr>
        <p:spPr>
          <a:xfrm flipV="1">
            <a:off x="6386687" y="2718185"/>
            <a:ext cx="456043" cy="303497"/>
          </a:xfrm>
          <a:prstGeom prst="bentConnector3">
            <a:avLst/>
          </a:prstGeom>
          <a:ln w="12700">
            <a:solidFill>
              <a:schemeClr val="tx1"/>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8570CCA-594B-0642-9FCF-D632E3764078}"/>
              </a:ext>
            </a:extLst>
          </p:cNvPr>
          <p:cNvCxnSpPr>
            <a:stCxn id="57" idx="0"/>
          </p:cNvCxnSpPr>
          <p:nvPr/>
        </p:nvCxnSpPr>
        <p:spPr>
          <a:xfrm flipV="1">
            <a:off x="1458266" y="2343390"/>
            <a:ext cx="2261" cy="371875"/>
          </a:xfrm>
          <a:prstGeom prst="line">
            <a:avLst/>
          </a:prstGeom>
          <a:ln w="12700" cmpd="sng">
            <a:solidFill>
              <a:srgbClr val="5F5F5F"/>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1FC5DD5-2CBA-F94A-95EF-20EAB2EAB511}"/>
              </a:ext>
            </a:extLst>
          </p:cNvPr>
          <p:cNvCxnSpPr/>
          <p:nvPr/>
        </p:nvCxnSpPr>
        <p:spPr>
          <a:xfrm>
            <a:off x="1064030" y="2343390"/>
            <a:ext cx="815545" cy="0"/>
          </a:xfrm>
          <a:prstGeom prst="line">
            <a:avLst/>
          </a:prstGeom>
          <a:ln w="12700" cmpd="sng">
            <a:solidFill>
              <a:srgbClr val="5F5F5F"/>
            </a:solidFill>
            <a:miter lim="800000"/>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xmlns="" id="{1EB6AE69-D4EA-3A46-8FB1-8D24E2103A4B}"/>
              </a:ext>
            </a:extLst>
          </p:cNvPr>
          <p:cNvGrpSpPr/>
          <p:nvPr/>
        </p:nvGrpSpPr>
        <p:grpSpPr>
          <a:xfrm>
            <a:off x="9207863" y="1705311"/>
            <a:ext cx="669094" cy="669094"/>
            <a:chOff x="10489255" y="2324746"/>
            <a:chExt cx="669094" cy="669094"/>
          </a:xfrm>
        </p:grpSpPr>
        <p:sp>
          <p:nvSpPr>
            <p:cNvPr id="46" name="Oval 45">
              <a:extLst>
                <a:ext uri="{FF2B5EF4-FFF2-40B4-BE49-F238E27FC236}">
                  <a16:creationId xmlns:a16="http://schemas.microsoft.com/office/drawing/2014/main" xmlns="" id="{7DFAD42B-F0C8-A242-9711-709991E638B5}"/>
                </a:ext>
              </a:extLst>
            </p:cNvPr>
            <p:cNvSpPr/>
            <p:nvPr/>
          </p:nvSpPr>
          <p:spPr>
            <a:xfrm>
              <a:off x="10489255" y="2324746"/>
              <a:ext cx="669094" cy="669094"/>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47" name="Group 46">
              <a:extLst>
                <a:ext uri="{FF2B5EF4-FFF2-40B4-BE49-F238E27FC236}">
                  <a16:creationId xmlns:a16="http://schemas.microsoft.com/office/drawing/2014/main" xmlns="" id="{1A5EB3B8-8C0C-D844-9FF3-648E25103BE9}"/>
                </a:ext>
              </a:extLst>
            </p:cNvPr>
            <p:cNvGrpSpPr/>
            <p:nvPr/>
          </p:nvGrpSpPr>
          <p:grpSpPr>
            <a:xfrm>
              <a:off x="10530128" y="2367936"/>
              <a:ext cx="585564" cy="585564"/>
              <a:chOff x="7046913" y="4090988"/>
              <a:chExt cx="327025" cy="327025"/>
            </a:xfrm>
            <a:solidFill>
              <a:schemeClr val="tx1"/>
            </a:solidFill>
          </p:grpSpPr>
          <p:sp>
            <p:nvSpPr>
              <p:cNvPr id="48" name="Freeform 32">
                <a:extLst>
                  <a:ext uri="{FF2B5EF4-FFF2-40B4-BE49-F238E27FC236}">
                    <a16:creationId xmlns:a16="http://schemas.microsoft.com/office/drawing/2014/main" xmlns="" id="{106E2F54-0253-1940-AFD9-C817BFFB8FAE}"/>
                  </a:ext>
                </a:extLst>
              </p:cNvPr>
              <p:cNvSpPr>
                <a:spLocks noChangeArrowheads="1"/>
              </p:cNvSpPr>
              <p:nvPr/>
            </p:nvSpPr>
            <p:spPr bwMode="auto">
              <a:xfrm>
                <a:off x="7204075" y="4281488"/>
                <a:ext cx="68263" cy="53975"/>
              </a:xfrm>
              <a:custGeom>
                <a:avLst/>
                <a:gdLst>
                  <a:gd name="T0" fmla="*/ 11 w 190"/>
                  <a:gd name="T1" fmla="*/ 0 h 148"/>
                  <a:gd name="T2" fmla="*/ 186 w 190"/>
                  <a:gd name="T3" fmla="*/ 20 h 148"/>
                  <a:gd name="T4" fmla="*/ 189 w 190"/>
                  <a:gd name="T5" fmla="*/ 31 h 148"/>
                  <a:gd name="T6" fmla="*/ 70 w 190"/>
                  <a:gd name="T7" fmla="*/ 147 h 148"/>
                  <a:gd name="T8" fmla="*/ 50 w 190"/>
                  <a:gd name="T9" fmla="*/ 141 h 148"/>
                  <a:gd name="T10" fmla="*/ 48 w 190"/>
                  <a:gd name="T11" fmla="*/ 141 h 148"/>
                  <a:gd name="T12" fmla="*/ 0 w 190"/>
                  <a:gd name="T13" fmla="*/ 17 h 148"/>
                  <a:gd name="T14" fmla="*/ 11 w 190"/>
                  <a:gd name="T15" fmla="*/ 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8">
                    <a:moveTo>
                      <a:pt x="11" y="0"/>
                    </a:moveTo>
                    <a:lnTo>
                      <a:pt x="186" y="20"/>
                    </a:lnTo>
                    <a:cubicBezTo>
                      <a:pt x="186" y="25"/>
                      <a:pt x="186" y="28"/>
                      <a:pt x="189" y="31"/>
                    </a:cubicBezTo>
                    <a:lnTo>
                      <a:pt x="70" y="147"/>
                    </a:lnTo>
                    <a:cubicBezTo>
                      <a:pt x="65" y="144"/>
                      <a:pt x="59" y="141"/>
                      <a:pt x="50" y="141"/>
                    </a:cubicBezTo>
                    <a:lnTo>
                      <a:pt x="48" y="141"/>
                    </a:lnTo>
                    <a:lnTo>
                      <a:pt x="0" y="17"/>
                    </a:lnTo>
                    <a:cubicBezTo>
                      <a:pt x="2" y="11"/>
                      <a:pt x="8" y="6"/>
                      <a:pt x="1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33">
                <a:extLst>
                  <a:ext uri="{FF2B5EF4-FFF2-40B4-BE49-F238E27FC236}">
                    <a16:creationId xmlns:a16="http://schemas.microsoft.com/office/drawing/2014/main" xmlns="" id="{9C2A7145-12EB-CF4D-94CD-6511C338D4DA}"/>
                  </a:ext>
                </a:extLst>
              </p:cNvPr>
              <p:cNvSpPr>
                <a:spLocks noChangeArrowheads="1"/>
              </p:cNvSpPr>
              <p:nvPr/>
            </p:nvSpPr>
            <p:spPr bwMode="auto">
              <a:xfrm>
                <a:off x="7148513" y="4283075"/>
                <a:ext cx="63500" cy="52388"/>
              </a:xfrm>
              <a:custGeom>
                <a:avLst/>
                <a:gdLst>
                  <a:gd name="T0" fmla="*/ 125 w 176"/>
                  <a:gd name="T1" fmla="*/ 25 h 145"/>
                  <a:gd name="T2" fmla="*/ 175 w 176"/>
                  <a:gd name="T3" fmla="*/ 144 h 145"/>
                  <a:gd name="T4" fmla="*/ 0 w 176"/>
                  <a:gd name="T5" fmla="*/ 20 h 145"/>
                  <a:gd name="T6" fmla="*/ 3 w 176"/>
                  <a:gd name="T7" fmla="*/ 14 h 145"/>
                  <a:gd name="T8" fmla="*/ 85 w 176"/>
                  <a:gd name="T9" fmla="*/ 0 h 145"/>
                  <a:gd name="T10" fmla="*/ 125 w 176"/>
                  <a:gd name="T11" fmla="*/ 25 h 145"/>
                </a:gdLst>
                <a:ahLst/>
                <a:cxnLst>
                  <a:cxn ang="0">
                    <a:pos x="T0" y="T1"/>
                  </a:cxn>
                  <a:cxn ang="0">
                    <a:pos x="T2" y="T3"/>
                  </a:cxn>
                  <a:cxn ang="0">
                    <a:pos x="T4" y="T5"/>
                  </a:cxn>
                  <a:cxn ang="0">
                    <a:pos x="T6" y="T7"/>
                  </a:cxn>
                  <a:cxn ang="0">
                    <a:pos x="T8" y="T9"/>
                  </a:cxn>
                  <a:cxn ang="0">
                    <a:pos x="T10" y="T11"/>
                  </a:cxn>
                </a:cxnLst>
                <a:rect l="0" t="0" r="r" b="b"/>
                <a:pathLst>
                  <a:path w="176" h="145">
                    <a:moveTo>
                      <a:pt x="125" y="25"/>
                    </a:moveTo>
                    <a:cubicBezTo>
                      <a:pt x="127" y="25"/>
                      <a:pt x="175" y="144"/>
                      <a:pt x="175" y="144"/>
                    </a:cubicBezTo>
                    <a:lnTo>
                      <a:pt x="0" y="20"/>
                    </a:lnTo>
                    <a:cubicBezTo>
                      <a:pt x="3" y="20"/>
                      <a:pt x="3" y="17"/>
                      <a:pt x="3" y="14"/>
                    </a:cubicBezTo>
                    <a:lnTo>
                      <a:pt x="85" y="0"/>
                    </a:lnTo>
                    <a:cubicBezTo>
                      <a:pt x="91" y="14"/>
                      <a:pt x="108" y="25"/>
                      <a:pt x="125" y="2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34">
                <a:extLst>
                  <a:ext uri="{FF2B5EF4-FFF2-40B4-BE49-F238E27FC236}">
                    <a16:creationId xmlns:a16="http://schemas.microsoft.com/office/drawing/2014/main" xmlns="" id="{A2402976-2D56-3646-86F5-8EE705A0CA57}"/>
                  </a:ext>
                </a:extLst>
              </p:cNvPr>
              <p:cNvSpPr>
                <a:spLocks noChangeArrowheads="1"/>
              </p:cNvSpPr>
              <p:nvPr/>
            </p:nvSpPr>
            <p:spPr bwMode="auto">
              <a:xfrm>
                <a:off x="7140575" y="4210050"/>
                <a:ext cx="42863" cy="68263"/>
              </a:xfrm>
              <a:custGeom>
                <a:avLst/>
                <a:gdLst>
                  <a:gd name="T0" fmla="*/ 116 w 117"/>
                  <a:gd name="T1" fmla="*/ 149 h 190"/>
                  <a:gd name="T2" fmla="*/ 99 w 117"/>
                  <a:gd name="T3" fmla="*/ 175 h 190"/>
                  <a:gd name="T4" fmla="*/ 17 w 117"/>
                  <a:gd name="T5" fmla="*/ 189 h 190"/>
                  <a:gd name="T6" fmla="*/ 0 w 117"/>
                  <a:gd name="T7" fmla="*/ 172 h 190"/>
                  <a:gd name="T8" fmla="*/ 42 w 117"/>
                  <a:gd name="T9" fmla="*/ 0 h 190"/>
                  <a:gd name="T10" fmla="*/ 45 w 117"/>
                  <a:gd name="T11" fmla="*/ 0 h 190"/>
                  <a:gd name="T12" fmla="*/ 116 w 117"/>
                  <a:gd name="T13" fmla="*/ 149 h 190"/>
                </a:gdLst>
                <a:ahLst/>
                <a:cxnLst>
                  <a:cxn ang="0">
                    <a:pos x="T0" y="T1"/>
                  </a:cxn>
                  <a:cxn ang="0">
                    <a:pos x="T2" y="T3"/>
                  </a:cxn>
                  <a:cxn ang="0">
                    <a:pos x="T4" y="T5"/>
                  </a:cxn>
                  <a:cxn ang="0">
                    <a:pos x="T6" y="T7"/>
                  </a:cxn>
                  <a:cxn ang="0">
                    <a:pos x="T8" y="T9"/>
                  </a:cxn>
                  <a:cxn ang="0">
                    <a:pos x="T10" y="T11"/>
                  </a:cxn>
                  <a:cxn ang="0">
                    <a:pos x="T12" y="T13"/>
                  </a:cxn>
                </a:cxnLst>
                <a:rect l="0" t="0" r="r" b="b"/>
                <a:pathLst>
                  <a:path w="117" h="190">
                    <a:moveTo>
                      <a:pt x="116" y="149"/>
                    </a:moveTo>
                    <a:cubicBezTo>
                      <a:pt x="110" y="155"/>
                      <a:pt x="104" y="166"/>
                      <a:pt x="99" y="175"/>
                    </a:cubicBezTo>
                    <a:lnTo>
                      <a:pt x="17" y="189"/>
                    </a:lnTo>
                    <a:cubicBezTo>
                      <a:pt x="11" y="183"/>
                      <a:pt x="5" y="177"/>
                      <a:pt x="0" y="172"/>
                    </a:cubicBezTo>
                    <a:lnTo>
                      <a:pt x="42" y="0"/>
                    </a:lnTo>
                    <a:cubicBezTo>
                      <a:pt x="45" y="0"/>
                      <a:pt x="45" y="0"/>
                      <a:pt x="45" y="0"/>
                    </a:cubicBezTo>
                    <a:lnTo>
                      <a:pt x="116" y="14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35">
                <a:extLst>
                  <a:ext uri="{FF2B5EF4-FFF2-40B4-BE49-F238E27FC236}">
                    <a16:creationId xmlns:a16="http://schemas.microsoft.com/office/drawing/2014/main" xmlns="" id="{308D0524-DFE5-4849-BBBC-666034FD71AA}"/>
                  </a:ext>
                </a:extLst>
              </p:cNvPr>
              <p:cNvSpPr>
                <a:spLocks noChangeArrowheads="1"/>
              </p:cNvSpPr>
              <p:nvPr/>
            </p:nvSpPr>
            <p:spPr bwMode="auto">
              <a:xfrm>
                <a:off x="7165975" y="4198938"/>
                <a:ext cx="92075" cy="63500"/>
              </a:xfrm>
              <a:custGeom>
                <a:avLst/>
                <a:gdLst>
                  <a:gd name="T0" fmla="*/ 74 w 255"/>
                  <a:gd name="T1" fmla="*/ 169 h 176"/>
                  <a:gd name="T2" fmla="*/ 71 w 255"/>
                  <a:gd name="T3" fmla="*/ 166 h 176"/>
                  <a:gd name="T4" fmla="*/ 0 w 255"/>
                  <a:gd name="T5" fmla="*/ 17 h 176"/>
                  <a:gd name="T6" fmla="*/ 11 w 255"/>
                  <a:gd name="T7" fmla="*/ 0 h 176"/>
                  <a:gd name="T8" fmla="*/ 251 w 255"/>
                  <a:gd name="T9" fmla="*/ 5 h 176"/>
                  <a:gd name="T10" fmla="*/ 254 w 255"/>
                  <a:gd name="T11" fmla="*/ 14 h 176"/>
                  <a:gd name="T12" fmla="*/ 93 w 255"/>
                  <a:gd name="T13" fmla="*/ 175 h 176"/>
                  <a:gd name="T14" fmla="*/ 74 w 255"/>
                  <a:gd name="T15" fmla="*/ 169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6">
                    <a:moveTo>
                      <a:pt x="74" y="169"/>
                    </a:moveTo>
                    <a:cubicBezTo>
                      <a:pt x="74" y="169"/>
                      <a:pt x="71" y="169"/>
                      <a:pt x="71" y="166"/>
                    </a:cubicBezTo>
                    <a:lnTo>
                      <a:pt x="0" y="17"/>
                    </a:lnTo>
                    <a:cubicBezTo>
                      <a:pt x="6" y="14"/>
                      <a:pt x="9" y="5"/>
                      <a:pt x="11" y="0"/>
                    </a:cubicBezTo>
                    <a:lnTo>
                      <a:pt x="251" y="5"/>
                    </a:lnTo>
                    <a:cubicBezTo>
                      <a:pt x="251" y="8"/>
                      <a:pt x="254" y="11"/>
                      <a:pt x="254" y="14"/>
                    </a:cubicBezTo>
                    <a:lnTo>
                      <a:pt x="93" y="175"/>
                    </a:lnTo>
                    <a:cubicBezTo>
                      <a:pt x="88" y="172"/>
                      <a:pt x="82" y="169"/>
                      <a:pt x="74" y="16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36">
                <a:extLst>
                  <a:ext uri="{FF2B5EF4-FFF2-40B4-BE49-F238E27FC236}">
                    <a16:creationId xmlns:a16="http://schemas.microsoft.com/office/drawing/2014/main" xmlns="" id="{9C9A8206-E0E4-F54C-987A-2CE24DD781D4}"/>
                  </a:ext>
                </a:extLst>
              </p:cNvPr>
              <p:cNvSpPr>
                <a:spLocks noChangeArrowheads="1"/>
              </p:cNvSpPr>
              <p:nvPr/>
            </p:nvSpPr>
            <p:spPr bwMode="auto">
              <a:xfrm>
                <a:off x="7207250" y="4210050"/>
                <a:ext cx="71438" cy="69850"/>
              </a:xfrm>
              <a:custGeom>
                <a:avLst/>
                <a:gdLst>
                  <a:gd name="T0" fmla="*/ 161 w 198"/>
                  <a:gd name="T1" fmla="*/ 0 h 193"/>
                  <a:gd name="T2" fmla="*/ 172 w 198"/>
                  <a:gd name="T3" fmla="*/ 5 h 193"/>
                  <a:gd name="T4" fmla="*/ 197 w 198"/>
                  <a:gd name="T5" fmla="*/ 169 h 193"/>
                  <a:gd name="T6" fmla="*/ 178 w 198"/>
                  <a:gd name="T7" fmla="*/ 192 h 193"/>
                  <a:gd name="T8" fmla="*/ 3 w 198"/>
                  <a:gd name="T9" fmla="*/ 172 h 193"/>
                  <a:gd name="T10" fmla="*/ 0 w 198"/>
                  <a:gd name="T11" fmla="*/ 161 h 193"/>
                  <a:gd name="T12" fmla="*/ 161 w 198"/>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98" h="193">
                    <a:moveTo>
                      <a:pt x="161" y="0"/>
                    </a:moveTo>
                    <a:cubicBezTo>
                      <a:pt x="164" y="3"/>
                      <a:pt x="169" y="5"/>
                      <a:pt x="172" y="5"/>
                    </a:cubicBezTo>
                    <a:lnTo>
                      <a:pt x="197" y="169"/>
                    </a:lnTo>
                    <a:cubicBezTo>
                      <a:pt x="189" y="175"/>
                      <a:pt x="183" y="183"/>
                      <a:pt x="178" y="192"/>
                    </a:cubicBezTo>
                    <a:lnTo>
                      <a:pt x="3" y="172"/>
                    </a:lnTo>
                    <a:cubicBezTo>
                      <a:pt x="3" y="169"/>
                      <a:pt x="3" y="163"/>
                      <a:pt x="0" y="161"/>
                    </a:cubicBezTo>
                    <a:lnTo>
                      <a:pt x="16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7">
                <a:extLst>
                  <a:ext uri="{FF2B5EF4-FFF2-40B4-BE49-F238E27FC236}">
                    <a16:creationId xmlns:a16="http://schemas.microsoft.com/office/drawing/2014/main" xmlns="" id="{7D68D909-AF86-F949-AE96-4F4BAA0DB851}"/>
                  </a:ext>
                </a:extLst>
              </p:cNvPr>
              <p:cNvSpPr>
                <a:spLocks noChangeArrowheads="1"/>
              </p:cNvSpPr>
              <p:nvPr/>
            </p:nvSpPr>
            <p:spPr bwMode="auto">
              <a:xfrm>
                <a:off x="7046913" y="4090988"/>
                <a:ext cx="327025" cy="327025"/>
              </a:xfrm>
              <a:custGeom>
                <a:avLst/>
                <a:gdLst>
                  <a:gd name="T0" fmla="*/ 455 w 910"/>
                  <a:gd name="T1" fmla="*/ 0 h 909"/>
                  <a:gd name="T2" fmla="*/ 909 w 910"/>
                  <a:gd name="T3" fmla="*/ 454 h 909"/>
                  <a:gd name="T4" fmla="*/ 455 w 910"/>
                  <a:gd name="T5" fmla="*/ 908 h 909"/>
                  <a:gd name="T6" fmla="*/ 0 w 910"/>
                  <a:gd name="T7" fmla="*/ 454 h 909"/>
                  <a:gd name="T8" fmla="*/ 455 w 910"/>
                  <a:gd name="T9" fmla="*/ 0 h 909"/>
                  <a:gd name="T10" fmla="*/ 669 w 910"/>
                  <a:gd name="T11" fmla="*/ 589 h 909"/>
                  <a:gd name="T12" fmla="*/ 717 w 910"/>
                  <a:gd name="T13" fmla="*/ 542 h 909"/>
                  <a:gd name="T14" fmla="*/ 677 w 910"/>
                  <a:gd name="T15" fmla="*/ 496 h 909"/>
                  <a:gd name="T16" fmla="*/ 652 w 910"/>
                  <a:gd name="T17" fmla="*/ 333 h 909"/>
                  <a:gd name="T18" fmla="*/ 677 w 910"/>
                  <a:gd name="T19" fmla="*/ 293 h 909"/>
                  <a:gd name="T20" fmla="*/ 632 w 910"/>
                  <a:gd name="T21" fmla="*/ 248 h 909"/>
                  <a:gd name="T22" fmla="*/ 590 w 910"/>
                  <a:gd name="T23" fmla="*/ 279 h 909"/>
                  <a:gd name="T24" fmla="*/ 347 w 910"/>
                  <a:gd name="T25" fmla="*/ 273 h 909"/>
                  <a:gd name="T26" fmla="*/ 305 w 910"/>
                  <a:gd name="T27" fmla="*/ 242 h 909"/>
                  <a:gd name="T28" fmla="*/ 260 w 910"/>
                  <a:gd name="T29" fmla="*/ 288 h 909"/>
                  <a:gd name="T30" fmla="*/ 282 w 910"/>
                  <a:gd name="T31" fmla="*/ 327 h 909"/>
                  <a:gd name="T32" fmla="*/ 240 w 910"/>
                  <a:gd name="T33" fmla="*/ 499 h 909"/>
                  <a:gd name="T34" fmla="*/ 198 w 910"/>
                  <a:gd name="T35" fmla="*/ 544 h 909"/>
                  <a:gd name="T36" fmla="*/ 243 w 910"/>
                  <a:gd name="T37" fmla="*/ 589 h 909"/>
                  <a:gd name="T38" fmla="*/ 271 w 910"/>
                  <a:gd name="T39" fmla="*/ 581 h 909"/>
                  <a:gd name="T40" fmla="*/ 449 w 910"/>
                  <a:gd name="T41" fmla="*/ 705 h 909"/>
                  <a:gd name="T42" fmla="*/ 446 w 910"/>
                  <a:gd name="T43" fmla="*/ 719 h 909"/>
                  <a:gd name="T44" fmla="*/ 491 w 910"/>
                  <a:gd name="T45" fmla="*/ 764 h 909"/>
                  <a:gd name="T46" fmla="*/ 536 w 910"/>
                  <a:gd name="T47" fmla="*/ 719 h 909"/>
                  <a:gd name="T48" fmla="*/ 531 w 910"/>
                  <a:gd name="T49" fmla="*/ 700 h 909"/>
                  <a:gd name="T50" fmla="*/ 649 w 910"/>
                  <a:gd name="T51" fmla="*/ 584 h 909"/>
                  <a:gd name="T52" fmla="*/ 669 w 910"/>
                  <a:gd name="T53" fmla="*/ 58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909">
                    <a:moveTo>
                      <a:pt x="455" y="0"/>
                    </a:moveTo>
                    <a:cubicBezTo>
                      <a:pt x="706" y="0"/>
                      <a:pt x="909" y="203"/>
                      <a:pt x="909" y="454"/>
                    </a:cubicBezTo>
                    <a:cubicBezTo>
                      <a:pt x="909" y="705"/>
                      <a:pt x="707" y="908"/>
                      <a:pt x="455" y="908"/>
                    </a:cubicBezTo>
                    <a:cubicBezTo>
                      <a:pt x="204" y="908"/>
                      <a:pt x="0" y="705"/>
                      <a:pt x="0" y="454"/>
                    </a:cubicBezTo>
                    <a:cubicBezTo>
                      <a:pt x="0" y="203"/>
                      <a:pt x="203" y="0"/>
                      <a:pt x="455" y="0"/>
                    </a:cubicBezTo>
                    <a:close/>
                    <a:moveTo>
                      <a:pt x="669" y="589"/>
                    </a:moveTo>
                    <a:cubicBezTo>
                      <a:pt x="694" y="589"/>
                      <a:pt x="714" y="570"/>
                      <a:pt x="717" y="542"/>
                    </a:cubicBezTo>
                    <a:cubicBezTo>
                      <a:pt x="717" y="519"/>
                      <a:pt x="700" y="499"/>
                      <a:pt x="677" y="496"/>
                    </a:cubicBezTo>
                    <a:lnTo>
                      <a:pt x="652" y="333"/>
                    </a:lnTo>
                    <a:cubicBezTo>
                      <a:pt x="666" y="327"/>
                      <a:pt x="677" y="310"/>
                      <a:pt x="677" y="293"/>
                    </a:cubicBezTo>
                    <a:cubicBezTo>
                      <a:pt x="677" y="268"/>
                      <a:pt x="658" y="248"/>
                      <a:pt x="632" y="248"/>
                    </a:cubicBezTo>
                    <a:cubicBezTo>
                      <a:pt x="613" y="248"/>
                      <a:pt x="596" y="262"/>
                      <a:pt x="590" y="279"/>
                    </a:cubicBezTo>
                    <a:lnTo>
                      <a:pt x="347" y="273"/>
                    </a:lnTo>
                    <a:cubicBezTo>
                      <a:pt x="342" y="256"/>
                      <a:pt x="325" y="242"/>
                      <a:pt x="305" y="242"/>
                    </a:cubicBezTo>
                    <a:cubicBezTo>
                      <a:pt x="280" y="242"/>
                      <a:pt x="260" y="262"/>
                      <a:pt x="260" y="288"/>
                    </a:cubicBezTo>
                    <a:cubicBezTo>
                      <a:pt x="260" y="304"/>
                      <a:pt x="268" y="319"/>
                      <a:pt x="282" y="327"/>
                    </a:cubicBezTo>
                    <a:lnTo>
                      <a:pt x="240" y="499"/>
                    </a:lnTo>
                    <a:cubicBezTo>
                      <a:pt x="217" y="502"/>
                      <a:pt x="198" y="522"/>
                      <a:pt x="198" y="544"/>
                    </a:cubicBezTo>
                    <a:cubicBezTo>
                      <a:pt x="198" y="570"/>
                      <a:pt x="217" y="589"/>
                      <a:pt x="243" y="589"/>
                    </a:cubicBezTo>
                    <a:cubicBezTo>
                      <a:pt x="254" y="589"/>
                      <a:pt x="263" y="587"/>
                      <a:pt x="271" y="581"/>
                    </a:cubicBezTo>
                    <a:lnTo>
                      <a:pt x="449" y="705"/>
                    </a:lnTo>
                    <a:cubicBezTo>
                      <a:pt x="446" y="711"/>
                      <a:pt x="446" y="714"/>
                      <a:pt x="446" y="719"/>
                    </a:cubicBezTo>
                    <a:cubicBezTo>
                      <a:pt x="446" y="745"/>
                      <a:pt x="466" y="764"/>
                      <a:pt x="491" y="764"/>
                    </a:cubicBezTo>
                    <a:cubicBezTo>
                      <a:pt x="517" y="764"/>
                      <a:pt x="536" y="745"/>
                      <a:pt x="536" y="719"/>
                    </a:cubicBezTo>
                    <a:cubicBezTo>
                      <a:pt x="536" y="714"/>
                      <a:pt x="534" y="705"/>
                      <a:pt x="531" y="700"/>
                    </a:cubicBezTo>
                    <a:lnTo>
                      <a:pt x="649" y="584"/>
                    </a:lnTo>
                    <a:cubicBezTo>
                      <a:pt x="655" y="587"/>
                      <a:pt x="661" y="589"/>
                      <a:pt x="669" y="58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54" name="Group 53">
            <a:extLst>
              <a:ext uri="{FF2B5EF4-FFF2-40B4-BE49-F238E27FC236}">
                <a16:creationId xmlns:a16="http://schemas.microsoft.com/office/drawing/2014/main" xmlns="" id="{5A6EEE49-BF5B-6148-A495-780F409BDAEE}"/>
              </a:ext>
            </a:extLst>
          </p:cNvPr>
          <p:cNvGrpSpPr/>
          <p:nvPr/>
        </p:nvGrpSpPr>
        <p:grpSpPr>
          <a:xfrm>
            <a:off x="1166793" y="2715265"/>
            <a:ext cx="587467" cy="802220"/>
            <a:chOff x="598905" y="2625219"/>
            <a:chExt cx="587467" cy="802220"/>
          </a:xfrm>
        </p:grpSpPr>
        <p:grpSp>
          <p:nvGrpSpPr>
            <p:cNvPr id="55" name="Group 54">
              <a:extLst>
                <a:ext uri="{FF2B5EF4-FFF2-40B4-BE49-F238E27FC236}">
                  <a16:creationId xmlns:a16="http://schemas.microsoft.com/office/drawing/2014/main" xmlns="" id="{CE2F78B1-3F7C-EA49-90DA-D78236EAE6CF}"/>
                </a:ext>
              </a:extLst>
            </p:cNvPr>
            <p:cNvGrpSpPr/>
            <p:nvPr/>
          </p:nvGrpSpPr>
          <p:grpSpPr>
            <a:xfrm>
              <a:off x="598905" y="2625219"/>
              <a:ext cx="587467" cy="635162"/>
              <a:chOff x="598905" y="2882206"/>
              <a:chExt cx="587467" cy="635162"/>
            </a:xfrm>
          </p:grpSpPr>
          <p:sp>
            <p:nvSpPr>
              <p:cNvPr id="57" name="Rectangle 56">
                <a:extLst>
                  <a:ext uri="{FF2B5EF4-FFF2-40B4-BE49-F238E27FC236}">
                    <a16:creationId xmlns:a16="http://schemas.microsoft.com/office/drawing/2014/main" xmlns="" id="{C2256DD9-4D5F-594D-A595-7E330492CB0F}"/>
                  </a:ext>
                </a:extLst>
              </p:cNvPr>
              <p:cNvSpPr/>
              <p:nvPr/>
            </p:nvSpPr>
            <p:spPr>
              <a:xfrm>
                <a:off x="598905"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8" name="Freeform 46">
                <a:extLst>
                  <a:ext uri="{FF2B5EF4-FFF2-40B4-BE49-F238E27FC236}">
                    <a16:creationId xmlns:a16="http://schemas.microsoft.com/office/drawing/2014/main" xmlns="" id="{1F5F8502-3827-E049-BA29-297FFBED3A56}"/>
                  </a:ext>
                </a:extLst>
              </p:cNvPr>
              <p:cNvSpPr>
                <a:spLocks noChangeArrowheads="1"/>
              </p:cNvSpPr>
              <p:nvPr/>
            </p:nvSpPr>
            <p:spPr bwMode="auto">
              <a:xfrm>
                <a:off x="606424" y="2974130"/>
                <a:ext cx="579948" cy="435617"/>
              </a:xfrm>
              <a:custGeom>
                <a:avLst/>
                <a:gdLst>
                  <a:gd name="T0" fmla="*/ 1709 w 1948"/>
                  <a:gd name="T1" fmla="*/ 729 h 1462"/>
                  <a:gd name="T2" fmla="*/ 1491 w 1948"/>
                  <a:gd name="T3" fmla="*/ 832 h 1462"/>
                  <a:gd name="T4" fmla="*/ 1350 w 1948"/>
                  <a:gd name="T5" fmla="*/ 548 h 1462"/>
                  <a:gd name="T6" fmla="*/ 975 w 1948"/>
                  <a:gd name="T7" fmla="*/ 0 h 1462"/>
                  <a:gd name="T8" fmla="*/ 600 w 1948"/>
                  <a:gd name="T9" fmla="*/ 548 h 1462"/>
                  <a:gd name="T10" fmla="*/ 458 w 1948"/>
                  <a:gd name="T11" fmla="*/ 832 h 1462"/>
                  <a:gd name="T12" fmla="*/ 238 w 1948"/>
                  <a:gd name="T13" fmla="*/ 729 h 1462"/>
                  <a:gd name="T14" fmla="*/ 238 w 1948"/>
                  <a:gd name="T15" fmla="*/ 1002 h 1462"/>
                  <a:gd name="T16" fmla="*/ 458 w 1948"/>
                  <a:gd name="T17" fmla="*/ 900 h 1462"/>
                  <a:gd name="T18" fmla="*/ 975 w 1948"/>
                  <a:gd name="T19" fmla="*/ 1461 h 1462"/>
                  <a:gd name="T20" fmla="*/ 1491 w 1948"/>
                  <a:gd name="T21" fmla="*/ 900 h 1462"/>
                  <a:gd name="T22" fmla="*/ 1709 w 1948"/>
                  <a:gd name="T23" fmla="*/ 1002 h 1462"/>
                  <a:gd name="T24" fmla="*/ 571 w 1948"/>
                  <a:gd name="T25" fmla="*/ 900 h 1462"/>
                  <a:gd name="T26" fmla="*/ 513 w 1948"/>
                  <a:gd name="T27" fmla="*/ 832 h 1462"/>
                  <a:gd name="T28" fmla="*/ 571 w 1948"/>
                  <a:gd name="T29" fmla="*/ 900 h 1462"/>
                  <a:gd name="T30" fmla="*/ 626 w 1948"/>
                  <a:gd name="T31" fmla="*/ 900 h 1462"/>
                  <a:gd name="T32" fmla="*/ 684 w 1948"/>
                  <a:gd name="T33" fmla="*/ 832 h 1462"/>
                  <a:gd name="T34" fmla="*/ 799 w 1948"/>
                  <a:gd name="T35" fmla="*/ 900 h 1462"/>
                  <a:gd name="T36" fmla="*/ 742 w 1948"/>
                  <a:gd name="T37" fmla="*/ 832 h 1462"/>
                  <a:gd name="T38" fmla="*/ 799 w 1948"/>
                  <a:gd name="T39" fmla="*/ 900 h 1462"/>
                  <a:gd name="T40" fmla="*/ 1046 w 1948"/>
                  <a:gd name="T41" fmla="*/ 1133 h 1462"/>
                  <a:gd name="T42" fmla="*/ 936 w 1948"/>
                  <a:gd name="T43" fmla="*/ 942 h 1462"/>
                  <a:gd name="T44" fmla="*/ 975 w 1948"/>
                  <a:gd name="T45" fmla="*/ 698 h 1462"/>
                  <a:gd name="T46" fmla="*/ 1012 w 1948"/>
                  <a:gd name="T47" fmla="*/ 942 h 1462"/>
                  <a:gd name="T48" fmla="*/ 1148 w 1948"/>
                  <a:gd name="T49" fmla="*/ 900 h 1462"/>
                  <a:gd name="T50" fmla="*/ 1206 w 1948"/>
                  <a:gd name="T51" fmla="*/ 832 h 1462"/>
                  <a:gd name="T52" fmla="*/ 1208 w 1948"/>
                  <a:gd name="T53" fmla="*/ 548 h 1462"/>
                  <a:gd name="T54" fmla="*/ 739 w 1948"/>
                  <a:gd name="T55" fmla="*/ 375 h 1462"/>
                  <a:gd name="T56" fmla="*/ 1208 w 1948"/>
                  <a:gd name="T57" fmla="*/ 375 h 1462"/>
                  <a:gd name="T58" fmla="*/ 1321 w 1948"/>
                  <a:gd name="T59" fmla="*/ 900 h 1462"/>
                  <a:gd name="T60" fmla="*/ 1263 w 1948"/>
                  <a:gd name="T61" fmla="*/ 832 h 1462"/>
                  <a:gd name="T62" fmla="*/ 1321 w 1948"/>
                  <a:gd name="T63" fmla="*/ 900 h 1462"/>
                  <a:gd name="T64" fmla="*/ 1376 w 1948"/>
                  <a:gd name="T65" fmla="*/ 900 h 1462"/>
                  <a:gd name="T66" fmla="*/ 1434 w 1948"/>
                  <a:gd name="T67" fmla="*/ 83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8" h="1462">
                    <a:moveTo>
                      <a:pt x="1947" y="866"/>
                    </a:moveTo>
                    <a:lnTo>
                      <a:pt x="1709" y="729"/>
                    </a:lnTo>
                    <a:lnTo>
                      <a:pt x="1709" y="832"/>
                    </a:lnTo>
                    <a:lnTo>
                      <a:pt x="1491" y="832"/>
                    </a:lnTo>
                    <a:lnTo>
                      <a:pt x="1491" y="548"/>
                    </a:lnTo>
                    <a:lnTo>
                      <a:pt x="1350" y="548"/>
                    </a:lnTo>
                    <a:lnTo>
                      <a:pt x="1350" y="375"/>
                    </a:lnTo>
                    <a:cubicBezTo>
                      <a:pt x="1350" y="168"/>
                      <a:pt x="1182" y="0"/>
                      <a:pt x="975" y="0"/>
                    </a:cubicBezTo>
                    <a:cubicBezTo>
                      <a:pt x="768" y="0"/>
                      <a:pt x="600" y="168"/>
                      <a:pt x="600" y="375"/>
                    </a:cubicBezTo>
                    <a:lnTo>
                      <a:pt x="600" y="548"/>
                    </a:lnTo>
                    <a:lnTo>
                      <a:pt x="458" y="548"/>
                    </a:lnTo>
                    <a:lnTo>
                      <a:pt x="458" y="832"/>
                    </a:lnTo>
                    <a:lnTo>
                      <a:pt x="238" y="832"/>
                    </a:lnTo>
                    <a:lnTo>
                      <a:pt x="238" y="729"/>
                    </a:lnTo>
                    <a:lnTo>
                      <a:pt x="0" y="866"/>
                    </a:lnTo>
                    <a:lnTo>
                      <a:pt x="238" y="1002"/>
                    </a:lnTo>
                    <a:lnTo>
                      <a:pt x="238" y="900"/>
                    </a:lnTo>
                    <a:lnTo>
                      <a:pt x="458" y="900"/>
                    </a:lnTo>
                    <a:lnTo>
                      <a:pt x="458" y="1240"/>
                    </a:lnTo>
                    <a:lnTo>
                      <a:pt x="975" y="1461"/>
                    </a:lnTo>
                    <a:lnTo>
                      <a:pt x="1491" y="1240"/>
                    </a:lnTo>
                    <a:lnTo>
                      <a:pt x="1491" y="900"/>
                    </a:lnTo>
                    <a:lnTo>
                      <a:pt x="1709" y="900"/>
                    </a:lnTo>
                    <a:lnTo>
                      <a:pt x="1709" y="1002"/>
                    </a:lnTo>
                    <a:lnTo>
                      <a:pt x="1947" y="866"/>
                    </a:lnTo>
                    <a:close/>
                    <a:moveTo>
                      <a:pt x="571" y="900"/>
                    </a:moveTo>
                    <a:lnTo>
                      <a:pt x="513" y="900"/>
                    </a:lnTo>
                    <a:lnTo>
                      <a:pt x="513" y="832"/>
                    </a:lnTo>
                    <a:lnTo>
                      <a:pt x="571" y="832"/>
                    </a:lnTo>
                    <a:lnTo>
                      <a:pt x="571" y="900"/>
                    </a:lnTo>
                    <a:close/>
                    <a:moveTo>
                      <a:pt x="684" y="900"/>
                    </a:moveTo>
                    <a:lnTo>
                      <a:pt x="626" y="900"/>
                    </a:lnTo>
                    <a:lnTo>
                      <a:pt x="626" y="832"/>
                    </a:lnTo>
                    <a:lnTo>
                      <a:pt x="684" y="832"/>
                    </a:lnTo>
                    <a:lnTo>
                      <a:pt x="684" y="900"/>
                    </a:lnTo>
                    <a:close/>
                    <a:moveTo>
                      <a:pt x="799" y="900"/>
                    </a:moveTo>
                    <a:lnTo>
                      <a:pt x="742" y="900"/>
                    </a:lnTo>
                    <a:lnTo>
                      <a:pt x="742" y="832"/>
                    </a:lnTo>
                    <a:lnTo>
                      <a:pt x="799" y="832"/>
                    </a:lnTo>
                    <a:lnTo>
                      <a:pt x="799" y="900"/>
                    </a:lnTo>
                    <a:close/>
                    <a:moveTo>
                      <a:pt x="1012" y="942"/>
                    </a:moveTo>
                    <a:lnTo>
                      <a:pt x="1046" y="1133"/>
                    </a:lnTo>
                    <a:lnTo>
                      <a:pt x="899" y="1133"/>
                    </a:lnTo>
                    <a:lnTo>
                      <a:pt x="936" y="942"/>
                    </a:lnTo>
                    <a:cubicBezTo>
                      <a:pt x="886" y="926"/>
                      <a:pt x="849" y="879"/>
                      <a:pt x="849" y="824"/>
                    </a:cubicBezTo>
                    <a:cubicBezTo>
                      <a:pt x="849" y="756"/>
                      <a:pt x="904" y="698"/>
                      <a:pt x="975" y="698"/>
                    </a:cubicBezTo>
                    <a:cubicBezTo>
                      <a:pt x="1043" y="698"/>
                      <a:pt x="1101" y="756"/>
                      <a:pt x="1101" y="824"/>
                    </a:cubicBezTo>
                    <a:cubicBezTo>
                      <a:pt x="1101" y="879"/>
                      <a:pt x="1061" y="926"/>
                      <a:pt x="1012" y="942"/>
                    </a:cubicBezTo>
                    <a:close/>
                    <a:moveTo>
                      <a:pt x="1206" y="900"/>
                    </a:moveTo>
                    <a:lnTo>
                      <a:pt x="1148" y="900"/>
                    </a:lnTo>
                    <a:lnTo>
                      <a:pt x="1148" y="832"/>
                    </a:lnTo>
                    <a:lnTo>
                      <a:pt x="1206" y="832"/>
                    </a:lnTo>
                    <a:lnTo>
                      <a:pt x="1206" y="900"/>
                    </a:lnTo>
                    <a:close/>
                    <a:moveTo>
                      <a:pt x="1208" y="548"/>
                    </a:moveTo>
                    <a:lnTo>
                      <a:pt x="739" y="548"/>
                    </a:lnTo>
                    <a:lnTo>
                      <a:pt x="739" y="375"/>
                    </a:lnTo>
                    <a:cubicBezTo>
                      <a:pt x="739" y="247"/>
                      <a:pt x="844" y="139"/>
                      <a:pt x="975" y="139"/>
                    </a:cubicBezTo>
                    <a:cubicBezTo>
                      <a:pt x="1103" y="139"/>
                      <a:pt x="1208" y="244"/>
                      <a:pt x="1208" y="375"/>
                    </a:cubicBezTo>
                    <a:lnTo>
                      <a:pt x="1208" y="548"/>
                    </a:lnTo>
                    <a:close/>
                    <a:moveTo>
                      <a:pt x="1321" y="900"/>
                    </a:moveTo>
                    <a:lnTo>
                      <a:pt x="1263" y="900"/>
                    </a:lnTo>
                    <a:lnTo>
                      <a:pt x="1263" y="832"/>
                    </a:lnTo>
                    <a:lnTo>
                      <a:pt x="1321" y="832"/>
                    </a:lnTo>
                    <a:lnTo>
                      <a:pt x="1321" y="900"/>
                    </a:lnTo>
                    <a:close/>
                    <a:moveTo>
                      <a:pt x="1434" y="900"/>
                    </a:moveTo>
                    <a:lnTo>
                      <a:pt x="1376" y="900"/>
                    </a:lnTo>
                    <a:lnTo>
                      <a:pt x="1376" y="832"/>
                    </a:lnTo>
                    <a:lnTo>
                      <a:pt x="1434" y="832"/>
                    </a:lnTo>
                    <a:lnTo>
                      <a:pt x="1434" y="900"/>
                    </a:ln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56" name="Rectangle 55">
              <a:extLst>
                <a:ext uri="{FF2B5EF4-FFF2-40B4-BE49-F238E27FC236}">
                  <a16:creationId xmlns:a16="http://schemas.microsoft.com/office/drawing/2014/main" xmlns="" id="{40F54099-14A5-3749-A243-832E68901D2F}"/>
                </a:ext>
              </a:extLst>
            </p:cNvPr>
            <p:cNvSpPr/>
            <p:nvPr/>
          </p:nvSpPr>
          <p:spPr>
            <a:xfrm>
              <a:off x="633591" y="3211995"/>
              <a:ext cx="513560"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VPN</a:t>
              </a:r>
            </a:p>
          </p:txBody>
        </p:sp>
      </p:grpSp>
      <p:sp>
        <p:nvSpPr>
          <p:cNvPr id="59" name="Rectangle 58">
            <a:extLst>
              <a:ext uri="{FF2B5EF4-FFF2-40B4-BE49-F238E27FC236}">
                <a16:creationId xmlns:a16="http://schemas.microsoft.com/office/drawing/2014/main" xmlns="" id="{49E04D4A-48E8-254E-B13A-8B3DBB9438EA}"/>
              </a:ext>
            </a:extLst>
          </p:cNvPr>
          <p:cNvSpPr/>
          <p:nvPr/>
        </p:nvSpPr>
        <p:spPr>
          <a:xfrm>
            <a:off x="2261715" y="2687420"/>
            <a:ext cx="582945" cy="1107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a:t>  </a:t>
            </a:r>
          </a:p>
        </p:txBody>
      </p:sp>
      <p:grpSp>
        <p:nvGrpSpPr>
          <p:cNvPr id="60" name="Group 59">
            <a:extLst>
              <a:ext uri="{FF2B5EF4-FFF2-40B4-BE49-F238E27FC236}">
                <a16:creationId xmlns:a16="http://schemas.microsoft.com/office/drawing/2014/main" xmlns="" id="{246D8DA8-FD3C-8D44-9E96-76410FBF4884}"/>
              </a:ext>
            </a:extLst>
          </p:cNvPr>
          <p:cNvGrpSpPr/>
          <p:nvPr/>
        </p:nvGrpSpPr>
        <p:grpSpPr>
          <a:xfrm>
            <a:off x="2130944" y="2731130"/>
            <a:ext cx="805942" cy="1171551"/>
            <a:chOff x="2558095" y="2625219"/>
            <a:chExt cx="805942" cy="1171551"/>
          </a:xfrm>
        </p:grpSpPr>
        <p:grpSp>
          <p:nvGrpSpPr>
            <p:cNvPr id="61" name="Group 60">
              <a:extLst>
                <a:ext uri="{FF2B5EF4-FFF2-40B4-BE49-F238E27FC236}">
                  <a16:creationId xmlns:a16="http://schemas.microsoft.com/office/drawing/2014/main" xmlns="" id="{37E628D7-8ECF-B64D-9F18-42FBA3330BFB}"/>
                </a:ext>
              </a:extLst>
            </p:cNvPr>
            <p:cNvGrpSpPr/>
            <p:nvPr/>
          </p:nvGrpSpPr>
          <p:grpSpPr>
            <a:xfrm>
              <a:off x="2681212" y="2625219"/>
              <a:ext cx="582945" cy="635162"/>
              <a:chOff x="2681212" y="2882206"/>
              <a:chExt cx="582945" cy="635162"/>
            </a:xfrm>
          </p:grpSpPr>
          <p:sp>
            <p:nvSpPr>
              <p:cNvPr id="63" name="Rectangle 62">
                <a:extLst>
                  <a:ext uri="{FF2B5EF4-FFF2-40B4-BE49-F238E27FC236}">
                    <a16:creationId xmlns:a16="http://schemas.microsoft.com/office/drawing/2014/main" xmlns="" id="{46B2552E-49B5-D748-B51F-292D576147F0}"/>
                  </a:ext>
                </a:extLst>
              </p:cNvPr>
              <p:cNvSpPr/>
              <p:nvPr/>
            </p:nvSpPr>
            <p:spPr>
              <a:xfrm>
                <a:off x="2681212" y="2882206"/>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64" name="Group 63">
                <a:extLst>
                  <a:ext uri="{FF2B5EF4-FFF2-40B4-BE49-F238E27FC236}">
                    <a16:creationId xmlns:a16="http://schemas.microsoft.com/office/drawing/2014/main" xmlns="" id="{ED8F191D-42E9-5648-B080-F5DE161869D8}"/>
                  </a:ext>
                </a:extLst>
              </p:cNvPr>
              <p:cNvGrpSpPr/>
              <p:nvPr/>
            </p:nvGrpSpPr>
            <p:grpSpPr>
              <a:xfrm>
                <a:off x="2764251" y="2955081"/>
                <a:ext cx="426432" cy="465796"/>
                <a:chOff x="5830888" y="5080000"/>
                <a:chExt cx="515937" cy="563563"/>
              </a:xfrm>
            </p:grpSpPr>
            <p:sp>
              <p:nvSpPr>
                <p:cNvPr id="65" name="Freeform 47">
                  <a:extLst>
                    <a:ext uri="{FF2B5EF4-FFF2-40B4-BE49-F238E27FC236}">
                      <a16:creationId xmlns:a16="http://schemas.microsoft.com/office/drawing/2014/main" xmlns="" id="{DA76EC87-CFCA-AF4F-92C7-F31FBB0D9220}"/>
                    </a:ext>
                  </a:extLst>
                </p:cNvPr>
                <p:cNvSpPr>
                  <a:spLocks noChangeArrowheads="1"/>
                </p:cNvSpPr>
                <p:nvPr/>
              </p:nvSpPr>
              <p:spPr bwMode="auto">
                <a:xfrm>
                  <a:off x="6057900" y="5189538"/>
                  <a:ext cx="61913" cy="222250"/>
                </a:xfrm>
                <a:custGeom>
                  <a:avLst/>
                  <a:gdLst>
                    <a:gd name="T0" fmla="*/ 107 w 174"/>
                    <a:gd name="T1" fmla="*/ 152 h 617"/>
                    <a:gd name="T2" fmla="*/ 173 w 174"/>
                    <a:gd name="T3" fmla="*/ 152 h 617"/>
                    <a:gd name="T4" fmla="*/ 86 w 174"/>
                    <a:gd name="T5" fmla="*/ 0 h 617"/>
                    <a:gd name="T6" fmla="*/ 0 w 174"/>
                    <a:gd name="T7" fmla="*/ 152 h 617"/>
                    <a:gd name="T8" fmla="*/ 65 w 174"/>
                    <a:gd name="T9" fmla="*/ 152 h 617"/>
                    <a:gd name="T10" fmla="*/ 65 w 174"/>
                    <a:gd name="T11" fmla="*/ 466 h 617"/>
                    <a:gd name="T12" fmla="*/ 0 w 174"/>
                    <a:gd name="T13" fmla="*/ 466 h 617"/>
                    <a:gd name="T14" fmla="*/ 86 w 174"/>
                    <a:gd name="T15" fmla="*/ 616 h 617"/>
                    <a:gd name="T16" fmla="*/ 173 w 174"/>
                    <a:gd name="T17" fmla="*/ 466 h 617"/>
                    <a:gd name="T18" fmla="*/ 107 w 174"/>
                    <a:gd name="T19" fmla="*/ 466 h 617"/>
                    <a:gd name="T20" fmla="*/ 107 w 174"/>
                    <a:gd name="T21" fmla="*/ 15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617">
                      <a:moveTo>
                        <a:pt x="107" y="152"/>
                      </a:moveTo>
                      <a:lnTo>
                        <a:pt x="173" y="152"/>
                      </a:lnTo>
                      <a:lnTo>
                        <a:pt x="86" y="0"/>
                      </a:lnTo>
                      <a:lnTo>
                        <a:pt x="0" y="152"/>
                      </a:lnTo>
                      <a:lnTo>
                        <a:pt x="65" y="152"/>
                      </a:lnTo>
                      <a:lnTo>
                        <a:pt x="65" y="466"/>
                      </a:lnTo>
                      <a:lnTo>
                        <a:pt x="0" y="466"/>
                      </a:lnTo>
                      <a:lnTo>
                        <a:pt x="86" y="616"/>
                      </a:lnTo>
                      <a:lnTo>
                        <a:pt x="173" y="466"/>
                      </a:lnTo>
                      <a:lnTo>
                        <a:pt x="107" y="466"/>
                      </a:lnTo>
                      <a:lnTo>
                        <a:pt x="107" y="152"/>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48">
                  <a:extLst>
                    <a:ext uri="{FF2B5EF4-FFF2-40B4-BE49-F238E27FC236}">
                      <a16:creationId xmlns:a16="http://schemas.microsoft.com/office/drawing/2014/main" xmlns="" id="{4927CDEC-199E-5E48-BFD0-A24EAC858F25}"/>
                    </a:ext>
                  </a:extLst>
                </p:cNvPr>
                <p:cNvSpPr>
                  <a:spLocks noChangeArrowheads="1"/>
                </p:cNvSpPr>
                <p:nvPr/>
              </p:nvSpPr>
              <p:spPr bwMode="auto">
                <a:xfrm>
                  <a:off x="5975350" y="5268913"/>
                  <a:ext cx="93663" cy="61912"/>
                </a:xfrm>
                <a:custGeom>
                  <a:avLst/>
                  <a:gdLst>
                    <a:gd name="T0" fmla="*/ 257 w 258"/>
                    <a:gd name="T1" fmla="*/ 87 h 174"/>
                    <a:gd name="T2" fmla="*/ 107 w 258"/>
                    <a:gd name="T3" fmla="*/ 0 h 174"/>
                    <a:gd name="T4" fmla="*/ 107 w 258"/>
                    <a:gd name="T5" fmla="*/ 63 h 174"/>
                    <a:gd name="T6" fmla="*/ 0 w 258"/>
                    <a:gd name="T7" fmla="*/ 63 h 174"/>
                    <a:gd name="T8" fmla="*/ 0 w 258"/>
                    <a:gd name="T9" fmla="*/ 108 h 174"/>
                    <a:gd name="T10" fmla="*/ 107 w 258"/>
                    <a:gd name="T11" fmla="*/ 108 h 174"/>
                    <a:gd name="T12" fmla="*/ 107 w 258"/>
                    <a:gd name="T13" fmla="*/ 173 h 174"/>
                    <a:gd name="T14" fmla="*/ 257 w 258"/>
                    <a:gd name="T15" fmla="*/ 8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257" y="87"/>
                      </a:moveTo>
                      <a:lnTo>
                        <a:pt x="107" y="0"/>
                      </a:lnTo>
                      <a:lnTo>
                        <a:pt x="107" y="63"/>
                      </a:lnTo>
                      <a:lnTo>
                        <a:pt x="0" y="63"/>
                      </a:lnTo>
                      <a:lnTo>
                        <a:pt x="0" y="108"/>
                      </a:lnTo>
                      <a:lnTo>
                        <a:pt x="107" y="108"/>
                      </a:lnTo>
                      <a:lnTo>
                        <a:pt x="107" y="173"/>
                      </a:lnTo>
                      <a:lnTo>
                        <a:pt x="257" y="8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49">
                  <a:extLst>
                    <a:ext uri="{FF2B5EF4-FFF2-40B4-BE49-F238E27FC236}">
                      <a16:creationId xmlns:a16="http://schemas.microsoft.com/office/drawing/2014/main" xmlns="" id="{7E0FC822-6B99-B64B-A2F1-D5359F2F35B7}"/>
                    </a:ext>
                  </a:extLst>
                </p:cNvPr>
                <p:cNvSpPr>
                  <a:spLocks noChangeArrowheads="1"/>
                </p:cNvSpPr>
                <p:nvPr/>
              </p:nvSpPr>
              <p:spPr bwMode="auto">
                <a:xfrm>
                  <a:off x="6110288" y="5268913"/>
                  <a:ext cx="93662" cy="61912"/>
                </a:xfrm>
                <a:custGeom>
                  <a:avLst/>
                  <a:gdLst>
                    <a:gd name="T0" fmla="*/ 152 w 258"/>
                    <a:gd name="T1" fmla="*/ 0 h 174"/>
                    <a:gd name="T2" fmla="*/ 0 w 258"/>
                    <a:gd name="T3" fmla="*/ 87 h 174"/>
                    <a:gd name="T4" fmla="*/ 152 w 258"/>
                    <a:gd name="T5" fmla="*/ 173 h 174"/>
                    <a:gd name="T6" fmla="*/ 152 w 258"/>
                    <a:gd name="T7" fmla="*/ 108 h 174"/>
                    <a:gd name="T8" fmla="*/ 257 w 258"/>
                    <a:gd name="T9" fmla="*/ 108 h 174"/>
                    <a:gd name="T10" fmla="*/ 257 w 258"/>
                    <a:gd name="T11" fmla="*/ 63 h 174"/>
                    <a:gd name="T12" fmla="*/ 152 w 258"/>
                    <a:gd name="T13" fmla="*/ 63 h 174"/>
                    <a:gd name="T14" fmla="*/ 152 w 258"/>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74">
                      <a:moveTo>
                        <a:pt x="152" y="0"/>
                      </a:moveTo>
                      <a:lnTo>
                        <a:pt x="0" y="87"/>
                      </a:lnTo>
                      <a:lnTo>
                        <a:pt x="152" y="173"/>
                      </a:lnTo>
                      <a:lnTo>
                        <a:pt x="152" y="108"/>
                      </a:lnTo>
                      <a:lnTo>
                        <a:pt x="257" y="108"/>
                      </a:lnTo>
                      <a:lnTo>
                        <a:pt x="257" y="63"/>
                      </a:lnTo>
                      <a:lnTo>
                        <a:pt x="152" y="63"/>
                      </a:lnTo>
                      <a:lnTo>
                        <a:pt x="152" y="0"/>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50">
                  <a:extLst>
                    <a:ext uri="{FF2B5EF4-FFF2-40B4-BE49-F238E27FC236}">
                      <a16:creationId xmlns:a16="http://schemas.microsoft.com/office/drawing/2014/main" xmlns="" id="{7667B5BC-C982-A041-BFC3-209474B5F522}"/>
                    </a:ext>
                  </a:extLst>
                </p:cNvPr>
                <p:cNvSpPr>
                  <a:spLocks noChangeArrowheads="1"/>
                </p:cNvSpPr>
                <p:nvPr/>
              </p:nvSpPr>
              <p:spPr bwMode="auto">
                <a:xfrm>
                  <a:off x="6075363" y="5524500"/>
                  <a:ext cx="23812" cy="19050"/>
                </a:xfrm>
                <a:custGeom>
                  <a:avLst/>
                  <a:gdLst>
                    <a:gd name="T0" fmla="*/ 52 w 66"/>
                    <a:gd name="T1" fmla="*/ 5 h 53"/>
                    <a:gd name="T2" fmla="*/ 26 w 66"/>
                    <a:gd name="T3" fmla="*/ 0 h 53"/>
                    <a:gd name="T4" fmla="*/ 0 w 66"/>
                    <a:gd name="T5" fmla="*/ 0 h 53"/>
                    <a:gd name="T6" fmla="*/ 0 w 66"/>
                    <a:gd name="T7" fmla="*/ 52 h 53"/>
                    <a:gd name="T8" fmla="*/ 34 w 66"/>
                    <a:gd name="T9" fmla="*/ 52 h 53"/>
                    <a:gd name="T10" fmla="*/ 55 w 66"/>
                    <a:gd name="T11" fmla="*/ 47 h 53"/>
                    <a:gd name="T12" fmla="*/ 65 w 66"/>
                    <a:gd name="T13" fmla="*/ 26 h 53"/>
                    <a:gd name="T14" fmla="*/ 52 w 66"/>
                    <a:gd name="T15" fmla="*/ 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3">
                      <a:moveTo>
                        <a:pt x="52" y="5"/>
                      </a:moveTo>
                      <a:cubicBezTo>
                        <a:pt x="47" y="0"/>
                        <a:pt x="39" y="0"/>
                        <a:pt x="26" y="0"/>
                      </a:cubicBezTo>
                      <a:lnTo>
                        <a:pt x="0" y="0"/>
                      </a:lnTo>
                      <a:lnTo>
                        <a:pt x="0" y="52"/>
                      </a:lnTo>
                      <a:lnTo>
                        <a:pt x="34" y="52"/>
                      </a:lnTo>
                      <a:cubicBezTo>
                        <a:pt x="39" y="52"/>
                        <a:pt x="47" y="52"/>
                        <a:pt x="55" y="47"/>
                      </a:cubicBezTo>
                      <a:cubicBezTo>
                        <a:pt x="58" y="44"/>
                        <a:pt x="65" y="39"/>
                        <a:pt x="65" y="26"/>
                      </a:cubicBezTo>
                      <a:cubicBezTo>
                        <a:pt x="63" y="16"/>
                        <a:pt x="55" y="8"/>
                        <a:pt x="52" y="5"/>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51">
                  <a:extLst>
                    <a:ext uri="{FF2B5EF4-FFF2-40B4-BE49-F238E27FC236}">
                      <a16:creationId xmlns:a16="http://schemas.microsoft.com/office/drawing/2014/main" xmlns="" id="{504FA3CB-3CF7-B645-835C-4FB9A38C8658}"/>
                    </a:ext>
                  </a:extLst>
                </p:cNvPr>
                <p:cNvSpPr>
                  <a:spLocks noChangeArrowheads="1"/>
                </p:cNvSpPr>
                <p:nvPr/>
              </p:nvSpPr>
              <p:spPr bwMode="auto">
                <a:xfrm>
                  <a:off x="6003925" y="5526088"/>
                  <a:ext cx="28575" cy="47625"/>
                </a:xfrm>
                <a:custGeom>
                  <a:avLst/>
                  <a:gdLst>
                    <a:gd name="T0" fmla="*/ 42 w 80"/>
                    <a:gd name="T1" fmla="*/ 3 h 131"/>
                    <a:gd name="T2" fmla="*/ 0 w 80"/>
                    <a:gd name="T3" fmla="*/ 0 h 131"/>
                    <a:gd name="T4" fmla="*/ 0 w 80"/>
                    <a:gd name="T5" fmla="*/ 129 h 131"/>
                    <a:gd name="T6" fmla="*/ 16 w 80"/>
                    <a:gd name="T7" fmla="*/ 129 h 131"/>
                    <a:gd name="T8" fmla="*/ 61 w 80"/>
                    <a:gd name="T9" fmla="*/ 116 h 131"/>
                    <a:gd name="T10" fmla="*/ 79 w 80"/>
                    <a:gd name="T11" fmla="*/ 63 h 131"/>
                    <a:gd name="T12" fmla="*/ 42 w 80"/>
                    <a:gd name="T13" fmla="*/ 3 h 131"/>
                  </a:gdLst>
                  <a:ahLst/>
                  <a:cxnLst>
                    <a:cxn ang="0">
                      <a:pos x="T0" y="T1"/>
                    </a:cxn>
                    <a:cxn ang="0">
                      <a:pos x="T2" y="T3"/>
                    </a:cxn>
                    <a:cxn ang="0">
                      <a:pos x="T4" y="T5"/>
                    </a:cxn>
                    <a:cxn ang="0">
                      <a:pos x="T6" y="T7"/>
                    </a:cxn>
                    <a:cxn ang="0">
                      <a:pos x="T8" y="T9"/>
                    </a:cxn>
                    <a:cxn ang="0">
                      <a:pos x="T10" y="T11"/>
                    </a:cxn>
                    <a:cxn ang="0">
                      <a:pos x="T12" y="T13"/>
                    </a:cxn>
                  </a:cxnLst>
                  <a:rect l="0" t="0" r="r" b="b"/>
                  <a:pathLst>
                    <a:path w="80" h="131">
                      <a:moveTo>
                        <a:pt x="42" y="3"/>
                      </a:moveTo>
                      <a:cubicBezTo>
                        <a:pt x="34" y="0"/>
                        <a:pt x="24" y="0"/>
                        <a:pt x="0" y="0"/>
                      </a:cubicBezTo>
                      <a:lnTo>
                        <a:pt x="0" y="129"/>
                      </a:lnTo>
                      <a:cubicBezTo>
                        <a:pt x="6" y="129"/>
                        <a:pt x="11" y="129"/>
                        <a:pt x="16" y="129"/>
                      </a:cubicBezTo>
                      <a:cubicBezTo>
                        <a:pt x="34" y="129"/>
                        <a:pt x="48" y="130"/>
                        <a:pt x="61" y="116"/>
                      </a:cubicBezTo>
                      <a:cubicBezTo>
                        <a:pt x="77" y="101"/>
                        <a:pt x="79" y="71"/>
                        <a:pt x="79" y="63"/>
                      </a:cubicBezTo>
                      <a:cubicBezTo>
                        <a:pt x="79" y="35"/>
                        <a:pt x="68" y="11"/>
                        <a:pt x="42" y="3"/>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52">
                  <a:extLst>
                    <a:ext uri="{FF2B5EF4-FFF2-40B4-BE49-F238E27FC236}">
                      <a16:creationId xmlns:a16="http://schemas.microsoft.com/office/drawing/2014/main" xmlns="" id="{E6F7442C-BBB7-4B42-B436-6883DDC778D8}"/>
                    </a:ext>
                  </a:extLst>
                </p:cNvPr>
                <p:cNvSpPr>
                  <a:spLocks noChangeArrowheads="1"/>
                </p:cNvSpPr>
                <p:nvPr/>
              </p:nvSpPr>
              <p:spPr bwMode="auto">
                <a:xfrm>
                  <a:off x="5830888" y="5080000"/>
                  <a:ext cx="515937" cy="563563"/>
                </a:xfrm>
                <a:custGeom>
                  <a:avLst/>
                  <a:gdLst>
                    <a:gd name="T0" fmla="*/ 1350 w 1432"/>
                    <a:gd name="T1" fmla="*/ 0 h 1564"/>
                    <a:gd name="T2" fmla="*/ 79 w 1432"/>
                    <a:gd name="T3" fmla="*/ 0 h 1564"/>
                    <a:gd name="T4" fmla="*/ 0 w 1432"/>
                    <a:gd name="T5" fmla="*/ 79 h 1564"/>
                    <a:gd name="T6" fmla="*/ 0 w 1432"/>
                    <a:gd name="T7" fmla="*/ 1484 h 1564"/>
                    <a:gd name="T8" fmla="*/ 79 w 1432"/>
                    <a:gd name="T9" fmla="*/ 1563 h 1564"/>
                    <a:gd name="T10" fmla="*/ 1350 w 1432"/>
                    <a:gd name="T11" fmla="*/ 1563 h 1564"/>
                    <a:gd name="T12" fmla="*/ 1429 w 1432"/>
                    <a:gd name="T13" fmla="*/ 1484 h 1564"/>
                    <a:gd name="T14" fmla="*/ 1429 w 1432"/>
                    <a:gd name="T15" fmla="*/ 79 h 1564"/>
                    <a:gd name="T16" fmla="*/ 1350 w 1432"/>
                    <a:gd name="T17" fmla="*/ 0 h 1564"/>
                    <a:gd name="T18" fmla="*/ 535 w 1432"/>
                    <a:gd name="T19" fmla="*/ 1395 h 1564"/>
                    <a:gd name="T20" fmla="*/ 501 w 1432"/>
                    <a:gd name="T21" fmla="*/ 1397 h 1564"/>
                    <a:gd name="T22" fmla="*/ 440 w 1432"/>
                    <a:gd name="T23" fmla="*/ 1397 h 1564"/>
                    <a:gd name="T24" fmla="*/ 440 w 1432"/>
                    <a:gd name="T25" fmla="*/ 1209 h 1564"/>
                    <a:gd name="T26" fmla="*/ 503 w 1432"/>
                    <a:gd name="T27" fmla="*/ 1209 h 1564"/>
                    <a:gd name="T28" fmla="*/ 569 w 1432"/>
                    <a:gd name="T29" fmla="*/ 1227 h 1564"/>
                    <a:gd name="T30" fmla="*/ 600 w 1432"/>
                    <a:gd name="T31" fmla="*/ 1303 h 1564"/>
                    <a:gd name="T32" fmla="*/ 535 w 1432"/>
                    <a:gd name="T33" fmla="*/ 1395 h 1564"/>
                    <a:gd name="T34" fmla="*/ 744 w 1432"/>
                    <a:gd name="T35" fmla="*/ 1397 h 1564"/>
                    <a:gd name="T36" fmla="*/ 734 w 1432"/>
                    <a:gd name="T37" fmla="*/ 1332 h 1564"/>
                    <a:gd name="T38" fmla="*/ 713 w 1432"/>
                    <a:gd name="T39" fmla="*/ 1321 h 1564"/>
                    <a:gd name="T40" fmla="*/ 679 w 1432"/>
                    <a:gd name="T41" fmla="*/ 1321 h 1564"/>
                    <a:gd name="T42" fmla="*/ 679 w 1432"/>
                    <a:gd name="T43" fmla="*/ 1397 h 1564"/>
                    <a:gd name="T44" fmla="*/ 637 w 1432"/>
                    <a:gd name="T45" fmla="*/ 1397 h 1564"/>
                    <a:gd name="T46" fmla="*/ 637 w 1432"/>
                    <a:gd name="T47" fmla="*/ 1206 h 1564"/>
                    <a:gd name="T48" fmla="*/ 710 w 1432"/>
                    <a:gd name="T49" fmla="*/ 1206 h 1564"/>
                    <a:gd name="T50" fmla="*/ 768 w 1432"/>
                    <a:gd name="T51" fmla="*/ 1219 h 1564"/>
                    <a:gd name="T52" fmla="*/ 784 w 1432"/>
                    <a:gd name="T53" fmla="*/ 1256 h 1564"/>
                    <a:gd name="T54" fmla="*/ 744 w 1432"/>
                    <a:gd name="T55" fmla="*/ 1303 h 1564"/>
                    <a:gd name="T56" fmla="*/ 779 w 1432"/>
                    <a:gd name="T57" fmla="*/ 1348 h 1564"/>
                    <a:gd name="T58" fmla="*/ 784 w 1432"/>
                    <a:gd name="T59" fmla="*/ 1384 h 1564"/>
                    <a:gd name="T60" fmla="*/ 789 w 1432"/>
                    <a:gd name="T61" fmla="*/ 1397 h 1564"/>
                    <a:gd name="T62" fmla="*/ 744 w 1432"/>
                    <a:gd name="T63" fmla="*/ 1397 h 1564"/>
                    <a:gd name="T64" fmla="*/ 870 w 1432"/>
                    <a:gd name="T65" fmla="*/ 1355 h 1564"/>
                    <a:gd name="T66" fmla="*/ 915 w 1432"/>
                    <a:gd name="T67" fmla="*/ 1371 h 1564"/>
                    <a:gd name="T68" fmla="*/ 946 w 1432"/>
                    <a:gd name="T69" fmla="*/ 1369 h 1564"/>
                    <a:gd name="T70" fmla="*/ 946 w 1432"/>
                    <a:gd name="T71" fmla="*/ 1327 h 1564"/>
                    <a:gd name="T72" fmla="*/ 910 w 1432"/>
                    <a:gd name="T73" fmla="*/ 1327 h 1564"/>
                    <a:gd name="T74" fmla="*/ 910 w 1432"/>
                    <a:gd name="T75" fmla="*/ 1295 h 1564"/>
                    <a:gd name="T76" fmla="*/ 988 w 1432"/>
                    <a:gd name="T77" fmla="*/ 1295 h 1564"/>
                    <a:gd name="T78" fmla="*/ 988 w 1432"/>
                    <a:gd name="T79" fmla="*/ 1389 h 1564"/>
                    <a:gd name="T80" fmla="*/ 917 w 1432"/>
                    <a:gd name="T81" fmla="*/ 1400 h 1564"/>
                    <a:gd name="T82" fmla="*/ 836 w 1432"/>
                    <a:gd name="T83" fmla="*/ 1374 h 1564"/>
                    <a:gd name="T84" fmla="*/ 810 w 1432"/>
                    <a:gd name="T85" fmla="*/ 1303 h 1564"/>
                    <a:gd name="T86" fmla="*/ 910 w 1432"/>
                    <a:gd name="T87" fmla="*/ 1201 h 1564"/>
                    <a:gd name="T88" fmla="*/ 975 w 1432"/>
                    <a:gd name="T89" fmla="*/ 1224 h 1564"/>
                    <a:gd name="T90" fmla="*/ 988 w 1432"/>
                    <a:gd name="T91" fmla="*/ 1264 h 1564"/>
                    <a:gd name="T92" fmla="*/ 946 w 1432"/>
                    <a:gd name="T93" fmla="*/ 1264 h 1564"/>
                    <a:gd name="T94" fmla="*/ 941 w 1432"/>
                    <a:gd name="T95" fmla="*/ 1245 h 1564"/>
                    <a:gd name="T96" fmla="*/ 910 w 1432"/>
                    <a:gd name="T97" fmla="*/ 1230 h 1564"/>
                    <a:gd name="T98" fmla="*/ 855 w 1432"/>
                    <a:gd name="T99" fmla="*/ 1303 h 1564"/>
                    <a:gd name="T100" fmla="*/ 870 w 1432"/>
                    <a:gd name="T101" fmla="*/ 1355 h 1564"/>
                    <a:gd name="T102" fmla="*/ 716 w 1432"/>
                    <a:gd name="T103" fmla="*/ 1030 h 1564"/>
                    <a:gd name="T104" fmla="*/ 296 w 1432"/>
                    <a:gd name="T105" fmla="*/ 611 h 1564"/>
                    <a:gd name="T106" fmla="*/ 716 w 1432"/>
                    <a:gd name="T107" fmla="*/ 191 h 1564"/>
                    <a:gd name="T108" fmla="*/ 1135 w 1432"/>
                    <a:gd name="T109" fmla="*/ 611 h 1564"/>
                    <a:gd name="T110" fmla="*/ 716 w 1432"/>
                    <a:gd name="T111" fmla="*/ 103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2" h="1564">
                      <a:moveTo>
                        <a:pt x="1350" y="0"/>
                      </a:moveTo>
                      <a:lnTo>
                        <a:pt x="79" y="0"/>
                      </a:lnTo>
                      <a:cubicBezTo>
                        <a:pt x="34" y="0"/>
                        <a:pt x="0" y="34"/>
                        <a:pt x="0" y="79"/>
                      </a:cubicBezTo>
                      <a:lnTo>
                        <a:pt x="0" y="1484"/>
                      </a:lnTo>
                      <a:cubicBezTo>
                        <a:pt x="0" y="1528"/>
                        <a:pt x="34" y="1563"/>
                        <a:pt x="79" y="1563"/>
                      </a:cubicBezTo>
                      <a:lnTo>
                        <a:pt x="1350" y="1563"/>
                      </a:lnTo>
                      <a:cubicBezTo>
                        <a:pt x="1395" y="1563"/>
                        <a:pt x="1429" y="1528"/>
                        <a:pt x="1429" y="1484"/>
                      </a:cubicBezTo>
                      <a:lnTo>
                        <a:pt x="1429" y="79"/>
                      </a:lnTo>
                      <a:cubicBezTo>
                        <a:pt x="1431" y="37"/>
                        <a:pt x="1395" y="0"/>
                        <a:pt x="1350" y="0"/>
                      </a:cubicBezTo>
                      <a:close/>
                      <a:moveTo>
                        <a:pt x="535" y="1395"/>
                      </a:moveTo>
                      <a:cubicBezTo>
                        <a:pt x="527" y="1395"/>
                        <a:pt x="519" y="1397"/>
                        <a:pt x="501" y="1397"/>
                      </a:cubicBezTo>
                      <a:lnTo>
                        <a:pt x="440" y="1397"/>
                      </a:lnTo>
                      <a:lnTo>
                        <a:pt x="440" y="1209"/>
                      </a:lnTo>
                      <a:lnTo>
                        <a:pt x="503" y="1209"/>
                      </a:lnTo>
                      <a:cubicBezTo>
                        <a:pt x="514" y="1209"/>
                        <a:pt x="546" y="1209"/>
                        <a:pt x="569" y="1227"/>
                      </a:cubicBezTo>
                      <a:cubicBezTo>
                        <a:pt x="593" y="1245"/>
                        <a:pt x="600" y="1274"/>
                        <a:pt x="600" y="1303"/>
                      </a:cubicBezTo>
                      <a:cubicBezTo>
                        <a:pt x="603" y="1358"/>
                        <a:pt x="571" y="1389"/>
                        <a:pt x="535" y="1395"/>
                      </a:cubicBezTo>
                      <a:close/>
                      <a:moveTo>
                        <a:pt x="744" y="1397"/>
                      </a:moveTo>
                      <a:cubicBezTo>
                        <a:pt x="742" y="1387"/>
                        <a:pt x="737" y="1340"/>
                        <a:pt x="734" y="1332"/>
                      </a:cubicBezTo>
                      <a:cubicBezTo>
                        <a:pt x="731" y="1321"/>
                        <a:pt x="721" y="1321"/>
                        <a:pt x="713" y="1321"/>
                      </a:cubicBezTo>
                      <a:lnTo>
                        <a:pt x="679" y="1321"/>
                      </a:lnTo>
                      <a:lnTo>
                        <a:pt x="679" y="1397"/>
                      </a:lnTo>
                      <a:lnTo>
                        <a:pt x="637" y="1397"/>
                      </a:lnTo>
                      <a:lnTo>
                        <a:pt x="637" y="1206"/>
                      </a:lnTo>
                      <a:lnTo>
                        <a:pt x="710" y="1206"/>
                      </a:lnTo>
                      <a:cubicBezTo>
                        <a:pt x="731" y="1206"/>
                        <a:pt x="752" y="1206"/>
                        <a:pt x="768" y="1219"/>
                      </a:cubicBezTo>
                      <a:cubicBezTo>
                        <a:pt x="781" y="1230"/>
                        <a:pt x="784" y="1243"/>
                        <a:pt x="784" y="1256"/>
                      </a:cubicBezTo>
                      <a:cubicBezTo>
                        <a:pt x="784" y="1292"/>
                        <a:pt x="752" y="1300"/>
                        <a:pt x="744" y="1303"/>
                      </a:cubicBezTo>
                      <a:cubicBezTo>
                        <a:pt x="773" y="1306"/>
                        <a:pt x="776" y="1321"/>
                        <a:pt x="779" y="1348"/>
                      </a:cubicBezTo>
                      <a:cubicBezTo>
                        <a:pt x="781" y="1371"/>
                        <a:pt x="784" y="1379"/>
                        <a:pt x="784" y="1384"/>
                      </a:cubicBezTo>
                      <a:cubicBezTo>
                        <a:pt x="786" y="1392"/>
                        <a:pt x="786" y="1395"/>
                        <a:pt x="789" y="1397"/>
                      </a:cubicBezTo>
                      <a:lnTo>
                        <a:pt x="744" y="1397"/>
                      </a:lnTo>
                      <a:close/>
                      <a:moveTo>
                        <a:pt x="870" y="1355"/>
                      </a:moveTo>
                      <a:cubicBezTo>
                        <a:pt x="881" y="1366"/>
                        <a:pt x="891" y="1371"/>
                        <a:pt x="915" y="1371"/>
                      </a:cubicBezTo>
                      <a:cubicBezTo>
                        <a:pt x="936" y="1371"/>
                        <a:pt x="941" y="1369"/>
                        <a:pt x="946" y="1369"/>
                      </a:cubicBezTo>
                      <a:lnTo>
                        <a:pt x="946" y="1327"/>
                      </a:lnTo>
                      <a:lnTo>
                        <a:pt x="910" y="1327"/>
                      </a:lnTo>
                      <a:lnTo>
                        <a:pt x="910" y="1295"/>
                      </a:lnTo>
                      <a:lnTo>
                        <a:pt x="988" y="1295"/>
                      </a:lnTo>
                      <a:lnTo>
                        <a:pt x="988" y="1389"/>
                      </a:lnTo>
                      <a:cubicBezTo>
                        <a:pt x="975" y="1392"/>
                        <a:pt x="957" y="1400"/>
                        <a:pt x="917" y="1400"/>
                      </a:cubicBezTo>
                      <a:cubicBezTo>
                        <a:pt x="873" y="1400"/>
                        <a:pt x="852" y="1390"/>
                        <a:pt x="836" y="1374"/>
                      </a:cubicBezTo>
                      <a:cubicBezTo>
                        <a:pt x="815" y="1354"/>
                        <a:pt x="810" y="1324"/>
                        <a:pt x="810" y="1303"/>
                      </a:cubicBezTo>
                      <a:cubicBezTo>
                        <a:pt x="810" y="1235"/>
                        <a:pt x="852" y="1201"/>
                        <a:pt x="910" y="1201"/>
                      </a:cubicBezTo>
                      <a:cubicBezTo>
                        <a:pt x="933" y="1201"/>
                        <a:pt x="959" y="1209"/>
                        <a:pt x="975" y="1224"/>
                      </a:cubicBezTo>
                      <a:cubicBezTo>
                        <a:pt x="988" y="1240"/>
                        <a:pt x="988" y="1253"/>
                        <a:pt x="988" y="1264"/>
                      </a:cubicBezTo>
                      <a:lnTo>
                        <a:pt x="946" y="1264"/>
                      </a:lnTo>
                      <a:cubicBezTo>
                        <a:pt x="946" y="1258"/>
                        <a:pt x="946" y="1251"/>
                        <a:pt x="941" y="1245"/>
                      </a:cubicBezTo>
                      <a:cubicBezTo>
                        <a:pt x="933" y="1232"/>
                        <a:pt x="917" y="1230"/>
                        <a:pt x="910" y="1230"/>
                      </a:cubicBezTo>
                      <a:cubicBezTo>
                        <a:pt x="862" y="1230"/>
                        <a:pt x="855" y="1272"/>
                        <a:pt x="855" y="1303"/>
                      </a:cubicBezTo>
                      <a:cubicBezTo>
                        <a:pt x="855" y="1316"/>
                        <a:pt x="855" y="1340"/>
                        <a:pt x="870" y="1355"/>
                      </a:cubicBezTo>
                      <a:close/>
                      <a:moveTo>
                        <a:pt x="716" y="1030"/>
                      </a:moveTo>
                      <a:cubicBezTo>
                        <a:pt x="485" y="1030"/>
                        <a:pt x="296" y="842"/>
                        <a:pt x="296" y="611"/>
                      </a:cubicBezTo>
                      <a:cubicBezTo>
                        <a:pt x="296" y="380"/>
                        <a:pt x="485" y="191"/>
                        <a:pt x="716" y="191"/>
                      </a:cubicBezTo>
                      <a:cubicBezTo>
                        <a:pt x="946" y="191"/>
                        <a:pt x="1135" y="380"/>
                        <a:pt x="1135" y="611"/>
                      </a:cubicBezTo>
                      <a:cubicBezTo>
                        <a:pt x="1132" y="842"/>
                        <a:pt x="946" y="1030"/>
                        <a:pt x="716" y="1030"/>
                      </a:cubicBez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62" name="Rectangle 61">
              <a:extLst>
                <a:ext uri="{FF2B5EF4-FFF2-40B4-BE49-F238E27FC236}">
                  <a16:creationId xmlns:a16="http://schemas.microsoft.com/office/drawing/2014/main" xmlns="" id="{49F28AFC-F2B9-4A45-B956-FD7AC2F00531}"/>
                </a:ext>
              </a:extLst>
            </p:cNvPr>
            <p:cNvSpPr/>
            <p:nvPr/>
          </p:nvSpPr>
          <p:spPr>
            <a:xfrm>
              <a:off x="2558095" y="3211995"/>
              <a:ext cx="805942" cy="584775"/>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Dynamic Routing Gateway</a:t>
              </a:r>
            </a:p>
            <a:p>
              <a:pPr algn="ctr"/>
              <a:endParaRPr lang="en-US" sz="800" b="1" dirty="0">
                <a:solidFill>
                  <a:schemeClr val="accent1"/>
                </a:solidFill>
                <a:latin typeface="Arial" charset="0"/>
                <a:ea typeface="Arial" charset="0"/>
                <a:cs typeface="Arial" charset="0"/>
              </a:endParaRPr>
            </a:p>
          </p:txBody>
        </p:sp>
      </p:grpSp>
      <p:grpSp>
        <p:nvGrpSpPr>
          <p:cNvPr id="71" name="Group 70">
            <a:extLst>
              <a:ext uri="{FF2B5EF4-FFF2-40B4-BE49-F238E27FC236}">
                <a16:creationId xmlns:a16="http://schemas.microsoft.com/office/drawing/2014/main" xmlns="" id="{E51901F7-1805-BF4C-8541-A76F820BA7C4}"/>
              </a:ext>
            </a:extLst>
          </p:cNvPr>
          <p:cNvGrpSpPr/>
          <p:nvPr/>
        </p:nvGrpSpPr>
        <p:grpSpPr>
          <a:xfrm>
            <a:off x="3849105" y="2480556"/>
            <a:ext cx="805942" cy="914361"/>
            <a:chOff x="487400" y="1458708"/>
            <a:chExt cx="805942" cy="914361"/>
          </a:xfrm>
        </p:grpSpPr>
        <p:grpSp>
          <p:nvGrpSpPr>
            <p:cNvPr id="72" name="Group 71">
              <a:extLst>
                <a:ext uri="{FF2B5EF4-FFF2-40B4-BE49-F238E27FC236}">
                  <a16:creationId xmlns:a16="http://schemas.microsoft.com/office/drawing/2014/main" xmlns="" id="{3665BEE4-8152-6C40-A7F8-2E4E1821E36D}"/>
                </a:ext>
              </a:extLst>
            </p:cNvPr>
            <p:cNvGrpSpPr/>
            <p:nvPr/>
          </p:nvGrpSpPr>
          <p:grpSpPr>
            <a:xfrm>
              <a:off x="598905" y="1458708"/>
              <a:ext cx="582945" cy="635162"/>
              <a:chOff x="598905" y="1758788"/>
              <a:chExt cx="582945" cy="635162"/>
            </a:xfrm>
          </p:grpSpPr>
          <p:sp>
            <p:nvSpPr>
              <p:cNvPr id="74" name="Rectangle 73">
                <a:extLst>
                  <a:ext uri="{FF2B5EF4-FFF2-40B4-BE49-F238E27FC236}">
                    <a16:creationId xmlns:a16="http://schemas.microsoft.com/office/drawing/2014/main" xmlns="" id="{D18E5852-3261-A64A-886E-6102F808CE47}"/>
                  </a:ext>
                </a:extLst>
              </p:cNvPr>
              <p:cNvSpPr/>
              <p:nvPr/>
            </p:nvSpPr>
            <p:spPr>
              <a:xfrm>
                <a:off x="59890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75" name="Group 74">
                <a:extLst>
                  <a:ext uri="{FF2B5EF4-FFF2-40B4-BE49-F238E27FC236}">
                    <a16:creationId xmlns:a16="http://schemas.microsoft.com/office/drawing/2014/main" xmlns="" id="{925A8F55-D3DC-4B49-AD74-325E06D9A80A}"/>
                  </a:ext>
                </a:extLst>
              </p:cNvPr>
              <p:cNvGrpSpPr/>
              <p:nvPr/>
            </p:nvGrpSpPr>
            <p:grpSpPr>
              <a:xfrm>
                <a:off x="681942" y="1844483"/>
                <a:ext cx="425120" cy="464483"/>
                <a:chOff x="2627313" y="2987675"/>
                <a:chExt cx="514350" cy="561975"/>
              </a:xfrm>
              <a:solidFill>
                <a:schemeClr val="tx1"/>
              </a:solidFill>
            </p:grpSpPr>
            <p:sp>
              <p:nvSpPr>
                <p:cNvPr id="76" name="Freeform 66">
                  <a:extLst>
                    <a:ext uri="{FF2B5EF4-FFF2-40B4-BE49-F238E27FC236}">
                      <a16:creationId xmlns:a16="http://schemas.microsoft.com/office/drawing/2014/main" xmlns="" id="{E60A5616-035E-E945-9F76-43F76F88272B}"/>
                    </a:ext>
                  </a:extLst>
                </p:cNvPr>
                <p:cNvSpPr>
                  <a:spLocks noChangeArrowheads="1"/>
                </p:cNvSpPr>
                <p:nvPr/>
              </p:nvSpPr>
              <p:spPr bwMode="auto">
                <a:xfrm>
                  <a:off x="3001963" y="3127375"/>
                  <a:ext cx="34925" cy="34925"/>
                </a:xfrm>
                <a:custGeom>
                  <a:avLst/>
                  <a:gdLst>
                    <a:gd name="T0" fmla="*/ 47 w 95"/>
                    <a:gd name="T1" fmla="*/ 0 h 96"/>
                    <a:gd name="T2" fmla="*/ 0 w 95"/>
                    <a:gd name="T3" fmla="*/ 48 h 96"/>
                    <a:gd name="T4" fmla="*/ 47 w 95"/>
                    <a:gd name="T5" fmla="*/ 95 h 96"/>
                    <a:gd name="T6" fmla="*/ 94 w 95"/>
                    <a:gd name="T7" fmla="*/ 48 h 96"/>
                    <a:gd name="T8" fmla="*/ 47 w 95"/>
                    <a:gd name="T9" fmla="*/ 0 h 96"/>
                  </a:gdLst>
                  <a:ahLst/>
                  <a:cxnLst>
                    <a:cxn ang="0">
                      <a:pos x="T0" y="T1"/>
                    </a:cxn>
                    <a:cxn ang="0">
                      <a:pos x="T2" y="T3"/>
                    </a:cxn>
                    <a:cxn ang="0">
                      <a:pos x="T4" y="T5"/>
                    </a:cxn>
                    <a:cxn ang="0">
                      <a:pos x="T6" y="T7"/>
                    </a:cxn>
                    <a:cxn ang="0">
                      <a:pos x="T8" y="T9"/>
                    </a:cxn>
                  </a:cxnLst>
                  <a:rect l="0" t="0" r="r" b="b"/>
                  <a:pathLst>
                    <a:path w="95" h="96">
                      <a:moveTo>
                        <a:pt x="47" y="0"/>
                      </a:moveTo>
                      <a:cubicBezTo>
                        <a:pt x="21" y="0"/>
                        <a:pt x="0" y="21"/>
                        <a:pt x="0" y="48"/>
                      </a:cubicBezTo>
                      <a:cubicBezTo>
                        <a:pt x="0" y="74"/>
                        <a:pt x="21" y="95"/>
                        <a:pt x="47" y="95"/>
                      </a:cubicBezTo>
                      <a:cubicBezTo>
                        <a:pt x="73" y="95"/>
                        <a:pt x="94" y="74"/>
                        <a:pt x="94" y="48"/>
                      </a:cubicBezTo>
                      <a:cubicBezTo>
                        <a:pt x="94" y="21"/>
                        <a:pt x="73" y="0"/>
                        <a:pt x="4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67">
                  <a:extLst>
                    <a:ext uri="{FF2B5EF4-FFF2-40B4-BE49-F238E27FC236}">
                      <a16:creationId xmlns:a16="http://schemas.microsoft.com/office/drawing/2014/main" xmlns="" id="{573CB2DE-AFF1-164F-8D54-45C46E5B3D6B}"/>
                    </a:ext>
                  </a:extLst>
                </p:cNvPr>
                <p:cNvSpPr>
                  <a:spLocks noChangeArrowheads="1"/>
                </p:cNvSpPr>
                <p:nvPr/>
              </p:nvSpPr>
              <p:spPr bwMode="auto">
                <a:xfrm>
                  <a:off x="3001963" y="3255963"/>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68">
                  <a:extLst>
                    <a:ext uri="{FF2B5EF4-FFF2-40B4-BE49-F238E27FC236}">
                      <a16:creationId xmlns:a16="http://schemas.microsoft.com/office/drawing/2014/main" xmlns="" id="{0B4B342C-60A8-A044-AAF2-24DC018106B2}"/>
                    </a:ext>
                  </a:extLst>
                </p:cNvPr>
                <p:cNvSpPr>
                  <a:spLocks noChangeArrowheads="1"/>
                </p:cNvSpPr>
                <p:nvPr/>
              </p:nvSpPr>
              <p:spPr bwMode="auto">
                <a:xfrm>
                  <a:off x="2627313" y="2987675"/>
                  <a:ext cx="514350" cy="561975"/>
                </a:xfrm>
                <a:custGeom>
                  <a:avLst/>
                  <a:gdLst>
                    <a:gd name="T0" fmla="*/ 1350 w 1430"/>
                    <a:gd name="T1" fmla="*/ 0 h 1563"/>
                    <a:gd name="T2" fmla="*/ 79 w 1430"/>
                    <a:gd name="T3" fmla="*/ 0 h 1563"/>
                    <a:gd name="T4" fmla="*/ 0 w 1430"/>
                    <a:gd name="T5" fmla="*/ 79 h 1563"/>
                    <a:gd name="T6" fmla="*/ 0 w 1430"/>
                    <a:gd name="T7" fmla="*/ 1484 h 1563"/>
                    <a:gd name="T8" fmla="*/ 79 w 1430"/>
                    <a:gd name="T9" fmla="*/ 1562 h 1563"/>
                    <a:gd name="T10" fmla="*/ 1350 w 1430"/>
                    <a:gd name="T11" fmla="*/ 1562 h 1563"/>
                    <a:gd name="T12" fmla="*/ 1429 w 1430"/>
                    <a:gd name="T13" fmla="*/ 1484 h 1563"/>
                    <a:gd name="T14" fmla="*/ 1429 w 1430"/>
                    <a:gd name="T15" fmla="*/ 79 h 1563"/>
                    <a:gd name="T16" fmla="*/ 1350 w 1430"/>
                    <a:gd name="T17" fmla="*/ 0 h 1563"/>
                    <a:gd name="T18" fmla="*/ 1214 w 1430"/>
                    <a:gd name="T19" fmla="*/ 1248 h 1563"/>
                    <a:gd name="T20" fmla="*/ 1183 w 1430"/>
                    <a:gd name="T21" fmla="*/ 1279 h 1563"/>
                    <a:gd name="T22" fmla="*/ 268 w 1430"/>
                    <a:gd name="T23" fmla="*/ 1279 h 1563"/>
                    <a:gd name="T24" fmla="*/ 236 w 1430"/>
                    <a:gd name="T25" fmla="*/ 1248 h 1563"/>
                    <a:gd name="T26" fmla="*/ 236 w 1430"/>
                    <a:gd name="T27" fmla="*/ 988 h 1563"/>
                    <a:gd name="T28" fmla="*/ 1214 w 1430"/>
                    <a:gd name="T29" fmla="*/ 988 h 1563"/>
                    <a:gd name="T30" fmla="*/ 1214 w 1430"/>
                    <a:gd name="T31" fmla="*/ 1248 h 1563"/>
                    <a:gd name="T32" fmla="*/ 1214 w 1430"/>
                    <a:gd name="T33" fmla="*/ 931 h 1563"/>
                    <a:gd name="T34" fmla="*/ 236 w 1430"/>
                    <a:gd name="T35" fmla="*/ 931 h 1563"/>
                    <a:gd name="T36" fmla="*/ 236 w 1430"/>
                    <a:gd name="T37" fmla="*/ 637 h 1563"/>
                    <a:gd name="T38" fmla="*/ 1214 w 1430"/>
                    <a:gd name="T39" fmla="*/ 637 h 1563"/>
                    <a:gd name="T40" fmla="*/ 1214 w 1430"/>
                    <a:gd name="T41" fmla="*/ 931 h 1563"/>
                    <a:gd name="T42" fmla="*/ 236 w 1430"/>
                    <a:gd name="T43" fmla="*/ 574 h 1563"/>
                    <a:gd name="T44" fmla="*/ 236 w 1430"/>
                    <a:gd name="T45" fmla="*/ 315 h 1563"/>
                    <a:gd name="T46" fmla="*/ 268 w 1430"/>
                    <a:gd name="T47" fmla="*/ 283 h 1563"/>
                    <a:gd name="T48" fmla="*/ 1180 w 1430"/>
                    <a:gd name="T49" fmla="*/ 283 h 1563"/>
                    <a:gd name="T50" fmla="*/ 1211 w 1430"/>
                    <a:gd name="T51" fmla="*/ 315 h 1563"/>
                    <a:gd name="T52" fmla="*/ 1211 w 1430"/>
                    <a:gd name="T53" fmla="*/ 574 h 1563"/>
                    <a:gd name="T54" fmla="*/ 236 w 1430"/>
                    <a:gd name="T55" fmla="*/ 57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14" y="1248"/>
                      </a:moveTo>
                      <a:cubicBezTo>
                        <a:pt x="1214" y="1266"/>
                        <a:pt x="1198" y="1279"/>
                        <a:pt x="1183" y="1279"/>
                      </a:cubicBezTo>
                      <a:lnTo>
                        <a:pt x="268" y="1279"/>
                      </a:lnTo>
                      <a:cubicBezTo>
                        <a:pt x="249" y="1279"/>
                        <a:pt x="236" y="1264"/>
                        <a:pt x="236" y="1248"/>
                      </a:cubicBezTo>
                      <a:lnTo>
                        <a:pt x="236" y="988"/>
                      </a:lnTo>
                      <a:lnTo>
                        <a:pt x="1214" y="988"/>
                      </a:lnTo>
                      <a:lnTo>
                        <a:pt x="1214" y="1248"/>
                      </a:lnTo>
                      <a:close/>
                      <a:moveTo>
                        <a:pt x="1214" y="931"/>
                      </a:moveTo>
                      <a:lnTo>
                        <a:pt x="236" y="931"/>
                      </a:lnTo>
                      <a:lnTo>
                        <a:pt x="236" y="637"/>
                      </a:lnTo>
                      <a:lnTo>
                        <a:pt x="1214" y="637"/>
                      </a:lnTo>
                      <a:lnTo>
                        <a:pt x="1214" y="931"/>
                      </a:lnTo>
                      <a:close/>
                      <a:moveTo>
                        <a:pt x="236" y="574"/>
                      </a:moveTo>
                      <a:lnTo>
                        <a:pt x="236" y="315"/>
                      </a:lnTo>
                      <a:cubicBezTo>
                        <a:pt x="236" y="296"/>
                        <a:pt x="252" y="283"/>
                        <a:pt x="268" y="283"/>
                      </a:cubicBezTo>
                      <a:lnTo>
                        <a:pt x="1180" y="283"/>
                      </a:lnTo>
                      <a:cubicBezTo>
                        <a:pt x="1198" y="283"/>
                        <a:pt x="1211" y="299"/>
                        <a:pt x="1211" y="315"/>
                      </a:cubicBezTo>
                      <a:lnTo>
                        <a:pt x="1211" y="574"/>
                      </a:lnTo>
                      <a:lnTo>
                        <a:pt x="236" y="57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69">
                  <a:extLst>
                    <a:ext uri="{FF2B5EF4-FFF2-40B4-BE49-F238E27FC236}">
                      <a16:creationId xmlns:a16="http://schemas.microsoft.com/office/drawing/2014/main" xmlns="" id="{494BA1E2-4075-1B44-82DD-DD0F2D200E5F}"/>
                    </a:ext>
                  </a:extLst>
                </p:cNvPr>
                <p:cNvSpPr>
                  <a:spLocks noChangeArrowheads="1"/>
                </p:cNvSpPr>
                <p:nvPr/>
              </p:nvSpPr>
              <p:spPr bwMode="auto">
                <a:xfrm>
                  <a:off x="3001963" y="3378200"/>
                  <a:ext cx="34925" cy="34925"/>
                </a:xfrm>
                <a:custGeom>
                  <a:avLst/>
                  <a:gdLst>
                    <a:gd name="T0" fmla="*/ 47 w 95"/>
                    <a:gd name="T1" fmla="*/ 95 h 96"/>
                    <a:gd name="T2" fmla="*/ 94 w 95"/>
                    <a:gd name="T3" fmla="*/ 47 h 96"/>
                    <a:gd name="T4" fmla="*/ 47 w 95"/>
                    <a:gd name="T5" fmla="*/ 0 h 96"/>
                    <a:gd name="T6" fmla="*/ 0 w 95"/>
                    <a:gd name="T7" fmla="*/ 47 h 96"/>
                    <a:gd name="T8" fmla="*/ 47 w 95"/>
                    <a:gd name="T9" fmla="*/ 95 h 96"/>
                  </a:gdLst>
                  <a:ahLst/>
                  <a:cxnLst>
                    <a:cxn ang="0">
                      <a:pos x="T0" y="T1"/>
                    </a:cxn>
                    <a:cxn ang="0">
                      <a:pos x="T2" y="T3"/>
                    </a:cxn>
                    <a:cxn ang="0">
                      <a:pos x="T4" y="T5"/>
                    </a:cxn>
                    <a:cxn ang="0">
                      <a:pos x="T6" y="T7"/>
                    </a:cxn>
                    <a:cxn ang="0">
                      <a:pos x="T8" y="T9"/>
                    </a:cxn>
                  </a:cxnLst>
                  <a:rect l="0" t="0" r="r" b="b"/>
                  <a:pathLst>
                    <a:path w="95" h="96">
                      <a:moveTo>
                        <a:pt x="47" y="95"/>
                      </a:moveTo>
                      <a:cubicBezTo>
                        <a:pt x="73" y="95"/>
                        <a:pt x="94" y="73"/>
                        <a:pt x="94" y="47"/>
                      </a:cubicBezTo>
                      <a:cubicBezTo>
                        <a:pt x="94" y="20"/>
                        <a:pt x="73" y="0"/>
                        <a:pt x="47" y="0"/>
                      </a:cubicBezTo>
                      <a:cubicBezTo>
                        <a:pt x="21" y="0"/>
                        <a:pt x="0" y="21"/>
                        <a:pt x="0" y="47"/>
                      </a:cubicBezTo>
                      <a:cubicBezTo>
                        <a:pt x="0" y="74"/>
                        <a:pt x="21" y="95"/>
                        <a:pt x="47" y="9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73" name="Rectangle 72">
              <a:extLst>
                <a:ext uri="{FF2B5EF4-FFF2-40B4-BE49-F238E27FC236}">
                  <a16:creationId xmlns:a16="http://schemas.microsoft.com/office/drawing/2014/main" xmlns="" id="{0BC06A31-FFA9-F946-A50B-235FD79363EF}"/>
                </a:ext>
              </a:extLst>
            </p:cNvPr>
            <p:cNvSpPr/>
            <p:nvPr/>
          </p:nvSpPr>
          <p:spPr>
            <a:xfrm>
              <a:off x="487400" y="2034515"/>
              <a:ext cx="805942" cy="338554"/>
            </a:xfrm>
            <a:prstGeom prst="rect">
              <a:avLst/>
            </a:prstGeom>
          </p:spPr>
          <p:txBody>
            <a:bodyPr wrap="square">
              <a:spAutoFit/>
            </a:bodyPr>
            <a:lstStyle/>
            <a:p>
              <a:pPr algn="ctr"/>
              <a:r>
                <a:rPr lang="en-US" sz="800" b="1" dirty="0">
                  <a:latin typeface="Arial" charset="0"/>
                  <a:ea typeface="Arial" charset="0"/>
                  <a:cs typeface="Arial" charset="0"/>
                </a:rPr>
                <a:t>Bare Metal</a:t>
              </a:r>
            </a:p>
            <a:p>
              <a:pPr algn="ctr"/>
              <a:r>
                <a:rPr lang="en-US" sz="800" b="1" dirty="0">
                  <a:latin typeface="Arial" charset="0"/>
                  <a:ea typeface="Arial" charset="0"/>
                  <a:cs typeface="Arial" charset="0"/>
                </a:rPr>
                <a:t>Compute</a:t>
              </a:r>
            </a:p>
          </p:txBody>
        </p:sp>
      </p:grpSp>
      <p:grpSp>
        <p:nvGrpSpPr>
          <p:cNvPr id="80" name="Group 79">
            <a:extLst>
              <a:ext uri="{FF2B5EF4-FFF2-40B4-BE49-F238E27FC236}">
                <a16:creationId xmlns:a16="http://schemas.microsoft.com/office/drawing/2014/main" xmlns="" id="{8F9138A0-F490-A048-A1F8-B9EF44A5E101}"/>
              </a:ext>
            </a:extLst>
          </p:cNvPr>
          <p:cNvGrpSpPr/>
          <p:nvPr/>
        </p:nvGrpSpPr>
        <p:grpSpPr>
          <a:xfrm>
            <a:off x="3878294" y="4186912"/>
            <a:ext cx="805942" cy="914361"/>
            <a:chOff x="3598123" y="1458708"/>
            <a:chExt cx="805942" cy="914361"/>
          </a:xfrm>
        </p:grpSpPr>
        <p:grpSp>
          <p:nvGrpSpPr>
            <p:cNvPr id="81" name="Group 80">
              <a:extLst>
                <a:ext uri="{FF2B5EF4-FFF2-40B4-BE49-F238E27FC236}">
                  <a16:creationId xmlns:a16="http://schemas.microsoft.com/office/drawing/2014/main" xmlns="" id="{F0B540AC-5B86-E942-89CD-1DF4E24443FF}"/>
                </a:ext>
              </a:extLst>
            </p:cNvPr>
            <p:cNvGrpSpPr/>
            <p:nvPr/>
          </p:nvGrpSpPr>
          <p:grpSpPr>
            <a:xfrm>
              <a:off x="3716745" y="1458708"/>
              <a:ext cx="582945" cy="635162"/>
              <a:chOff x="3716745" y="1758788"/>
              <a:chExt cx="582945" cy="635162"/>
            </a:xfrm>
          </p:grpSpPr>
          <p:sp>
            <p:nvSpPr>
              <p:cNvPr id="83" name="Rectangle 82">
                <a:extLst>
                  <a:ext uri="{FF2B5EF4-FFF2-40B4-BE49-F238E27FC236}">
                    <a16:creationId xmlns:a16="http://schemas.microsoft.com/office/drawing/2014/main" xmlns="" id="{0746BAAD-F5C4-F441-BB7E-437A091C5D02}"/>
                  </a:ext>
                </a:extLst>
              </p:cNvPr>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84" name="Group 83">
                <a:extLst>
                  <a:ext uri="{FF2B5EF4-FFF2-40B4-BE49-F238E27FC236}">
                    <a16:creationId xmlns:a16="http://schemas.microsoft.com/office/drawing/2014/main" xmlns="" id="{2134D086-54C7-7B45-834B-5E380346469A}"/>
                  </a:ext>
                </a:extLst>
              </p:cNvPr>
              <p:cNvGrpSpPr/>
              <p:nvPr/>
            </p:nvGrpSpPr>
            <p:grpSpPr>
              <a:xfrm>
                <a:off x="3795657" y="1844483"/>
                <a:ext cx="425120" cy="464483"/>
                <a:chOff x="5838825" y="2987675"/>
                <a:chExt cx="514350" cy="561975"/>
              </a:xfrm>
              <a:solidFill>
                <a:schemeClr val="tx1"/>
              </a:solidFill>
            </p:grpSpPr>
            <p:sp>
              <p:nvSpPr>
                <p:cNvPr id="85" name="Freeform 39">
                  <a:extLst>
                    <a:ext uri="{FF2B5EF4-FFF2-40B4-BE49-F238E27FC236}">
                      <a16:creationId xmlns:a16="http://schemas.microsoft.com/office/drawing/2014/main" xmlns="" id="{3B594535-ACBD-2B46-BE08-F88DB56440B9}"/>
                    </a:ext>
                  </a:extLst>
                </p:cNvPr>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40">
                  <a:extLst>
                    <a:ext uri="{FF2B5EF4-FFF2-40B4-BE49-F238E27FC236}">
                      <a16:creationId xmlns:a16="http://schemas.microsoft.com/office/drawing/2014/main" xmlns="" id="{DAFB3FB8-075C-B748-ABAD-A2BE11E8B0FE}"/>
                    </a:ext>
                  </a:extLst>
                </p:cNvPr>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82" name="Rectangle 81">
              <a:extLst>
                <a:ext uri="{FF2B5EF4-FFF2-40B4-BE49-F238E27FC236}">
                  <a16:creationId xmlns:a16="http://schemas.microsoft.com/office/drawing/2014/main" xmlns="" id="{509B10C4-8C48-224F-80E8-CCD8123F4DC6}"/>
                </a:ext>
              </a:extLst>
            </p:cNvPr>
            <p:cNvSpPr/>
            <p:nvPr/>
          </p:nvSpPr>
          <p:spPr>
            <a:xfrm>
              <a:off x="3598123" y="2034515"/>
              <a:ext cx="805942" cy="338554"/>
            </a:xfrm>
            <a:prstGeom prst="rect">
              <a:avLst/>
            </a:prstGeom>
          </p:spPr>
          <p:txBody>
            <a:bodyPr wrap="square">
              <a:spAutoFit/>
            </a:bodyPr>
            <a:lstStyle/>
            <a:p>
              <a:pPr algn="ctr"/>
              <a:r>
                <a:rPr lang="en-US" sz="800" b="1">
                  <a:latin typeface="Arial" charset="0"/>
                  <a:ea typeface="Arial" charset="0"/>
                  <a:cs typeface="Arial" charset="0"/>
                </a:rPr>
                <a:t>Database System</a:t>
              </a:r>
              <a:endParaRPr lang="en-US" sz="800" b="1" dirty="0">
                <a:latin typeface="Arial" charset="0"/>
                <a:ea typeface="Arial" charset="0"/>
                <a:cs typeface="Arial" charset="0"/>
              </a:endParaRPr>
            </a:p>
          </p:txBody>
        </p:sp>
      </p:grpSp>
      <p:grpSp>
        <p:nvGrpSpPr>
          <p:cNvPr id="87" name="Group 86">
            <a:extLst>
              <a:ext uri="{FF2B5EF4-FFF2-40B4-BE49-F238E27FC236}">
                <a16:creationId xmlns:a16="http://schemas.microsoft.com/office/drawing/2014/main" xmlns="" id="{A6192178-CCA5-9C45-B644-EA8B8F2DDB39}"/>
              </a:ext>
            </a:extLst>
          </p:cNvPr>
          <p:cNvGrpSpPr/>
          <p:nvPr/>
        </p:nvGrpSpPr>
        <p:grpSpPr>
          <a:xfrm>
            <a:off x="5789532" y="2659762"/>
            <a:ext cx="582945" cy="635162"/>
            <a:chOff x="4752276" y="1758788"/>
            <a:chExt cx="582945" cy="635162"/>
          </a:xfrm>
        </p:grpSpPr>
        <p:sp>
          <p:nvSpPr>
            <p:cNvPr id="88" name="Rectangle 87">
              <a:extLst>
                <a:ext uri="{FF2B5EF4-FFF2-40B4-BE49-F238E27FC236}">
                  <a16:creationId xmlns:a16="http://schemas.microsoft.com/office/drawing/2014/main" xmlns="" id="{26673A3D-C4C5-C34F-BF18-4971A4866C1C}"/>
                </a:ext>
              </a:extLst>
            </p:cNvPr>
            <p:cNvSpPr/>
            <p:nvPr/>
          </p:nvSpPr>
          <p:spPr>
            <a:xfrm>
              <a:off x="4752276"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89" name="Group 88">
              <a:extLst>
                <a:ext uri="{FF2B5EF4-FFF2-40B4-BE49-F238E27FC236}">
                  <a16:creationId xmlns:a16="http://schemas.microsoft.com/office/drawing/2014/main" xmlns="" id="{D2C3FBA7-5A44-9B48-B4BD-689087726527}"/>
                </a:ext>
              </a:extLst>
            </p:cNvPr>
            <p:cNvGrpSpPr/>
            <p:nvPr/>
          </p:nvGrpSpPr>
          <p:grpSpPr>
            <a:xfrm>
              <a:off x="4832687" y="1844483"/>
              <a:ext cx="426432" cy="464483"/>
              <a:chOff x="6900863" y="2987675"/>
              <a:chExt cx="515937" cy="561975"/>
            </a:xfrm>
            <a:solidFill>
              <a:schemeClr val="tx1"/>
            </a:solidFill>
          </p:grpSpPr>
          <p:sp>
            <p:nvSpPr>
              <p:cNvPr id="90" name="Freeform 37">
                <a:extLst>
                  <a:ext uri="{FF2B5EF4-FFF2-40B4-BE49-F238E27FC236}">
                    <a16:creationId xmlns:a16="http://schemas.microsoft.com/office/drawing/2014/main" xmlns="" id="{F45DA1F4-86D1-F54D-BA1E-30B8AA863A3E}"/>
                  </a:ext>
                </a:extLst>
              </p:cNvPr>
              <p:cNvSpPr>
                <a:spLocks noChangeArrowheads="1"/>
              </p:cNvSpPr>
              <p:nvPr/>
            </p:nvSpPr>
            <p:spPr bwMode="auto">
              <a:xfrm>
                <a:off x="6900863" y="2987675"/>
                <a:ext cx="515937" cy="561975"/>
              </a:xfrm>
              <a:custGeom>
                <a:avLst/>
                <a:gdLst>
                  <a:gd name="T0" fmla="*/ 1355 w 1435"/>
                  <a:gd name="T1" fmla="*/ 0 h 1563"/>
                  <a:gd name="T2" fmla="*/ 84 w 1435"/>
                  <a:gd name="T3" fmla="*/ 0 h 1563"/>
                  <a:gd name="T4" fmla="*/ 5 w 1435"/>
                  <a:gd name="T5" fmla="*/ 79 h 1563"/>
                  <a:gd name="T6" fmla="*/ 5 w 1435"/>
                  <a:gd name="T7" fmla="*/ 763 h 1563"/>
                  <a:gd name="T8" fmla="*/ 236 w 1435"/>
                  <a:gd name="T9" fmla="*/ 763 h 1563"/>
                  <a:gd name="T10" fmla="*/ 236 w 1435"/>
                  <a:gd name="T11" fmla="*/ 461 h 1563"/>
                  <a:gd name="T12" fmla="*/ 354 w 1435"/>
                  <a:gd name="T13" fmla="*/ 343 h 1563"/>
                  <a:gd name="T14" fmla="*/ 608 w 1435"/>
                  <a:gd name="T15" fmla="*/ 343 h 1563"/>
                  <a:gd name="T16" fmla="*/ 726 w 1435"/>
                  <a:gd name="T17" fmla="*/ 461 h 1563"/>
                  <a:gd name="T18" fmla="*/ 726 w 1435"/>
                  <a:gd name="T19" fmla="*/ 724 h 1563"/>
                  <a:gd name="T20" fmla="*/ 1012 w 1435"/>
                  <a:gd name="T21" fmla="*/ 448 h 1563"/>
                  <a:gd name="T22" fmla="*/ 975 w 1435"/>
                  <a:gd name="T23" fmla="*/ 409 h 1563"/>
                  <a:gd name="T24" fmla="*/ 1135 w 1435"/>
                  <a:gd name="T25" fmla="*/ 370 h 1563"/>
                  <a:gd name="T26" fmla="*/ 1090 w 1435"/>
                  <a:gd name="T27" fmla="*/ 527 h 1563"/>
                  <a:gd name="T28" fmla="*/ 1054 w 1435"/>
                  <a:gd name="T29" fmla="*/ 488 h 1563"/>
                  <a:gd name="T30" fmla="*/ 771 w 1435"/>
                  <a:gd name="T31" fmla="*/ 760 h 1563"/>
                  <a:gd name="T32" fmla="*/ 1132 w 1435"/>
                  <a:gd name="T33" fmla="*/ 760 h 1563"/>
                  <a:gd name="T34" fmla="*/ 1132 w 1435"/>
                  <a:gd name="T35" fmla="*/ 705 h 1563"/>
                  <a:gd name="T36" fmla="*/ 1274 w 1435"/>
                  <a:gd name="T37" fmla="*/ 786 h 1563"/>
                  <a:gd name="T38" fmla="*/ 1132 w 1435"/>
                  <a:gd name="T39" fmla="*/ 868 h 1563"/>
                  <a:gd name="T40" fmla="*/ 1132 w 1435"/>
                  <a:gd name="T41" fmla="*/ 813 h 1563"/>
                  <a:gd name="T42" fmla="*/ 771 w 1435"/>
                  <a:gd name="T43" fmla="*/ 813 h 1563"/>
                  <a:gd name="T44" fmla="*/ 1054 w 1435"/>
                  <a:gd name="T45" fmla="*/ 1085 h 1563"/>
                  <a:gd name="T46" fmla="*/ 1090 w 1435"/>
                  <a:gd name="T47" fmla="*/ 1046 h 1563"/>
                  <a:gd name="T48" fmla="*/ 1135 w 1435"/>
                  <a:gd name="T49" fmla="*/ 1203 h 1563"/>
                  <a:gd name="T50" fmla="*/ 975 w 1435"/>
                  <a:gd name="T51" fmla="*/ 1164 h 1563"/>
                  <a:gd name="T52" fmla="*/ 1012 w 1435"/>
                  <a:gd name="T53" fmla="*/ 1125 h 1563"/>
                  <a:gd name="T54" fmla="*/ 721 w 1435"/>
                  <a:gd name="T55" fmla="*/ 855 h 1563"/>
                  <a:gd name="T56" fmla="*/ 721 w 1435"/>
                  <a:gd name="T57" fmla="*/ 1117 h 1563"/>
                  <a:gd name="T58" fmla="*/ 603 w 1435"/>
                  <a:gd name="T59" fmla="*/ 1235 h 1563"/>
                  <a:gd name="T60" fmla="*/ 348 w 1435"/>
                  <a:gd name="T61" fmla="*/ 1235 h 1563"/>
                  <a:gd name="T62" fmla="*/ 231 w 1435"/>
                  <a:gd name="T63" fmla="*/ 1117 h 1563"/>
                  <a:gd name="T64" fmla="*/ 231 w 1435"/>
                  <a:gd name="T65" fmla="*/ 815 h 1563"/>
                  <a:gd name="T66" fmla="*/ 0 w 1435"/>
                  <a:gd name="T67" fmla="*/ 815 h 1563"/>
                  <a:gd name="T68" fmla="*/ 0 w 1435"/>
                  <a:gd name="T69" fmla="*/ 1484 h 1563"/>
                  <a:gd name="T70" fmla="*/ 78 w 1435"/>
                  <a:gd name="T71" fmla="*/ 1562 h 1563"/>
                  <a:gd name="T72" fmla="*/ 1350 w 1435"/>
                  <a:gd name="T73" fmla="*/ 1562 h 1563"/>
                  <a:gd name="T74" fmla="*/ 1429 w 1435"/>
                  <a:gd name="T75" fmla="*/ 1484 h 1563"/>
                  <a:gd name="T76" fmla="*/ 1429 w 1435"/>
                  <a:gd name="T77" fmla="*/ 79 h 1563"/>
                  <a:gd name="T78" fmla="*/ 1355 w 1435"/>
                  <a:gd name="T7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5" h="1563">
                    <a:moveTo>
                      <a:pt x="1355" y="0"/>
                    </a:moveTo>
                    <a:lnTo>
                      <a:pt x="84" y="0"/>
                    </a:lnTo>
                    <a:cubicBezTo>
                      <a:pt x="39" y="0"/>
                      <a:pt x="5" y="34"/>
                      <a:pt x="5" y="79"/>
                    </a:cubicBezTo>
                    <a:lnTo>
                      <a:pt x="5" y="763"/>
                    </a:lnTo>
                    <a:lnTo>
                      <a:pt x="236" y="763"/>
                    </a:lnTo>
                    <a:lnTo>
                      <a:pt x="236" y="461"/>
                    </a:lnTo>
                    <a:cubicBezTo>
                      <a:pt x="236" y="396"/>
                      <a:pt x="288" y="343"/>
                      <a:pt x="354" y="343"/>
                    </a:cubicBezTo>
                    <a:lnTo>
                      <a:pt x="608" y="343"/>
                    </a:lnTo>
                    <a:cubicBezTo>
                      <a:pt x="674" y="343"/>
                      <a:pt x="726" y="396"/>
                      <a:pt x="726" y="461"/>
                    </a:cubicBezTo>
                    <a:lnTo>
                      <a:pt x="726" y="724"/>
                    </a:lnTo>
                    <a:lnTo>
                      <a:pt x="1012" y="448"/>
                    </a:lnTo>
                    <a:lnTo>
                      <a:pt x="975" y="409"/>
                    </a:lnTo>
                    <a:lnTo>
                      <a:pt x="1135" y="370"/>
                    </a:lnTo>
                    <a:lnTo>
                      <a:pt x="1090" y="527"/>
                    </a:lnTo>
                    <a:lnTo>
                      <a:pt x="1054" y="488"/>
                    </a:lnTo>
                    <a:lnTo>
                      <a:pt x="771" y="760"/>
                    </a:lnTo>
                    <a:lnTo>
                      <a:pt x="1132" y="760"/>
                    </a:lnTo>
                    <a:lnTo>
                      <a:pt x="1132" y="705"/>
                    </a:lnTo>
                    <a:lnTo>
                      <a:pt x="1274" y="786"/>
                    </a:lnTo>
                    <a:lnTo>
                      <a:pt x="1132" y="868"/>
                    </a:lnTo>
                    <a:lnTo>
                      <a:pt x="1132" y="813"/>
                    </a:lnTo>
                    <a:lnTo>
                      <a:pt x="771" y="813"/>
                    </a:lnTo>
                    <a:lnTo>
                      <a:pt x="1054" y="1085"/>
                    </a:lnTo>
                    <a:lnTo>
                      <a:pt x="1090" y="1046"/>
                    </a:lnTo>
                    <a:lnTo>
                      <a:pt x="1135" y="1203"/>
                    </a:lnTo>
                    <a:lnTo>
                      <a:pt x="975" y="1164"/>
                    </a:lnTo>
                    <a:lnTo>
                      <a:pt x="1012" y="1125"/>
                    </a:lnTo>
                    <a:lnTo>
                      <a:pt x="721" y="855"/>
                    </a:lnTo>
                    <a:lnTo>
                      <a:pt x="721" y="1117"/>
                    </a:lnTo>
                    <a:cubicBezTo>
                      <a:pt x="721" y="1182"/>
                      <a:pt x="668" y="1235"/>
                      <a:pt x="603" y="1235"/>
                    </a:cubicBezTo>
                    <a:lnTo>
                      <a:pt x="348" y="1235"/>
                    </a:lnTo>
                    <a:cubicBezTo>
                      <a:pt x="283" y="1235"/>
                      <a:pt x="231" y="1182"/>
                      <a:pt x="231" y="1117"/>
                    </a:cubicBezTo>
                    <a:lnTo>
                      <a:pt x="231" y="815"/>
                    </a:lnTo>
                    <a:lnTo>
                      <a:pt x="0" y="815"/>
                    </a:lnTo>
                    <a:lnTo>
                      <a:pt x="0" y="1484"/>
                    </a:lnTo>
                    <a:cubicBezTo>
                      <a:pt x="0" y="1528"/>
                      <a:pt x="34" y="1562"/>
                      <a:pt x="78" y="1562"/>
                    </a:cubicBezTo>
                    <a:lnTo>
                      <a:pt x="1350" y="1562"/>
                    </a:lnTo>
                    <a:cubicBezTo>
                      <a:pt x="1394" y="1562"/>
                      <a:pt x="1429" y="1528"/>
                      <a:pt x="1429" y="1484"/>
                    </a:cubicBezTo>
                    <a:lnTo>
                      <a:pt x="1429" y="79"/>
                    </a:lnTo>
                    <a:cubicBezTo>
                      <a:pt x="1434" y="37"/>
                      <a:pt x="1400" y="0"/>
                      <a:pt x="135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38">
                <a:extLst>
                  <a:ext uri="{FF2B5EF4-FFF2-40B4-BE49-F238E27FC236}">
                    <a16:creationId xmlns:a16="http://schemas.microsoft.com/office/drawing/2014/main" xmlns="" id="{852C24DD-9A80-1C4B-91BF-D061CD3BA498}"/>
                  </a:ext>
                </a:extLst>
              </p:cNvPr>
              <p:cNvSpPr>
                <a:spLocks noChangeArrowheads="1"/>
              </p:cNvSpPr>
              <p:nvPr/>
            </p:nvSpPr>
            <p:spPr bwMode="auto">
              <a:xfrm>
                <a:off x="7004050" y="3132138"/>
                <a:ext cx="136525" cy="280987"/>
              </a:xfrm>
              <a:custGeom>
                <a:avLst/>
                <a:gdLst>
                  <a:gd name="T0" fmla="*/ 0 w 381"/>
                  <a:gd name="T1" fmla="*/ 417 h 782"/>
                  <a:gd name="T2" fmla="*/ 0 w 381"/>
                  <a:gd name="T3" fmla="*/ 718 h 782"/>
                  <a:gd name="T4" fmla="*/ 63 w 381"/>
                  <a:gd name="T5" fmla="*/ 781 h 782"/>
                  <a:gd name="T6" fmla="*/ 317 w 381"/>
                  <a:gd name="T7" fmla="*/ 781 h 782"/>
                  <a:gd name="T8" fmla="*/ 380 w 381"/>
                  <a:gd name="T9" fmla="*/ 718 h 782"/>
                  <a:gd name="T10" fmla="*/ 380 w 381"/>
                  <a:gd name="T11" fmla="*/ 63 h 782"/>
                  <a:gd name="T12" fmla="*/ 317 w 381"/>
                  <a:gd name="T13" fmla="*/ 0 h 782"/>
                  <a:gd name="T14" fmla="*/ 63 w 381"/>
                  <a:gd name="T15" fmla="*/ 0 h 782"/>
                  <a:gd name="T16" fmla="*/ 0 w 381"/>
                  <a:gd name="T17" fmla="*/ 63 h 782"/>
                  <a:gd name="T18" fmla="*/ 0 w 381"/>
                  <a:gd name="T19" fmla="*/ 364 h 782"/>
                  <a:gd name="T20" fmla="*/ 202 w 381"/>
                  <a:gd name="T21" fmla="*/ 364 h 782"/>
                  <a:gd name="T22" fmla="*/ 202 w 381"/>
                  <a:gd name="T23" fmla="*/ 309 h 782"/>
                  <a:gd name="T24" fmla="*/ 344 w 381"/>
                  <a:gd name="T25" fmla="*/ 391 h 782"/>
                  <a:gd name="T26" fmla="*/ 202 w 381"/>
                  <a:gd name="T27" fmla="*/ 472 h 782"/>
                  <a:gd name="T28" fmla="*/ 202 w 381"/>
                  <a:gd name="T29" fmla="*/ 417 h 782"/>
                  <a:gd name="T30" fmla="*/ 0 w 381"/>
                  <a:gd name="T31" fmla="*/ 41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 h="782">
                    <a:moveTo>
                      <a:pt x="0" y="417"/>
                    </a:moveTo>
                    <a:lnTo>
                      <a:pt x="0" y="718"/>
                    </a:lnTo>
                    <a:cubicBezTo>
                      <a:pt x="0" y="752"/>
                      <a:pt x="29" y="781"/>
                      <a:pt x="63" y="781"/>
                    </a:cubicBezTo>
                    <a:lnTo>
                      <a:pt x="317" y="781"/>
                    </a:lnTo>
                    <a:cubicBezTo>
                      <a:pt x="351" y="781"/>
                      <a:pt x="380" y="752"/>
                      <a:pt x="380" y="718"/>
                    </a:cubicBezTo>
                    <a:lnTo>
                      <a:pt x="380" y="63"/>
                    </a:lnTo>
                    <a:cubicBezTo>
                      <a:pt x="380" y="29"/>
                      <a:pt x="351" y="0"/>
                      <a:pt x="317" y="0"/>
                    </a:cubicBezTo>
                    <a:lnTo>
                      <a:pt x="63" y="0"/>
                    </a:lnTo>
                    <a:cubicBezTo>
                      <a:pt x="29" y="0"/>
                      <a:pt x="0" y="29"/>
                      <a:pt x="0" y="63"/>
                    </a:cubicBezTo>
                    <a:lnTo>
                      <a:pt x="0" y="364"/>
                    </a:lnTo>
                    <a:lnTo>
                      <a:pt x="202" y="364"/>
                    </a:lnTo>
                    <a:lnTo>
                      <a:pt x="202" y="309"/>
                    </a:lnTo>
                    <a:lnTo>
                      <a:pt x="344" y="391"/>
                    </a:lnTo>
                    <a:lnTo>
                      <a:pt x="202" y="472"/>
                    </a:lnTo>
                    <a:lnTo>
                      <a:pt x="202" y="417"/>
                    </a:lnTo>
                    <a:lnTo>
                      <a:pt x="0" y="4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92" name="Group 91">
            <a:extLst>
              <a:ext uri="{FF2B5EF4-FFF2-40B4-BE49-F238E27FC236}">
                <a16:creationId xmlns:a16="http://schemas.microsoft.com/office/drawing/2014/main" xmlns="" id="{9C2F79A7-B899-4746-9025-95E13D83E76F}"/>
              </a:ext>
            </a:extLst>
          </p:cNvPr>
          <p:cNvGrpSpPr/>
          <p:nvPr/>
        </p:nvGrpSpPr>
        <p:grpSpPr>
          <a:xfrm>
            <a:off x="6671330" y="2477434"/>
            <a:ext cx="947860" cy="615762"/>
            <a:chOff x="1247751" y="1458708"/>
            <a:chExt cx="1363376" cy="885696"/>
          </a:xfrm>
        </p:grpSpPr>
        <p:grpSp>
          <p:nvGrpSpPr>
            <p:cNvPr id="93" name="Group 92">
              <a:extLst>
                <a:ext uri="{FF2B5EF4-FFF2-40B4-BE49-F238E27FC236}">
                  <a16:creationId xmlns:a16="http://schemas.microsoft.com/office/drawing/2014/main" xmlns="" id="{4B01C0A4-1A4B-0C49-BE92-1E882D35A1CE}"/>
                </a:ext>
              </a:extLst>
            </p:cNvPr>
            <p:cNvGrpSpPr/>
            <p:nvPr/>
          </p:nvGrpSpPr>
          <p:grpSpPr>
            <a:xfrm>
              <a:off x="1646655" y="1458708"/>
              <a:ext cx="582945" cy="635162"/>
              <a:chOff x="1646655" y="1758788"/>
              <a:chExt cx="582945" cy="635162"/>
            </a:xfrm>
          </p:grpSpPr>
          <p:sp>
            <p:nvSpPr>
              <p:cNvPr id="95" name="Rectangle 94">
                <a:extLst>
                  <a:ext uri="{FF2B5EF4-FFF2-40B4-BE49-F238E27FC236}">
                    <a16:creationId xmlns:a16="http://schemas.microsoft.com/office/drawing/2014/main" xmlns="" id="{00201061-D467-814B-B160-360A246C4809}"/>
                  </a:ext>
                </a:extLst>
              </p:cNvPr>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96" name="Group 95">
                <a:extLst>
                  <a:ext uri="{FF2B5EF4-FFF2-40B4-BE49-F238E27FC236}">
                    <a16:creationId xmlns:a16="http://schemas.microsoft.com/office/drawing/2014/main" xmlns="" id="{8A5B6FFD-EFBA-3240-86AC-F8190DC797DE}"/>
                  </a:ext>
                </a:extLst>
              </p:cNvPr>
              <p:cNvGrpSpPr/>
              <p:nvPr/>
            </p:nvGrpSpPr>
            <p:grpSpPr>
              <a:xfrm>
                <a:off x="1718972" y="1844483"/>
                <a:ext cx="426432" cy="464483"/>
                <a:chOff x="3690938" y="2987675"/>
                <a:chExt cx="515937" cy="561975"/>
              </a:xfrm>
              <a:solidFill>
                <a:schemeClr val="tx1"/>
              </a:solidFill>
            </p:grpSpPr>
            <p:sp>
              <p:nvSpPr>
                <p:cNvPr id="97" name="Freeform 70">
                  <a:extLst>
                    <a:ext uri="{FF2B5EF4-FFF2-40B4-BE49-F238E27FC236}">
                      <a16:creationId xmlns:a16="http://schemas.microsoft.com/office/drawing/2014/main" xmlns="" id="{667D9570-3239-9B4A-8881-BC1E2567B1AB}"/>
                    </a:ext>
                  </a:extLst>
                </p:cNvPr>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71">
                  <a:extLst>
                    <a:ext uri="{FF2B5EF4-FFF2-40B4-BE49-F238E27FC236}">
                      <a16:creationId xmlns:a16="http://schemas.microsoft.com/office/drawing/2014/main" xmlns="" id="{98AE9971-73BE-7B4D-B076-486FBAFB432A}"/>
                    </a:ext>
                  </a:extLst>
                </p:cNvPr>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94" name="Rectangle 93">
              <a:extLst>
                <a:ext uri="{FF2B5EF4-FFF2-40B4-BE49-F238E27FC236}">
                  <a16:creationId xmlns:a16="http://schemas.microsoft.com/office/drawing/2014/main" xmlns="" id="{7C966DC9-1E7F-B143-9FC1-9FAA8AAD9ECB}"/>
                </a:ext>
              </a:extLst>
            </p:cNvPr>
            <p:cNvSpPr/>
            <p:nvPr/>
          </p:nvSpPr>
          <p:spPr>
            <a:xfrm>
              <a:off x="1247751" y="2034515"/>
              <a:ext cx="1363376" cy="309889"/>
            </a:xfrm>
            <a:prstGeom prst="rect">
              <a:avLst/>
            </a:prstGeom>
          </p:spPr>
          <p:txBody>
            <a:bodyPr wrap="square">
              <a:spAutoFit/>
            </a:bodyPr>
            <a:lstStyle/>
            <a:p>
              <a:pPr algn="ctr"/>
              <a:r>
                <a:rPr lang="en-US" sz="800" b="1">
                  <a:latin typeface="Arial" charset="0"/>
                  <a:ea typeface="Arial" charset="0"/>
                  <a:cs typeface="Arial" charset="0"/>
                </a:rPr>
                <a:t>Virtual Machine</a:t>
              </a:r>
              <a:endParaRPr lang="en-US" sz="800" b="1" dirty="0">
                <a:latin typeface="Arial" charset="0"/>
                <a:ea typeface="Arial" charset="0"/>
                <a:cs typeface="Arial" charset="0"/>
              </a:endParaRPr>
            </a:p>
          </p:txBody>
        </p:sp>
      </p:grpSp>
      <p:grpSp>
        <p:nvGrpSpPr>
          <p:cNvPr id="99" name="Group 98">
            <a:extLst>
              <a:ext uri="{FF2B5EF4-FFF2-40B4-BE49-F238E27FC236}">
                <a16:creationId xmlns:a16="http://schemas.microsoft.com/office/drawing/2014/main" xmlns="" id="{9B723861-F0B6-6D4D-9119-A376368C63B7}"/>
              </a:ext>
            </a:extLst>
          </p:cNvPr>
          <p:cNvGrpSpPr/>
          <p:nvPr/>
        </p:nvGrpSpPr>
        <p:grpSpPr>
          <a:xfrm>
            <a:off x="6655251" y="3029012"/>
            <a:ext cx="947860" cy="615762"/>
            <a:chOff x="1247751" y="1458708"/>
            <a:chExt cx="1363376" cy="885696"/>
          </a:xfrm>
        </p:grpSpPr>
        <p:grpSp>
          <p:nvGrpSpPr>
            <p:cNvPr id="100" name="Group 99">
              <a:extLst>
                <a:ext uri="{FF2B5EF4-FFF2-40B4-BE49-F238E27FC236}">
                  <a16:creationId xmlns:a16="http://schemas.microsoft.com/office/drawing/2014/main" xmlns="" id="{8C6060DC-EFF9-B741-938C-5FAE0D34B167}"/>
                </a:ext>
              </a:extLst>
            </p:cNvPr>
            <p:cNvGrpSpPr/>
            <p:nvPr/>
          </p:nvGrpSpPr>
          <p:grpSpPr>
            <a:xfrm>
              <a:off x="1646655" y="1458708"/>
              <a:ext cx="582945" cy="635162"/>
              <a:chOff x="1646655" y="1758788"/>
              <a:chExt cx="582945" cy="635162"/>
            </a:xfrm>
          </p:grpSpPr>
          <p:sp>
            <p:nvSpPr>
              <p:cNvPr id="102" name="Rectangle 101">
                <a:extLst>
                  <a:ext uri="{FF2B5EF4-FFF2-40B4-BE49-F238E27FC236}">
                    <a16:creationId xmlns:a16="http://schemas.microsoft.com/office/drawing/2014/main" xmlns="" id="{B4C55641-B04E-B640-B4DA-67CF919376E4}"/>
                  </a:ext>
                </a:extLst>
              </p:cNvPr>
              <p:cNvSpPr/>
              <p:nvPr/>
            </p:nvSpPr>
            <p:spPr>
              <a:xfrm>
                <a:off x="164665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03" name="Group 102">
                <a:extLst>
                  <a:ext uri="{FF2B5EF4-FFF2-40B4-BE49-F238E27FC236}">
                    <a16:creationId xmlns:a16="http://schemas.microsoft.com/office/drawing/2014/main" xmlns="" id="{838E214A-09E3-1E4E-8112-87C18D1204D4}"/>
                  </a:ext>
                </a:extLst>
              </p:cNvPr>
              <p:cNvGrpSpPr/>
              <p:nvPr/>
            </p:nvGrpSpPr>
            <p:grpSpPr>
              <a:xfrm>
                <a:off x="1718972" y="1844483"/>
                <a:ext cx="426432" cy="464483"/>
                <a:chOff x="3690938" y="2987675"/>
                <a:chExt cx="515937" cy="561975"/>
              </a:xfrm>
              <a:solidFill>
                <a:schemeClr val="tx1"/>
              </a:solidFill>
            </p:grpSpPr>
            <p:sp>
              <p:nvSpPr>
                <p:cNvPr id="104" name="Freeform 70">
                  <a:extLst>
                    <a:ext uri="{FF2B5EF4-FFF2-40B4-BE49-F238E27FC236}">
                      <a16:creationId xmlns:a16="http://schemas.microsoft.com/office/drawing/2014/main" xmlns="" id="{7666923D-3E49-8A48-806C-FFA575F8D6DB}"/>
                    </a:ext>
                  </a:extLst>
                </p:cNvPr>
                <p:cNvSpPr>
                  <a:spLocks noChangeArrowheads="1"/>
                </p:cNvSpPr>
                <p:nvPr/>
              </p:nvSpPr>
              <p:spPr bwMode="auto">
                <a:xfrm>
                  <a:off x="4062413" y="3379788"/>
                  <a:ext cx="34925" cy="34925"/>
                </a:xfrm>
                <a:custGeom>
                  <a:avLst/>
                  <a:gdLst>
                    <a:gd name="T0" fmla="*/ 47 w 95"/>
                    <a:gd name="T1" fmla="*/ 94 h 95"/>
                    <a:gd name="T2" fmla="*/ 94 w 95"/>
                    <a:gd name="T3" fmla="*/ 47 h 95"/>
                    <a:gd name="T4" fmla="*/ 47 w 95"/>
                    <a:gd name="T5" fmla="*/ 0 h 95"/>
                    <a:gd name="T6" fmla="*/ 0 w 95"/>
                    <a:gd name="T7" fmla="*/ 47 h 95"/>
                    <a:gd name="T8" fmla="*/ 47 w 95"/>
                    <a:gd name="T9" fmla="*/ 94 h 95"/>
                  </a:gdLst>
                  <a:ahLst/>
                  <a:cxnLst>
                    <a:cxn ang="0">
                      <a:pos x="T0" y="T1"/>
                    </a:cxn>
                    <a:cxn ang="0">
                      <a:pos x="T2" y="T3"/>
                    </a:cxn>
                    <a:cxn ang="0">
                      <a:pos x="T4" y="T5"/>
                    </a:cxn>
                    <a:cxn ang="0">
                      <a:pos x="T6" y="T7"/>
                    </a:cxn>
                    <a:cxn ang="0">
                      <a:pos x="T8" y="T9"/>
                    </a:cxn>
                  </a:cxnLst>
                  <a:rect l="0" t="0" r="r" b="b"/>
                  <a:pathLst>
                    <a:path w="95" h="95">
                      <a:moveTo>
                        <a:pt x="47" y="94"/>
                      </a:moveTo>
                      <a:cubicBezTo>
                        <a:pt x="73" y="94"/>
                        <a:pt x="94" y="73"/>
                        <a:pt x="94" y="47"/>
                      </a:cubicBezTo>
                      <a:cubicBezTo>
                        <a:pt x="94" y="21"/>
                        <a:pt x="73" y="0"/>
                        <a:pt x="47" y="0"/>
                      </a:cubicBezTo>
                      <a:cubicBezTo>
                        <a:pt x="21" y="0"/>
                        <a:pt x="0" y="21"/>
                        <a:pt x="0" y="47"/>
                      </a:cubicBezTo>
                      <a:cubicBezTo>
                        <a:pt x="0" y="73"/>
                        <a:pt x="21" y="94"/>
                        <a:pt x="47"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71">
                  <a:extLst>
                    <a:ext uri="{FF2B5EF4-FFF2-40B4-BE49-F238E27FC236}">
                      <a16:creationId xmlns:a16="http://schemas.microsoft.com/office/drawing/2014/main" xmlns="" id="{D1EF2EFA-B44A-AC44-8B95-5E71F1C7AB07}"/>
                    </a:ext>
                  </a:extLst>
                </p:cNvPr>
                <p:cNvSpPr>
                  <a:spLocks noChangeArrowheads="1"/>
                </p:cNvSpPr>
                <p:nvPr/>
              </p:nvSpPr>
              <p:spPr bwMode="auto">
                <a:xfrm>
                  <a:off x="3690938" y="2987675"/>
                  <a:ext cx="515937" cy="561975"/>
                </a:xfrm>
                <a:custGeom>
                  <a:avLst/>
                  <a:gdLst>
                    <a:gd name="T0" fmla="*/ 78 w 1432"/>
                    <a:gd name="T1" fmla="*/ 0 h 1563"/>
                    <a:gd name="T2" fmla="*/ 0 w 1432"/>
                    <a:gd name="T3" fmla="*/ 1484 h 1563"/>
                    <a:gd name="T4" fmla="*/ 1350 w 1432"/>
                    <a:gd name="T5" fmla="*/ 1562 h 1563"/>
                    <a:gd name="T6" fmla="*/ 1429 w 1432"/>
                    <a:gd name="T7" fmla="*/ 79 h 1563"/>
                    <a:gd name="T8" fmla="*/ 569 w 1432"/>
                    <a:gd name="T9" fmla="*/ 412 h 1563"/>
                    <a:gd name="T10" fmla="*/ 569 w 1432"/>
                    <a:gd name="T11" fmla="*/ 317 h 1563"/>
                    <a:gd name="T12" fmla="*/ 828 w 1432"/>
                    <a:gd name="T13" fmla="*/ 283 h 1563"/>
                    <a:gd name="T14" fmla="*/ 862 w 1432"/>
                    <a:gd name="T15" fmla="*/ 401 h 1563"/>
                    <a:gd name="T16" fmla="*/ 862 w 1432"/>
                    <a:gd name="T17" fmla="*/ 545 h 1563"/>
                    <a:gd name="T18" fmla="*/ 603 w 1432"/>
                    <a:gd name="T19" fmla="*/ 579 h 1563"/>
                    <a:gd name="T20" fmla="*/ 569 w 1432"/>
                    <a:gd name="T21" fmla="*/ 412 h 1563"/>
                    <a:gd name="T22" fmla="*/ 569 w 1432"/>
                    <a:gd name="T23" fmla="*/ 755 h 1563"/>
                    <a:gd name="T24" fmla="*/ 603 w 1432"/>
                    <a:gd name="T25" fmla="*/ 637 h 1563"/>
                    <a:gd name="T26" fmla="*/ 862 w 1432"/>
                    <a:gd name="T27" fmla="*/ 671 h 1563"/>
                    <a:gd name="T28" fmla="*/ 862 w 1432"/>
                    <a:gd name="T29" fmla="*/ 765 h 1563"/>
                    <a:gd name="T30" fmla="*/ 828 w 1432"/>
                    <a:gd name="T31" fmla="*/ 933 h 1563"/>
                    <a:gd name="T32" fmla="*/ 569 w 1432"/>
                    <a:gd name="T33" fmla="*/ 899 h 1563"/>
                    <a:gd name="T34" fmla="*/ 225 w 1432"/>
                    <a:gd name="T35" fmla="*/ 412 h 1563"/>
                    <a:gd name="T36" fmla="*/ 225 w 1432"/>
                    <a:gd name="T37" fmla="*/ 317 h 1563"/>
                    <a:gd name="T38" fmla="*/ 485 w 1432"/>
                    <a:gd name="T39" fmla="*/ 283 h 1563"/>
                    <a:gd name="T40" fmla="*/ 519 w 1432"/>
                    <a:gd name="T41" fmla="*/ 401 h 1563"/>
                    <a:gd name="T42" fmla="*/ 519 w 1432"/>
                    <a:gd name="T43" fmla="*/ 545 h 1563"/>
                    <a:gd name="T44" fmla="*/ 259 w 1432"/>
                    <a:gd name="T45" fmla="*/ 579 h 1563"/>
                    <a:gd name="T46" fmla="*/ 225 w 1432"/>
                    <a:gd name="T47" fmla="*/ 412 h 1563"/>
                    <a:gd name="T48" fmla="*/ 225 w 1432"/>
                    <a:gd name="T49" fmla="*/ 755 h 1563"/>
                    <a:gd name="T50" fmla="*/ 259 w 1432"/>
                    <a:gd name="T51" fmla="*/ 637 h 1563"/>
                    <a:gd name="T52" fmla="*/ 519 w 1432"/>
                    <a:gd name="T53" fmla="*/ 671 h 1563"/>
                    <a:gd name="T54" fmla="*/ 519 w 1432"/>
                    <a:gd name="T55" fmla="*/ 765 h 1563"/>
                    <a:gd name="T56" fmla="*/ 485 w 1432"/>
                    <a:gd name="T57" fmla="*/ 933 h 1563"/>
                    <a:gd name="T58" fmla="*/ 225 w 1432"/>
                    <a:gd name="T59" fmla="*/ 899 h 1563"/>
                    <a:gd name="T60" fmla="*/ 1158 w 1432"/>
                    <a:gd name="T61" fmla="*/ 1282 h 1563"/>
                    <a:gd name="T62" fmla="*/ 225 w 1432"/>
                    <a:gd name="T63" fmla="*/ 1237 h 1563"/>
                    <a:gd name="T64" fmla="*/ 1203 w 1432"/>
                    <a:gd name="T65" fmla="*/ 991 h 1563"/>
                    <a:gd name="T66" fmla="*/ 1158 w 1432"/>
                    <a:gd name="T67" fmla="*/ 1282 h 1563"/>
                    <a:gd name="T68" fmla="*/ 1203 w 1432"/>
                    <a:gd name="T69" fmla="*/ 765 h 1563"/>
                    <a:gd name="T70" fmla="*/ 1169 w 1432"/>
                    <a:gd name="T71" fmla="*/ 933 h 1563"/>
                    <a:gd name="T72" fmla="*/ 909 w 1432"/>
                    <a:gd name="T73" fmla="*/ 899 h 1563"/>
                    <a:gd name="T74" fmla="*/ 909 w 1432"/>
                    <a:gd name="T75" fmla="*/ 755 h 1563"/>
                    <a:gd name="T76" fmla="*/ 944 w 1432"/>
                    <a:gd name="T77" fmla="*/ 637 h 1563"/>
                    <a:gd name="T78" fmla="*/ 1203 w 1432"/>
                    <a:gd name="T79" fmla="*/ 671 h 1563"/>
                    <a:gd name="T80" fmla="*/ 1203 w 1432"/>
                    <a:gd name="T81" fmla="*/ 401 h 1563"/>
                    <a:gd name="T82" fmla="*/ 1203 w 1432"/>
                    <a:gd name="T83" fmla="*/ 545 h 1563"/>
                    <a:gd name="T84" fmla="*/ 944 w 1432"/>
                    <a:gd name="T85" fmla="*/ 579 h 1563"/>
                    <a:gd name="T86" fmla="*/ 909 w 1432"/>
                    <a:gd name="T87" fmla="*/ 412 h 1563"/>
                    <a:gd name="T88" fmla="*/ 909 w 1432"/>
                    <a:gd name="T89" fmla="*/ 317 h 1563"/>
                    <a:gd name="T90" fmla="*/ 1169 w 1432"/>
                    <a:gd name="T91" fmla="*/ 283 h 1563"/>
                    <a:gd name="T92" fmla="*/ 1203 w 1432"/>
                    <a:gd name="T93" fmla="*/ 40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2" h="1563">
                      <a:moveTo>
                        <a:pt x="1350" y="0"/>
                      </a:moveTo>
                      <a:lnTo>
                        <a:pt x="78" y="0"/>
                      </a:lnTo>
                      <a:cubicBezTo>
                        <a:pt x="34" y="0"/>
                        <a:pt x="0" y="34"/>
                        <a:pt x="0" y="79"/>
                      </a:cubicBezTo>
                      <a:lnTo>
                        <a:pt x="0" y="1484"/>
                      </a:lnTo>
                      <a:cubicBezTo>
                        <a:pt x="0" y="1528"/>
                        <a:pt x="36" y="1562"/>
                        <a:pt x="78" y="1562"/>
                      </a:cubicBezTo>
                      <a:lnTo>
                        <a:pt x="1350" y="1562"/>
                      </a:lnTo>
                      <a:cubicBezTo>
                        <a:pt x="1394" y="1562"/>
                        <a:pt x="1429" y="1528"/>
                        <a:pt x="1429" y="1484"/>
                      </a:cubicBezTo>
                      <a:lnTo>
                        <a:pt x="1429" y="79"/>
                      </a:lnTo>
                      <a:cubicBezTo>
                        <a:pt x="1431" y="37"/>
                        <a:pt x="1394" y="0"/>
                        <a:pt x="1350" y="0"/>
                      </a:cubicBezTo>
                      <a:close/>
                      <a:moveTo>
                        <a:pt x="569" y="412"/>
                      </a:moveTo>
                      <a:lnTo>
                        <a:pt x="569" y="401"/>
                      </a:lnTo>
                      <a:lnTo>
                        <a:pt x="569" y="317"/>
                      </a:lnTo>
                      <a:cubicBezTo>
                        <a:pt x="569" y="299"/>
                        <a:pt x="584" y="283"/>
                        <a:pt x="603" y="283"/>
                      </a:cubicBezTo>
                      <a:lnTo>
                        <a:pt x="828" y="283"/>
                      </a:lnTo>
                      <a:cubicBezTo>
                        <a:pt x="847" y="283"/>
                        <a:pt x="862" y="299"/>
                        <a:pt x="862" y="317"/>
                      </a:cubicBezTo>
                      <a:lnTo>
                        <a:pt x="862" y="401"/>
                      </a:lnTo>
                      <a:lnTo>
                        <a:pt x="862" y="412"/>
                      </a:lnTo>
                      <a:lnTo>
                        <a:pt x="862" y="545"/>
                      </a:lnTo>
                      <a:cubicBezTo>
                        <a:pt x="862" y="564"/>
                        <a:pt x="847" y="579"/>
                        <a:pt x="828" y="579"/>
                      </a:cubicBezTo>
                      <a:lnTo>
                        <a:pt x="603" y="579"/>
                      </a:lnTo>
                      <a:cubicBezTo>
                        <a:pt x="584" y="579"/>
                        <a:pt x="569" y="564"/>
                        <a:pt x="569" y="545"/>
                      </a:cubicBezTo>
                      <a:lnTo>
                        <a:pt x="569" y="412"/>
                      </a:lnTo>
                      <a:close/>
                      <a:moveTo>
                        <a:pt x="569" y="765"/>
                      </a:moveTo>
                      <a:lnTo>
                        <a:pt x="569" y="755"/>
                      </a:lnTo>
                      <a:lnTo>
                        <a:pt x="569" y="671"/>
                      </a:lnTo>
                      <a:cubicBezTo>
                        <a:pt x="569" y="653"/>
                        <a:pt x="584" y="637"/>
                        <a:pt x="603" y="637"/>
                      </a:cubicBezTo>
                      <a:lnTo>
                        <a:pt x="828" y="637"/>
                      </a:lnTo>
                      <a:cubicBezTo>
                        <a:pt x="847" y="637"/>
                        <a:pt x="862" y="653"/>
                        <a:pt x="862" y="671"/>
                      </a:cubicBezTo>
                      <a:lnTo>
                        <a:pt x="862" y="755"/>
                      </a:lnTo>
                      <a:lnTo>
                        <a:pt x="862" y="765"/>
                      </a:lnTo>
                      <a:lnTo>
                        <a:pt x="862" y="899"/>
                      </a:lnTo>
                      <a:cubicBezTo>
                        <a:pt x="862" y="918"/>
                        <a:pt x="847" y="933"/>
                        <a:pt x="828" y="933"/>
                      </a:cubicBezTo>
                      <a:lnTo>
                        <a:pt x="603" y="933"/>
                      </a:lnTo>
                      <a:cubicBezTo>
                        <a:pt x="584" y="933"/>
                        <a:pt x="569" y="918"/>
                        <a:pt x="569" y="899"/>
                      </a:cubicBezTo>
                      <a:lnTo>
                        <a:pt x="569" y="765"/>
                      </a:lnTo>
                      <a:close/>
                      <a:moveTo>
                        <a:pt x="225" y="412"/>
                      </a:moveTo>
                      <a:lnTo>
                        <a:pt x="225" y="401"/>
                      </a:lnTo>
                      <a:lnTo>
                        <a:pt x="225" y="317"/>
                      </a:lnTo>
                      <a:cubicBezTo>
                        <a:pt x="225" y="299"/>
                        <a:pt x="241" y="283"/>
                        <a:pt x="259" y="283"/>
                      </a:cubicBezTo>
                      <a:lnTo>
                        <a:pt x="485" y="283"/>
                      </a:lnTo>
                      <a:cubicBezTo>
                        <a:pt x="503" y="283"/>
                        <a:pt x="519" y="299"/>
                        <a:pt x="519" y="317"/>
                      </a:cubicBezTo>
                      <a:lnTo>
                        <a:pt x="519" y="401"/>
                      </a:lnTo>
                      <a:lnTo>
                        <a:pt x="519" y="412"/>
                      </a:lnTo>
                      <a:lnTo>
                        <a:pt x="519" y="545"/>
                      </a:lnTo>
                      <a:cubicBezTo>
                        <a:pt x="519" y="564"/>
                        <a:pt x="503" y="579"/>
                        <a:pt x="485" y="579"/>
                      </a:cubicBezTo>
                      <a:lnTo>
                        <a:pt x="259" y="579"/>
                      </a:lnTo>
                      <a:cubicBezTo>
                        <a:pt x="241" y="579"/>
                        <a:pt x="225" y="564"/>
                        <a:pt x="225" y="545"/>
                      </a:cubicBezTo>
                      <a:lnTo>
                        <a:pt x="225" y="412"/>
                      </a:lnTo>
                      <a:close/>
                      <a:moveTo>
                        <a:pt x="225" y="765"/>
                      </a:moveTo>
                      <a:lnTo>
                        <a:pt x="225" y="755"/>
                      </a:lnTo>
                      <a:lnTo>
                        <a:pt x="225" y="671"/>
                      </a:lnTo>
                      <a:cubicBezTo>
                        <a:pt x="225" y="653"/>
                        <a:pt x="241" y="637"/>
                        <a:pt x="259" y="637"/>
                      </a:cubicBezTo>
                      <a:lnTo>
                        <a:pt x="485" y="637"/>
                      </a:lnTo>
                      <a:cubicBezTo>
                        <a:pt x="503" y="637"/>
                        <a:pt x="519" y="653"/>
                        <a:pt x="519" y="671"/>
                      </a:cubicBezTo>
                      <a:lnTo>
                        <a:pt x="519" y="755"/>
                      </a:lnTo>
                      <a:lnTo>
                        <a:pt x="519" y="765"/>
                      </a:lnTo>
                      <a:lnTo>
                        <a:pt x="519" y="899"/>
                      </a:lnTo>
                      <a:cubicBezTo>
                        <a:pt x="519" y="918"/>
                        <a:pt x="503" y="933"/>
                        <a:pt x="485" y="933"/>
                      </a:cubicBezTo>
                      <a:lnTo>
                        <a:pt x="259" y="933"/>
                      </a:lnTo>
                      <a:cubicBezTo>
                        <a:pt x="241" y="933"/>
                        <a:pt x="225" y="918"/>
                        <a:pt x="225" y="899"/>
                      </a:cubicBezTo>
                      <a:lnTo>
                        <a:pt x="225" y="765"/>
                      </a:lnTo>
                      <a:close/>
                      <a:moveTo>
                        <a:pt x="1158" y="1282"/>
                      </a:moveTo>
                      <a:lnTo>
                        <a:pt x="270" y="1282"/>
                      </a:lnTo>
                      <a:cubicBezTo>
                        <a:pt x="246" y="1282"/>
                        <a:pt x="225" y="1261"/>
                        <a:pt x="225" y="1237"/>
                      </a:cubicBezTo>
                      <a:lnTo>
                        <a:pt x="225" y="991"/>
                      </a:lnTo>
                      <a:lnTo>
                        <a:pt x="1203" y="991"/>
                      </a:lnTo>
                      <a:lnTo>
                        <a:pt x="1203" y="1237"/>
                      </a:lnTo>
                      <a:cubicBezTo>
                        <a:pt x="1203" y="1261"/>
                        <a:pt x="1182" y="1282"/>
                        <a:pt x="1158" y="1282"/>
                      </a:cubicBezTo>
                      <a:close/>
                      <a:moveTo>
                        <a:pt x="1203" y="755"/>
                      </a:moveTo>
                      <a:lnTo>
                        <a:pt x="1203" y="765"/>
                      </a:lnTo>
                      <a:lnTo>
                        <a:pt x="1203" y="899"/>
                      </a:lnTo>
                      <a:cubicBezTo>
                        <a:pt x="1203" y="918"/>
                        <a:pt x="1187" y="933"/>
                        <a:pt x="1169" y="933"/>
                      </a:cubicBezTo>
                      <a:lnTo>
                        <a:pt x="944" y="933"/>
                      </a:lnTo>
                      <a:cubicBezTo>
                        <a:pt x="925" y="933"/>
                        <a:pt x="909" y="918"/>
                        <a:pt x="909" y="899"/>
                      </a:cubicBezTo>
                      <a:lnTo>
                        <a:pt x="909" y="765"/>
                      </a:lnTo>
                      <a:lnTo>
                        <a:pt x="909" y="755"/>
                      </a:lnTo>
                      <a:lnTo>
                        <a:pt x="909" y="671"/>
                      </a:lnTo>
                      <a:cubicBezTo>
                        <a:pt x="909" y="653"/>
                        <a:pt x="925" y="637"/>
                        <a:pt x="944" y="637"/>
                      </a:cubicBezTo>
                      <a:lnTo>
                        <a:pt x="1169" y="637"/>
                      </a:lnTo>
                      <a:cubicBezTo>
                        <a:pt x="1187" y="637"/>
                        <a:pt x="1203" y="653"/>
                        <a:pt x="1203" y="671"/>
                      </a:cubicBezTo>
                      <a:lnTo>
                        <a:pt x="1203" y="755"/>
                      </a:lnTo>
                      <a:close/>
                      <a:moveTo>
                        <a:pt x="1203" y="401"/>
                      </a:moveTo>
                      <a:lnTo>
                        <a:pt x="1203" y="412"/>
                      </a:lnTo>
                      <a:lnTo>
                        <a:pt x="1203" y="545"/>
                      </a:lnTo>
                      <a:cubicBezTo>
                        <a:pt x="1203" y="564"/>
                        <a:pt x="1187" y="579"/>
                        <a:pt x="1169" y="579"/>
                      </a:cubicBezTo>
                      <a:lnTo>
                        <a:pt x="944" y="579"/>
                      </a:lnTo>
                      <a:cubicBezTo>
                        <a:pt x="925" y="579"/>
                        <a:pt x="909" y="564"/>
                        <a:pt x="909" y="545"/>
                      </a:cubicBezTo>
                      <a:lnTo>
                        <a:pt x="909" y="412"/>
                      </a:lnTo>
                      <a:lnTo>
                        <a:pt x="909" y="401"/>
                      </a:lnTo>
                      <a:lnTo>
                        <a:pt x="909" y="317"/>
                      </a:lnTo>
                      <a:cubicBezTo>
                        <a:pt x="909" y="299"/>
                        <a:pt x="925" y="283"/>
                        <a:pt x="944" y="283"/>
                      </a:cubicBezTo>
                      <a:lnTo>
                        <a:pt x="1169" y="283"/>
                      </a:lnTo>
                      <a:cubicBezTo>
                        <a:pt x="1187" y="283"/>
                        <a:pt x="1203" y="299"/>
                        <a:pt x="1203" y="317"/>
                      </a:cubicBezTo>
                      <a:lnTo>
                        <a:pt x="1203" y="40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01" name="Rectangle 100">
              <a:extLst>
                <a:ext uri="{FF2B5EF4-FFF2-40B4-BE49-F238E27FC236}">
                  <a16:creationId xmlns:a16="http://schemas.microsoft.com/office/drawing/2014/main" xmlns="" id="{393E5793-E38F-C745-8282-F045F5D9A39E}"/>
                </a:ext>
              </a:extLst>
            </p:cNvPr>
            <p:cNvSpPr/>
            <p:nvPr/>
          </p:nvSpPr>
          <p:spPr>
            <a:xfrm>
              <a:off x="1247751" y="2034515"/>
              <a:ext cx="1363376" cy="309889"/>
            </a:xfrm>
            <a:prstGeom prst="rect">
              <a:avLst/>
            </a:prstGeom>
          </p:spPr>
          <p:txBody>
            <a:bodyPr wrap="square">
              <a:spAutoFit/>
            </a:bodyPr>
            <a:lstStyle/>
            <a:p>
              <a:pPr algn="ctr"/>
              <a:r>
                <a:rPr lang="en-US" sz="800" b="1">
                  <a:latin typeface="Arial" charset="0"/>
                  <a:ea typeface="Arial" charset="0"/>
                  <a:cs typeface="Arial" charset="0"/>
                </a:rPr>
                <a:t>Virtual Machine</a:t>
              </a:r>
              <a:endParaRPr lang="en-US" sz="800" b="1" dirty="0">
                <a:latin typeface="Arial" charset="0"/>
                <a:ea typeface="Arial" charset="0"/>
                <a:cs typeface="Arial" charset="0"/>
              </a:endParaRPr>
            </a:p>
          </p:txBody>
        </p:sp>
      </p:grpSp>
      <p:grpSp>
        <p:nvGrpSpPr>
          <p:cNvPr id="106" name="Group 105">
            <a:extLst>
              <a:ext uri="{FF2B5EF4-FFF2-40B4-BE49-F238E27FC236}">
                <a16:creationId xmlns:a16="http://schemas.microsoft.com/office/drawing/2014/main" xmlns="" id="{C49A9F12-CEF4-4E49-828A-F1652EF018A8}"/>
              </a:ext>
            </a:extLst>
          </p:cNvPr>
          <p:cNvGrpSpPr/>
          <p:nvPr/>
        </p:nvGrpSpPr>
        <p:grpSpPr>
          <a:xfrm>
            <a:off x="6407152" y="4186912"/>
            <a:ext cx="805942" cy="914361"/>
            <a:chOff x="3598123" y="1458708"/>
            <a:chExt cx="805942" cy="914361"/>
          </a:xfrm>
        </p:grpSpPr>
        <p:grpSp>
          <p:nvGrpSpPr>
            <p:cNvPr id="107" name="Group 106">
              <a:extLst>
                <a:ext uri="{FF2B5EF4-FFF2-40B4-BE49-F238E27FC236}">
                  <a16:creationId xmlns:a16="http://schemas.microsoft.com/office/drawing/2014/main" xmlns="" id="{AC25F2D9-5035-2744-A339-293F280D6EE8}"/>
                </a:ext>
              </a:extLst>
            </p:cNvPr>
            <p:cNvGrpSpPr/>
            <p:nvPr/>
          </p:nvGrpSpPr>
          <p:grpSpPr>
            <a:xfrm>
              <a:off x="3716745" y="1458708"/>
              <a:ext cx="582945" cy="635162"/>
              <a:chOff x="3716745" y="1758788"/>
              <a:chExt cx="582945" cy="635162"/>
            </a:xfrm>
          </p:grpSpPr>
          <p:sp>
            <p:nvSpPr>
              <p:cNvPr id="109" name="Rectangle 108">
                <a:extLst>
                  <a:ext uri="{FF2B5EF4-FFF2-40B4-BE49-F238E27FC236}">
                    <a16:creationId xmlns:a16="http://schemas.microsoft.com/office/drawing/2014/main" xmlns="" id="{A3FD4D31-A6E3-8145-99F6-F571BBF2CB74}"/>
                  </a:ext>
                </a:extLst>
              </p:cNvPr>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10" name="Group 109">
                <a:extLst>
                  <a:ext uri="{FF2B5EF4-FFF2-40B4-BE49-F238E27FC236}">
                    <a16:creationId xmlns:a16="http://schemas.microsoft.com/office/drawing/2014/main" xmlns="" id="{23424E2A-6355-E74D-9049-730E49BC22AF}"/>
                  </a:ext>
                </a:extLst>
              </p:cNvPr>
              <p:cNvGrpSpPr/>
              <p:nvPr/>
            </p:nvGrpSpPr>
            <p:grpSpPr>
              <a:xfrm>
                <a:off x="3795657" y="1844483"/>
                <a:ext cx="425120" cy="464483"/>
                <a:chOff x="5838825" y="2987675"/>
                <a:chExt cx="514350" cy="561975"/>
              </a:xfrm>
              <a:solidFill>
                <a:schemeClr val="tx1"/>
              </a:solidFill>
            </p:grpSpPr>
            <p:sp>
              <p:nvSpPr>
                <p:cNvPr id="111" name="Freeform 39">
                  <a:extLst>
                    <a:ext uri="{FF2B5EF4-FFF2-40B4-BE49-F238E27FC236}">
                      <a16:creationId xmlns:a16="http://schemas.microsoft.com/office/drawing/2014/main" xmlns="" id="{303AE590-D5E2-624C-A94D-5F89C80B413D}"/>
                    </a:ext>
                  </a:extLst>
                </p:cNvPr>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40">
                  <a:extLst>
                    <a:ext uri="{FF2B5EF4-FFF2-40B4-BE49-F238E27FC236}">
                      <a16:creationId xmlns:a16="http://schemas.microsoft.com/office/drawing/2014/main" xmlns="" id="{7DEDC1AB-692E-1743-B99B-E4D5C7BDD322}"/>
                    </a:ext>
                  </a:extLst>
                </p:cNvPr>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08" name="Rectangle 107">
              <a:extLst>
                <a:ext uri="{FF2B5EF4-FFF2-40B4-BE49-F238E27FC236}">
                  <a16:creationId xmlns:a16="http://schemas.microsoft.com/office/drawing/2014/main" xmlns="" id="{EE993D1A-8F3D-2E41-8E6B-1EC082846D5D}"/>
                </a:ext>
              </a:extLst>
            </p:cNvPr>
            <p:cNvSpPr/>
            <p:nvPr/>
          </p:nvSpPr>
          <p:spPr>
            <a:xfrm>
              <a:off x="3598123" y="2034515"/>
              <a:ext cx="805942" cy="338554"/>
            </a:xfrm>
            <a:prstGeom prst="rect">
              <a:avLst/>
            </a:prstGeom>
          </p:spPr>
          <p:txBody>
            <a:bodyPr wrap="square">
              <a:spAutoFit/>
            </a:bodyPr>
            <a:lstStyle/>
            <a:p>
              <a:pPr algn="ctr"/>
              <a:r>
                <a:rPr lang="en-US" sz="800" b="1">
                  <a:latin typeface="Arial" charset="0"/>
                  <a:ea typeface="Arial" charset="0"/>
                  <a:cs typeface="Arial" charset="0"/>
                </a:rPr>
                <a:t>Database System</a:t>
              </a:r>
              <a:endParaRPr lang="en-US" sz="800" b="1" dirty="0">
                <a:latin typeface="Arial" charset="0"/>
                <a:ea typeface="Arial" charset="0"/>
                <a:cs typeface="Arial" charset="0"/>
              </a:endParaRPr>
            </a:p>
          </p:txBody>
        </p:sp>
      </p:grpSp>
      <p:grpSp>
        <p:nvGrpSpPr>
          <p:cNvPr id="113" name="Group 112">
            <a:extLst>
              <a:ext uri="{FF2B5EF4-FFF2-40B4-BE49-F238E27FC236}">
                <a16:creationId xmlns:a16="http://schemas.microsoft.com/office/drawing/2014/main" xmlns="" id="{6F127078-46D8-7A41-8DBD-BEBA9FA32FB3}"/>
              </a:ext>
            </a:extLst>
          </p:cNvPr>
          <p:cNvGrpSpPr/>
          <p:nvPr/>
        </p:nvGrpSpPr>
        <p:grpSpPr>
          <a:xfrm>
            <a:off x="9105571" y="2413032"/>
            <a:ext cx="805942" cy="858568"/>
            <a:chOff x="5786699" y="1481549"/>
            <a:chExt cx="805942" cy="858568"/>
          </a:xfrm>
        </p:grpSpPr>
        <p:grpSp>
          <p:nvGrpSpPr>
            <p:cNvPr id="114" name="Group 113">
              <a:extLst>
                <a:ext uri="{FF2B5EF4-FFF2-40B4-BE49-F238E27FC236}">
                  <a16:creationId xmlns:a16="http://schemas.microsoft.com/office/drawing/2014/main" xmlns="" id="{A2811B7E-A0A2-4B43-98C0-0A9792627011}"/>
                </a:ext>
              </a:extLst>
            </p:cNvPr>
            <p:cNvGrpSpPr/>
            <p:nvPr/>
          </p:nvGrpSpPr>
          <p:grpSpPr>
            <a:xfrm>
              <a:off x="5830775" y="1481549"/>
              <a:ext cx="724280" cy="543828"/>
              <a:chOff x="5830775" y="1771488"/>
              <a:chExt cx="724280" cy="543828"/>
            </a:xfrm>
          </p:grpSpPr>
          <p:sp>
            <p:nvSpPr>
              <p:cNvPr id="116" name="Rectangle 115">
                <a:extLst>
                  <a:ext uri="{FF2B5EF4-FFF2-40B4-BE49-F238E27FC236}">
                    <a16:creationId xmlns:a16="http://schemas.microsoft.com/office/drawing/2014/main" xmlns="" id="{E423C8A7-9225-8E4A-BDE5-667CC1A020BB}"/>
                  </a:ext>
                </a:extLst>
              </p:cNvPr>
              <p:cNvSpPr/>
              <p:nvPr/>
            </p:nvSpPr>
            <p:spPr>
              <a:xfrm>
                <a:off x="5830775"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17" name="Group 116">
                <a:extLst>
                  <a:ext uri="{FF2B5EF4-FFF2-40B4-BE49-F238E27FC236}">
                    <a16:creationId xmlns:a16="http://schemas.microsoft.com/office/drawing/2014/main" xmlns="" id="{659C7E93-C46B-0A46-B4BB-BB0A47D11DF6}"/>
                  </a:ext>
                </a:extLst>
              </p:cNvPr>
              <p:cNvGrpSpPr/>
              <p:nvPr/>
            </p:nvGrpSpPr>
            <p:grpSpPr>
              <a:xfrm>
                <a:off x="5871029" y="1866789"/>
                <a:ext cx="640304" cy="398878"/>
                <a:chOff x="2498725" y="4094163"/>
                <a:chExt cx="774700" cy="482600"/>
              </a:xfrm>
            </p:grpSpPr>
            <p:sp>
              <p:nvSpPr>
                <p:cNvPr id="118" name="Freeform 2">
                  <a:extLst>
                    <a:ext uri="{FF2B5EF4-FFF2-40B4-BE49-F238E27FC236}">
                      <a16:creationId xmlns:a16="http://schemas.microsoft.com/office/drawing/2014/main" xmlns="" id="{4F4385FE-A284-E849-A5D5-4286ABB237A4}"/>
                    </a:ext>
                  </a:extLst>
                </p:cNvPr>
                <p:cNvSpPr>
                  <a:spLocks noChangeArrowheads="1"/>
                </p:cNvSpPr>
                <p:nvPr/>
              </p:nvSpPr>
              <p:spPr bwMode="auto">
                <a:xfrm>
                  <a:off x="2770188" y="4516438"/>
                  <a:ext cx="60325" cy="60325"/>
                </a:xfrm>
                <a:custGeom>
                  <a:avLst/>
                  <a:gdLst>
                    <a:gd name="T0" fmla="*/ 168 w 169"/>
                    <a:gd name="T1" fmla="*/ 84 h 169"/>
                    <a:gd name="T2" fmla="*/ 157 w 169"/>
                    <a:gd name="T3" fmla="*/ 126 h 169"/>
                    <a:gd name="T4" fmla="*/ 126 w 169"/>
                    <a:gd name="T5" fmla="*/ 156 h 169"/>
                    <a:gd name="T6" fmla="*/ 84 w 169"/>
                    <a:gd name="T7" fmla="*/ 168 h 169"/>
                    <a:gd name="T8" fmla="*/ 42 w 169"/>
                    <a:gd name="T9" fmla="*/ 156 h 169"/>
                    <a:gd name="T10" fmla="*/ 11 w 169"/>
                    <a:gd name="T11" fmla="*/ 126 h 169"/>
                    <a:gd name="T12" fmla="*/ 0 w 169"/>
                    <a:gd name="T13" fmla="*/ 84 h 169"/>
                    <a:gd name="T14" fmla="*/ 11 w 169"/>
                    <a:gd name="T15" fmla="*/ 42 h 169"/>
                    <a:gd name="T16" fmla="*/ 42 w 169"/>
                    <a:gd name="T17" fmla="*/ 11 h 169"/>
                    <a:gd name="T18" fmla="*/ 84 w 169"/>
                    <a:gd name="T19" fmla="*/ 0 h 169"/>
                    <a:gd name="T20" fmla="*/ 126 w 169"/>
                    <a:gd name="T21" fmla="*/ 11 h 169"/>
                    <a:gd name="T22" fmla="*/ 157 w 169"/>
                    <a:gd name="T23" fmla="*/ 42 h 169"/>
                    <a:gd name="T24" fmla="*/ 168 w 169"/>
                    <a:gd name="T2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168" y="84"/>
                      </a:moveTo>
                      <a:cubicBezTo>
                        <a:pt x="168" y="99"/>
                        <a:pt x="164" y="113"/>
                        <a:pt x="157" y="126"/>
                      </a:cubicBezTo>
                      <a:cubicBezTo>
                        <a:pt x="149" y="140"/>
                        <a:pt x="139" y="149"/>
                        <a:pt x="126" y="156"/>
                      </a:cubicBezTo>
                      <a:cubicBezTo>
                        <a:pt x="113" y="164"/>
                        <a:pt x="99" y="168"/>
                        <a:pt x="84" y="168"/>
                      </a:cubicBezTo>
                      <a:cubicBezTo>
                        <a:pt x="69" y="168"/>
                        <a:pt x="55" y="164"/>
                        <a:pt x="42" y="156"/>
                      </a:cubicBezTo>
                      <a:cubicBezTo>
                        <a:pt x="29" y="149"/>
                        <a:pt x="18" y="140"/>
                        <a:pt x="11" y="126"/>
                      </a:cubicBezTo>
                      <a:cubicBezTo>
                        <a:pt x="3" y="113"/>
                        <a:pt x="0" y="100"/>
                        <a:pt x="0" y="84"/>
                      </a:cubicBezTo>
                      <a:cubicBezTo>
                        <a:pt x="0" y="69"/>
                        <a:pt x="3" y="55"/>
                        <a:pt x="11" y="42"/>
                      </a:cubicBezTo>
                      <a:cubicBezTo>
                        <a:pt x="18" y="29"/>
                        <a:pt x="29" y="19"/>
                        <a:pt x="42" y="11"/>
                      </a:cubicBezTo>
                      <a:cubicBezTo>
                        <a:pt x="55" y="3"/>
                        <a:pt x="69" y="0"/>
                        <a:pt x="84" y="0"/>
                      </a:cubicBezTo>
                      <a:cubicBezTo>
                        <a:pt x="99" y="0"/>
                        <a:pt x="113" y="3"/>
                        <a:pt x="126" y="11"/>
                      </a:cubicBezTo>
                      <a:cubicBezTo>
                        <a:pt x="139" y="19"/>
                        <a:pt x="149" y="29"/>
                        <a:pt x="157" y="42"/>
                      </a:cubicBezTo>
                      <a:cubicBezTo>
                        <a:pt x="164" y="55"/>
                        <a:pt x="168" y="68"/>
                        <a:pt x="168" y="84"/>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3">
                  <a:extLst>
                    <a:ext uri="{FF2B5EF4-FFF2-40B4-BE49-F238E27FC236}">
                      <a16:creationId xmlns:a16="http://schemas.microsoft.com/office/drawing/2014/main" xmlns="" id="{679EDEC5-8D54-7F4F-8860-19BDFF8A50B6}"/>
                    </a:ext>
                  </a:extLst>
                </p:cNvPr>
                <p:cNvSpPr>
                  <a:spLocks noChangeArrowheads="1"/>
                </p:cNvSpPr>
                <p:nvPr/>
              </p:nvSpPr>
              <p:spPr bwMode="auto">
                <a:xfrm>
                  <a:off x="2854325"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28" y="0"/>
                        <a:pt x="84" y="0"/>
                      </a:cubicBezTo>
                      <a:close/>
                      <a:moveTo>
                        <a:pt x="84" y="134"/>
                      </a:moveTo>
                      <a:cubicBezTo>
                        <a:pt x="55" y="134"/>
                        <a:pt x="34" y="110"/>
                        <a:pt x="34" y="84"/>
                      </a:cubicBezTo>
                      <a:cubicBezTo>
                        <a:pt x="34" y="55"/>
                        <a:pt x="58" y="34"/>
                        <a:pt x="84" y="34"/>
                      </a:cubicBezTo>
                      <a:cubicBezTo>
                        <a:pt x="113" y="34"/>
                        <a:pt x="134" y="58"/>
                        <a:pt x="134" y="84"/>
                      </a:cubicBezTo>
                      <a:cubicBezTo>
                        <a:pt x="134" y="110"/>
                        <a:pt x="110" y="134"/>
                        <a:pt x="84" y="134"/>
                      </a:cubicBez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4">
                  <a:extLst>
                    <a:ext uri="{FF2B5EF4-FFF2-40B4-BE49-F238E27FC236}">
                      <a16:creationId xmlns:a16="http://schemas.microsoft.com/office/drawing/2014/main" xmlns="" id="{A3AD7639-CEC5-554D-8B90-D3EF230B7C2D}"/>
                    </a:ext>
                  </a:extLst>
                </p:cNvPr>
                <p:cNvSpPr>
                  <a:spLocks noChangeArrowheads="1"/>
                </p:cNvSpPr>
                <p:nvPr/>
              </p:nvSpPr>
              <p:spPr bwMode="auto">
                <a:xfrm>
                  <a:off x="2938463" y="4516438"/>
                  <a:ext cx="60325" cy="60325"/>
                </a:xfrm>
                <a:custGeom>
                  <a:avLst/>
                  <a:gdLst>
                    <a:gd name="T0" fmla="*/ 84 w 169"/>
                    <a:gd name="T1" fmla="*/ 0 h 169"/>
                    <a:gd name="T2" fmla="*/ 0 w 169"/>
                    <a:gd name="T3" fmla="*/ 84 h 169"/>
                    <a:gd name="T4" fmla="*/ 84 w 169"/>
                    <a:gd name="T5" fmla="*/ 168 h 169"/>
                    <a:gd name="T6" fmla="*/ 168 w 169"/>
                    <a:gd name="T7" fmla="*/ 84 h 169"/>
                    <a:gd name="T8" fmla="*/ 84 w 169"/>
                    <a:gd name="T9" fmla="*/ 0 h 169"/>
                    <a:gd name="T10" fmla="*/ 84 w 169"/>
                    <a:gd name="T11" fmla="*/ 134 h 169"/>
                    <a:gd name="T12" fmla="*/ 34 w 169"/>
                    <a:gd name="T13" fmla="*/ 84 h 169"/>
                    <a:gd name="T14" fmla="*/ 84 w 169"/>
                    <a:gd name="T15" fmla="*/ 34 h 169"/>
                    <a:gd name="T16" fmla="*/ 134 w 169"/>
                    <a:gd name="T17" fmla="*/ 84 h 169"/>
                    <a:gd name="T18" fmla="*/ 84 w 169"/>
                    <a:gd name="T19" fmla="*/ 1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34"/>
                      </a:moveTo>
                      <a:cubicBezTo>
                        <a:pt x="55" y="134"/>
                        <a:pt x="34" y="110"/>
                        <a:pt x="34" y="84"/>
                      </a:cubicBezTo>
                      <a:cubicBezTo>
                        <a:pt x="34" y="55"/>
                        <a:pt x="58" y="34"/>
                        <a:pt x="84" y="34"/>
                      </a:cubicBezTo>
                      <a:cubicBezTo>
                        <a:pt x="110" y="34"/>
                        <a:pt x="134" y="58"/>
                        <a:pt x="134" y="84"/>
                      </a:cubicBezTo>
                      <a:cubicBezTo>
                        <a:pt x="134" y="110"/>
                        <a:pt x="113" y="134"/>
                        <a:pt x="84" y="134"/>
                      </a:cubicBez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5">
                  <a:extLst>
                    <a:ext uri="{FF2B5EF4-FFF2-40B4-BE49-F238E27FC236}">
                      <a16:creationId xmlns:a16="http://schemas.microsoft.com/office/drawing/2014/main" xmlns="" id="{4BEA68DD-134C-D14E-BA47-9FE48260ACAB}"/>
                    </a:ext>
                  </a:extLst>
                </p:cNvPr>
                <p:cNvSpPr>
                  <a:spLocks noChangeArrowheads="1"/>
                </p:cNvSpPr>
                <p:nvPr/>
              </p:nvSpPr>
              <p:spPr bwMode="auto">
                <a:xfrm>
                  <a:off x="3198813" y="4235450"/>
                  <a:ext cx="74612" cy="112713"/>
                </a:xfrm>
                <a:custGeom>
                  <a:avLst/>
                  <a:gdLst>
                    <a:gd name="T0" fmla="*/ 158 w 206"/>
                    <a:gd name="T1" fmla="*/ 110 h 314"/>
                    <a:gd name="T2" fmla="*/ 55 w 206"/>
                    <a:gd name="T3" fmla="*/ 8 h 314"/>
                    <a:gd name="T4" fmla="*/ 24 w 206"/>
                    <a:gd name="T5" fmla="*/ 8 h 314"/>
                    <a:gd name="T6" fmla="*/ 8 w 206"/>
                    <a:gd name="T7" fmla="*/ 23 h 314"/>
                    <a:gd name="T8" fmla="*/ 8 w 206"/>
                    <a:gd name="T9" fmla="*/ 55 h 314"/>
                    <a:gd name="T10" fmla="*/ 110 w 206"/>
                    <a:gd name="T11" fmla="*/ 157 h 314"/>
                    <a:gd name="T12" fmla="*/ 8 w 206"/>
                    <a:gd name="T13" fmla="*/ 259 h 314"/>
                    <a:gd name="T14" fmla="*/ 8 w 206"/>
                    <a:gd name="T15" fmla="*/ 290 h 314"/>
                    <a:gd name="T16" fmla="*/ 24 w 206"/>
                    <a:gd name="T17" fmla="*/ 305 h 314"/>
                    <a:gd name="T18" fmla="*/ 55 w 206"/>
                    <a:gd name="T19" fmla="*/ 305 h 314"/>
                    <a:gd name="T20" fmla="*/ 158 w 206"/>
                    <a:gd name="T21" fmla="*/ 204 h 314"/>
                    <a:gd name="T22" fmla="*/ 205 w 206"/>
                    <a:gd name="T23" fmla="*/ 157 h 314"/>
                    <a:gd name="T24" fmla="*/ 158 w 206"/>
                    <a:gd name="T25"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58" y="110"/>
                      </a:moveTo>
                      <a:lnTo>
                        <a:pt x="55" y="8"/>
                      </a:lnTo>
                      <a:cubicBezTo>
                        <a:pt x="47" y="0"/>
                        <a:pt x="32" y="0"/>
                        <a:pt x="24" y="8"/>
                      </a:cubicBezTo>
                      <a:lnTo>
                        <a:pt x="8" y="23"/>
                      </a:lnTo>
                      <a:cubicBezTo>
                        <a:pt x="0" y="31"/>
                        <a:pt x="0" y="47"/>
                        <a:pt x="8" y="55"/>
                      </a:cubicBezTo>
                      <a:lnTo>
                        <a:pt x="110" y="157"/>
                      </a:lnTo>
                      <a:lnTo>
                        <a:pt x="8" y="259"/>
                      </a:lnTo>
                      <a:cubicBezTo>
                        <a:pt x="0" y="266"/>
                        <a:pt x="0" y="282"/>
                        <a:pt x="8" y="290"/>
                      </a:cubicBezTo>
                      <a:lnTo>
                        <a:pt x="24" y="305"/>
                      </a:lnTo>
                      <a:cubicBezTo>
                        <a:pt x="32" y="313"/>
                        <a:pt x="47" y="313"/>
                        <a:pt x="55" y="305"/>
                      </a:cubicBezTo>
                      <a:lnTo>
                        <a:pt x="158" y="204"/>
                      </a:lnTo>
                      <a:lnTo>
                        <a:pt x="205" y="157"/>
                      </a:lnTo>
                      <a:lnTo>
                        <a:pt x="158" y="110"/>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6">
                  <a:extLst>
                    <a:ext uri="{FF2B5EF4-FFF2-40B4-BE49-F238E27FC236}">
                      <a16:creationId xmlns:a16="http://schemas.microsoft.com/office/drawing/2014/main" xmlns="" id="{12C0A18F-4674-7146-AB29-54619BAABF37}"/>
                    </a:ext>
                  </a:extLst>
                </p:cNvPr>
                <p:cNvSpPr>
                  <a:spLocks noChangeArrowheads="1"/>
                </p:cNvSpPr>
                <p:nvPr/>
              </p:nvSpPr>
              <p:spPr bwMode="auto">
                <a:xfrm>
                  <a:off x="2498725" y="4235450"/>
                  <a:ext cx="74613" cy="112713"/>
                </a:xfrm>
                <a:custGeom>
                  <a:avLst/>
                  <a:gdLst>
                    <a:gd name="T0" fmla="*/ 197 w 206"/>
                    <a:gd name="T1" fmla="*/ 23 h 314"/>
                    <a:gd name="T2" fmla="*/ 181 w 206"/>
                    <a:gd name="T3" fmla="*/ 8 h 314"/>
                    <a:gd name="T4" fmla="*/ 149 w 206"/>
                    <a:gd name="T5" fmla="*/ 8 h 314"/>
                    <a:gd name="T6" fmla="*/ 47 w 206"/>
                    <a:gd name="T7" fmla="*/ 110 h 314"/>
                    <a:gd name="T8" fmla="*/ 0 w 206"/>
                    <a:gd name="T9" fmla="*/ 157 h 314"/>
                    <a:gd name="T10" fmla="*/ 47 w 206"/>
                    <a:gd name="T11" fmla="*/ 204 h 314"/>
                    <a:gd name="T12" fmla="*/ 149 w 206"/>
                    <a:gd name="T13" fmla="*/ 305 h 314"/>
                    <a:gd name="T14" fmla="*/ 181 w 206"/>
                    <a:gd name="T15" fmla="*/ 305 h 314"/>
                    <a:gd name="T16" fmla="*/ 197 w 206"/>
                    <a:gd name="T17" fmla="*/ 290 h 314"/>
                    <a:gd name="T18" fmla="*/ 197 w 206"/>
                    <a:gd name="T19" fmla="*/ 259 h 314"/>
                    <a:gd name="T20" fmla="*/ 94 w 206"/>
                    <a:gd name="T21" fmla="*/ 157 h 314"/>
                    <a:gd name="T22" fmla="*/ 197 w 206"/>
                    <a:gd name="T23" fmla="*/ 55 h 314"/>
                    <a:gd name="T24" fmla="*/ 197 w 206"/>
                    <a:gd name="T25" fmla="*/ 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14">
                      <a:moveTo>
                        <a:pt x="197" y="23"/>
                      </a:moveTo>
                      <a:lnTo>
                        <a:pt x="181" y="8"/>
                      </a:lnTo>
                      <a:cubicBezTo>
                        <a:pt x="173" y="0"/>
                        <a:pt x="157" y="0"/>
                        <a:pt x="149" y="8"/>
                      </a:cubicBezTo>
                      <a:lnTo>
                        <a:pt x="47" y="110"/>
                      </a:lnTo>
                      <a:lnTo>
                        <a:pt x="0" y="157"/>
                      </a:lnTo>
                      <a:lnTo>
                        <a:pt x="47" y="204"/>
                      </a:lnTo>
                      <a:lnTo>
                        <a:pt x="149" y="305"/>
                      </a:lnTo>
                      <a:cubicBezTo>
                        <a:pt x="157" y="313"/>
                        <a:pt x="173" y="313"/>
                        <a:pt x="181" y="305"/>
                      </a:cubicBezTo>
                      <a:lnTo>
                        <a:pt x="197" y="290"/>
                      </a:lnTo>
                      <a:cubicBezTo>
                        <a:pt x="205" y="282"/>
                        <a:pt x="205" y="266"/>
                        <a:pt x="197" y="259"/>
                      </a:cubicBezTo>
                      <a:lnTo>
                        <a:pt x="94" y="157"/>
                      </a:lnTo>
                      <a:lnTo>
                        <a:pt x="197" y="55"/>
                      </a:lnTo>
                      <a:cubicBezTo>
                        <a:pt x="205" y="47"/>
                        <a:pt x="205" y="31"/>
                        <a:pt x="197" y="23"/>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7">
                  <a:extLst>
                    <a:ext uri="{FF2B5EF4-FFF2-40B4-BE49-F238E27FC236}">
                      <a16:creationId xmlns:a16="http://schemas.microsoft.com/office/drawing/2014/main" xmlns="" id="{429229C2-82E7-AD4B-B68F-13EEF5C13B3C}"/>
                    </a:ext>
                  </a:extLst>
                </p:cNvPr>
                <p:cNvSpPr>
                  <a:spLocks noChangeArrowheads="1"/>
                </p:cNvSpPr>
                <p:nvPr/>
              </p:nvSpPr>
              <p:spPr bwMode="auto">
                <a:xfrm>
                  <a:off x="2593975" y="4094163"/>
                  <a:ext cx="581025" cy="398462"/>
                </a:xfrm>
                <a:custGeom>
                  <a:avLst/>
                  <a:gdLst>
                    <a:gd name="T0" fmla="*/ 45 w 1614"/>
                    <a:gd name="T1" fmla="*/ 0 h 1109"/>
                    <a:gd name="T2" fmla="*/ 0 w 1614"/>
                    <a:gd name="T3" fmla="*/ 1063 h 1109"/>
                    <a:gd name="T4" fmla="*/ 1568 w 1614"/>
                    <a:gd name="T5" fmla="*/ 1108 h 1109"/>
                    <a:gd name="T6" fmla="*/ 1613 w 1614"/>
                    <a:gd name="T7" fmla="*/ 44 h 1109"/>
                    <a:gd name="T8" fmla="*/ 1020 w 1614"/>
                    <a:gd name="T9" fmla="*/ 241 h 1109"/>
                    <a:gd name="T10" fmla="*/ 1099 w 1614"/>
                    <a:gd name="T11" fmla="*/ 320 h 1109"/>
                    <a:gd name="T12" fmla="*/ 1020 w 1614"/>
                    <a:gd name="T13" fmla="*/ 241 h 1109"/>
                    <a:gd name="T14" fmla="*/ 638 w 1614"/>
                    <a:gd name="T15" fmla="*/ 728 h 1109"/>
                    <a:gd name="T16" fmla="*/ 396 w 1614"/>
                    <a:gd name="T17" fmla="*/ 728 h 1109"/>
                    <a:gd name="T18" fmla="*/ 163 w 1614"/>
                    <a:gd name="T19" fmla="*/ 840 h 1109"/>
                    <a:gd name="T20" fmla="*/ 887 w 1614"/>
                    <a:gd name="T21" fmla="*/ 155 h 1109"/>
                    <a:gd name="T22" fmla="*/ 845 w 1614"/>
                    <a:gd name="T23" fmla="*/ 825 h 1109"/>
                    <a:gd name="T24" fmla="*/ 1099 w 1614"/>
                    <a:gd name="T25" fmla="*/ 516 h 1109"/>
                    <a:gd name="T26" fmla="*/ 1018 w 1614"/>
                    <a:gd name="T27" fmla="*/ 595 h 1109"/>
                    <a:gd name="T28" fmla="*/ 1102 w 1614"/>
                    <a:gd name="T29" fmla="*/ 869 h 1109"/>
                    <a:gd name="T30" fmla="*/ 1020 w 1614"/>
                    <a:gd name="T31" fmla="*/ 791 h 1109"/>
                    <a:gd name="T32" fmla="*/ 1102 w 1614"/>
                    <a:gd name="T33" fmla="*/ 869 h 1109"/>
                    <a:gd name="T34" fmla="*/ 1316 w 1614"/>
                    <a:gd name="T35" fmla="*/ 906 h 1109"/>
                    <a:gd name="T36" fmla="*/ 1235 w 1614"/>
                    <a:gd name="T37" fmla="*/ 791 h 1109"/>
                    <a:gd name="T38" fmla="*/ 1316 w 1614"/>
                    <a:gd name="T39" fmla="*/ 838 h 1109"/>
                    <a:gd name="T40" fmla="*/ 1442 w 1614"/>
                    <a:gd name="T41" fmla="*/ 746 h 1109"/>
                    <a:gd name="T42" fmla="*/ 1251 w 1614"/>
                    <a:gd name="T43" fmla="*/ 493 h 1109"/>
                    <a:gd name="T44" fmla="*/ 1285 w 1614"/>
                    <a:gd name="T45" fmla="*/ 459 h 1109"/>
                    <a:gd name="T46" fmla="*/ 1385 w 1614"/>
                    <a:gd name="T47" fmla="*/ 459 h 1109"/>
                    <a:gd name="T48" fmla="*/ 1419 w 1614"/>
                    <a:gd name="T49" fmla="*/ 493 h 1109"/>
                    <a:gd name="T50" fmla="*/ 1419 w 1614"/>
                    <a:gd name="T51" fmla="*/ 592 h 1109"/>
                    <a:gd name="T52" fmla="*/ 1403 w 1614"/>
                    <a:gd name="T53" fmla="*/ 634 h 1109"/>
                    <a:gd name="T54" fmla="*/ 1337 w 1614"/>
                    <a:gd name="T55" fmla="*/ 577 h 1109"/>
                    <a:gd name="T56" fmla="*/ 1272 w 1614"/>
                    <a:gd name="T57" fmla="*/ 634 h 1109"/>
                    <a:gd name="T58" fmla="*/ 1256 w 1614"/>
                    <a:gd name="T59" fmla="*/ 592 h 1109"/>
                    <a:gd name="T60" fmla="*/ 1251 w 1614"/>
                    <a:gd name="T61" fmla="*/ 493 h 1109"/>
                    <a:gd name="T62" fmla="*/ 1316 w 1614"/>
                    <a:gd name="T63" fmla="*/ 354 h 1109"/>
                    <a:gd name="T64" fmla="*/ 1235 w 1614"/>
                    <a:gd name="T65" fmla="*/ 238 h 1109"/>
                    <a:gd name="T66" fmla="*/ 1316 w 1614"/>
                    <a:gd name="T67" fmla="*/ 286 h 1109"/>
                    <a:gd name="T68" fmla="*/ 1442 w 1614"/>
                    <a:gd name="T69" fmla="*/ 19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109">
                      <a:moveTo>
                        <a:pt x="1568" y="0"/>
                      </a:moveTo>
                      <a:lnTo>
                        <a:pt x="45" y="0"/>
                      </a:lnTo>
                      <a:cubicBezTo>
                        <a:pt x="21" y="0"/>
                        <a:pt x="0" y="21"/>
                        <a:pt x="0" y="44"/>
                      </a:cubicBezTo>
                      <a:lnTo>
                        <a:pt x="0" y="1063"/>
                      </a:lnTo>
                      <a:cubicBezTo>
                        <a:pt x="0" y="1087"/>
                        <a:pt x="21" y="1108"/>
                        <a:pt x="45" y="1108"/>
                      </a:cubicBezTo>
                      <a:lnTo>
                        <a:pt x="1568" y="1108"/>
                      </a:lnTo>
                      <a:cubicBezTo>
                        <a:pt x="1592" y="1108"/>
                        <a:pt x="1613" y="1087"/>
                        <a:pt x="1613" y="1063"/>
                      </a:cubicBezTo>
                      <a:lnTo>
                        <a:pt x="1613" y="44"/>
                      </a:lnTo>
                      <a:cubicBezTo>
                        <a:pt x="1613" y="21"/>
                        <a:pt x="1592" y="0"/>
                        <a:pt x="1568" y="0"/>
                      </a:cubicBezTo>
                      <a:close/>
                      <a:moveTo>
                        <a:pt x="1020" y="241"/>
                      </a:moveTo>
                      <a:lnTo>
                        <a:pt x="1099" y="241"/>
                      </a:lnTo>
                      <a:lnTo>
                        <a:pt x="1099" y="320"/>
                      </a:lnTo>
                      <a:lnTo>
                        <a:pt x="1020" y="320"/>
                      </a:lnTo>
                      <a:lnTo>
                        <a:pt x="1020" y="241"/>
                      </a:lnTo>
                      <a:close/>
                      <a:moveTo>
                        <a:pt x="845" y="825"/>
                      </a:moveTo>
                      <a:lnTo>
                        <a:pt x="638" y="728"/>
                      </a:lnTo>
                      <a:cubicBezTo>
                        <a:pt x="638" y="730"/>
                        <a:pt x="603" y="767"/>
                        <a:pt x="517" y="767"/>
                      </a:cubicBezTo>
                      <a:cubicBezTo>
                        <a:pt x="430" y="767"/>
                        <a:pt x="396" y="728"/>
                        <a:pt x="396" y="728"/>
                      </a:cubicBezTo>
                      <a:lnTo>
                        <a:pt x="189" y="825"/>
                      </a:lnTo>
                      <a:cubicBezTo>
                        <a:pt x="179" y="830"/>
                        <a:pt x="171" y="835"/>
                        <a:pt x="163" y="840"/>
                      </a:cubicBezTo>
                      <a:lnTo>
                        <a:pt x="163" y="155"/>
                      </a:lnTo>
                      <a:lnTo>
                        <a:pt x="887" y="155"/>
                      </a:lnTo>
                      <a:lnTo>
                        <a:pt x="887" y="856"/>
                      </a:lnTo>
                      <a:cubicBezTo>
                        <a:pt x="874" y="844"/>
                        <a:pt x="862" y="832"/>
                        <a:pt x="845" y="825"/>
                      </a:cubicBezTo>
                      <a:close/>
                      <a:moveTo>
                        <a:pt x="1018" y="516"/>
                      </a:moveTo>
                      <a:lnTo>
                        <a:pt x="1099" y="516"/>
                      </a:lnTo>
                      <a:lnTo>
                        <a:pt x="1099" y="595"/>
                      </a:lnTo>
                      <a:lnTo>
                        <a:pt x="1018" y="595"/>
                      </a:lnTo>
                      <a:lnTo>
                        <a:pt x="1018" y="516"/>
                      </a:lnTo>
                      <a:close/>
                      <a:moveTo>
                        <a:pt x="1102" y="869"/>
                      </a:moveTo>
                      <a:lnTo>
                        <a:pt x="1020" y="869"/>
                      </a:lnTo>
                      <a:lnTo>
                        <a:pt x="1020" y="791"/>
                      </a:lnTo>
                      <a:lnTo>
                        <a:pt x="1102" y="791"/>
                      </a:lnTo>
                      <a:lnTo>
                        <a:pt x="1102" y="869"/>
                      </a:lnTo>
                      <a:close/>
                      <a:moveTo>
                        <a:pt x="1442" y="780"/>
                      </a:moveTo>
                      <a:lnTo>
                        <a:pt x="1316" y="906"/>
                      </a:lnTo>
                      <a:lnTo>
                        <a:pt x="1235" y="825"/>
                      </a:lnTo>
                      <a:cubicBezTo>
                        <a:pt x="1225" y="814"/>
                        <a:pt x="1225" y="801"/>
                        <a:pt x="1235" y="791"/>
                      </a:cubicBezTo>
                      <a:cubicBezTo>
                        <a:pt x="1246" y="780"/>
                        <a:pt x="1259" y="780"/>
                        <a:pt x="1269" y="791"/>
                      </a:cubicBezTo>
                      <a:lnTo>
                        <a:pt x="1316" y="838"/>
                      </a:lnTo>
                      <a:lnTo>
                        <a:pt x="1408" y="746"/>
                      </a:lnTo>
                      <a:cubicBezTo>
                        <a:pt x="1419" y="736"/>
                        <a:pt x="1432" y="736"/>
                        <a:pt x="1442" y="746"/>
                      </a:cubicBezTo>
                      <a:cubicBezTo>
                        <a:pt x="1453" y="756"/>
                        <a:pt x="1453" y="770"/>
                        <a:pt x="1442" y="780"/>
                      </a:cubicBezTo>
                      <a:close/>
                      <a:moveTo>
                        <a:pt x="1251" y="493"/>
                      </a:moveTo>
                      <a:cubicBezTo>
                        <a:pt x="1240" y="482"/>
                        <a:pt x="1240" y="469"/>
                        <a:pt x="1251" y="459"/>
                      </a:cubicBezTo>
                      <a:cubicBezTo>
                        <a:pt x="1261" y="448"/>
                        <a:pt x="1275" y="448"/>
                        <a:pt x="1285" y="459"/>
                      </a:cubicBezTo>
                      <a:lnTo>
                        <a:pt x="1335" y="508"/>
                      </a:lnTo>
                      <a:lnTo>
                        <a:pt x="1385" y="459"/>
                      </a:lnTo>
                      <a:cubicBezTo>
                        <a:pt x="1395" y="448"/>
                        <a:pt x="1408" y="448"/>
                        <a:pt x="1419" y="459"/>
                      </a:cubicBezTo>
                      <a:cubicBezTo>
                        <a:pt x="1429" y="469"/>
                        <a:pt x="1429" y="482"/>
                        <a:pt x="1419" y="493"/>
                      </a:cubicBezTo>
                      <a:lnTo>
                        <a:pt x="1369" y="543"/>
                      </a:lnTo>
                      <a:lnTo>
                        <a:pt x="1419" y="592"/>
                      </a:lnTo>
                      <a:cubicBezTo>
                        <a:pt x="1429" y="603"/>
                        <a:pt x="1429" y="616"/>
                        <a:pt x="1419" y="626"/>
                      </a:cubicBezTo>
                      <a:cubicBezTo>
                        <a:pt x="1413" y="632"/>
                        <a:pt x="1408" y="634"/>
                        <a:pt x="1403" y="634"/>
                      </a:cubicBezTo>
                      <a:cubicBezTo>
                        <a:pt x="1398" y="634"/>
                        <a:pt x="1390" y="632"/>
                        <a:pt x="1387" y="626"/>
                      </a:cubicBezTo>
                      <a:lnTo>
                        <a:pt x="1337" y="577"/>
                      </a:lnTo>
                      <a:lnTo>
                        <a:pt x="1288" y="626"/>
                      </a:lnTo>
                      <a:cubicBezTo>
                        <a:pt x="1282" y="632"/>
                        <a:pt x="1277" y="634"/>
                        <a:pt x="1272" y="634"/>
                      </a:cubicBezTo>
                      <a:cubicBezTo>
                        <a:pt x="1267" y="634"/>
                        <a:pt x="1259" y="632"/>
                        <a:pt x="1256" y="626"/>
                      </a:cubicBezTo>
                      <a:cubicBezTo>
                        <a:pt x="1246" y="616"/>
                        <a:pt x="1246" y="603"/>
                        <a:pt x="1256" y="592"/>
                      </a:cubicBezTo>
                      <a:lnTo>
                        <a:pt x="1306" y="543"/>
                      </a:lnTo>
                      <a:lnTo>
                        <a:pt x="1251" y="493"/>
                      </a:lnTo>
                      <a:close/>
                      <a:moveTo>
                        <a:pt x="1442" y="228"/>
                      </a:moveTo>
                      <a:lnTo>
                        <a:pt x="1316" y="354"/>
                      </a:lnTo>
                      <a:lnTo>
                        <a:pt x="1235" y="273"/>
                      </a:lnTo>
                      <a:cubicBezTo>
                        <a:pt x="1225" y="262"/>
                        <a:pt x="1225" y="249"/>
                        <a:pt x="1235" y="238"/>
                      </a:cubicBezTo>
                      <a:cubicBezTo>
                        <a:pt x="1246" y="228"/>
                        <a:pt x="1259" y="228"/>
                        <a:pt x="1269" y="238"/>
                      </a:cubicBezTo>
                      <a:lnTo>
                        <a:pt x="1316" y="286"/>
                      </a:lnTo>
                      <a:lnTo>
                        <a:pt x="1408" y="194"/>
                      </a:lnTo>
                      <a:cubicBezTo>
                        <a:pt x="1419" y="183"/>
                        <a:pt x="1432" y="183"/>
                        <a:pt x="1442" y="194"/>
                      </a:cubicBezTo>
                      <a:cubicBezTo>
                        <a:pt x="1453" y="204"/>
                        <a:pt x="1453" y="220"/>
                        <a:pt x="1442" y="228"/>
                      </a:cubicBez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8">
                  <a:extLst>
                    <a:ext uri="{FF2B5EF4-FFF2-40B4-BE49-F238E27FC236}">
                      <a16:creationId xmlns:a16="http://schemas.microsoft.com/office/drawing/2014/main" xmlns="" id="{FBCB3B0A-E524-4E4C-BC47-03A593FD02C5}"/>
                    </a:ext>
                  </a:extLst>
                </p:cNvPr>
                <p:cNvSpPr>
                  <a:spLocks noChangeArrowheads="1"/>
                </p:cNvSpPr>
                <p:nvPr/>
              </p:nvSpPr>
              <p:spPr bwMode="auto">
                <a:xfrm>
                  <a:off x="2724150" y="4176713"/>
                  <a:ext cx="114300" cy="166687"/>
                </a:xfrm>
                <a:custGeom>
                  <a:avLst/>
                  <a:gdLst>
                    <a:gd name="T0" fmla="*/ 2 w 318"/>
                    <a:gd name="T1" fmla="*/ 270 h 464"/>
                    <a:gd name="T2" fmla="*/ 10 w 318"/>
                    <a:gd name="T3" fmla="*/ 317 h 464"/>
                    <a:gd name="T4" fmla="*/ 39 w 318"/>
                    <a:gd name="T5" fmla="*/ 343 h 464"/>
                    <a:gd name="T6" fmla="*/ 39 w 318"/>
                    <a:gd name="T7" fmla="*/ 343 h 464"/>
                    <a:gd name="T8" fmla="*/ 157 w 318"/>
                    <a:gd name="T9" fmla="*/ 463 h 464"/>
                    <a:gd name="T10" fmla="*/ 157 w 318"/>
                    <a:gd name="T11" fmla="*/ 463 h 464"/>
                    <a:gd name="T12" fmla="*/ 157 w 318"/>
                    <a:gd name="T13" fmla="*/ 463 h 464"/>
                    <a:gd name="T14" fmla="*/ 157 w 318"/>
                    <a:gd name="T15" fmla="*/ 463 h 464"/>
                    <a:gd name="T16" fmla="*/ 157 w 318"/>
                    <a:gd name="T17" fmla="*/ 463 h 464"/>
                    <a:gd name="T18" fmla="*/ 157 w 318"/>
                    <a:gd name="T19" fmla="*/ 463 h 464"/>
                    <a:gd name="T20" fmla="*/ 157 w 318"/>
                    <a:gd name="T21" fmla="*/ 463 h 464"/>
                    <a:gd name="T22" fmla="*/ 157 w 318"/>
                    <a:gd name="T23" fmla="*/ 463 h 464"/>
                    <a:gd name="T24" fmla="*/ 157 w 318"/>
                    <a:gd name="T25" fmla="*/ 463 h 464"/>
                    <a:gd name="T26" fmla="*/ 157 w 318"/>
                    <a:gd name="T27" fmla="*/ 463 h 464"/>
                    <a:gd name="T28" fmla="*/ 157 w 318"/>
                    <a:gd name="T29" fmla="*/ 463 h 464"/>
                    <a:gd name="T30" fmla="*/ 275 w 318"/>
                    <a:gd name="T31" fmla="*/ 343 h 464"/>
                    <a:gd name="T32" fmla="*/ 275 w 318"/>
                    <a:gd name="T33" fmla="*/ 343 h 464"/>
                    <a:gd name="T34" fmla="*/ 306 w 318"/>
                    <a:gd name="T35" fmla="*/ 317 h 464"/>
                    <a:gd name="T36" fmla="*/ 314 w 318"/>
                    <a:gd name="T37" fmla="*/ 270 h 464"/>
                    <a:gd name="T38" fmla="*/ 298 w 318"/>
                    <a:gd name="T39" fmla="*/ 238 h 464"/>
                    <a:gd name="T40" fmla="*/ 309 w 318"/>
                    <a:gd name="T41" fmla="*/ 149 h 464"/>
                    <a:gd name="T42" fmla="*/ 191 w 318"/>
                    <a:gd name="T43" fmla="*/ 28 h 464"/>
                    <a:gd name="T44" fmla="*/ 167 w 318"/>
                    <a:gd name="T45" fmla="*/ 0 h 464"/>
                    <a:gd name="T46" fmla="*/ 5 w 318"/>
                    <a:gd name="T47" fmla="*/ 141 h 464"/>
                    <a:gd name="T48" fmla="*/ 5 w 318"/>
                    <a:gd name="T49" fmla="*/ 157 h 464"/>
                    <a:gd name="T50" fmla="*/ 15 w 318"/>
                    <a:gd name="T51" fmla="*/ 238 h 464"/>
                    <a:gd name="T52" fmla="*/ 2 w 318"/>
                    <a:gd name="T53" fmla="*/ 2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464">
                      <a:moveTo>
                        <a:pt x="2" y="270"/>
                      </a:moveTo>
                      <a:lnTo>
                        <a:pt x="10" y="317"/>
                      </a:lnTo>
                      <a:cubicBezTo>
                        <a:pt x="13" y="333"/>
                        <a:pt x="26" y="343"/>
                        <a:pt x="39" y="343"/>
                      </a:cubicBezTo>
                      <a:lnTo>
                        <a:pt x="39" y="343"/>
                      </a:lnTo>
                      <a:cubicBezTo>
                        <a:pt x="55" y="457"/>
                        <a:pt x="141" y="463"/>
                        <a:pt x="157" y="463"/>
                      </a:cubicBezTo>
                      <a:lnTo>
                        <a:pt x="157" y="463"/>
                      </a:lnTo>
                      <a:lnTo>
                        <a:pt x="157" y="463"/>
                      </a:lnTo>
                      <a:lnTo>
                        <a:pt x="157" y="463"/>
                      </a:lnTo>
                      <a:lnTo>
                        <a:pt x="157" y="463"/>
                      </a:lnTo>
                      <a:lnTo>
                        <a:pt x="157" y="463"/>
                      </a:lnTo>
                      <a:lnTo>
                        <a:pt x="157" y="463"/>
                      </a:lnTo>
                      <a:lnTo>
                        <a:pt x="157" y="463"/>
                      </a:lnTo>
                      <a:lnTo>
                        <a:pt x="157" y="463"/>
                      </a:lnTo>
                      <a:lnTo>
                        <a:pt x="157" y="463"/>
                      </a:lnTo>
                      <a:lnTo>
                        <a:pt x="157" y="463"/>
                      </a:lnTo>
                      <a:cubicBezTo>
                        <a:pt x="170" y="463"/>
                        <a:pt x="259" y="457"/>
                        <a:pt x="275" y="343"/>
                      </a:cubicBezTo>
                      <a:lnTo>
                        <a:pt x="275" y="343"/>
                      </a:lnTo>
                      <a:cubicBezTo>
                        <a:pt x="291" y="343"/>
                        <a:pt x="304" y="333"/>
                        <a:pt x="306" y="317"/>
                      </a:cubicBezTo>
                      <a:lnTo>
                        <a:pt x="314" y="270"/>
                      </a:lnTo>
                      <a:cubicBezTo>
                        <a:pt x="317" y="256"/>
                        <a:pt x="309" y="243"/>
                        <a:pt x="298" y="238"/>
                      </a:cubicBezTo>
                      <a:cubicBezTo>
                        <a:pt x="304" y="217"/>
                        <a:pt x="309" y="180"/>
                        <a:pt x="309" y="149"/>
                      </a:cubicBezTo>
                      <a:cubicBezTo>
                        <a:pt x="309" y="94"/>
                        <a:pt x="259" y="36"/>
                        <a:pt x="191" y="28"/>
                      </a:cubicBezTo>
                      <a:lnTo>
                        <a:pt x="167" y="0"/>
                      </a:lnTo>
                      <a:cubicBezTo>
                        <a:pt x="5" y="7"/>
                        <a:pt x="5" y="141"/>
                        <a:pt x="5" y="141"/>
                      </a:cubicBezTo>
                      <a:lnTo>
                        <a:pt x="5" y="157"/>
                      </a:lnTo>
                      <a:cubicBezTo>
                        <a:pt x="5" y="188"/>
                        <a:pt x="10" y="220"/>
                        <a:pt x="15" y="238"/>
                      </a:cubicBezTo>
                      <a:cubicBezTo>
                        <a:pt x="5" y="243"/>
                        <a:pt x="0" y="256"/>
                        <a:pt x="2" y="270"/>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15" name="Rectangle 114">
              <a:extLst>
                <a:ext uri="{FF2B5EF4-FFF2-40B4-BE49-F238E27FC236}">
                  <a16:creationId xmlns:a16="http://schemas.microsoft.com/office/drawing/2014/main" xmlns="" id="{B2356A3F-D57A-F147-B03B-FAEB9FEB7069}"/>
                </a:ext>
              </a:extLst>
            </p:cNvPr>
            <p:cNvSpPr/>
            <p:nvPr/>
          </p:nvSpPr>
          <p:spPr>
            <a:xfrm>
              <a:off x="5786699" y="2001563"/>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ID &amp; Access</a:t>
              </a:r>
            </a:p>
            <a:p>
              <a:pPr algn="ctr"/>
              <a:r>
                <a:rPr lang="en-US" sz="800" b="1" dirty="0">
                  <a:solidFill>
                    <a:schemeClr val="accent1"/>
                  </a:solidFill>
                  <a:latin typeface="Arial" charset="0"/>
                  <a:ea typeface="Arial" charset="0"/>
                  <a:cs typeface="Arial" charset="0"/>
                </a:rPr>
                <a:t>Management </a:t>
              </a:r>
            </a:p>
          </p:txBody>
        </p:sp>
      </p:grpSp>
      <p:grpSp>
        <p:nvGrpSpPr>
          <p:cNvPr id="125" name="Group 124">
            <a:extLst>
              <a:ext uri="{FF2B5EF4-FFF2-40B4-BE49-F238E27FC236}">
                <a16:creationId xmlns:a16="http://schemas.microsoft.com/office/drawing/2014/main" xmlns="" id="{666FCC00-971C-0E42-8B50-0F5093F7B38E}"/>
              </a:ext>
            </a:extLst>
          </p:cNvPr>
          <p:cNvGrpSpPr/>
          <p:nvPr/>
        </p:nvGrpSpPr>
        <p:grpSpPr>
          <a:xfrm>
            <a:off x="9077903" y="3383932"/>
            <a:ext cx="805942" cy="710744"/>
            <a:chOff x="6959075" y="1481549"/>
            <a:chExt cx="805942" cy="710744"/>
          </a:xfrm>
        </p:grpSpPr>
        <p:grpSp>
          <p:nvGrpSpPr>
            <p:cNvPr id="126" name="Group 125">
              <a:extLst>
                <a:ext uri="{FF2B5EF4-FFF2-40B4-BE49-F238E27FC236}">
                  <a16:creationId xmlns:a16="http://schemas.microsoft.com/office/drawing/2014/main" xmlns="" id="{96537435-669D-6943-A121-C537FF28D1E5}"/>
                </a:ext>
              </a:extLst>
            </p:cNvPr>
            <p:cNvGrpSpPr/>
            <p:nvPr/>
          </p:nvGrpSpPr>
          <p:grpSpPr>
            <a:xfrm>
              <a:off x="6994657" y="1481549"/>
              <a:ext cx="724280" cy="543828"/>
              <a:chOff x="6994657" y="1771488"/>
              <a:chExt cx="724280" cy="543828"/>
            </a:xfrm>
          </p:grpSpPr>
          <p:sp>
            <p:nvSpPr>
              <p:cNvPr id="128" name="Rectangle 127">
                <a:extLst>
                  <a:ext uri="{FF2B5EF4-FFF2-40B4-BE49-F238E27FC236}">
                    <a16:creationId xmlns:a16="http://schemas.microsoft.com/office/drawing/2014/main" xmlns="" id="{43E3D0D1-EDB5-0346-8441-F4F14EDF4521}"/>
                  </a:ext>
                </a:extLst>
              </p:cNvPr>
              <p:cNvSpPr/>
              <p:nvPr/>
            </p:nvSpPr>
            <p:spPr>
              <a:xfrm>
                <a:off x="6994657" y="1771488"/>
                <a:ext cx="724280" cy="54382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29" name="Group 128">
                <a:extLst>
                  <a:ext uri="{FF2B5EF4-FFF2-40B4-BE49-F238E27FC236}">
                    <a16:creationId xmlns:a16="http://schemas.microsoft.com/office/drawing/2014/main" xmlns="" id="{BC98295E-B2A4-A342-9F09-407896209EF7}"/>
                  </a:ext>
                </a:extLst>
              </p:cNvPr>
              <p:cNvGrpSpPr/>
              <p:nvPr/>
            </p:nvGrpSpPr>
            <p:grpSpPr>
              <a:xfrm>
                <a:off x="7123243" y="1863614"/>
                <a:ext cx="464484" cy="362140"/>
                <a:chOff x="3667125" y="4116388"/>
                <a:chExt cx="561975" cy="438150"/>
              </a:xfrm>
            </p:grpSpPr>
            <p:sp>
              <p:nvSpPr>
                <p:cNvPr id="130" name="Freeform 9">
                  <a:extLst>
                    <a:ext uri="{FF2B5EF4-FFF2-40B4-BE49-F238E27FC236}">
                      <a16:creationId xmlns:a16="http://schemas.microsoft.com/office/drawing/2014/main" xmlns="" id="{539B1806-7543-C44F-8B33-9863D84B3AFC}"/>
                    </a:ext>
                  </a:extLst>
                </p:cNvPr>
                <p:cNvSpPr>
                  <a:spLocks noChangeArrowheads="1"/>
                </p:cNvSpPr>
                <p:nvPr/>
              </p:nvSpPr>
              <p:spPr bwMode="auto">
                <a:xfrm>
                  <a:off x="3724275" y="4221163"/>
                  <a:ext cx="26988" cy="20637"/>
                </a:xfrm>
                <a:custGeom>
                  <a:avLst/>
                  <a:gdLst>
                    <a:gd name="T0" fmla="*/ 38 w 77"/>
                    <a:gd name="T1" fmla="*/ 57 h 58"/>
                    <a:gd name="T2" fmla="*/ 0 w 77"/>
                    <a:gd name="T3" fmla="*/ 57 h 58"/>
                    <a:gd name="T4" fmla="*/ 0 w 77"/>
                    <a:gd name="T5" fmla="*/ 0 h 58"/>
                    <a:gd name="T6" fmla="*/ 76 w 77"/>
                    <a:gd name="T7" fmla="*/ 0 h 58"/>
                    <a:gd name="T8" fmla="*/ 76 w 77"/>
                    <a:gd name="T9" fmla="*/ 57 h 58"/>
                    <a:gd name="T10" fmla="*/ 38 w 77"/>
                    <a:gd name="T11" fmla="*/ 57 h 58"/>
                  </a:gdLst>
                  <a:ahLst/>
                  <a:cxnLst>
                    <a:cxn ang="0">
                      <a:pos x="T0" y="T1"/>
                    </a:cxn>
                    <a:cxn ang="0">
                      <a:pos x="T2" y="T3"/>
                    </a:cxn>
                    <a:cxn ang="0">
                      <a:pos x="T4" y="T5"/>
                    </a:cxn>
                    <a:cxn ang="0">
                      <a:pos x="T6" y="T7"/>
                    </a:cxn>
                    <a:cxn ang="0">
                      <a:pos x="T8" y="T9"/>
                    </a:cxn>
                    <a:cxn ang="0">
                      <a:pos x="T10" y="T11"/>
                    </a:cxn>
                  </a:cxnLst>
                  <a:rect l="0" t="0" r="r" b="b"/>
                  <a:pathLst>
                    <a:path w="77" h="58">
                      <a:moveTo>
                        <a:pt x="38" y="57"/>
                      </a:moveTo>
                      <a:lnTo>
                        <a:pt x="0" y="57"/>
                      </a:lnTo>
                      <a:lnTo>
                        <a:pt x="0" y="0"/>
                      </a:lnTo>
                      <a:lnTo>
                        <a:pt x="76" y="0"/>
                      </a:lnTo>
                      <a:lnTo>
                        <a:pt x="76" y="57"/>
                      </a:lnTo>
                      <a:lnTo>
                        <a:pt x="38"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10">
                  <a:extLst>
                    <a:ext uri="{FF2B5EF4-FFF2-40B4-BE49-F238E27FC236}">
                      <a16:creationId xmlns:a16="http://schemas.microsoft.com/office/drawing/2014/main" xmlns="" id="{04CEAE90-9E16-8B45-9E8D-CA7B7BA519E6}"/>
                    </a:ext>
                  </a:extLst>
                </p:cNvPr>
                <p:cNvSpPr>
                  <a:spLocks noChangeArrowheads="1"/>
                </p:cNvSpPr>
                <p:nvPr/>
              </p:nvSpPr>
              <p:spPr bwMode="auto">
                <a:xfrm>
                  <a:off x="3932238" y="4221163"/>
                  <a:ext cx="211137" cy="20637"/>
                </a:xfrm>
                <a:custGeom>
                  <a:avLst/>
                  <a:gdLst>
                    <a:gd name="T0" fmla="*/ 294 w 588"/>
                    <a:gd name="T1" fmla="*/ 57 h 58"/>
                    <a:gd name="T2" fmla="*/ 0 w 588"/>
                    <a:gd name="T3" fmla="*/ 57 h 58"/>
                    <a:gd name="T4" fmla="*/ 0 w 588"/>
                    <a:gd name="T5" fmla="*/ 0 h 58"/>
                    <a:gd name="T6" fmla="*/ 587 w 588"/>
                    <a:gd name="T7" fmla="*/ 0 h 58"/>
                    <a:gd name="T8" fmla="*/ 587 w 588"/>
                    <a:gd name="T9" fmla="*/ 57 h 58"/>
                    <a:gd name="T10" fmla="*/ 294 w 588"/>
                    <a:gd name="T11" fmla="*/ 57 h 58"/>
                  </a:gdLst>
                  <a:ahLst/>
                  <a:cxnLst>
                    <a:cxn ang="0">
                      <a:pos x="T0" y="T1"/>
                    </a:cxn>
                    <a:cxn ang="0">
                      <a:pos x="T2" y="T3"/>
                    </a:cxn>
                    <a:cxn ang="0">
                      <a:pos x="T4" y="T5"/>
                    </a:cxn>
                    <a:cxn ang="0">
                      <a:pos x="T6" y="T7"/>
                    </a:cxn>
                    <a:cxn ang="0">
                      <a:pos x="T8" y="T9"/>
                    </a:cxn>
                    <a:cxn ang="0">
                      <a:pos x="T10" y="T11"/>
                    </a:cxn>
                  </a:cxnLst>
                  <a:rect l="0" t="0" r="r" b="b"/>
                  <a:pathLst>
                    <a:path w="588" h="58">
                      <a:moveTo>
                        <a:pt x="294" y="57"/>
                      </a:moveTo>
                      <a:lnTo>
                        <a:pt x="0" y="57"/>
                      </a:lnTo>
                      <a:lnTo>
                        <a:pt x="0" y="0"/>
                      </a:lnTo>
                      <a:lnTo>
                        <a:pt x="587" y="0"/>
                      </a:lnTo>
                      <a:lnTo>
                        <a:pt x="587" y="57"/>
                      </a:lnTo>
                      <a:lnTo>
                        <a:pt x="294"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11">
                  <a:extLst>
                    <a:ext uri="{FF2B5EF4-FFF2-40B4-BE49-F238E27FC236}">
                      <a16:creationId xmlns:a16="http://schemas.microsoft.com/office/drawing/2014/main" xmlns="" id="{1BC7C5A3-5D1E-1746-8F15-2C5603D32B55}"/>
                    </a:ext>
                  </a:extLst>
                </p:cNvPr>
                <p:cNvSpPr>
                  <a:spLocks noChangeArrowheads="1"/>
                </p:cNvSpPr>
                <p:nvPr/>
              </p:nvSpPr>
              <p:spPr bwMode="auto">
                <a:xfrm>
                  <a:off x="3776663" y="4221163"/>
                  <a:ext cx="128587" cy="20637"/>
                </a:xfrm>
                <a:custGeom>
                  <a:avLst/>
                  <a:gdLst>
                    <a:gd name="T0" fmla="*/ 177 w 355"/>
                    <a:gd name="T1" fmla="*/ 57 h 58"/>
                    <a:gd name="T2" fmla="*/ 0 w 355"/>
                    <a:gd name="T3" fmla="*/ 57 h 58"/>
                    <a:gd name="T4" fmla="*/ 0 w 355"/>
                    <a:gd name="T5" fmla="*/ 0 h 58"/>
                    <a:gd name="T6" fmla="*/ 354 w 355"/>
                    <a:gd name="T7" fmla="*/ 0 h 58"/>
                    <a:gd name="T8" fmla="*/ 354 w 355"/>
                    <a:gd name="T9" fmla="*/ 57 h 58"/>
                    <a:gd name="T10" fmla="*/ 177 w 355"/>
                    <a:gd name="T11" fmla="*/ 57 h 58"/>
                  </a:gdLst>
                  <a:ahLst/>
                  <a:cxnLst>
                    <a:cxn ang="0">
                      <a:pos x="T0" y="T1"/>
                    </a:cxn>
                    <a:cxn ang="0">
                      <a:pos x="T2" y="T3"/>
                    </a:cxn>
                    <a:cxn ang="0">
                      <a:pos x="T4" y="T5"/>
                    </a:cxn>
                    <a:cxn ang="0">
                      <a:pos x="T6" y="T7"/>
                    </a:cxn>
                    <a:cxn ang="0">
                      <a:pos x="T8" y="T9"/>
                    </a:cxn>
                    <a:cxn ang="0">
                      <a:pos x="T10" y="T11"/>
                    </a:cxn>
                  </a:cxnLst>
                  <a:rect l="0" t="0" r="r" b="b"/>
                  <a:pathLst>
                    <a:path w="355" h="58">
                      <a:moveTo>
                        <a:pt x="177" y="57"/>
                      </a:moveTo>
                      <a:lnTo>
                        <a:pt x="0" y="57"/>
                      </a:lnTo>
                      <a:lnTo>
                        <a:pt x="0" y="0"/>
                      </a:lnTo>
                      <a:lnTo>
                        <a:pt x="354" y="0"/>
                      </a:lnTo>
                      <a:lnTo>
                        <a:pt x="354" y="57"/>
                      </a:lnTo>
                      <a:lnTo>
                        <a:pt x="177"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12">
                  <a:extLst>
                    <a:ext uri="{FF2B5EF4-FFF2-40B4-BE49-F238E27FC236}">
                      <a16:creationId xmlns:a16="http://schemas.microsoft.com/office/drawing/2014/main" xmlns="" id="{3CD9BDE8-BE43-6545-90C1-42A967C4FFE6}"/>
                    </a:ext>
                  </a:extLst>
                </p:cNvPr>
                <p:cNvSpPr>
                  <a:spLocks noChangeArrowheads="1"/>
                </p:cNvSpPr>
                <p:nvPr/>
              </p:nvSpPr>
              <p:spPr bwMode="auto">
                <a:xfrm>
                  <a:off x="3667125" y="4116388"/>
                  <a:ext cx="561975" cy="438150"/>
                </a:xfrm>
                <a:custGeom>
                  <a:avLst/>
                  <a:gdLst>
                    <a:gd name="T0" fmla="*/ 1533 w 1563"/>
                    <a:gd name="T1" fmla="*/ 0 h 1216"/>
                    <a:gd name="T2" fmla="*/ 28 w 1563"/>
                    <a:gd name="T3" fmla="*/ 0 h 1216"/>
                    <a:gd name="T4" fmla="*/ 0 w 1563"/>
                    <a:gd name="T5" fmla="*/ 29 h 1216"/>
                    <a:gd name="T6" fmla="*/ 0 w 1563"/>
                    <a:gd name="T7" fmla="*/ 1215 h 1216"/>
                    <a:gd name="T8" fmla="*/ 57 w 1563"/>
                    <a:gd name="T9" fmla="*/ 1215 h 1216"/>
                    <a:gd name="T10" fmla="*/ 57 w 1563"/>
                    <a:gd name="T11" fmla="*/ 204 h 1216"/>
                    <a:gd name="T12" fmla="*/ 1504 w 1563"/>
                    <a:gd name="T13" fmla="*/ 204 h 1216"/>
                    <a:gd name="T14" fmla="*/ 1504 w 1563"/>
                    <a:gd name="T15" fmla="*/ 869 h 1216"/>
                    <a:gd name="T16" fmla="*/ 1562 w 1563"/>
                    <a:gd name="T17" fmla="*/ 869 h 1216"/>
                    <a:gd name="T18" fmla="*/ 1562 w 1563"/>
                    <a:gd name="T19" fmla="*/ 31 h 1216"/>
                    <a:gd name="T20" fmla="*/ 1533 w 1563"/>
                    <a:gd name="T21" fmla="*/ 0 h 1216"/>
                    <a:gd name="T22" fmla="*/ 144 w 1563"/>
                    <a:gd name="T23" fmla="*/ 147 h 1216"/>
                    <a:gd name="T24" fmla="*/ 57 w 1563"/>
                    <a:gd name="T25" fmla="*/ 147 h 1216"/>
                    <a:gd name="T26" fmla="*/ 57 w 1563"/>
                    <a:gd name="T27" fmla="*/ 60 h 1216"/>
                    <a:gd name="T28" fmla="*/ 144 w 1563"/>
                    <a:gd name="T29" fmla="*/ 60 h 1216"/>
                    <a:gd name="T30" fmla="*/ 144 w 1563"/>
                    <a:gd name="T31" fmla="*/ 147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1216">
                      <a:moveTo>
                        <a:pt x="1533" y="0"/>
                      </a:moveTo>
                      <a:lnTo>
                        <a:pt x="28" y="0"/>
                      </a:lnTo>
                      <a:cubicBezTo>
                        <a:pt x="13" y="0"/>
                        <a:pt x="0" y="13"/>
                        <a:pt x="0" y="29"/>
                      </a:cubicBezTo>
                      <a:lnTo>
                        <a:pt x="0" y="1215"/>
                      </a:lnTo>
                      <a:lnTo>
                        <a:pt x="57" y="1215"/>
                      </a:lnTo>
                      <a:lnTo>
                        <a:pt x="57" y="204"/>
                      </a:lnTo>
                      <a:lnTo>
                        <a:pt x="1504" y="204"/>
                      </a:lnTo>
                      <a:lnTo>
                        <a:pt x="1504" y="869"/>
                      </a:lnTo>
                      <a:lnTo>
                        <a:pt x="1562" y="869"/>
                      </a:lnTo>
                      <a:lnTo>
                        <a:pt x="1562" y="31"/>
                      </a:lnTo>
                      <a:cubicBezTo>
                        <a:pt x="1562" y="13"/>
                        <a:pt x="1549" y="0"/>
                        <a:pt x="1533" y="0"/>
                      </a:cubicBezTo>
                      <a:close/>
                      <a:moveTo>
                        <a:pt x="144" y="147"/>
                      </a:moveTo>
                      <a:lnTo>
                        <a:pt x="57" y="147"/>
                      </a:lnTo>
                      <a:lnTo>
                        <a:pt x="57" y="60"/>
                      </a:lnTo>
                      <a:lnTo>
                        <a:pt x="144" y="60"/>
                      </a:lnTo>
                      <a:lnTo>
                        <a:pt x="144" y="147"/>
                      </a:ln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13">
                  <a:extLst>
                    <a:ext uri="{FF2B5EF4-FFF2-40B4-BE49-F238E27FC236}">
                      <a16:creationId xmlns:a16="http://schemas.microsoft.com/office/drawing/2014/main" xmlns="" id="{A1BAC996-B2A6-7741-B18D-9901BD64B504}"/>
                    </a:ext>
                  </a:extLst>
                </p:cNvPr>
                <p:cNvSpPr>
                  <a:spLocks noChangeArrowheads="1"/>
                </p:cNvSpPr>
                <p:nvPr/>
              </p:nvSpPr>
              <p:spPr bwMode="auto">
                <a:xfrm>
                  <a:off x="3724275" y="4376738"/>
                  <a:ext cx="22225" cy="20637"/>
                </a:xfrm>
                <a:custGeom>
                  <a:avLst/>
                  <a:gdLst>
                    <a:gd name="T0" fmla="*/ 31 w 63"/>
                    <a:gd name="T1" fmla="*/ 58 h 59"/>
                    <a:gd name="T2" fmla="*/ 0 w 63"/>
                    <a:gd name="T3" fmla="*/ 58 h 59"/>
                    <a:gd name="T4" fmla="*/ 0 w 63"/>
                    <a:gd name="T5" fmla="*/ 0 h 59"/>
                    <a:gd name="T6" fmla="*/ 62 w 63"/>
                    <a:gd name="T7" fmla="*/ 0 h 59"/>
                    <a:gd name="T8" fmla="*/ 62 w 63"/>
                    <a:gd name="T9" fmla="*/ 58 h 59"/>
                    <a:gd name="T10" fmla="*/ 31 w 63"/>
                    <a:gd name="T11" fmla="*/ 58 h 59"/>
                  </a:gdLst>
                  <a:ahLst/>
                  <a:cxnLst>
                    <a:cxn ang="0">
                      <a:pos x="T0" y="T1"/>
                    </a:cxn>
                    <a:cxn ang="0">
                      <a:pos x="T2" y="T3"/>
                    </a:cxn>
                    <a:cxn ang="0">
                      <a:pos x="T4" y="T5"/>
                    </a:cxn>
                    <a:cxn ang="0">
                      <a:pos x="T6" y="T7"/>
                    </a:cxn>
                    <a:cxn ang="0">
                      <a:pos x="T8" y="T9"/>
                    </a:cxn>
                    <a:cxn ang="0">
                      <a:pos x="T10" y="T11"/>
                    </a:cxn>
                  </a:cxnLst>
                  <a:rect l="0" t="0" r="r" b="b"/>
                  <a:pathLst>
                    <a:path w="63" h="59">
                      <a:moveTo>
                        <a:pt x="31" y="58"/>
                      </a:moveTo>
                      <a:lnTo>
                        <a:pt x="0" y="58"/>
                      </a:lnTo>
                      <a:lnTo>
                        <a:pt x="0" y="0"/>
                      </a:lnTo>
                      <a:lnTo>
                        <a:pt x="62" y="0"/>
                      </a:lnTo>
                      <a:lnTo>
                        <a:pt x="62" y="58"/>
                      </a:lnTo>
                      <a:lnTo>
                        <a:pt x="31"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14">
                  <a:extLst>
                    <a:ext uri="{FF2B5EF4-FFF2-40B4-BE49-F238E27FC236}">
                      <a16:creationId xmlns:a16="http://schemas.microsoft.com/office/drawing/2014/main" xmlns="" id="{61188FF2-E547-8D45-A66E-9AEA40F116EA}"/>
                    </a:ext>
                  </a:extLst>
                </p:cNvPr>
                <p:cNvSpPr>
                  <a:spLocks noChangeArrowheads="1"/>
                </p:cNvSpPr>
                <p:nvPr/>
              </p:nvSpPr>
              <p:spPr bwMode="auto">
                <a:xfrm>
                  <a:off x="3770313" y="4376738"/>
                  <a:ext cx="23812" cy="20637"/>
                </a:xfrm>
                <a:custGeom>
                  <a:avLst/>
                  <a:gdLst>
                    <a:gd name="T0" fmla="*/ 31 w 64"/>
                    <a:gd name="T1" fmla="*/ 58 h 59"/>
                    <a:gd name="T2" fmla="*/ 0 w 64"/>
                    <a:gd name="T3" fmla="*/ 58 h 59"/>
                    <a:gd name="T4" fmla="*/ 0 w 64"/>
                    <a:gd name="T5" fmla="*/ 0 h 59"/>
                    <a:gd name="T6" fmla="*/ 63 w 64"/>
                    <a:gd name="T7" fmla="*/ 0 h 59"/>
                    <a:gd name="T8" fmla="*/ 63 w 64"/>
                    <a:gd name="T9" fmla="*/ 58 h 59"/>
                    <a:gd name="T10" fmla="*/ 31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1" y="58"/>
                      </a:moveTo>
                      <a:lnTo>
                        <a:pt x="0" y="58"/>
                      </a:lnTo>
                      <a:lnTo>
                        <a:pt x="0" y="0"/>
                      </a:lnTo>
                      <a:lnTo>
                        <a:pt x="63" y="0"/>
                      </a:lnTo>
                      <a:lnTo>
                        <a:pt x="63" y="58"/>
                      </a:lnTo>
                      <a:lnTo>
                        <a:pt x="31"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15">
                  <a:extLst>
                    <a:ext uri="{FF2B5EF4-FFF2-40B4-BE49-F238E27FC236}">
                      <a16:creationId xmlns:a16="http://schemas.microsoft.com/office/drawing/2014/main" xmlns="" id="{6B6A0905-8AAE-8848-8789-F247BDD40161}"/>
                    </a:ext>
                  </a:extLst>
                </p:cNvPr>
                <p:cNvSpPr>
                  <a:spLocks noChangeArrowheads="1"/>
                </p:cNvSpPr>
                <p:nvPr/>
              </p:nvSpPr>
              <p:spPr bwMode="auto">
                <a:xfrm>
                  <a:off x="3816350" y="4376738"/>
                  <a:ext cx="23813" cy="20637"/>
                </a:xfrm>
                <a:custGeom>
                  <a:avLst/>
                  <a:gdLst>
                    <a:gd name="T0" fmla="*/ 32 w 64"/>
                    <a:gd name="T1" fmla="*/ 58 h 59"/>
                    <a:gd name="T2" fmla="*/ 0 w 64"/>
                    <a:gd name="T3" fmla="*/ 58 h 59"/>
                    <a:gd name="T4" fmla="*/ 0 w 64"/>
                    <a:gd name="T5" fmla="*/ 0 h 59"/>
                    <a:gd name="T6" fmla="*/ 63 w 64"/>
                    <a:gd name="T7" fmla="*/ 0 h 59"/>
                    <a:gd name="T8" fmla="*/ 63 w 64"/>
                    <a:gd name="T9" fmla="*/ 58 h 59"/>
                    <a:gd name="T10" fmla="*/ 32 w 64"/>
                    <a:gd name="T11" fmla="*/ 58 h 59"/>
                  </a:gdLst>
                  <a:ahLst/>
                  <a:cxnLst>
                    <a:cxn ang="0">
                      <a:pos x="T0" y="T1"/>
                    </a:cxn>
                    <a:cxn ang="0">
                      <a:pos x="T2" y="T3"/>
                    </a:cxn>
                    <a:cxn ang="0">
                      <a:pos x="T4" y="T5"/>
                    </a:cxn>
                    <a:cxn ang="0">
                      <a:pos x="T6" y="T7"/>
                    </a:cxn>
                    <a:cxn ang="0">
                      <a:pos x="T8" y="T9"/>
                    </a:cxn>
                    <a:cxn ang="0">
                      <a:pos x="T10" y="T11"/>
                    </a:cxn>
                  </a:cxnLst>
                  <a:rect l="0" t="0" r="r" b="b"/>
                  <a:pathLst>
                    <a:path w="64" h="59">
                      <a:moveTo>
                        <a:pt x="32" y="58"/>
                      </a:moveTo>
                      <a:lnTo>
                        <a:pt x="0" y="58"/>
                      </a:lnTo>
                      <a:lnTo>
                        <a:pt x="0" y="0"/>
                      </a:lnTo>
                      <a:lnTo>
                        <a:pt x="63" y="0"/>
                      </a:lnTo>
                      <a:lnTo>
                        <a:pt x="63" y="58"/>
                      </a:lnTo>
                      <a:lnTo>
                        <a:pt x="32"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16">
                  <a:extLst>
                    <a:ext uri="{FF2B5EF4-FFF2-40B4-BE49-F238E27FC236}">
                      <a16:creationId xmlns:a16="http://schemas.microsoft.com/office/drawing/2014/main" xmlns="" id="{1249E953-BECE-ED47-8960-AFFE279756CD}"/>
                    </a:ext>
                  </a:extLst>
                </p:cNvPr>
                <p:cNvSpPr>
                  <a:spLocks noChangeArrowheads="1"/>
                </p:cNvSpPr>
                <p:nvPr/>
              </p:nvSpPr>
              <p:spPr bwMode="auto">
                <a:xfrm>
                  <a:off x="3862388" y="4376738"/>
                  <a:ext cx="195262" cy="20637"/>
                </a:xfrm>
                <a:custGeom>
                  <a:avLst/>
                  <a:gdLst>
                    <a:gd name="T0" fmla="*/ 270 w 541"/>
                    <a:gd name="T1" fmla="*/ 58 h 59"/>
                    <a:gd name="T2" fmla="*/ 0 w 541"/>
                    <a:gd name="T3" fmla="*/ 58 h 59"/>
                    <a:gd name="T4" fmla="*/ 0 w 541"/>
                    <a:gd name="T5" fmla="*/ 0 h 59"/>
                    <a:gd name="T6" fmla="*/ 540 w 541"/>
                    <a:gd name="T7" fmla="*/ 0 h 59"/>
                    <a:gd name="T8" fmla="*/ 540 w 541"/>
                    <a:gd name="T9" fmla="*/ 58 h 59"/>
                    <a:gd name="T10" fmla="*/ 270 w 541"/>
                    <a:gd name="T11" fmla="*/ 58 h 59"/>
                  </a:gdLst>
                  <a:ahLst/>
                  <a:cxnLst>
                    <a:cxn ang="0">
                      <a:pos x="T0" y="T1"/>
                    </a:cxn>
                    <a:cxn ang="0">
                      <a:pos x="T2" y="T3"/>
                    </a:cxn>
                    <a:cxn ang="0">
                      <a:pos x="T4" y="T5"/>
                    </a:cxn>
                    <a:cxn ang="0">
                      <a:pos x="T6" y="T7"/>
                    </a:cxn>
                    <a:cxn ang="0">
                      <a:pos x="T8" y="T9"/>
                    </a:cxn>
                    <a:cxn ang="0">
                      <a:pos x="T10" y="T11"/>
                    </a:cxn>
                  </a:cxnLst>
                  <a:rect l="0" t="0" r="r" b="b"/>
                  <a:pathLst>
                    <a:path w="541" h="59">
                      <a:moveTo>
                        <a:pt x="270" y="58"/>
                      </a:moveTo>
                      <a:lnTo>
                        <a:pt x="0" y="58"/>
                      </a:lnTo>
                      <a:lnTo>
                        <a:pt x="0" y="0"/>
                      </a:lnTo>
                      <a:lnTo>
                        <a:pt x="540" y="0"/>
                      </a:lnTo>
                      <a:lnTo>
                        <a:pt x="540" y="58"/>
                      </a:lnTo>
                      <a:lnTo>
                        <a:pt x="270"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17">
                  <a:extLst>
                    <a:ext uri="{FF2B5EF4-FFF2-40B4-BE49-F238E27FC236}">
                      <a16:creationId xmlns:a16="http://schemas.microsoft.com/office/drawing/2014/main" xmlns="" id="{F8E36BAE-CE69-8D43-BDB6-D9133E19E037}"/>
                    </a:ext>
                  </a:extLst>
                </p:cNvPr>
                <p:cNvSpPr>
                  <a:spLocks noChangeArrowheads="1"/>
                </p:cNvSpPr>
                <p:nvPr/>
              </p:nvSpPr>
              <p:spPr bwMode="auto">
                <a:xfrm>
                  <a:off x="3724275" y="4429125"/>
                  <a:ext cx="161925" cy="20638"/>
                </a:xfrm>
                <a:custGeom>
                  <a:avLst/>
                  <a:gdLst>
                    <a:gd name="T0" fmla="*/ 224 w 449"/>
                    <a:gd name="T1" fmla="*/ 58 h 59"/>
                    <a:gd name="T2" fmla="*/ 0 w 449"/>
                    <a:gd name="T3" fmla="*/ 58 h 59"/>
                    <a:gd name="T4" fmla="*/ 0 w 449"/>
                    <a:gd name="T5" fmla="*/ 0 h 59"/>
                    <a:gd name="T6" fmla="*/ 448 w 449"/>
                    <a:gd name="T7" fmla="*/ 0 h 59"/>
                    <a:gd name="T8" fmla="*/ 448 w 449"/>
                    <a:gd name="T9" fmla="*/ 58 h 59"/>
                    <a:gd name="T10" fmla="*/ 224 w 449"/>
                    <a:gd name="T11" fmla="*/ 58 h 59"/>
                  </a:gdLst>
                  <a:ahLst/>
                  <a:cxnLst>
                    <a:cxn ang="0">
                      <a:pos x="T0" y="T1"/>
                    </a:cxn>
                    <a:cxn ang="0">
                      <a:pos x="T2" y="T3"/>
                    </a:cxn>
                    <a:cxn ang="0">
                      <a:pos x="T4" y="T5"/>
                    </a:cxn>
                    <a:cxn ang="0">
                      <a:pos x="T6" y="T7"/>
                    </a:cxn>
                    <a:cxn ang="0">
                      <a:pos x="T8" y="T9"/>
                    </a:cxn>
                    <a:cxn ang="0">
                      <a:pos x="T10" y="T11"/>
                    </a:cxn>
                  </a:cxnLst>
                  <a:rect l="0" t="0" r="r" b="b"/>
                  <a:pathLst>
                    <a:path w="449" h="59">
                      <a:moveTo>
                        <a:pt x="224" y="58"/>
                      </a:moveTo>
                      <a:lnTo>
                        <a:pt x="0" y="58"/>
                      </a:lnTo>
                      <a:lnTo>
                        <a:pt x="0" y="0"/>
                      </a:lnTo>
                      <a:lnTo>
                        <a:pt x="448" y="0"/>
                      </a:lnTo>
                      <a:lnTo>
                        <a:pt x="448" y="58"/>
                      </a:lnTo>
                      <a:lnTo>
                        <a:pt x="224"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18">
                  <a:extLst>
                    <a:ext uri="{FF2B5EF4-FFF2-40B4-BE49-F238E27FC236}">
                      <a16:creationId xmlns:a16="http://schemas.microsoft.com/office/drawing/2014/main" xmlns="" id="{9388F348-28A3-DB43-9EDB-7375349FA0C8}"/>
                    </a:ext>
                  </a:extLst>
                </p:cNvPr>
                <p:cNvSpPr>
                  <a:spLocks noChangeArrowheads="1"/>
                </p:cNvSpPr>
                <p:nvPr/>
              </p:nvSpPr>
              <p:spPr bwMode="auto">
                <a:xfrm>
                  <a:off x="3905250" y="4429125"/>
                  <a:ext cx="26988" cy="20638"/>
                </a:xfrm>
                <a:custGeom>
                  <a:avLst/>
                  <a:gdLst>
                    <a:gd name="T0" fmla="*/ 37 w 74"/>
                    <a:gd name="T1" fmla="*/ 58 h 59"/>
                    <a:gd name="T2" fmla="*/ 0 w 74"/>
                    <a:gd name="T3" fmla="*/ 58 h 59"/>
                    <a:gd name="T4" fmla="*/ 0 w 74"/>
                    <a:gd name="T5" fmla="*/ 0 h 59"/>
                    <a:gd name="T6" fmla="*/ 73 w 74"/>
                    <a:gd name="T7" fmla="*/ 0 h 59"/>
                    <a:gd name="T8" fmla="*/ 73 w 74"/>
                    <a:gd name="T9" fmla="*/ 58 h 59"/>
                    <a:gd name="T10" fmla="*/ 37 w 74"/>
                    <a:gd name="T11" fmla="*/ 58 h 59"/>
                  </a:gdLst>
                  <a:ahLst/>
                  <a:cxnLst>
                    <a:cxn ang="0">
                      <a:pos x="T0" y="T1"/>
                    </a:cxn>
                    <a:cxn ang="0">
                      <a:pos x="T2" y="T3"/>
                    </a:cxn>
                    <a:cxn ang="0">
                      <a:pos x="T4" y="T5"/>
                    </a:cxn>
                    <a:cxn ang="0">
                      <a:pos x="T6" y="T7"/>
                    </a:cxn>
                    <a:cxn ang="0">
                      <a:pos x="T8" y="T9"/>
                    </a:cxn>
                    <a:cxn ang="0">
                      <a:pos x="T10" y="T11"/>
                    </a:cxn>
                  </a:cxnLst>
                  <a:rect l="0" t="0" r="r" b="b"/>
                  <a:pathLst>
                    <a:path w="74" h="59">
                      <a:moveTo>
                        <a:pt x="37" y="58"/>
                      </a:moveTo>
                      <a:lnTo>
                        <a:pt x="0" y="58"/>
                      </a:lnTo>
                      <a:lnTo>
                        <a:pt x="0" y="0"/>
                      </a:lnTo>
                      <a:lnTo>
                        <a:pt x="73" y="0"/>
                      </a:lnTo>
                      <a:lnTo>
                        <a:pt x="73" y="58"/>
                      </a:lnTo>
                      <a:lnTo>
                        <a:pt x="37"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19">
                  <a:extLst>
                    <a:ext uri="{FF2B5EF4-FFF2-40B4-BE49-F238E27FC236}">
                      <a16:creationId xmlns:a16="http://schemas.microsoft.com/office/drawing/2014/main" xmlns="" id="{D382A8AB-8755-E444-819F-591B7D26320D}"/>
                    </a:ext>
                  </a:extLst>
                </p:cNvPr>
                <p:cNvSpPr>
                  <a:spLocks noChangeArrowheads="1"/>
                </p:cNvSpPr>
                <p:nvPr/>
              </p:nvSpPr>
              <p:spPr bwMode="auto">
                <a:xfrm>
                  <a:off x="3724275"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20">
                  <a:extLst>
                    <a:ext uri="{FF2B5EF4-FFF2-40B4-BE49-F238E27FC236}">
                      <a16:creationId xmlns:a16="http://schemas.microsoft.com/office/drawing/2014/main" xmlns="" id="{B3170365-C343-AA46-A39F-C6DADBAA17ED}"/>
                    </a:ext>
                  </a:extLst>
                </p:cNvPr>
                <p:cNvSpPr>
                  <a:spLocks noChangeArrowheads="1"/>
                </p:cNvSpPr>
                <p:nvPr/>
              </p:nvSpPr>
              <p:spPr bwMode="auto">
                <a:xfrm>
                  <a:off x="3848100" y="4481513"/>
                  <a:ext cx="107950" cy="20637"/>
                </a:xfrm>
                <a:custGeom>
                  <a:avLst/>
                  <a:gdLst>
                    <a:gd name="T0" fmla="*/ 149 w 299"/>
                    <a:gd name="T1" fmla="*/ 58 h 59"/>
                    <a:gd name="T2" fmla="*/ 0 w 299"/>
                    <a:gd name="T3" fmla="*/ 58 h 59"/>
                    <a:gd name="T4" fmla="*/ 0 w 299"/>
                    <a:gd name="T5" fmla="*/ 0 h 59"/>
                    <a:gd name="T6" fmla="*/ 298 w 299"/>
                    <a:gd name="T7" fmla="*/ 0 h 59"/>
                    <a:gd name="T8" fmla="*/ 298 w 299"/>
                    <a:gd name="T9" fmla="*/ 58 h 59"/>
                    <a:gd name="T10" fmla="*/ 149 w 299"/>
                    <a:gd name="T11" fmla="*/ 58 h 59"/>
                  </a:gdLst>
                  <a:ahLst/>
                  <a:cxnLst>
                    <a:cxn ang="0">
                      <a:pos x="T0" y="T1"/>
                    </a:cxn>
                    <a:cxn ang="0">
                      <a:pos x="T2" y="T3"/>
                    </a:cxn>
                    <a:cxn ang="0">
                      <a:pos x="T4" y="T5"/>
                    </a:cxn>
                    <a:cxn ang="0">
                      <a:pos x="T6" y="T7"/>
                    </a:cxn>
                    <a:cxn ang="0">
                      <a:pos x="T8" y="T9"/>
                    </a:cxn>
                    <a:cxn ang="0">
                      <a:pos x="T10" y="T11"/>
                    </a:cxn>
                  </a:cxnLst>
                  <a:rect l="0" t="0" r="r" b="b"/>
                  <a:pathLst>
                    <a:path w="299" h="59">
                      <a:moveTo>
                        <a:pt x="149" y="58"/>
                      </a:moveTo>
                      <a:lnTo>
                        <a:pt x="0" y="58"/>
                      </a:lnTo>
                      <a:lnTo>
                        <a:pt x="0" y="0"/>
                      </a:lnTo>
                      <a:lnTo>
                        <a:pt x="298" y="0"/>
                      </a:lnTo>
                      <a:lnTo>
                        <a:pt x="298" y="58"/>
                      </a:lnTo>
                      <a:lnTo>
                        <a:pt x="149"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21">
                  <a:extLst>
                    <a:ext uri="{FF2B5EF4-FFF2-40B4-BE49-F238E27FC236}">
                      <a16:creationId xmlns:a16="http://schemas.microsoft.com/office/drawing/2014/main" xmlns="" id="{67058179-E259-D743-A473-15075707C8ED}"/>
                    </a:ext>
                  </a:extLst>
                </p:cNvPr>
                <p:cNvSpPr>
                  <a:spLocks noChangeArrowheads="1"/>
                </p:cNvSpPr>
                <p:nvPr/>
              </p:nvSpPr>
              <p:spPr bwMode="auto">
                <a:xfrm>
                  <a:off x="3973513" y="4481513"/>
                  <a:ext cx="25400" cy="20637"/>
                </a:xfrm>
                <a:custGeom>
                  <a:avLst/>
                  <a:gdLst>
                    <a:gd name="T0" fmla="*/ 34 w 69"/>
                    <a:gd name="T1" fmla="*/ 58 h 59"/>
                    <a:gd name="T2" fmla="*/ 0 w 69"/>
                    <a:gd name="T3" fmla="*/ 58 h 59"/>
                    <a:gd name="T4" fmla="*/ 0 w 69"/>
                    <a:gd name="T5" fmla="*/ 0 h 59"/>
                    <a:gd name="T6" fmla="*/ 68 w 69"/>
                    <a:gd name="T7" fmla="*/ 0 h 59"/>
                    <a:gd name="T8" fmla="*/ 68 w 69"/>
                    <a:gd name="T9" fmla="*/ 58 h 59"/>
                    <a:gd name="T10" fmla="*/ 34 w 69"/>
                    <a:gd name="T11" fmla="*/ 58 h 59"/>
                  </a:gdLst>
                  <a:ahLst/>
                  <a:cxnLst>
                    <a:cxn ang="0">
                      <a:pos x="T0" y="T1"/>
                    </a:cxn>
                    <a:cxn ang="0">
                      <a:pos x="T2" y="T3"/>
                    </a:cxn>
                    <a:cxn ang="0">
                      <a:pos x="T4" y="T5"/>
                    </a:cxn>
                    <a:cxn ang="0">
                      <a:pos x="T6" y="T7"/>
                    </a:cxn>
                    <a:cxn ang="0">
                      <a:pos x="T8" y="T9"/>
                    </a:cxn>
                    <a:cxn ang="0">
                      <a:pos x="T10" y="T11"/>
                    </a:cxn>
                  </a:cxnLst>
                  <a:rect l="0" t="0" r="r" b="b"/>
                  <a:pathLst>
                    <a:path w="69" h="59">
                      <a:moveTo>
                        <a:pt x="34" y="58"/>
                      </a:moveTo>
                      <a:lnTo>
                        <a:pt x="0" y="58"/>
                      </a:lnTo>
                      <a:lnTo>
                        <a:pt x="0" y="0"/>
                      </a:lnTo>
                      <a:lnTo>
                        <a:pt x="68" y="0"/>
                      </a:lnTo>
                      <a:lnTo>
                        <a:pt x="68" y="58"/>
                      </a:lnTo>
                      <a:lnTo>
                        <a:pt x="34"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22">
                  <a:extLst>
                    <a:ext uri="{FF2B5EF4-FFF2-40B4-BE49-F238E27FC236}">
                      <a16:creationId xmlns:a16="http://schemas.microsoft.com/office/drawing/2014/main" xmlns="" id="{59E25362-9294-0C42-BCE2-E518C3CC9AD1}"/>
                    </a:ext>
                  </a:extLst>
                </p:cNvPr>
                <p:cNvSpPr>
                  <a:spLocks noChangeArrowheads="1"/>
                </p:cNvSpPr>
                <p:nvPr/>
              </p:nvSpPr>
              <p:spPr bwMode="auto">
                <a:xfrm>
                  <a:off x="3724275" y="4324350"/>
                  <a:ext cx="115888" cy="20638"/>
                </a:xfrm>
                <a:custGeom>
                  <a:avLst/>
                  <a:gdLst>
                    <a:gd name="T0" fmla="*/ 159 w 320"/>
                    <a:gd name="T1" fmla="*/ 57 h 58"/>
                    <a:gd name="T2" fmla="*/ 0 w 320"/>
                    <a:gd name="T3" fmla="*/ 57 h 58"/>
                    <a:gd name="T4" fmla="*/ 0 w 320"/>
                    <a:gd name="T5" fmla="*/ 0 h 58"/>
                    <a:gd name="T6" fmla="*/ 319 w 320"/>
                    <a:gd name="T7" fmla="*/ 0 h 58"/>
                    <a:gd name="T8" fmla="*/ 319 w 320"/>
                    <a:gd name="T9" fmla="*/ 57 h 58"/>
                    <a:gd name="T10" fmla="*/ 159 w 320"/>
                    <a:gd name="T11" fmla="*/ 57 h 58"/>
                  </a:gdLst>
                  <a:ahLst/>
                  <a:cxnLst>
                    <a:cxn ang="0">
                      <a:pos x="T0" y="T1"/>
                    </a:cxn>
                    <a:cxn ang="0">
                      <a:pos x="T2" y="T3"/>
                    </a:cxn>
                    <a:cxn ang="0">
                      <a:pos x="T4" y="T5"/>
                    </a:cxn>
                    <a:cxn ang="0">
                      <a:pos x="T6" y="T7"/>
                    </a:cxn>
                    <a:cxn ang="0">
                      <a:pos x="T8" y="T9"/>
                    </a:cxn>
                    <a:cxn ang="0">
                      <a:pos x="T10" y="T11"/>
                    </a:cxn>
                  </a:cxnLst>
                  <a:rect l="0" t="0" r="r" b="b"/>
                  <a:pathLst>
                    <a:path w="320" h="58">
                      <a:moveTo>
                        <a:pt x="159" y="57"/>
                      </a:moveTo>
                      <a:lnTo>
                        <a:pt x="0" y="57"/>
                      </a:lnTo>
                      <a:lnTo>
                        <a:pt x="0" y="0"/>
                      </a:lnTo>
                      <a:lnTo>
                        <a:pt x="319" y="0"/>
                      </a:lnTo>
                      <a:lnTo>
                        <a:pt x="319" y="57"/>
                      </a:lnTo>
                      <a:lnTo>
                        <a:pt x="159"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23">
                  <a:extLst>
                    <a:ext uri="{FF2B5EF4-FFF2-40B4-BE49-F238E27FC236}">
                      <a16:creationId xmlns:a16="http://schemas.microsoft.com/office/drawing/2014/main" xmlns="" id="{6A4C5AC2-EA87-8148-8AD3-AD746247A458}"/>
                    </a:ext>
                  </a:extLst>
                </p:cNvPr>
                <p:cNvSpPr>
                  <a:spLocks noChangeArrowheads="1"/>
                </p:cNvSpPr>
                <p:nvPr/>
              </p:nvSpPr>
              <p:spPr bwMode="auto">
                <a:xfrm>
                  <a:off x="3862388"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24">
                  <a:extLst>
                    <a:ext uri="{FF2B5EF4-FFF2-40B4-BE49-F238E27FC236}">
                      <a16:creationId xmlns:a16="http://schemas.microsoft.com/office/drawing/2014/main" xmlns="" id="{5E30956A-5B3A-3B43-B6F4-830F90BF453B}"/>
                    </a:ext>
                  </a:extLst>
                </p:cNvPr>
                <p:cNvSpPr>
                  <a:spLocks noChangeArrowheads="1"/>
                </p:cNvSpPr>
                <p:nvPr/>
              </p:nvSpPr>
              <p:spPr bwMode="auto">
                <a:xfrm>
                  <a:off x="3998913" y="4324350"/>
                  <a:ext cx="115887" cy="20638"/>
                </a:xfrm>
                <a:custGeom>
                  <a:avLst/>
                  <a:gdLst>
                    <a:gd name="T0" fmla="*/ 160 w 321"/>
                    <a:gd name="T1" fmla="*/ 57 h 58"/>
                    <a:gd name="T2" fmla="*/ 0 w 321"/>
                    <a:gd name="T3" fmla="*/ 57 h 58"/>
                    <a:gd name="T4" fmla="*/ 0 w 321"/>
                    <a:gd name="T5" fmla="*/ 0 h 58"/>
                    <a:gd name="T6" fmla="*/ 320 w 321"/>
                    <a:gd name="T7" fmla="*/ 0 h 58"/>
                    <a:gd name="T8" fmla="*/ 320 w 321"/>
                    <a:gd name="T9" fmla="*/ 57 h 58"/>
                    <a:gd name="T10" fmla="*/ 160 w 321"/>
                    <a:gd name="T11" fmla="*/ 57 h 58"/>
                  </a:gdLst>
                  <a:ahLst/>
                  <a:cxnLst>
                    <a:cxn ang="0">
                      <a:pos x="T0" y="T1"/>
                    </a:cxn>
                    <a:cxn ang="0">
                      <a:pos x="T2" y="T3"/>
                    </a:cxn>
                    <a:cxn ang="0">
                      <a:pos x="T4" y="T5"/>
                    </a:cxn>
                    <a:cxn ang="0">
                      <a:pos x="T6" y="T7"/>
                    </a:cxn>
                    <a:cxn ang="0">
                      <a:pos x="T8" y="T9"/>
                    </a:cxn>
                    <a:cxn ang="0">
                      <a:pos x="T10" y="T11"/>
                    </a:cxn>
                  </a:cxnLst>
                  <a:rect l="0" t="0" r="r" b="b"/>
                  <a:pathLst>
                    <a:path w="321" h="58">
                      <a:moveTo>
                        <a:pt x="160" y="57"/>
                      </a:moveTo>
                      <a:lnTo>
                        <a:pt x="0" y="57"/>
                      </a:lnTo>
                      <a:lnTo>
                        <a:pt x="0" y="0"/>
                      </a:lnTo>
                      <a:lnTo>
                        <a:pt x="320" y="0"/>
                      </a:lnTo>
                      <a:lnTo>
                        <a:pt x="320" y="57"/>
                      </a:lnTo>
                      <a:lnTo>
                        <a:pt x="160" y="57"/>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25">
                  <a:extLst>
                    <a:ext uri="{FF2B5EF4-FFF2-40B4-BE49-F238E27FC236}">
                      <a16:creationId xmlns:a16="http://schemas.microsoft.com/office/drawing/2014/main" xmlns="" id="{4B5241C0-8D12-3C48-8CCA-1B58F095F29F}"/>
                    </a:ext>
                  </a:extLst>
                </p:cNvPr>
                <p:cNvSpPr>
                  <a:spLocks noChangeArrowheads="1"/>
                </p:cNvSpPr>
                <p:nvPr/>
              </p:nvSpPr>
              <p:spPr bwMode="auto">
                <a:xfrm>
                  <a:off x="3724275" y="4273550"/>
                  <a:ext cx="130175" cy="20638"/>
                </a:xfrm>
                <a:custGeom>
                  <a:avLst/>
                  <a:gdLst>
                    <a:gd name="T0" fmla="*/ 180 w 362"/>
                    <a:gd name="T1" fmla="*/ 58 h 59"/>
                    <a:gd name="T2" fmla="*/ 0 w 362"/>
                    <a:gd name="T3" fmla="*/ 58 h 59"/>
                    <a:gd name="T4" fmla="*/ 0 w 362"/>
                    <a:gd name="T5" fmla="*/ 0 h 59"/>
                    <a:gd name="T6" fmla="*/ 361 w 362"/>
                    <a:gd name="T7" fmla="*/ 0 h 59"/>
                    <a:gd name="T8" fmla="*/ 361 w 362"/>
                    <a:gd name="T9" fmla="*/ 58 h 59"/>
                    <a:gd name="T10" fmla="*/ 180 w 362"/>
                    <a:gd name="T11" fmla="*/ 58 h 59"/>
                  </a:gdLst>
                  <a:ahLst/>
                  <a:cxnLst>
                    <a:cxn ang="0">
                      <a:pos x="T0" y="T1"/>
                    </a:cxn>
                    <a:cxn ang="0">
                      <a:pos x="T2" y="T3"/>
                    </a:cxn>
                    <a:cxn ang="0">
                      <a:pos x="T4" y="T5"/>
                    </a:cxn>
                    <a:cxn ang="0">
                      <a:pos x="T6" y="T7"/>
                    </a:cxn>
                    <a:cxn ang="0">
                      <a:pos x="T8" y="T9"/>
                    </a:cxn>
                    <a:cxn ang="0">
                      <a:pos x="T10" y="T11"/>
                    </a:cxn>
                  </a:cxnLst>
                  <a:rect l="0" t="0" r="r" b="b"/>
                  <a:pathLst>
                    <a:path w="362" h="59">
                      <a:moveTo>
                        <a:pt x="180" y="58"/>
                      </a:moveTo>
                      <a:lnTo>
                        <a:pt x="0" y="58"/>
                      </a:lnTo>
                      <a:lnTo>
                        <a:pt x="0" y="0"/>
                      </a:lnTo>
                      <a:lnTo>
                        <a:pt x="361" y="0"/>
                      </a:lnTo>
                      <a:lnTo>
                        <a:pt x="361" y="58"/>
                      </a:lnTo>
                      <a:lnTo>
                        <a:pt x="180"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26">
                  <a:extLst>
                    <a:ext uri="{FF2B5EF4-FFF2-40B4-BE49-F238E27FC236}">
                      <a16:creationId xmlns:a16="http://schemas.microsoft.com/office/drawing/2014/main" xmlns="" id="{91A01C76-5483-5E4C-8F6D-F65BEAD828AA}"/>
                    </a:ext>
                  </a:extLst>
                </p:cNvPr>
                <p:cNvSpPr>
                  <a:spLocks noChangeArrowheads="1"/>
                </p:cNvSpPr>
                <p:nvPr/>
              </p:nvSpPr>
              <p:spPr bwMode="auto">
                <a:xfrm>
                  <a:off x="3876675" y="4273550"/>
                  <a:ext cx="28575" cy="20638"/>
                </a:xfrm>
                <a:custGeom>
                  <a:avLst/>
                  <a:gdLst>
                    <a:gd name="T0" fmla="*/ 40 w 80"/>
                    <a:gd name="T1" fmla="*/ 58 h 59"/>
                    <a:gd name="T2" fmla="*/ 0 w 80"/>
                    <a:gd name="T3" fmla="*/ 58 h 59"/>
                    <a:gd name="T4" fmla="*/ 0 w 80"/>
                    <a:gd name="T5" fmla="*/ 0 h 59"/>
                    <a:gd name="T6" fmla="*/ 79 w 80"/>
                    <a:gd name="T7" fmla="*/ 0 h 59"/>
                    <a:gd name="T8" fmla="*/ 79 w 80"/>
                    <a:gd name="T9" fmla="*/ 58 h 59"/>
                    <a:gd name="T10" fmla="*/ 40 w 80"/>
                    <a:gd name="T11" fmla="*/ 58 h 59"/>
                  </a:gdLst>
                  <a:ahLst/>
                  <a:cxnLst>
                    <a:cxn ang="0">
                      <a:pos x="T0" y="T1"/>
                    </a:cxn>
                    <a:cxn ang="0">
                      <a:pos x="T2" y="T3"/>
                    </a:cxn>
                    <a:cxn ang="0">
                      <a:pos x="T4" y="T5"/>
                    </a:cxn>
                    <a:cxn ang="0">
                      <a:pos x="T6" y="T7"/>
                    </a:cxn>
                    <a:cxn ang="0">
                      <a:pos x="T8" y="T9"/>
                    </a:cxn>
                    <a:cxn ang="0">
                      <a:pos x="T10" y="T11"/>
                    </a:cxn>
                  </a:cxnLst>
                  <a:rect l="0" t="0" r="r" b="b"/>
                  <a:pathLst>
                    <a:path w="80" h="59">
                      <a:moveTo>
                        <a:pt x="40" y="58"/>
                      </a:moveTo>
                      <a:lnTo>
                        <a:pt x="0" y="58"/>
                      </a:lnTo>
                      <a:lnTo>
                        <a:pt x="0" y="0"/>
                      </a:lnTo>
                      <a:lnTo>
                        <a:pt x="79" y="0"/>
                      </a:lnTo>
                      <a:lnTo>
                        <a:pt x="79" y="58"/>
                      </a:lnTo>
                      <a:lnTo>
                        <a:pt x="40"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27">
                  <a:extLst>
                    <a:ext uri="{FF2B5EF4-FFF2-40B4-BE49-F238E27FC236}">
                      <a16:creationId xmlns:a16="http://schemas.microsoft.com/office/drawing/2014/main" xmlns="" id="{66DE7011-42AB-9048-8931-C04384471CE9}"/>
                    </a:ext>
                  </a:extLst>
                </p:cNvPr>
                <p:cNvSpPr>
                  <a:spLocks noChangeArrowheads="1"/>
                </p:cNvSpPr>
                <p:nvPr/>
              </p:nvSpPr>
              <p:spPr bwMode="auto">
                <a:xfrm>
                  <a:off x="3927475"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28">
                  <a:extLst>
                    <a:ext uri="{FF2B5EF4-FFF2-40B4-BE49-F238E27FC236}">
                      <a16:creationId xmlns:a16="http://schemas.microsoft.com/office/drawing/2014/main" xmlns="" id="{D07B4175-4D8D-644C-A81D-E56BF1D07F03}"/>
                    </a:ext>
                  </a:extLst>
                </p:cNvPr>
                <p:cNvSpPr>
                  <a:spLocks noChangeArrowheads="1"/>
                </p:cNvSpPr>
                <p:nvPr/>
              </p:nvSpPr>
              <p:spPr bwMode="auto">
                <a:xfrm>
                  <a:off x="3981450" y="4273550"/>
                  <a:ext cx="28575" cy="20638"/>
                </a:xfrm>
                <a:custGeom>
                  <a:avLst/>
                  <a:gdLst>
                    <a:gd name="T0" fmla="*/ 39 w 79"/>
                    <a:gd name="T1" fmla="*/ 58 h 59"/>
                    <a:gd name="T2" fmla="*/ 0 w 79"/>
                    <a:gd name="T3" fmla="*/ 58 h 59"/>
                    <a:gd name="T4" fmla="*/ 0 w 79"/>
                    <a:gd name="T5" fmla="*/ 0 h 59"/>
                    <a:gd name="T6" fmla="*/ 78 w 79"/>
                    <a:gd name="T7" fmla="*/ 0 h 59"/>
                    <a:gd name="T8" fmla="*/ 78 w 79"/>
                    <a:gd name="T9" fmla="*/ 58 h 59"/>
                    <a:gd name="T10" fmla="*/ 39 w 79"/>
                    <a:gd name="T11" fmla="*/ 58 h 59"/>
                  </a:gdLst>
                  <a:ahLst/>
                  <a:cxnLst>
                    <a:cxn ang="0">
                      <a:pos x="T0" y="T1"/>
                    </a:cxn>
                    <a:cxn ang="0">
                      <a:pos x="T2" y="T3"/>
                    </a:cxn>
                    <a:cxn ang="0">
                      <a:pos x="T4" y="T5"/>
                    </a:cxn>
                    <a:cxn ang="0">
                      <a:pos x="T6" y="T7"/>
                    </a:cxn>
                    <a:cxn ang="0">
                      <a:pos x="T8" y="T9"/>
                    </a:cxn>
                    <a:cxn ang="0">
                      <a:pos x="T10" y="T11"/>
                    </a:cxn>
                  </a:cxnLst>
                  <a:rect l="0" t="0" r="r" b="b"/>
                  <a:pathLst>
                    <a:path w="79" h="59">
                      <a:moveTo>
                        <a:pt x="39" y="58"/>
                      </a:moveTo>
                      <a:lnTo>
                        <a:pt x="0" y="58"/>
                      </a:lnTo>
                      <a:lnTo>
                        <a:pt x="0" y="0"/>
                      </a:lnTo>
                      <a:lnTo>
                        <a:pt x="78" y="0"/>
                      </a:lnTo>
                      <a:lnTo>
                        <a:pt x="78" y="58"/>
                      </a:lnTo>
                      <a:lnTo>
                        <a:pt x="39" y="58"/>
                      </a:ln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27" name="Rectangle 126">
              <a:extLst>
                <a:ext uri="{FF2B5EF4-FFF2-40B4-BE49-F238E27FC236}">
                  <a16:creationId xmlns:a16="http://schemas.microsoft.com/office/drawing/2014/main" xmlns="" id="{F15EE5BC-C18A-A74F-81FB-A01CFC08487D}"/>
                </a:ext>
              </a:extLst>
            </p:cNvPr>
            <p:cNvSpPr/>
            <p:nvPr/>
          </p:nvSpPr>
          <p:spPr>
            <a:xfrm>
              <a:off x="6959075" y="1976849"/>
              <a:ext cx="805942" cy="21544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Auditing</a:t>
              </a:r>
            </a:p>
          </p:txBody>
        </p:sp>
      </p:grpSp>
      <p:grpSp>
        <p:nvGrpSpPr>
          <p:cNvPr id="150" name="Group 149">
            <a:extLst>
              <a:ext uri="{FF2B5EF4-FFF2-40B4-BE49-F238E27FC236}">
                <a16:creationId xmlns:a16="http://schemas.microsoft.com/office/drawing/2014/main" xmlns="" id="{AFDCC6BE-7B56-6844-8C4A-AC32748CD068}"/>
              </a:ext>
            </a:extLst>
          </p:cNvPr>
          <p:cNvGrpSpPr/>
          <p:nvPr/>
        </p:nvGrpSpPr>
        <p:grpSpPr>
          <a:xfrm>
            <a:off x="9112469" y="4218580"/>
            <a:ext cx="805942" cy="904220"/>
            <a:chOff x="9012494" y="1468849"/>
            <a:chExt cx="805942" cy="904220"/>
          </a:xfrm>
        </p:grpSpPr>
        <p:grpSp>
          <p:nvGrpSpPr>
            <p:cNvPr id="151" name="Group 150">
              <a:extLst>
                <a:ext uri="{FF2B5EF4-FFF2-40B4-BE49-F238E27FC236}">
                  <a16:creationId xmlns:a16="http://schemas.microsoft.com/office/drawing/2014/main" xmlns="" id="{F465A2A2-81BD-6C41-9911-A2D558F9E943}"/>
                </a:ext>
              </a:extLst>
            </p:cNvPr>
            <p:cNvGrpSpPr/>
            <p:nvPr/>
          </p:nvGrpSpPr>
          <p:grpSpPr>
            <a:xfrm>
              <a:off x="9113143" y="1468849"/>
              <a:ext cx="582945" cy="635162"/>
              <a:chOff x="9113143" y="1758788"/>
              <a:chExt cx="582945" cy="635162"/>
            </a:xfrm>
          </p:grpSpPr>
          <p:sp>
            <p:nvSpPr>
              <p:cNvPr id="153" name="Rectangle 152">
                <a:extLst>
                  <a:ext uri="{FF2B5EF4-FFF2-40B4-BE49-F238E27FC236}">
                    <a16:creationId xmlns:a16="http://schemas.microsoft.com/office/drawing/2014/main" xmlns="" id="{4A7B2836-B49E-9E41-BB6A-12C2B618F811}"/>
                  </a:ext>
                </a:extLst>
              </p:cNvPr>
              <p:cNvSpPr/>
              <p:nvPr/>
            </p:nvSpPr>
            <p:spPr>
              <a:xfrm>
                <a:off x="9113143"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4" name="Freeform 30">
                <a:extLst>
                  <a:ext uri="{FF2B5EF4-FFF2-40B4-BE49-F238E27FC236}">
                    <a16:creationId xmlns:a16="http://schemas.microsoft.com/office/drawing/2014/main" xmlns="" id="{E196215D-F26C-7D4F-914B-677BE863CD67}"/>
                  </a:ext>
                </a:extLst>
              </p:cNvPr>
              <p:cNvSpPr>
                <a:spLocks noChangeArrowheads="1"/>
              </p:cNvSpPr>
              <p:nvPr/>
            </p:nvSpPr>
            <p:spPr bwMode="auto">
              <a:xfrm>
                <a:off x="9207801" y="1847739"/>
                <a:ext cx="394941" cy="429056"/>
              </a:xfrm>
              <a:custGeom>
                <a:avLst/>
                <a:gdLst>
                  <a:gd name="T0" fmla="*/ 1022 w 1327"/>
                  <a:gd name="T1" fmla="*/ 21 h 1442"/>
                  <a:gd name="T2" fmla="*/ 663 w 1327"/>
                  <a:gd name="T3" fmla="*/ 0 h 1442"/>
                  <a:gd name="T4" fmla="*/ 304 w 1327"/>
                  <a:gd name="T5" fmla="*/ 21 h 1442"/>
                  <a:gd name="T6" fmla="*/ 0 w 1327"/>
                  <a:gd name="T7" fmla="*/ 121 h 1442"/>
                  <a:gd name="T8" fmla="*/ 0 w 1327"/>
                  <a:gd name="T9" fmla="*/ 1320 h 1442"/>
                  <a:gd name="T10" fmla="*/ 304 w 1327"/>
                  <a:gd name="T11" fmla="*/ 1420 h 1442"/>
                  <a:gd name="T12" fmla="*/ 663 w 1327"/>
                  <a:gd name="T13" fmla="*/ 1441 h 1442"/>
                  <a:gd name="T14" fmla="*/ 1022 w 1327"/>
                  <a:gd name="T15" fmla="*/ 1420 h 1442"/>
                  <a:gd name="T16" fmla="*/ 1326 w 1327"/>
                  <a:gd name="T17" fmla="*/ 1320 h 1442"/>
                  <a:gd name="T18" fmla="*/ 1326 w 1327"/>
                  <a:gd name="T19" fmla="*/ 121 h 1442"/>
                  <a:gd name="T20" fmla="*/ 1022 w 1327"/>
                  <a:gd name="T21" fmla="*/ 21 h 1442"/>
                  <a:gd name="T22" fmla="*/ 346 w 1327"/>
                  <a:gd name="T23" fmla="*/ 1042 h 1442"/>
                  <a:gd name="T24" fmla="*/ 257 w 1327"/>
                  <a:gd name="T25" fmla="*/ 953 h 1442"/>
                  <a:gd name="T26" fmla="*/ 346 w 1327"/>
                  <a:gd name="T27" fmla="*/ 864 h 1442"/>
                  <a:gd name="T28" fmla="*/ 435 w 1327"/>
                  <a:gd name="T29" fmla="*/ 953 h 1442"/>
                  <a:gd name="T30" fmla="*/ 346 w 1327"/>
                  <a:gd name="T31" fmla="*/ 1042 h 1442"/>
                  <a:gd name="T32" fmla="*/ 377 w 1327"/>
                  <a:gd name="T33" fmla="*/ 661 h 1442"/>
                  <a:gd name="T34" fmla="*/ 480 w 1327"/>
                  <a:gd name="T35" fmla="*/ 459 h 1442"/>
                  <a:gd name="T36" fmla="*/ 582 w 1327"/>
                  <a:gd name="T37" fmla="*/ 661 h 1442"/>
                  <a:gd name="T38" fmla="*/ 377 w 1327"/>
                  <a:gd name="T39" fmla="*/ 661 h 1442"/>
                  <a:gd name="T40" fmla="*/ 550 w 1327"/>
                  <a:gd name="T41" fmla="*/ 791 h 1442"/>
                  <a:gd name="T42" fmla="*/ 655 w 1327"/>
                  <a:gd name="T43" fmla="*/ 746 h 1442"/>
                  <a:gd name="T44" fmla="*/ 760 w 1327"/>
                  <a:gd name="T45" fmla="*/ 791 h 1442"/>
                  <a:gd name="T46" fmla="*/ 760 w 1327"/>
                  <a:gd name="T47" fmla="*/ 940 h 1442"/>
                  <a:gd name="T48" fmla="*/ 655 w 1327"/>
                  <a:gd name="T49" fmla="*/ 985 h 1442"/>
                  <a:gd name="T50" fmla="*/ 550 w 1327"/>
                  <a:gd name="T51" fmla="*/ 940 h 1442"/>
                  <a:gd name="T52" fmla="*/ 550 w 1327"/>
                  <a:gd name="T53" fmla="*/ 791 h 1442"/>
                  <a:gd name="T54" fmla="*/ 689 w 1327"/>
                  <a:gd name="T55" fmla="*/ 1265 h 1442"/>
                  <a:gd name="T56" fmla="*/ 600 w 1327"/>
                  <a:gd name="T57" fmla="*/ 1176 h 1442"/>
                  <a:gd name="T58" fmla="*/ 689 w 1327"/>
                  <a:gd name="T59" fmla="*/ 1087 h 1442"/>
                  <a:gd name="T60" fmla="*/ 778 w 1327"/>
                  <a:gd name="T61" fmla="*/ 1176 h 1442"/>
                  <a:gd name="T62" fmla="*/ 689 w 1327"/>
                  <a:gd name="T63" fmla="*/ 1265 h 1442"/>
                  <a:gd name="T64" fmla="*/ 757 w 1327"/>
                  <a:gd name="T65" fmla="*/ 558 h 1442"/>
                  <a:gd name="T66" fmla="*/ 870 w 1327"/>
                  <a:gd name="T67" fmla="*/ 446 h 1442"/>
                  <a:gd name="T68" fmla="*/ 983 w 1327"/>
                  <a:gd name="T69" fmla="*/ 558 h 1442"/>
                  <a:gd name="T70" fmla="*/ 870 w 1327"/>
                  <a:gd name="T71" fmla="*/ 671 h 1442"/>
                  <a:gd name="T72" fmla="*/ 757 w 1327"/>
                  <a:gd name="T73" fmla="*/ 558 h 1442"/>
                  <a:gd name="T74" fmla="*/ 917 w 1327"/>
                  <a:gd name="T75" fmla="*/ 1003 h 1442"/>
                  <a:gd name="T76" fmla="*/ 1007 w 1327"/>
                  <a:gd name="T77" fmla="*/ 825 h 1442"/>
                  <a:gd name="T78" fmla="*/ 1096 w 1327"/>
                  <a:gd name="T79" fmla="*/ 1003 h 1442"/>
                  <a:gd name="T80" fmla="*/ 917 w 1327"/>
                  <a:gd name="T81" fmla="*/ 1003 h 1442"/>
                  <a:gd name="T82" fmla="*/ 1269 w 1327"/>
                  <a:gd name="T83" fmla="*/ 220 h 1442"/>
                  <a:gd name="T84" fmla="*/ 660 w 1327"/>
                  <a:gd name="T85" fmla="*/ 315 h 1442"/>
                  <a:gd name="T86" fmla="*/ 52 w 1327"/>
                  <a:gd name="T87" fmla="*/ 220 h 1442"/>
                  <a:gd name="T88" fmla="*/ 52 w 1327"/>
                  <a:gd name="T89" fmla="*/ 220 h 1442"/>
                  <a:gd name="T90" fmla="*/ 660 w 1327"/>
                  <a:gd name="T91" fmla="*/ 126 h 1442"/>
                  <a:gd name="T92" fmla="*/ 1269 w 1327"/>
                  <a:gd name="T93" fmla="*/ 22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7" h="1442">
                    <a:moveTo>
                      <a:pt x="1022" y="21"/>
                    </a:moveTo>
                    <a:cubicBezTo>
                      <a:pt x="849" y="0"/>
                      <a:pt x="671" y="0"/>
                      <a:pt x="663" y="0"/>
                    </a:cubicBezTo>
                    <a:cubicBezTo>
                      <a:pt x="655" y="0"/>
                      <a:pt x="477" y="0"/>
                      <a:pt x="304" y="21"/>
                    </a:cubicBezTo>
                    <a:cubicBezTo>
                      <a:pt x="2" y="58"/>
                      <a:pt x="0" y="121"/>
                      <a:pt x="0" y="121"/>
                    </a:cubicBezTo>
                    <a:lnTo>
                      <a:pt x="0" y="1320"/>
                    </a:lnTo>
                    <a:cubicBezTo>
                      <a:pt x="0" y="1320"/>
                      <a:pt x="2" y="1383"/>
                      <a:pt x="304" y="1420"/>
                    </a:cubicBezTo>
                    <a:cubicBezTo>
                      <a:pt x="477" y="1441"/>
                      <a:pt x="655" y="1441"/>
                      <a:pt x="663" y="1441"/>
                    </a:cubicBezTo>
                    <a:cubicBezTo>
                      <a:pt x="671" y="1441"/>
                      <a:pt x="849" y="1441"/>
                      <a:pt x="1022" y="1420"/>
                    </a:cubicBezTo>
                    <a:cubicBezTo>
                      <a:pt x="1324" y="1383"/>
                      <a:pt x="1326" y="1320"/>
                      <a:pt x="1326" y="1320"/>
                    </a:cubicBezTo>
                    <a:lnTo>
                      <a:pt x="1326" y="121"/>
                    </a:lnTo>
                    <a:cubicBezTo>
                      <a:pt x="1326" y="121"/>
                      <a:pt x="1324" y="58"/>
                      <a:pt x="1022" y="21"/>
                    </a:cubicBezTo>
                    <a:close/>
                    <a:moveTo>
                      <a:pt x="346" y="1042"/>
                    </a:moveTo>
                    <a:cubicBezTo>
                      <a:pt x="296" y="1042"/>
                      <a:pt x="257" y="1003"/>
                      <a:pt x="257" y="953"/>
                    </a:cubicBezTo>
                    <a:cubicBezTo>
                      <a:pt x="257" y="906"/>
                      <a:pt x="296" y="864"/>
                      <a:pt x="346" y="864"/>
                    </a:cubicBezTo>
                    <a:cubicBezTo>
                      <a:pt x="396" y="864"/>
                      <a:pt x="435" y="903"/>
                      <a:pt x="435" y="953"/>
                    </a:cubicBezTo>
                    <a:cubicBezTo>
                      <a:pt x="435" y="1003"/>
                      <a:pt x="396" y="1042"/>
                      <a:pt x="346" y="1042"/>
                    </a:cubicBezTo>
                    <a:close/>
                    <a:moveTo>
                      <a:pt x="377" y="661"/>
                    </a:moveTo>
                    <a:lnTo>
                      <a:pt x="480" y="459"/>
                    </a:lnTo>
                    <a:lnTo>
                      <a:pt x="582" y="661"/>
                    </a:lnTo>
                    <a:lnTo>
                      <a:pt x="377" y="661"/>
                    </a:lnTo>
                    <a:close/>
                    <a:moveTo>
                      <a:pt x="550" y="791"/>
                    </a:moveTo>
                    <a:lnTo>
                      <a:pt x="655" y="746"/>
                    </a:lnTo>
                    <a:lnTo>
                      <a:pt x="760" y="791"/>
                    </a:lnTo>
                    <a:lnTo>
                      <a:pt x="760" y="940"/>
                    </a:lnTo>
                    <a:lnTo>
                      <a:pt x="655" y="985"/>
                    </a:lnTo>
                    <a:lnTo>
                      <a:pt x="550" y="940"/>
                    </a:lnTo>
                    <a:lnTo>
                      <a:pt x="550" y="791"/>
                    </a:lnTo>
                    <a:close/>
                    <a:moveTo>
                      <a:pt x="689" y="1265"/>
                    </a:moveTo>
                    <a:cubicBezTo>
                      <a:pt x="640" y="1265"/>
                      <a:pt x="600" y="1226"/>
                      <a:pt x="600" y="1176"/>
                    </a:cubicBezTo>
                    <a:cubicBezTo>
                      <a:pt x="600" y="1129"/>
                      <a:pt x="640" y="1087"/>
                      <a:pt x="689" y="1087"/>
                    </a:cubicBezTo>
                    <a:cubicBezTo>
                      <a:pt x="739" y="1087"/>
                      <a:pt x="778" y="1126"/>
                      <a:pt x="778" y="1176"/>
                    </a:cubicBezTo>
                    <a:cubicBezTo>
                      <a:pt x="776" y="1226"/>
                      <a:pt x="736" y="1265"/>
                      <a:pt x="689" y="1265"/>
                    </a:cubicBezTo>
                    <a:close/>
                    <a:moveTo>
                      <a:pt x="757" y="558"/>
                    </a:moveTo>
                    <a:cubicBezTo>
                      <a:pt x="757" y="496"/>
                      <a:pt x="807" y="446"/>
                      <a:pt x="870" y="446"/>
                    </a:cubicBezTo>
                    <a:cubicBezTo>
                      <a:pt x="933" y="446"/>
                      <a:pt x="983" y="496"/>
                      <a:pt x="983" y="558"/>
                    </a:cubicBezTo>
                    <a:cubicBezTo>
                      <a:pt x="983" y="621"/>
                      <a:pt x="933" y="671"/>
                      <a:pt x="870" y="671"/>
                    </a:cubicBezTo>
                    <a:cubicBezTo>
                      <a:pt x="807" y="671"/>
                      <a:pt x="757" y="621"/>
                      <a:pt x="757" y="558"/>
                    </a:cubicBezTo>
                    <a:close/>
                    <a:moveTo>
                      <a:pt x="917" y="1003"/>
                    </a:moveTo>
                    <a:lnTo>
                      <a:pt x="1007" y="825"/>
                    </a:lnTo>
                    <a:lnTo>
                      <a:pt x="1096" y="1003"/>
                    </a:lnTo>
                    <a:lnTo>
                      <a:pt x="917" y="1003"/>
                    </a:lnTo>
                    <a:close/>
                    <a:moveTo>
                      <a:pt x="1269" y="220"/>
                    </a:moveTo>
                    <a:cubicBezTo>
                      <a:pt x="1245" y="254"/>
                      <a:pt x="1030" y="315"/>
                      <a:pt x="660" y="315"/>
                    </a:cubicBezTo>
                    <a:cubicBezTo>
                      <a:pt x="291" y="315"/>
                      <a:pt x="76" y="254"/>
                      <a:pt x="52" y="220"/>
                    </a:cubicBezTo>
                    <a:lnTo>
                      <a:pt x="52" y="220"/>
                    </a:lnTo>
                    <a:cubicBezTo>
                      <a:pt x="73" y="186"/>
                      <a:pt x="288" y="126"/>
                      <a:pt x="660" y="126"/>
                    </a:cubicBezTo>
                    <a:cubicBezTo>
                      <a:pt x="1033" y="123"/>
                      <a:pt x="1248" y="184"/>
                      <a:pt x="1269" y="220"/>
                    </a:cubicBez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52" name="Rectangle 151">
              <a:extLst>
                <a:ext uri="{FF2B5EF4-FFF2-40B4-BE49-F238E27FC236}">
                  <a16:creationId xmlns:a16="http://schemas.microsoft.com/office/drawing/2014/main" xmlns="" id="{BB8F78AB-0085-4540-8400-C246B9F862B5}"/>
                </a:ext>
              </a:extLst>
            </p:cNvPr>
            <p:cNvSpPr/>
            <p:nvPr/>
          </p:nvSpPr>
          <p:spPr>
            <a:xfrm>
              <a:off x="9012494" y="2034515"/>
              <a:ext cx="805942" cy="338554"/>
            </a:xfrm>
            <a:prstGeom prst="rect">
              <a:avLst/>
            </a:prstGeom>
          </p:spPr>
          <p:txBody>
            <a:bodyPr wrap="square">
              <a:spAutoFit/>
            </a:bodyPr>
            <a:lstStyle/>
            <a:p>
              <a:pPr algn="ctr"/>
              <a:r>
                <a:rPr lang="en-US" sz="800" b="1" dirty="0">
                  <a:solidFill>
                    <a:schemeClr val="accent1"/>
                  </a:solidFill>
                  <a:latin typeface="Arial" charset="0"/>
                  <a:ea typeface="Arial" charset="0"/>
                  <a:cs typeface="Arial" charset="0"/>
                </a:rPr>
                <a:t>Object Storage</a:t>
              </a:r>
            </a:p>
          </p:txBody>
        </p:sp>
      </p:grpSp>
    </p:spTree>
    <p:extLst>
      <p:ext uri="{BB962C8B-B14F-4D97-AF65-F5344CB8AC3E}">
        <p14:creationId xmlns:p14="http://schemas.microsoft.com/office/powerpoint/2010/main" val="136933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394FD7-6BA3-E34A-A5B9-C7948F805FFE}"/>
              </a:ext>
            </a:extLst>
          </p:cNvPr>
          <p:cNvSpPr>
            <a:spLocks noGrp="1"/>
          </p:cNvSpPr>
          <p:nvPr>
            <p:ph type="sldNum" sz="quarter" idx="12"/>
          </p:nvPr>
        </p:nvSpPr>
        <p:spPr/>
        <p:txBody>
          <a:bodyPr/>
          <a:lstStyle/>
          <a:p>
            <a:fld id="{C51EAA63-D034-42AE-91FA-B13B9518C7BE}" type="slidenum">
              <a:rPr lang="en-US" smtClean="0"/>
              <a:t>8</a:t>
            </a:fld>
            <a:endParaRPr lang="en-US" dirty="0"/>
          </a:p>
        </p:txBody>
      </p:sp>
      <p:sp>
        <p:nvSpPr>
          <p:cNvPr id="4" name="Title 3">
            <a:extLst>
              <a:ext uri="{FF2B5EF4-FFF2-40B4-BE49-F238E27FC236}">
                <a16:creationId xmlns:a16="http://schemas.microsoft.com/office/drawing/2014/main" xmlns="" id="{781B8E78-0386-4A4D-8051-E614333E6EF4}"/>
              </a:ext>
            </a:extLst>
          </p:cNvPr>
          <p:cNvSpPr>
            <a:spLocks noGrp="1"/>
          </p:cNvSpPr>
          <p:nvPr>
            <p:ph type="title"/>
          </p:nvPr>
        </p:nvSpPr>
        <p:spPr/>
        <p:txBody>
          <a:bodyPr/>
          <a:lstStyle/>
          <a:p>
            <a:r>
              <a:rPr lang="en-US" dirty="0"/>
              <a:t>Quick Guide: Captions</a:t>
            </a:r>
          </a:p>
        </p:txBody>
      </p:sp>
      <p:sp>
        <p:nvSpPr>
          <p:cNvPr id="6" name="TextBox 5">
            <a:extLst>
              <a:ext uri="{FF2B5EF4-FFF2-40B4-BE49-F238E27FC236}">
                <a16:creationId xmlns:a16="http://schemas.microsoft.com/office/drawing/2014/main" xmlns="" id="{A0E91632-4236-E740-9E76-8255F0F9E01B}"/>
              </a:ext>
            </a:extLst>
          </p:cNvPr>
          <p:cNvSpPr txBox="1"/>
          <p:nvPr/>
        </p:nvSpPr>
        <p:spPr>
          <a:xfrm>
            <a:off x="640679" y="1412744"/>
            <a:ext cx="2294174" cy="335936"/>
          </a:xfrm>
          <a:prstGeom prst="rect">
            <a:avLst/>
          </a:prstGeom>
          <a:noFill/>
        </p:spPr>
        <p:txBody>
          <a:bodyPr wrap="none" lIns="0" tIns="0" rIns="0" bIns="0" rtlCol="0">
            <a:noAutofit/>
          </a:bodyPr>
          <a:lstStyle/>
          <a:p>
            <a:pPr>
              <a:lnSpc>
                <a:spcPct val="90000"/>
              </a:lnSpc>
            </a:pPr>
            <a:r>
              <a:rPr lang="en-US" dirty="0"/>
              <a:t>Using Captions</a:t>
            </a:r>
          </a:p>
        </p:txBody>
      </p:sp>
      <p:sp>
        <p:nvSpPr>
          <p:cNvPr id="7" name="Content Placeholder 8">
            <a:extLst>
              <a:ext uri="{FF2B5EF4-FFF2-40B4-BE49-F238E27FC236}">
                <a16:creationId xmlns:a16="http://schemas.microsoft.com/office/drawing/2014/main" xmlns="" id="{6BA15D0A-6023-2B4C-BB3A-4E5920C63069}"/>
              </a:ext>
            </a:extLst>
          </p:cNvPr>
          <p:cNvSpPr txBox="1">
            <a:spLocks/>
          </p:cNvSpPr>
          <p:nvPr/>
        </p:nvSpPr>
        <p:spPr>
          <a:xfrm>
            <a:off x="533399" y="1715870"/>
            <a:ext cx="4749495" cy="631233"/>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200" dirty="0"/>
              <a:t>The use of captions is not mandatory. If captions are needed, preferred placement is above or below icon. </a:t>
            </a:r>
          </a:p>
        </p:txBody>
      </p:sp>
      <p:sp>
        <p:nvSpPr>
          <p:cNvPr id="8" name="Rectangle 7">
            <a:extLst>
              <a:ext uri="{FF2B5EF4-FFF2-40B4-BE49-F238E27FC236}">
                <a16:creationId xmlns:a16="http://schemas.microsoft.com/office/drawing/2014/main" xmlns="" id="{A95DE01F-7493-CC41-885E-CD94F8E10A1D}"/>
              </a:ext>
            </a:extLst>
          </p:cNvPr>
          <p:cNvSpPr/>
          <p:nvPr/>
        </p:nvSpPr>
        <p:spPr>
          <a:xfrm>
            <a:off x="541697" y="3535495"/>
            <a:ext cx="1018165" cy="246221"/>
          </a:xfrm>
          <a:prstGeom prst="rect">
            <a:avLst/>
          </a:prstGeom>
        </p:spPr>
        <p:txBody>
          <a:bodyPr wrap="none">
            <a:spAutoFit/>
          </a:bodyPr>
          <a:lstStyle/>
          <a:p>
            <a:r>
              <a:rPr lang="en-US" sz="1000" dirty="0">
                <a:solidFill>
                  <a:srgbClr val="5F5F5F"/>
                </a:solidFill>
              </a:rPr>
              <a:t>Below Centered  </a:t>
            </a:r>
          </a:p>
        </p:txBody>
      </p:sp>
      <p:sp>
        <p:nvSpPr>
          <p:cNvPr id="9" name="Rectangle 8">
            <a:extLst>
              <a:ext uri="{FF2B5EF4-FFF2-40B4-BE49-F238E27FC236}">
                <a16:creationId xmlns:a16="http://schemas.microsoft.com/office/drawing/2014/main" xmlns="" id="{FE860A0F-2625-C94A-829F-7F7E972659C6}"/>
              </a:ext>
            </a:extLst>
          </p:cNvPr>
          <p:cNvSpPr/>
          <p:nvPr/>
        </p:nvSpPr>
        <p:spPr>
          <a:xfrm>
            <a:off x="1934589" y="3535495"/>
            <a:ext cx="1026806" cy="246221"/>
          </a:xfrm>
          <a:prstGeom prst="rect">
            <a:avLst/>
          </a:prstGeom>
        </p:spPr>
        <p:txBody>
          <a:bodyPr wrap="none">
            <a:spAutoFit/>
          </a:bodyPr>
          <a:lstStyle/>
          <a:p>
            <a:r>
              <a:rPr lang="en-US" sz="1000" dirty="0">
                <a:solidFill>
                  <a:srgbClr val="5F5F5F"/>
                </a:solidFill>
              </a:rPr>
              <a:t>Above Centered</a:t>
            </a:r>
          </a:p>
        </p:txBody>
      </p:sp>
      <p:sp>
        <p:nvSpPr>
          <p:cNvPr id="10" name="Rectangle 9">
            <a:extLst>
              <a:ext uri="{FF2B5EF4-FFF2-40B4-BE49-F238E27FC236}">
                <a16:creationId xmlns:a16="http://schemas.microsoft.com/office/drawing/2014/main" xmlns="" id="{60280ADD-6CD4-7645-ACC9-67065A4FDF04}"/>
              </a:ext>
            </a:extLst>
          </p:cNvPr>
          <p:cNvSpPr/>
          <p:nvPr/>
        </p:nvSpPr>
        <p:spPr>
          <a:xfrm>
            <a:off x="999409" y="5049462"/>
            <a:ext cx="1498126" cy="400110"/>
          </a:xfrm>
          <a:prstGeom prst="rect">
            <a:avLst/>
          </a:prstGeom>
        </p:spPr>
        <p:txBody>
          <a:bodyPr wrap="none">
            <a:spAutoFit/>
          </a:bodyPr>
          <a:lstStyle/>
          <a:p>
            <a:pPr algn="ctr"/>
            <a:r>
              <a:rPr lang="en-US" sz="1000" dirty="0">
                <a:solidFill>
                  <a:srgbClr val="5F5F5F"/>
                </a:solidFill>
              </a:rPr>
              <a:t>Avoid placing caption</a:t>
            </a:r>
            <a:br>
              <a:rPr lang="en-US" sz="1000" dirty="0">
                <a:solidFill>
                  <a:srgbClr val="5F5F5F"/>
                </a:solidFill>
              </a:rPr>
            </a:br>
            <a:r>
              <a:rPr lang="en-US" sz="1000" dirty="0">
                <a:solidFill>
                  <a:srgbClr val="5F5F5F"/>
                </a:solidFill>
              </a:rPr>
              <a:t>to the right or left </a:t>
            </a:r>
            <a:r>
              <a:rPr lang="en-US" sz="1000">
                <a:solidFill>
                  <a:srgbClr val="5F5F5F"/>
                </a:solidFill>
              </a:rPr>
              <a:t>of icon</a:t>
            </a:r>
            <a:endParaRPr lang="en-US" sz="1000" dirty="0">
              <a:solidFill>
                <a:srgbClr val="5F5F5F"/>
              </a:solidFill>
            </a:endParaRPr>
          </a:p>
        </p:txBody>
      </p:sp>
      <p:cxnSp>
        <p:nvCxnSpPr>
          <p:cNvPr id="11" name="Straight Connector 10">
            <a:extLst>
              <a:ext uri="{FF2B5EF4-FFF2-40B4-BE49-F238E27FC236}">
                <a16:creationId xmlns:a16="http://schemas.microsoft.com/office/drawing/2014/main" xmlns="" id="{0392B27D-5AFE-D545-BBA5-DD8FCA20F1F3}"/>
              </a:ext>
            </a:extLst>
          </p:cNvPr>
          <p:cNvCxnSpPr/>
          <p:nvPr/>
        </p:nvCxnSpPr>
        <p:spPr>
          <a:xfrm flipV="1">
            <a:off x="531812" y="3990740"/>
            <a:ext cx="2382159" cy="686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xmlns="" id="{555FB78B-FCF6-074A-915D-AC552A7D51B1}"/>
              </a:ext>
            </a:extLst>
          </p:cNvPr>
          <p:cNvSpPr txBox="1">
            <a:spLocks/>
          </p:cNvSpPr>
          <p:nvPr/>
        </p:nvSpPr>
        <p:spPr>
          <a:xfrm>
            <a:off x="6193814" y="1686665"/>
            <a:ext cx="4197520" cy="2705806"/>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None/>
            </a:pPr>
            <a:r>
              <a:rPr lang="en-US" sz="1200" dirty="0"/>
              <a:t>Want to share your diagram? Post them here </a:t>
            </a:r>
            <a:r>
              <a:rPr lang="en-US" sz="1200" dirty="0">
                <a:solidFill>
                  <a:srgbClr val="0000FF"/>
                </a:solidFill>
              </a:rPr>
              <a:t>(link) </a:t>
            </a:r>
            <a:r>
              <a:rPr lang="en-US" sz="1200" dirty="0"/>
              <a:t>to share with fellow engineers or marketers.</a:t>
            </a:r>
          </a:p>
          <a:p>
            <a:pPr marL="0" indent="0">
              <a:lnSpc>
                <a:spcPct val="100000"/>
              </a:lnSpc>
              <a:buNone/>
            </a:pPr>
            <a:r>
              <a:rPr lang="en-US" sz="1200" dirty="0"/>
              <a:t>If you have comments or suggestions for improvement please send us a message here: </a:t>
            </a:r>
            <a:r>
              <a:rPr lang="en-US" sz="1200" dirty="0">
                <a:solidFill>
                  <a:srgbClr val="0000FF"/>
                </a:solidFill>
              </a:rPr>
              <a:t>(link to form)</a:t>
            </a:r>
          </a:p>
        </p:txBody>
      </p:sp>
      <p:sp>
        <p:nvSpPr>
          <p:cNvPr id="13" name="TextBox 12">
            <a:extLst>
              <a:ext uri="{FF2B5EF4-FFF2-40B4-BE49-F238E27FC236}">
                <a16:creationId xmlns:a16="http://schemas.microsoft.com/office/drawing/2014/main" xmlns="" id="{9D614A9D-86E6-1B4E-8C41-7B11CEBE2425}"/>
              </a:ext>
            </a:extLst>
          </p:cNvPr>
          <p:cNvSpPr txBox="1"/>
          <p:nvPr/>
        </p:nvSpPr>
        <p:spPr>
          <a:xfrm>
            <a:off x="6276513" y="1375308"/>
            <a:ext cx="2408882" cy="335936"/>
          </a:xfrm>
          <a:prstGeom prst="rect">
            <a:avLst/>
          </a:prstGeom>
          <a:noFill/>
        </p:spPr>
        <p:txBody>
          <a:bodyPr wrap="none" lIns="0" tIns="0" rIns="0" bIns="0" rtlCol="0">
            <a:noAutofit/>
          </a:bodyPr>
          <a:lstStyle/>
          <a:p>
            <a:pPr>
              <a:lnSpc>
                <a:spcPct val="90000"/>
              </a:lnSpc>
            </a:pPr>
            <a:r>
              <a:rPr lang="en-US" dirty="0"/>
              <a:t>Thank You</a:t>
            </a:r>
          </a:p>
          <a:p>
            <a:pPr>
              <a:lnSpc>
                <a:spcPct val="90000"/>
              </a:lnSpc>
            </a:pPr>
            <a:endParaRPr lang="en-US" dirty="0"/>
          </a:p>
        </p:txBody>
      </p:sp>
      <p:grpSp>
        <p:nvGrpSpPr>
          <p:cNvPr id="14" name="Group 13">
            <a:extLst>
              <a:ext uri="{FF2B5EF4-FFF2-40B4-BE49-F238E27FC236}">
                <a16:creationId xmlns:a16="http://schemas.microsoft.com/office/drawing/2014/main" xmlns="" id="{FB3C60ED-5862-5D40-B1BD-29374B0B353A}"/>
              </a:ext>
            </a:extLst>
          </p:cNvPr>
          <p:cNvGrpSpPr/>
          <p:nvPr/>
        </p:nvGrpSpPr>
        <p:grpSpPr>
          <a:xfrm>
            <a:off x="1454393" y="4300731"/>
            <a:ext cx="1151798" cy="604377"/>
            <a:chOff x="2836533" y="4480260"/>
            <a:chExt cx="1151798" cy="604377"/>
          </a:xfrm>
        </p:grpSpPr>
        <p:grpSp>
          <p:nvGrpSpPr>
            <p:cNvPr id="15" name="Group 14">
              <a:extLst>
                <a:ext uri="{FF2B5EF4-FFF2-40B4-BE49-F238E27FC236}">
                  <a16:creationId xmlns:a16="http://schemas.microsoft.com/office/drawing/2014/main" xmlns="" id="{D647D09D-9031-B64F-B26B-D70508D60042}"/>
                </a:ext>
              </a:extLst>
            </p:cNvPr>
            <p:cNvGrpSpPr/>
            <p:nvPr/>
          </p:nvGrpSpPr>
          <p:grpSpPr>
            <a:xfrm>
              <a:off x="2880669" y="4507632"/>
              <a:ext cx="502281" cy="548163"/>
              <a:chOff x="5994400" y="2714625"/>
              <a:chExt cx="330200" cy="360363"/>
            </a:xfrm>
            <a:solidFill>
              <a:schemeClr val="tx1"/>
            </a:solidFill>
          </p:grpSpPr>
          <p:sp>
            <p:nvSpPr>
              <p:cNvPr id="32" name="Freeform 30">
                <a:extLst>
                  <a:ext uri="{FF2B5EF4-FFF2-40B4-BE49-F238E27FC236}">
                    <a16:creationId xmlns:a16="http://schemas.microsoft.com/office/drawing/2014/main" xmlns="" id="{D9FB0199-9999-F94F-82A9-206190C1786C}"/>
                  </a:ext>
                </a:extLst>
              </p:cNvPr>
              <p:cNvSpPr>
                <a:spLocks noChangeArrowheads="1"/>
              </p:cNvSpPr>
              <p:nvPr/>
            </p:nvSpPr>
            <p:spPr bwMode="auto">
              <a:xfrm>
                <a:off x="6165850" y="2898775"/>
                <a:ext cx="80963" cy="84138"/>
              </a:xfrm>
              <a:custGeom>
                <a:avLst/>
                <a:gdLst>
                  <a:gd name="T0" fmla="*/ 150 w 227"/>
                  <a:gd name="T1" fmla="*/ 54 h 233"/>
                  <a:gd name="T2" fmla="*/ 173 w 227"/>
                  <a:gd name="T3" fmla="*/ 74 h 233"/>
                  <a:gd name="T4" fmla="*/ 226 w 227"/>
                  <a:gd name="T5" fmla="*/ 74 h 233"/>
                  <a:gd name="T6" fmla="*/ 226 w 227"/>
                  <a:gd name="T7" fmla="*/ 158 h 233"/>
                  <a:gd name="T8" fmla="*/ 173 w 227"/>
                  <a:gd name="T9" fmla="*/ 158 h 233"/>
                  <a:gd name="T10" fmla="*/ 153 w 227"/>
                  <a:gd name="T11" fmla="*/ 178 h 233"/>
                  <a:gd name="T12" fmla="*/ 153 w 227"/>
                  <a:gd name="T13" fmla="*/ 232 h 233"/>
                  <a:gd name="T14" fmla="*/ 0 w 227"/>
                  <a:gd name="T15" fmla="*/ 232 h 233"/>
                  <a:gd name="T16" fmla="*/ 0 w 227"/>
                  <a:gd name="T17" fmla="*/ 74 h 233"/>
                  <a:gd name="T18" fmla="*/ 51 w 227"/>
                  <a:gd name="T19" fmla="*/ 74 h 233"/>
                  <a:gd name="T20" fmla="*/ 71 w 227"/>
                  <a:gd name="T21" fmla="*/ 54 h 233"/>
                  <a:gd name="T22" fmla="*/ 71 w 227"/>
                  <a:gd name="T23" fmla="*/ 0 h 233"/>
                  <a:gd name="T24" fmla="*/ 150 w 227"/>
                  <a:gd name="T25" fmla="*/ 0 h 233"/>
                  <a:gd name="T26" fmla="*/ 150 w 227"/>
                  <a:gd name="T27" fmla="*/ 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50" y="54"/>
                    </a:moveTo>
                    <a:cubicBezTo>
                      <a:pt x="150" y="65"/>
                      <a:pt x="161" y="74"/>
                      <a:pt x="173" y="74"/>
                    </a:cubicBezTo>
                    <a:lnTo>
                      <a:pt x="226" y="74"/>
                    </a:lnTo>
                    <a:lnTo>
                      <a:pt x="226" y="158"/>
                    </a:lnTo>
                    <a:lnTo>
                      <a:pt x="173" y="158"/>
                    </a:lnTo>
                    <a:cubicBezTo>
                      <a:pt x="161" y="158"/>
                      <a:pt x="153" y="167"/>
                      <a:pt x="153" y="178"/>
                    </a:cubicBezTo>
                    <a:lnTo>
                      <a:pt x="153" y="232"/>
                    </a:lnTo>
                    <a:lnTo>
                      <a:pt x="0" y="232"/>
                    </a:lnTo>
                    <a:lnTo>
                      <a:pt x="0" y="74"/>
                    </a:lnTo>
                    <a:lnTo>
                      <a:pt x="51" y="74"/>
                    </a:lnTo>
                    <a:cubicBezTo>
                      <a:pt x="63" y="74"/>
                      <a:pt x="71" y="65"/>
                      <a:pt x="71" y="54"/>
                    </a:cubicBezTo>
                    <a:lnTo>
                      <a:pt x="71" y="0"/>
                    </a:lnTo>
                    <a:lnTo>
                      <a:pt x="150" y="0"/>
                    </a:lnTo>
                    <a:lnTo>
                      <a:pt x="150"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31">
                <a:extLst>
                  <a:ext uri="{FF2B5EF4-FFF2-40B4-BE49-F238E27FC236}">
                    <a16:creationId xmlns:a16="http://schemas.microsoft.com/office/drawing/2014/main" xmlns="" id="{B504DB58-0AEF-BC49-9933-A98E0EBE021B}"/>
                  </a:ext>
                </a:extLst>
              </p:cNvPr>
              <p:cNvSpPr>
                <a:spLocks noChangeArrowheads="1"/>
              </p:cNvSpPr>
              <p:nvPr/>
            </p:nvSpPr>
            <p:spPr bwMode="auto">
              <a:xfrm>
                <a:off x="5994400" y="2714625"/>
                <a:ext cx="330200" cy="360363"/>
              </a:xfrm>
              <a:custGeom>
                <a:avLst/>
                <a:gdLst>
                  <a:gd name="T0" fmla="*/ 918 w 919"/>
                  <a:gd name="T1" fmla="*/ 51 h 1003"/>
                  <a:gd name="T2" fmla="*/ 867 w 919"/>
                  <a:gd name="T3" fmla="*/ 1002 h 1003"/>
                  <a:gd name="T4" fmla="*/ 0 w 919"/>
                  <a:gd name="T5" fmla="*/ 951 h 1003"/>
                  <a:gd name="T6" fmla="*/ 51 w 919"/>
                  <a:gd name="T7" fmla="*/ 0 h 1003"/>
                  <a:gd name="T8" fmla="*/ 799 w 919"/>
                  <a:gd name="T9" fmla="*/ 567 h 1003"/>
                  <a:gd name="T10" fmla="*/ 793 w 919"/>
                  <a:gd name="T11" fmla="*/ 432 h 1003"/>
                  <a:gd name="T12" fmla="*/ 641 w 919"/>
                  <a:gd name="T13" fmla="*/ 412 h 1003"/>
                  <a:gd name="T14" fmla="*/ 621 w 919"/>
                  <a:gd name="T15" fmla="*/ 485 h 1003"/>
                  <a:gd name="T16" fmla="*/ 542 w 919"/>
                  <a:gd name="T17" fmla="*/ 432 h 1003"/>
                  <a:gd name="T18" fmla="*/ 472 w 919"/>
                  <a:gd name="T19" fmla="*/ 412 h 1003"/>
                  <a:gd name="T20" fmla="*/ 525 w 919"/>
                  <a:gd name="T21" fmla="*/ 327 h 1003"/>
                  <a:gd name="T22" fmla="*/ 545 w 919"/>
                  <a:gd name="T23" fmla="*/ 175 h 1003"/>
                  <a:gd name="T24" fmla="*/ 393 w 919"/>
                  <a:gd name="T25" fmla="*/ 155 h 1003"/>
                  <a:gd name="T26" fmla="*/ 373 w 919"/>
                  <a:gd name="T27" fmla="*/ 307 h 1003"/>
                  <a:gd name="T28" fmla="*/ 443 w 919"/>
                  <a:gd name="T29" fmla="*/ 327 h 1003"/>
                  <a:gd name="T30" fmla="*/ 390 w 919"/>
                  <a:gd name="T31" fmla="*/ 412 h 1003"/>
                  <a:gd name="T32" fmla="*/ 370 w 919"/>
                  <a:gd name="T33" fmla="*/ 485 h 1003"/>
                  <a:gd name="T34" fmla="*/ 291 w 919"/>
                  <a:gd name="T35" fmla="*/ 432 h 1003"/>
                  <a:gd name="T36" fmla="*/ 139 w 919"/>
                  <a:gd name="T37" fmla="*/ 412 h 1003"/>
                  <a:gd name="T38" fmla="*/ 119 w 919"/>
                  <a:gd name="T39" fmla="*/ 564 h 1003"/>
                  <a:gd name="T40" fmla="*/ 192 w 919"/>
                  <a:gd name="T41" fmla="*/ 584 h 1003"/>
                  <a:gd name="T42" fmla="*/ 139 w 919"/>
                  <a:gd name="T43" fmla="*/ 669 h 1003"/>
                  <a:gd name="T44" fmla="*/ 119 w 919"/>
                  <a:gd name="T45" fmla="*/ 821 h 1003"/>
                  <a:gd name="T46" fmla="*/ 274 w 919"/>
                  <a:gd name="T47" fmla="*/ 841 h 1003"/>
                  <a:gd name="T48" fmla="*/ 294 w 919"/>
                  <a:gd name="T49" fmla="*/ 688 h 1003"/>
                  <a:gd name="T50" fmla="*/ 220 w 919"/>
                  <a:gd name="T51" fmla="*/ 669 h 1003"/>
                  <a:gd name="T52" fmla="*/ 274 w 919"/>
                  <a:gd name="T53" fmla="*/ 584 h 1003"/>
                  <a:gd name="T54" fmla="*/ 294 w 919"/>
                  <a:gd name="T55" fmla="*/ 511 h 1003"/>
                  <a:gd name="T56" fmla="*/ 373 w 919"/>
                  <a:gd name="T57" fmla="*/ 564 h 1003"/>
                  <a:gd name="T58" fmla="*/ 446 w 919"/>
                  <a:gd name="T59" fmla="*/ 584 h 1003"/>
                  <a:gd name="T60" fmla="*/ 627 w 919"/>
                  <a:gd name="T61" fmla="*/ 770 h 1003"/>
                  <a:gd name="T62" fmla="*/ 647 w 919"/>
                  <a:gd name="T63" fmla="*/ 844 h 1003"/>
                  <a:gd name="T64" fmla="*/ 799 w 919"/>
                  <a:gd name="T65" fmla="*/ 824 h 1003"/>
                  <a:gd name="T66" fmla="*/ 779 w 919"/>
                  <a:gd name="T67" fmla="*/ 671 h 1003"/>
                  <a:gd name="T68" fmla="*/ 726 w 919"/>
                  <a:gd name="T69" fmla="*/ 587 h 1003"/>
                  <a:gd name="T70" fmla="*/ 799 w 919"/>
                  <a:gd name="T71" fmla="*/ 56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003">
                    <a:moveTo>
                      <a:pt x="867" y="0"/>
                    </a:moveTo>
                    <a:cubicBezTo>
                      <a:pt x="895" y="0"/>
                      <a:pt x="918" y="22"/>
                      <a:pt x="918" y="51"/>
                    </a:cubicBezTo>
                    <a:lnTo>
                      <a:pt x="918" y="951"/>
                    </a:lnTo>
                    <a:cubicBezTo>
                      <a:pt x="918" y="979"/>
                      <a:pt x="895" y="1002"/>
                      <a:pt x="867" y="1002"/>
                    </a:cubicBezTo>
                    <a:lnTo>
                      <a:pt x="51" y="1002"/>
                    </a:lnTo>
                    <a:cubicBezTo>
                      <a:pt x="23" y="1002"/>
                      <a:pt x="0" y="979"/>
                      <a:pt x="0" y="951"/>
                    </a:cubicBezTo>
                    <a:lnTo>
                      <a:pt x="0" y="51"/>
                    </a:lnTo>
                    <a:cubicBezTo>
                      <a:pt x="0" y="22"/>
                      <a:pt x="23" y="0"/>
                      <a:pt x="51" y="0"/>
                    </a:cubicBezTo>
                    <a:lnTo>
                      <a:pt x="867" y="0"/>
                    </a:lnTo>
                    <a:close/>
                    <a:moveTo>
                      <a:pt x="799" y="567"/>
                    </a:moveTo>
                    <a:lnTo>
                      <a:pt x="793" y="567"/>
                    </a:lnTo>
                    <a:lnTo>
                      <a:pt x="793" y="432"/>
                    </a:lnTo>
                    <a:cubicBezTo>
                      <a:pt x="793" y="420"/>
                      <a:pt x="785" y="412"/>
                      <a:pt x="774" y="412"/>
                    </a:cubicBezTo>
                    <a:lnTo>
                      <a:pt x="641" y="412"/>
                    </a:lnTo>
                    <a:cubicBezTo>
                      <a:pt x="630" y="412"/>
                      <a:pt x="621" y="420"/>
                      <a:pt x="621" y="432"/>
                    </a:cubicBezTo>
                    <a:lnTo>
                      <a:pt x="621" y="485"/>
                    </a:lnTo>
                    <a:lnTo>
                      <a:pt x="542" y="485"/>
                    </a:lnTo>
                    <a:lnTo>
                      <a:pt x="542" y="432"/>
                    </a:lnTo>
                    <a:cubicBezTo>
                      <a:pt x="542" y="420"/>
                      <a:pt x="534" y="412"/>
                      <a:pt x="522" y="412"/>
                    </a:cubicBezTo>
                    <a:lnTo>
                      <a:pt x="472" y="412"/>
                    </a:lnTo>
                    <a:lnTo>
                      <a:pt x="472" y="327"/>
                    </a:lnTo>
                    <a:lnTo>
                      <a:pt x="525" y="327"/>
                    </a:lnTo>
                    <a:cubicBezTo>
                      <a:pt x="537" y="327"/>
                      <a:pt x="545" y="319"/>
                      <a:pt x="545" y="307"/>
                    </a:cubicBezTo>
                    <a:lnTo>
                      <a:pt x="545" y="175"/>
                    </a:lnTo>
                    <a:cubicBezTo>
                      <a:pt x="545" y="163"/>
                      <a:pt x="537" y="155"/>
                      <a:pt x="525" y="155"/>
                    </a:cubicBezTo>
                    <a:lnTo>
                      <a:pt x="393" y="155"/>
                    </a:lnTo>
                    <a:cubicBezTo>
                      <a:pt x="381" y="155"/>
                      <a:pt x="373" y="163"/>
                      <a:pt x="373" y="175"/>
                    </a:cubicBezTo>
                    <a:lnTo>
                      <a:pt x="373" y="307"/>
                    </a:lnTo>
                    <a:cubicBezTo>
                      <a:pt x="373" y="319"/>
                      <a:pt x="381" y="327"/>
                      <a:pt x="393" y="327"/>
                    </a:cubicBezTo>
                    <a:lnTo>
                      <a:pt x="443" y="327"/>
                    </a:lnTo>
                    <a:lnTo>
                      <a:pt x="443" y="412"/>
                    </a:lnTo>
                    <a:lnTo>
                      <a:pt x="390" y="412"/>
                    </a:lnTo>
                    <a:cubicBezTo>
                      <a:pt x="378" y="412"/>
                      <a:pt x="370" y="420"/>
                      <a:pt x="370" y="432"/>
                    </a:cubicBezTo>
                    <a:lnTo>
                      <a:pt x="370" y="485"/>
                    </a:lnTo>
                    <a:lnTo>
                      <a:pt x="291" y="485"/>
                    </a:lnTo>
                    <a:lnTo>
                      <a:pt x="291" y="432"/>
                    </a:lnTo>
                    <a:cubicBezTo>
                      <a:pt x="291" y="420"/>
                      <a:pt x="283" y="412"/>
                      <a:pt x="271" y="412"/>
                    </a:cubicBezTo>
                    <a:lnTo>
                      <a:pt x="139" y="412"/>
                    </a:lnTo>
                    <a:cubicBezTo>
                      <a:pt x="127" y="412"/>
                      <a:pt x="119" y="420"/>
                      <a:pt x="119" y="432"/>
                    </a:cubicBezTo>
                    <a:lnTo>
                      <a:pt x="119" y="564"/>
                    </a:lnTo>
                    <a:cubicBezTo>
                      <a:pt x="119" y="575"/>
                      <a:pt x="127" y="584"/>
                      <a:pt x="139" y="584"/>
                    </a:cubicBezTo>
                    <a:lnTo>
                      <a:pt x="192" y="584"/>
                    </a:lnTo>
                    <a:lnTo>
                      <a:pt x="192" y="669"/>
                    </a:lnTo>
                    <a:lnTo>
                      <a:pt x="139" y="669"/>
                    </a:lnTo>
                    <a:cubicBezTo>
                      <a:pt x="127" y="669"/>
                      <a:pt x="119" y="677"/>
                      <a:pt x="119" y="688"/>
                    </a:cubicBezTo>
                    <a:lnTo>
                      <a:pt x="119" y="821"/>
                    </a:lnTo>
                    <a:cubicBezTo>
                      <a:pt x="119" y="832"/>
                      <a:pt x="127" y="841"/>
                      <a:pt x="139" y="841"/>
                    </a:cubicBezTo>
                    <a:lnTo>
                      <a:pt x="274" y="841"/>
                    </a:lnTo>
                    <a:cubicBezTo>
                      <a:pt x="285" y="841"/>
                      <a:pt x="294" y="832"/>
                      <a:pt x="294" y="821"/>
                    </a:cubicBezTo>
                    <a:lnTo>
                      <a:pt x="294" y="688"/>
                    </a:lnTo>
                    <a:cubicBezTo>
                      <a:pt x="294" y="677"/>
                      <a:pt x="285" y="669"/>
                      <a:pt x="274" y="669"/>
                    </a:cubicBezTo>
                    <a:lnTo>
                      <a:pt x="220" y="669"/>
                    </a:lnTo>
                    <a:lnTo>
                      <a:pt x="220" y="584"/>
                    </a:lnTo>
                    <a:lnTo>
                      <a:pt x="274" y="584"/>
                    </a:lnTo>
                    <a:cubicBezTo>
                      <a:pt x="285" y="584"/>
                      <a:pt x="294" y="575"/>
                      <a:pt x="294" y="564"/>
                    </a:cubicBezTo>
                    <a:lnTo>
                      <a:pt x="294" y="511"/>
                    </a:lnTo>
                    <a:lnTo>
                      <a:pt x="373" y="511"/>
                    </a:lnTo>
                    <a:lnTo>
                      <a:pt x="373" y="564"/>
                    </a:lnTo>
                    <a:cubicBezTo>
                      <a:pt x="373" y="575"/>
                      <a:pt x="381" y="584"/>
                      <a:pt x="393" y="584"/>
                    </a:cubicBezTo>
                    <a:lnTo>
                      <a:pt x="446" y="584"/>
                    </a:lnTo>
                    <a:lnTo>
                      <a:pt x="446" y="770"/>
                    </a:lnTo>
                    <a:lnTo>
                      <a:pt x="627" y="770"/>
                    </a:lnTo>
                    <a:lnTo>
                      <a:pt x="627" y="824"/>
                    </a:lnTo>
                    <a:cubicBezTo>
                      <a:pt x="627" y="835"/>
                      <a:pt x="635" y="844"/>
                      <a:pt x="647" y="844"/>
                    </a:cubicBezTo>
                    <a:lnTo>
                      <a:pt x="779" y="844"/>
                    </a:lnTo>
                    <a:cubicBezTo>
                      <a:pt x="791" y="844"/>
                      <a:pt x="799" y="835"/>
                      <a:pt x="799" y="824"/>
                    </a:cubicBezTo>
                    <a:lnTo>
                      <a:pt x="799" y="691"/>
                    </a:lnTo>
                    <a:cubicBezTo>
                      <a:pt x="799" y="680"/>
                      <a:pt x="791" y="671"/>
                      <a:pt x="779" y="671"/>
                    </a:cubicBezTo>
                    <a:lnTo>
                      <a:pt x="726" y="671"/>
                    </a:lnTo>
                    <a:lnTo>
                      <a:pt x="726" y="587"/>
                    </a:lnTo>
                    <a:lnTo>
                      <a:pt x="779" y="587"/>
                    </a:lnTo>
                    <a:cubicBezTo>
                      <a:pt x="791" y="587"/>
                      <a:pt x="799" y="578"/>
                      <a:pt x="799"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cxnSp>
          <p:nvCxnSpPr>
            <p:cNvPr id="16" name="Straight Connector 15">
              <a:extLst>
                <a:ext uri="{FF2B5EF4-FFF2-40B4-BE49-F238E27FC236}">
                  <a16:creationId xmlns:a16="http://schemas.microsoft.com/office/drawing/2014/main" xmlns="" id="{318071FA-A36D-614D-9E65-CB9BB0F49CDA}"/>
                </a:ext>
              </a:extLst>
            </p:cNvPr>
            <p:cNvCxnSpPr/>
            <p:nvPr/>
          </p:nvCxnSpPr>
          <p:spPr>
            <a:xfrm flipH="1">
              <a:off x="2836533" y="4480260"/>
              <a:ext cx="908130" cy="604377"/>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45DB3F5B-262E-E143-9E4A-9FF3C6CF3EAD}"/>
                </a:ext>
              </a:extLst>
            </p:cNvPr>
            <p:cNvGrpSpPr/>
            <p:nvPr/>
          </p:nvGrpSpPr>
          <p:grpSpPr>
            <a:xfrm>
              <a:off x="3522214" y="4666822"/>
              <a:ext cx="466117" cy="211088"/>
              <a:chOff x="7535863" y="3333750"/>
              <a:chExt cx="858837" cy="388938"/>
            </a:xfrm>
            <a:solidFill>
              <a:srgbClr val="5F5F5F"/>
            </a:solidFill>
          </p:grpSpPr>
          <p:sp>
            <p:nvSpPr>
              <p:cNvPr id="18" name="Freeform 51">
                <a:extLst>
                  <a:ext uri="{FF2B5EF4-FFF2-40B4-BE49-F238E27FC236}">
                    <a16:creationId xmlns:a16="http://schemas.microsoft.com/office/drawing/2014/main" xmlns="" id="{566A1D2E-1314-844E-B620-F053409BF176}"/>
                  </a:ext>
                </a:extLst>
              </p:cNvPr>
              <p:cNvSpPr>
                <a:spLocks noChangeArrowheads="1"/>
              </p:cNvSpPr>
              <p:nvPr/>
            </p:nvSpPr>
            <p:spPr bwMode="auto">
              <a:xfrm>
                <a:off x="7535863" y="3333750"/>
                <a:ext cx="112712" cy="133350"/>
              </a:xfrm>
              <a:custGeom>
                <a:avLst/>
                <a:gdLst>
                  <a:gd name="T0" fmla="*/ 0 w 312"/>
                  <a:gd name="T1" fmla="*/ 0 h 370"/>
                  <a:gd name="T2" fmla="*/ 123 w 312"/>
                  <a:gd name="T3" fmla="*/ 0 h 370"/>
                  <a:gd name="T4" fmla="*/ 249 w 312"/>
                  <a:gd name="T5" fmla="*/ 35 h 370"/>
                  <a:gd name="T6" fmla="*/ 311 w 312"/>
                  <a:gd name="T7" fmla="*/ 181 h 370"/>
                  <a:gd name="T8" fmla="*/ 180 w 312"/>
                  <a:gd name="T9" fmla="*/ 365 h 370"/>
                  <a:gd name="T10" fmla="*/ 114 w 312"/>
                  <a:gd name="T11" fmla="*/ 369 h 370"/>
                  <a:gd name="T12" fmla="*/ 0 w 312"/>
                  <a:gd name="T13" fmla="*/ 369 h 370"/>
                  <a:gd name="T14" fmla="*/ 0 w 312"/>
                  <a:gd name="T15" fmla="*/ 0 h 370"/>
                  <a:gd name="T16" fmla="*/ 110 w 312"/>
                  <a:gd name="T17" fmla="*/ 308 h 370"/>
                  <a:gd name="T18" fmla="*/ 196 w 312"/>
                  <a:gd name="T19" fmla="*/ 280 h 370"/>
                  <a:gd name="T20" fmla="*/ 230 w 312"/>
                  <a:gd name="T21" fmla="*/ 177 h 370"/>
                  <a:gd name="T22" fmla="*/ 165 w 312"/>
                  <a:gd name="T23" fmla="*/ 62 h 370"/>
                  <a:gd name="T24" fmla="*/ 85 w 312"/>
                  <a:gd name="T25" fmla="*/ 58 h 370"/>
                  <a:gd name="T26" fmla="*/ 85 w 312"/>
                  <a:gd name="T27" fmla="*/ 308 h 370"/>
                  <a:gd name="T28" fmla="*/ 110 w 312"/>
                  <a:gd name="T29" fmla="*/ 30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370">
                    <a:moveTo>
                      <a:pt x="0" y="0"/>
                    </a:moveTo>
                    <a:lnTo>
                      <a:pt x="123" y="0"/>
                    </a:lnTo>
                    <a:cubicBezTo>
                      <a:pt x="142" y="0"/>
                      <a:pt x="203" y="0"/>
                      <a:pt x="249" y="35"/>
                    </a:cubicBezTo>
                    <a:cubicBezTo>
                      <a:pt x="296" y="69"/>
                      <a:pt x="311" y="128"/>
                      <a:pt x="311" y="181"/>
                    </a:cubicBezTo>
                    <a:cubicBezTo>
                      <a:pt x="311" y="293"/>
                      <a:pt x="249" y="354"/>
                      <a:pt x="180" y="365"/>
                    </a:cubicBezTo>
                    <a:cubicBezTo>
                      <a:pt x="165" y="369"/>
                      <a:pt x="150" y="369"/>
                      <a:pt x="114" y="369"/>
                    </a:cubicBezTo>
                    <a:lnTo>
                      <a:pt x="0" y="369"/>
                    </a:lnTo>
                    <a:lnTo>
                      <a:pt x="0" y="0"/>
                    </a:lnTo>
                    <a:close/>
                    <a:moveTo>
                      <a:pt x="110" y="308"/>
                    </a:moveTo>
                    <a:cubicBezTo>
                      <a:pt x="146" y="308"/>
                      <a:pt x="173" y="303"/>
                      <a:pt x="196" y="280"/>
                    </a:cubicBezTo>
                    <a:cubicBezTo>
                      <a:pt x="226" y="250"/>
                      <a:pt x="230" y="196"/>
                      <a:pt x="230" y="177"/>
                    </a:cubicBezTo>
                    <a:cubicBezTo>
                      <a:pt x="230" y="124"/>
                      <a:pt x="211" y="77"/>
                      <a:pt x="165" y="62"/>
                    </a:cubicBezTo>
                    <a:cubicBezTo>
                      <a:pt x="150" y="58"/>
                      <a:pt x="127" y="54"/>
                      <a:pt x="85" y="58"/>
                    </a:cubicBezTo>
                    <a:lnTo>
                      <a:pt x="85" y="308"/>
                    </a:lnTo>
                    <a:lnTo>
                      <a:pt x="110" y="30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52">
                <a:extLst>
                  <a:ext uri="{FF2B5EF4-FFF2-40B4-BE49-F238E27FC236}">
                    <a16:creationId xmlns:a16="http://schemas.microsoft.com/office/drawing/2014/main" xmlns="" id="{3B5EBF88-BEAF-504B-9EE8-C8A941BB1D3B}"/>
                  </a:ext>
                </a:extLst>
              </p:cNvPr>
              <p:cNvSpPr>
                <a:spLocks noChangeArrowheads="1"/>
              </p:cNvSpPr>
              <p:nvPr/>
            </p:nvSpPr>
            <p:spPr bwMode="auto">
              <a:xfrm>
                <a:off x="7666038" y="3371850"/>
                <a:ext cx="87312" cy="98425"/>
              </a:xfrm>
              <a:custGeom>
                <a:avLst/>
                <a:gdLst>
                  <a:gd name="T0" fmla="*/ 169 w 242"/>
                  <a:gd name="T1" fmla="*/ 264 h 273"/>
                  <a:gd name="T2" fmla="*/ 165 w 242"/>
                  <a:gd name="T3" fmla="*/ 230 h 273"/>
                  <a:gd name="T4" fmla="*/ 89 w 242"/>
                  <a:gd name="T5" fmla="*/ 272 h 273"/>
                  <a:gd name="T6" fmla="*/ 23 w 242"/>
                  <a:gd name="T7" fmla="*/ 253 h 273"/>
                  <a:gd name="T8" fmla="*/ 0 w 242"/>
                  <a:gd name="T9" fmla="*/ 196 h 273"/>
                  <a:gd name="T10" fmla="*/ 53 w 242"/>
                  <a:gd name="T11" fmla="*/ 114 h 273"/>
                  <a:gd name="T12" fmla="*/ 157 w 242"/>
                  <a:gd name="T13" fmla="*/ 99 h 273"/>
                  <a:gd name="T14" fmla="*/ 154 w 242"/>
                  <a:gd name="T15" fmla="*/ 65 h 273"/>
                  <a:gd name="T16" fmla="*/ 118 w 242"/>
                  <a:gd name="T17" fmla="*/ 42 h 273"/>
                  <a:gd name="T18" fmla="*/ 91 w 242"/>
                  <a:gd name="T19" fmla="*/ 57 h 273"/>
                  <a:gd name="T20" fmla="*/ 89 w 242"/>
                  <a:gd name="T21" fmla="*/ 80 h 273"/>
                  <a:gd name="T22" fmla="*/ 15 w 242"/>
                  <a:gd name="T23" fmla="*/ 80 h 273"/>
                  <a:gd name="T24" fmla="*/ 46 w 242"/>
                  <a:gd name="T25" fmla="*/ 19 h 273"/>
                  <a:gd name="T26" fmla="*/ 123 w 242"/>
                  <a:gd name="T27" fmla="*/ 0 h 273"/>
                  <a:gd name="T28" fmla="*/ 215 w 242"/>
                  <a:gd name="T29" fmla="*/ 34 h 273"/>
                  <a:gd name="T30" fmla="*/ 234 w 242"/>
                  <a:gd name="T31" fmla="*/ 95 h 273"/>
                  <a:gd name="T32" fmla="*/ 234 w 242"/>
                  <a:gd name="T33" fmla="*/ 198 h 273"/>
                  <a:gd name="T34" fmla="*/ 241 w 242"/>
                  <a:gd name="T35" fmla="*/ 264 h 273"/>
                  <a:gd name="T36" fmla="*/ 169 w 242"/>
                  <a:gd name="T37" fmla="*/ 264 h 273"/>
                  <a:gd name="T38" fmla="*/ 76 w 242"/>
                  <a:gd name="T39" fmla="*/ 183 h 273"/>
                  <a:gd name="T40" fmla="*/ 114 w 242"/>
                  <a:gd name="T41" fmla="*/ 222 h 273"/>
                  <a:gd name="T42" fmla="*/ 146 w 242"/>
                  <a:gd name="T43" fmla="*/ 207 h 273"/>
                  <a:gd name="T44" fmla="*/ 161 w 242"/>
                  <a:gd name="T45" fmla="*/ 141 h 273"/>
                  <a:gd name="T46" fmla="*/ 76 w 242"/>
                  <a:gd name="T47"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273">
                    <a:moveTo>
                      <a:pt x="169" y="264"/>
                    </a:moveTo>
                    <a:cubicBezTo>
                      <a:pt x="165" y="249"/>
                      <a:pt x="165" y="238"/>
                      <a:pt x="165" y="230"/>
                    </a:cubicBezTo>
                    <a:cubicBezTo>
                      <a:pt x="138" y="272"/>
                      <a:pt x="104" y="272"/>
                      <a:pt x="89" y="272"/>
                    </a:cubicBezTo>
                    <a:cubicBezTo>
                      <a:pt x="49" y="272"/>
                      <a:pt x="34" y="260"/>
                      <a:pt x="23" y="253"/>
                    </a:cubicBezTo>
                    <a:cubicBezTo>
                      <a:pt x="7" y="238"/>
                      <a:pt x="0" y="218"/>
                      <a:pt x="0" y="196"/>
                    </a:cubicBezTo>
                    <a:cubicBezTo>
                      <a:pt x="0" y="175"/>
                      <a:pt x="7" y="137"/>
                      <a:pt x="53" y="114"/>
                    </a:cubicBezTo>
                    <a:cubicBezTo>
                      <a:pt x="84" y="99"/>
                      <a:pt x="131" y="99"/>
                      <a:pt x="157" y="99"/>
                    </a:cubicBezTo>
                    <a:cubicBezTo>
                      <a:pt x="157" y="84"/>
                      <a:pt x="157" y="76"/>
                      <a:pt x="154" y="65"/>
                    </a:cubicBezTo>
                    <a:cubicBezTo>
                      <a:pt x="146" y="45"/>
                      <a:pt x="127" y="42"/>
                      <a:pt x="118" y="42"/>
                    </a:cubicBezTo>
                    <a:cubicBezTo>
                      <a:pt x="108" y="42"/>
                      <a:pt x="95" y="45"/>
                      <a:pt x="91" y="57"/>
                    </a:cubicBezTo>
                    <a:cubicBezTo>
                      <a:pt x="89" y="65"/>
                      <a:pt x="89" y="72"/>
                      <a:pt x="89" y="80"/>
                    </a:cubicBezTo>
                    <a:lnTo>
                      <a:pt x="15" y="80"/>
                    </a:lnTo>
                    <a:cubicBezTo>
                      <a:pt x="15" y="65"/>
                      <a:pt x="19" y="38"/>
                      <a:pt x="46" y="19"/>
                    </a:cubicBezTo>
                    <a:cubicBezTo>
                      <a:pt x="68" y="2"/>
                      <a:pt x="99" y="0"/>
                      <a:pt x="123" y="0"/>
                    </a:cubicBezTo>
                    <a:cubicBezTo>
                      <a:pt x="146" y="0"/>
                      <a:pt x="188" y="2"/>
                      <a:pt x="215" y="34"/>
                    </a:cubicBezTo>
                    <a:cubicBezTo>
                      <a:pt x="230" y="53"/>
                      <a:pt x="234" y="84"/>
                      <a:pt x="234" y="95"/>
                    </a:cubicBezTo>
                    <a:lnTo>
                      <a:pt x="234" y="198"/>
                    </a:lnTo>
                    <a:cubicBezTo>
                      <a:pt x="234" y="222"/>
                      <a:pt x="234" y="241"/>
                      <a:pt x="241" y="264"/>
                    </a:cubicBezTo>
                    <a:lnTo>
                      <a:pt x="169" y="264"/>
                    </a:lnTo>
                    <a:close/>
                    <a:moveTo>
                      <a:pt x="76" y="183"/>
                    </a:moveTo>
                    <a:cubicBezTo>
                      <a:pt x="76" y="203"/>
                      <a:pt x="89" y="222"/>
                      <a:pt x="114" y="222"/>
                    </a:cubicBezTo>
                    <a:cubicBezTo>
                      <a:pt x="131" y="222"/>
                      <a:pt x="138" y="215"/>
                      <a:pt x="146" y="207"/>
                    </a:cubicBezTo>
                    <a:cubicBezTo>
                      <a:pt x="157" y="192"/>
                      <a:pt x="161" y="173"/>
                      <a:pt x="161" y="141"/>
                    </a:cubicBezTo>
                    <a:cubicBezTo>
                      <a:pt x="112" y="137"/>
                      <a:pt x="76" y="152"/>
                      <a:pt x="76" y="18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53">
                <a:extLst>
                  <a:ext uri="{FF2B5EF4-FFF2-40B4-BE49-F238E27FC236}">
                    <a16:creationId xmlns:a16="http://schemas.microsoft.com/office/drawing/2014/main" xmlns="" id="{37D19831-D0E5-3C44-BA11-72AF821D9491}"/>
                  </a:ext>
                </a:extLst>
              </p:cNvPr>
              <p:cNvSpPr>
                <a:spLocks noChangeArrowheads="1"/>
              </p:cNvSpPr>
              <p:nvPr/>
            </p:nvSpPr>
            <p:spPr bwMode="auto">
              <a:xfrm>
                <a:off x="7770813" y="3346450"/>
                <a:ext cx="66675" cy="122238"/>
              </a:xfrm>
              <a:custGeom>
                <a:avLst/>
                <a:gdLst>
                  <a:gd name="T0" fmla="*/ 186 w 187"/>
                  <a:gd name="T1" fmla="*/ 330 h 339"/>
                  <a:gd name="T2" fmla="*/ 127 w 187"/>
                  <a:gd name="T3" fmla="*/ 338 h 339"/>
                  <a:gd name="T4" fmla="*/ 51 w 187"/>
                  <a:gd name="T5" fmla="*/ 268 h 339"/>
                  <a:gd name="T6" fmla="*/ 51 w 187"/>
                  <a:gd name="T7" fmla="*/ 127 h 339"/>
                  <a:gd name="T8" fmla="*/ 0 w 187"/>
                  <a:gd name="T9" fmla="*/ 127 h 339"/>
                  <a:gd name="T10" fmla="*/ 0 w 187"/>
                  <a:gd name="T11" fmla="*/ 76 h 339"/>
                  <a:gd name="T12" fmla="*/ 51 w 187"/>
                  <a:gd name="T13" fmla="*/ 76 h 339"/>
                  <a:gd name="T14" fmla="*/ 51 w 187"/>
                  <a:gd name="T15" fmla="*/ 27 h 339"/>
                  <a:gd name="T16" fmla="*/ 123 w 187"/>
                  <a:gd name="T17" fmla="*/ 0 h 339"/>
                  <a:gd name="T18" fmla="*/ 123 w 187"/>
                  <a:gd name="T19" fmla="*/ 76 h 339"/>
                  <a:gd name="T20" fmla="*/ 186 w 187"/>
                  <a:gd name="T21" fmla="*/ 76 h 339"/>
                  <a:gd name="T22" fmla="*/ 186 w 187"/>
                  <a:gd name="T23" fmla="*/ 127 h 339"/>
                  <a:gd name="T24" fmla="*/ 123 w 187"/>
                  <a:gd name="T25" fmla="*/ 127 h 339"/>
                  <a:gd name="T26" fmla="*/ 123 w 187"/>
                  <a:gd name="T27" fmla="*/ 243 h 339"/>
                  <a:gd name="T28" fmla="*/ 158 w 187"/>
                  <a:gd name="T29" fmla="*/ 281 h 339"/>
                  <a:gd name="T30" fmla="*/ 186 w 187"/>
                  <a:gd name="T31" fmla="*/ 281 h 339"/>
                  <a:gd name="T32" fmla="*/ 186 w 187"/>
                  <a:gd name="T33" fmla="*/ 33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39">
                    <a:moveTo>
                      <a:pt x="186" y="330"/>
                    </a:moveTo>
                    <a:cubicBezTo>
                      <a:pt x="162" y="338"/>
                      <a:pt x="139" y="338"/>
                      <a:pt x="127" y="338"/>
                    </a:cubicBezTo>
                    <a:cubicBezTo>
                      <a:pt x="51" y="338"/>
                      <a:pt x="51" y="292"/>
                      <a:pt x="51" y="268"/>
                    </a:cubicBezTo>
                    <a:lnTo>
                      <a:pt x="51" y="127"/>
                    </a:lnTo>
                    <a:lnTo>
                      <a:pt x="0" y="127"/>
                    </a:lnTo>
                    <a:lnTo>
                      <a:pt x="0" y="76"/>
                    </a:lnTo>
                    <a:lnTo>
                      <a:pt x="51" y="76"/>
                    </a:lnTo>
                    <a:lnTo>
                      <a:pt x="51" y="27"/>
                    </a:lnTo>
                    <a:lnTo>
                      <a:pt x="123" y="0"/>
                    </a:lnTo>
                    <a:lnTo>
                      <a:pt x="123" y="76"/>
                    </a:lnTo>
                    <a:lnTo>
                      <a:pt x="186" y="76"/>
                    </a:lnTo>
                    <a:lnTo>
                      <a:pt x="186" y="127"/>
                    </a:lnTo>
                    <a:lnTo>
                      <a:pt x="123" y="127"/>
                    </a:lnTo>
                    <a:lnTo>
                      <a:pt x="123" y="243"/>
                    </a:lnTo>
                    <a:cubicBezTo>
                      <a:pt x="123" y="266"/>
                      <a:pt x="123" y="281"/>
                      <a:pt x="158" y="281"/>
                    </a:cubicBezTo>
                    <a:cubicBezTo>
                      <a:pt x="169" y="281"/>
                      <a:pt x="173" y="281"/>
                      <a:pt x="186" y="281"/>
                    </a:cubicBezTo>
                    <a:lnTo>
                      <a:pt x="186" y="3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54">
                <a:extLst>
                  <a:ext uri="{FF2B5EF4-FFF2-40B4-BE49-F238E27FC236}">
                    <a16:creationId xmlns:a16="http://schemas.microsoft.com/office/drawing/2014/main" xmlns="" id="{61FC57A2-357D-CC4F-B9F9-33B6FBC56ACC}"/>
                  </a:ext>
                </a:extLst>
              </p:cNvPr>
              <p:cNvSpPr>
                <a:spLocks noChangeArrowheads="1"/>
              </p:cNvSpPr>
              <p:nvPr/>
            </p:nvSpPr>
            <p:spPr bwMode="auto">
              <a:xfrm>
                <a:off x="7858125" y="3371850"/>
                <a:ext cx="85725" cy="98425"/>
              </a:xfrm>
              <a:custGeom>
                <a:avLst/>
                <a:gdLst>
                  <a:gd name="T0" fmla="*/ 169 w 239"/>
                  <a:gd name="T1" fmla="*/ 264 h 273"/>
                  <a:gd name="T2" fmla="*/ 165 w 239"/>
                  <a:gd name="T3" fmla="*/ 230 h 273"/>
                  <a:gd name="T4" fmla="*/ 88 w 239"/>
                  <a:gd name="T5" fmla="*/ 272 h 273"/>
                  <a:gd name="T6" fmla="*/ 23 w 239"/>
                  <a:gd name="T7" fmla="*/ 253 h 273"/>
                  <a:gd name="T8" fmla="*/ 0 w 239"/>
                  <a:gd name="T9" fmla="*/ 196 h 273"/>
                  <a:gd name="T10" fmla="*/ 53 w 239"/>
                  <a:gd name="T11" fmla="*/ 114 h 273"/>
                  <a:gd name="T12" fmla="*/ 158 w 239"/>
                  <a:gd name="T13" fmla="*/ 99 h 273"/>
                  <a:gd name="T14" fmla="*/ 154 w 239"/>
                  <a:gd name="T15" fmla="*/ 65 h 273"/>
                  <a:gd name="T16" fmla="*/ 118 w 239"/>
                  <a:gd name="T17" fmla="*/ 42 h 273"/>
                  <a:gd name="T18" fmla="*/ 92 w 239"/>
                  <a:gd name="T19" fmla="*/ 57 h 273"/>
                  <a:gd name="T20" fmla="*/ 88 w 239"/>
                  <a:gd name="T21" fmla="*/ 80 h 273"/>
                  <a:gd name="T22" fmla="*/ 11 w 239"/>
                  <a:gd name="T23" fmla="*/ 80 h 273"/>
                  <a:gd name="T24" fmla="*/ 42 w 239"/>
                  <a:gd name="T25" fmla="*/ 19 h 273"/>
                  <a:gd name="T26" fmla="*/ 118 w 239"/>
                  <a:gd name="T27" fmla="*/ 0 h 273"/>
                  <a:gd name="T28" fmla="*/ 211 w 239"/>
                  <a:gd name="T29" fmla="*/ 34 h 273"/>
                  <a:gd name="T30" fmla="*/ 230 w 239"/>
                  <a:gd name="T31" fmla="*/ 95 h 273"/>
                  <a:gd name="T32" fmla="*/ 230 w 239"/>
                  <a:gd name="T33" fmla="*/ 198 h 273"/>
                  <a:gd name="T34" fmla="*/ 238 w 239"/>
                  <a:gd name="T35" fmla="*/ 264 h 273"/>
                  <a:gd name="T36" fmla="*/ 169 w 239"/>
                  <a:gd name="T37" fmla="*/ 264 h 273"/>
                  <a:gd name="T38" fmla="*/ 73 w 239"/>
                  <a:gd name="T39" fmla="*/ 183 h 273"/>
                  <a:gd name="T40" fmla="*/ 111 w 239"/>
                  <a:gd name="T41" fmla="*/ 222 h 273"/>
                  <a:gd name="T42" fmla="*/ 141 w 239"/>
                  <a:gd name="T43" fmla="*/ 207 h 273"/>
                  <a:gd name="T44" fmla="*/ 158 w 239"/>
                  <a:gd name="T45" fmla="*/ 141 h 273"/>
                  <a:gd name="T46" fmla="*/ 73 w 239"/>
                  <a:gd name="T47"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73">
                    <a:moveTo>
                      <a:pt x="169" y="264"/>
                    </a:moveTo>
                    <a:cubicBezTo>
                      <a:pt x="165" y="249"/>
                      <a:pt x="165" y="238"/>
                      <a:pt x="165" y="230"/>
                    </a:cubicBezTo>
                    <a:cubicBezTo>
                      <a:pt x="139" y="272"/>
                      <a:pt x="103" y="272"/>
                      <a:pt x="88" y="272"/>
                    </a:cubicBezTo>
                    <a:cubicBezTo>
                      <a:pt x="50" y="272"/>
                      <a:pt x="34" y="260"/>
                      <a:pt x="23" y="253"/>
                    </a:cubicBezTo>
                    <a:cubicBezTo>
                      <a:pt x="8" y="238"/>
                      <a:pt x="0" y="218"/>
                      <a:pt x="0" y="196"/>
                    </a:cubicBezTo>
                    <a:cubicBezTo>
                      <a:pt x="0" y="175"/>
                      <a:pt x="8" y="137"/>
                      <a:pt x="53" y="114"/>
                    </a:cubicBezTo>
                    <a:cubicBezTo>
                      <a:pt x="84" y="99"/>
                      <a:pt x="131" y="99"/>
                      <a:pt x="158" y="99"/>
                    </a:cubicBezTo>
                    <a:cubicBezTo>
                      <a:pt x="158" y="84"/>
                      <a:pt x="158" y="76"/>
                      <a:pt x="154" y="65"/>
                    </a:cubicBezTo>
                    <a:cubicBezTo>
                      <a:pt x="146" y="45"/>
                      <a:pt x="126" y="42"/>
                      <a:pt x="118" y="42"/>
                    </a:cubicBezTo>
                    <a:cubicBezTo>
                      <a:pt x="107" y="42"/>
                      <a:pt x="97" y="45"/>
                      <a:pt x="92" y="57"/>
                    </a:cubicBezTo>
                    <a:cubicBezTo>
                      <a:pt x="88" y="65"/>
                      <a:pt x="88" y="72"/>
                      <a:pt x="88" y="80"/>
                    </a:cubicBezTo>
                    <a:lnTo>
                      <a:pt x="11" y="80"/>
                    </a:lnTo>
                    <a:cubicBezTo>
                      <a:pt x="11" y="65"/>
                      <a:pt x="15" y="38"/>
                      <a:pt x="42" y="19"/>
                    </a:cubicBezTo>
                    <a:cubicBezTo>
                      <a:pt x="65" y="2"/>
                      <a:pt x="96" y="0"/>
                      <a:pt x="118" y="0"/>
                    </a:cubicBezTo>
                    <a:cubicBezTo>
                      <a:pt x="141" y="0"/>
                      <a:pt x="184" y="2"/>
                      <a:pt x="211" y="34"/>
                    </a:cubicBezTo>
                    <a:cubicBezTo>
                      <a:pt x="226" y="53"/>
                      <a:pt x="230" y="84"/>
                      <a:pt x="230" y="95"/>
                    </a:cubicBezTo>
                    <a:lnTo>
                      <a:pt x="230" y="198"/>
                    </a:lnTo>
                    <a:cubicBezTo>
                      <a:pt x="230" y="222"/>
                      <a:pt x="230" y="241"/>
                      <a:pt x="238" y="264"/>
                    </a:cubicBezTo>
                    <a:lnTo>
                      <a:pt x="169" y="264"/>
                    </a:lnTo>
                    <a:close/>
                    <a:moveTo>
                      <a:pt x="73" y="183"/>
                    </a:moveTo>
                    <a:cubicBezTo>
                      <a:pt x="73" y="203"/>
                      <a:pt x="84" y="222"/>
                      <a:pt x="111" y="222"/>
                    </a:cubicBezTo>
                    <a:cubicBezTo>
                      <a:pt x="126" y="222"/>
                      <a:pt x="135" y="215"/>
                      <a:pt x="141" y="207"/>
                    </a:cubicBezTo>
                    <a:cubicBezTo>
                      <a:pt x="154" y="192"/>
                      <a:pt x="158" y="173"/>
                      <a:pt x="158" y="141"/>
                    </a:cubicBezTo>
                    <a:cubicBezTo>
                      <a:pt x="107" y="137"/>
                      <a:pt x="73" y="152"/>
                      <a:pt x="73" y="18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55">
                <a:extLst>
                  <a:ext uri="{FF2B5EF4-FFF2-40B4-BE49-F238E27FC236}">
                    <a16:creationId xmlns:a16="http://schemas.microsoft.com/office/drawing/2014/main" xmlns="" id="{69899B5F-5F6F-344F-80D3-FD65276CB149}"/>
                  </a:ext>
                </a:extLst>
              </p:cNvPr>
              <p:cNvSpPr>
                <a:spLocks noChangeArrowheads="1"/>
              </p:cNvSpPr>
              <p:nvPr/>
            </p:nvSpPr>
            <p:spPr bwMode="auto">
              <a:xfrm>
                <a:off x="7974013" y="3333750"/>
                <a:ext cx="95250" cy="134938"/>
              </a:xfrm>
              <a:custGeom>
                <a:avLst/>
                <a:gdLst>
                  <a:gd name="T0" fmla="*/ 0 w 263"/>
                  <a:gd name="T1" fmla="*/ 0 h 374"/>
                  <a:gd name="T2" fmla="*/ 78 w 263"/>
                  <a:gd name="T3" fmla="*/ 0 h 374"/>
                  <a:gd name="T4" fmla="*/ 78 w 263"/>
                  <a:gd name="T5" fmla="*/ 143 h 374"/>
                  <a:gd name="T6" fmla="*/ 150 w 263"/>
                  <a:gd name="T7" fmla="*/ 107 h 374"/>
                  <a:gd name="T8" fmla="*/ 262 w 263"/>
                  <a:gd name="T9" fmla="*/ 242 h 374"/>
                  <a:gd name="T10" fmla="*/ 154 w 263"/>
                  <a:gd name="T11" fmla="*/ 373 h 374"/>
                  <a:gd name="T12" fmla="*/ 78 w 263"/>
                  <a:gd name="T13" fmla="*/ 331 h 374"/>
                  <a:gd name="T14" fmla="*/ 74 w 263"/>
                  <a:gd name="T15" fmla="*/ 365 h 374"/>
                  <a:gd name="T16" fmla="*/ 0 w 263"/>
                  <a:gd name="T17" fmla="*/ 365 h 374"/>
                  <a:gd name="T18" fmla="*/ 0 w 263"/>
                  <a:gd name="T19" fmla="*/ 0 h 374"/>
                  <a:gd name="T20" fmla="*/ 127 w 263"/>
                  <a:gd name="T21" fmla="*/ 158 h 374"/>
                  <a:gd name="T22" fmla="*/ 74 w 263"/>
                  <a:gd name="T23" fmla="*/ 238 h 374"/>
                  <a:gd name="T24" fmla="*/ 131 w 263"/>
                  <a:gd name="T25" fmla="*/ 327 h 374"/>
                  <a:gd name="T26" fmla="*/ 186 w 263"/>
                  <a:gd name="T27" fmla="*/ 250 h 374"/>
                  <a:gd name="T28" fmla="*/ 127 w 263"/>
                  <a:gd name="T29" fmla="*/ 15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74">
                    <a:moveTo>
                      <a:pt x="0" y="0"/>
                    </a:moveTo>
                    <a:lnTo>
                      <a:pt x="78" y="0"/>
                    </a:lnTo>
                    <a:lnTo>
                      <a:pt x="78" y="143"/>
                    </a:lnTo>
                    <a:cubicBezTo>
                      <a:pt x="104" y="107"/>
                      <a:pt x="139" y="107"/>
                      <a:pt x="150" y="107"/>
                    </a:cubicBezTo>
                    <a:cubicBezTo>
                      <a:pt x="212" y="107"/>
                      <a:pt x="262" y="158"/>
                      <a:pt x="262" y="242"/>
                    </a:cubicBezTo>
                    <a:cubicBezTo>
                      <a:pt x="262" y="339"/>
                      <a:pt x="205" y="373"/>
                      <a:pt x="154" y="373"/>
                    </a:cubicBezTo>
                    <a:cubicBezTo>
                      <a:pt x="143" y="373"/>
                      <a:pt x="101" y="373"/>
                      <a:pt x="78" y="331"/>
                    </a:cubicBezTo>
                    <a:cubicBezTo>
                      <a:pt x="78" y="339"/>
                      <a:pt x="78" y="350"/>
                      <a:pt x="74" y="365"/>
                    </a:cubicBezTo>
                    <a:lnTo>
                      <a:pt x="0" y="365"/>
                    </a:lnTo>
                    <a:lnTo>
                      <a:pt x="0" y="0"/>
                    </a:lnTo>
                    <a:close/>
                    <a:moveTo>
                      <a:pt x="127" y="158"/>
                    </a:moveTo>
                    <a:cubicBezTo>
                      <a:pt x="74" y="158"/>
                      <a:pt x="74" y="219"/>
                      <a:pt x="74" y="238"/>
                    </a:cubicBezTo>
                    <a:cubicBezTo>
                      <a:pt x="74" y="297"/>
                      <a:pt x="97" y="327"/>
                      <a:pt x="131" y="327"/>
                    </a:cubicBezTo>
                    <a:cubicBezTo>
                      <a:pt x="186" y="327"/>
                      <a:pt x="186" y="261"/>
                      <a:pt x="186" y="250"/>
                    </a:cubicBezTo>
                    <a:cubicBezTo>
                      <a:pt x="186" y="227"/>
                      <a:pt x="182" y="158"/>
                      <a:pt x="127" y="15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56">
                <a:extLst>
                  <a:ext uri="{FF2B5EF4-FFF2-40B4-BE49-F238E27FC236}">
                    <a16:creationId xmlns:a16="http://schemas.microsoft.com/office/drawing/2014/main" xmlns="" id="{65D0BF8F-0ABA-A44A-8B4B-F47504914E27}"/>
                  </a:ext>
                </a:extLst>
              </p:cNvPr>
              <p:cNvSpPr>
                <a:spLocks noChangeArrowheads="1"/>
              </p:cNvSpPr>
              <p:nvPr/>
            </p:nvSpPr>
            <p:spPr bwMode="auto">
              <a:xfrm>
                <a:off x="8089900" y="3371850"/>
                <a:ext cx="87313" cy="98425"/>
              </a:xfrm>
              <a:custGeom>
                <a:avLst/>
                <a:gdLst>
                  <a:gd name="T0" fmla="*/ 169 w 244"/>
                  <a:gd name="T1" fmla="*/ 264 h 273"/>
                  <a:gd name="T2" fmla="*/ 166 w 244"/>
                  <a:gd name="T3" fmla="*/ 230 h 273"/>
                  <a:gd name="T4" fmla="*/ 89 w 244"/>
                  <a:gd name="T5" fmla="*/ 272 h 273"/>
                  <a:gd name="T6" fmla="*/ 23 w 244"/>
                  <a:gd name="T7" fmla="*/ 253 h 273"/>
                  <a:gd name="T8" fmla="*/ 0 w 244"/>
                  <a:gd name="T9" fmla="*/ 196 h 273"/>
                  <a:gd name="T10" fmla="*/ 55 w 244"/>
                  <a:gd name="T11" fmla="*/ 114 h 273"/>
                  <a:gd name="T12" fmla="*/ 158 w 244"/>
                  <a:gd name="T13" fmla="*/ 99 h 273"/>
                  <a:gd name="T14" fmla="*/ 154 w 244"/>
                  <a:gd name="T15" fmla="*/ 65 h 273"/>
                  <a:gd name="T16" fmla="*/ 120 w 244"/>
                  <a:gd name="T17" fmla="*/ 42 h 273"/>
                  <a:gd name="T18" fmla="*/ 93 w 244"/>
                  <a:gd name="T19" fmla="*/ 57 h 273"/>
                  <a:gd name="T20" fmla="*/ 89 w 244"/>
                  <a:gd name="T21" fmla="*/ 80 h 273"/>
                  <a:gd name="T22" fmla="*/ 17 w 244"/>
                  <a:gd name="T23" fmla="*/ 80 h 273"/>
                  <a:gd name="T24" fmla="*/ 47 w 244"/>
                  <a:gd name="T25" fmla="*/ 19 h 273"/>
                  <a:gd name="T26" fmla="*/ 124 w 244"/>
                  <a:gd name="T27" fmla="*/ 0 h 273"/>
                  <a:gd name="T28" fmla="*/ 215 w 244"/>
                  <a:gd name="T29" fmla="*/ 34 h 273"/>
                  <a:gd name="T30" fmla="*/ 234 w 244"/>
                  <a:gd name="T31" fmla="*/ 95 h 273"/>
                  <a:gd name="T32" fmla="*/ 234 w 244"/>
                  <a:gd name="T33" fmla="*/ 198 h 273"/>
                  <a:gd name="T34" fmla="*/ 243 w 244"/>
                  <a:gd name="T35" fmla="*/ 264 h 273"/>
                  <a:gd name="T36" fmla="*/ 169 w 244"/>
                  <a:gd name="T37" fmla="*/ 264 h 273"/>
                  <a:gd name="T38" fmla="*/ 78 w 244"/>
                  <a:gd name="T39" fmla="*/ 183 h 273"/>
                  <a:gd name="T40" fmla="*/ 116 w 244"/>
                  <a:gd name="T41" fmla="*/ 222 h 273"/>
                  <a:gd name="T42" fmla="*/ 146 w 244"/>
                  <a:gd name="T43" fmla="*/ 207 h 273"/>
                  <a:gd name="T44" fmla="*/ 162 w 244"/>
                  <a:gd name="T45" fmla="*/ 141 h 273"/>
                  <a:gd name="T46" fmla="*/ 78 w 244"/>
                  <a:gd name="T47"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73">
                    <a:moveTo>
                      <a:pt x="169" y="264"/>
                    </a:moveTo>
                    <a:cubicBezTo>
                      <a:pt x="166" y="249"/>
                      <a:pt x="166" y="238"/>
                      <a:pt x="166" y="230"/>
                    </a:cubicBezTo>
                    <a:cubicBezTo>
                      <a:pt x="139" y="272"/>
                      <a:pt x="104" y="272"/>
                      <a:pt x="89" y="272"/>
                    </a:cubicBezTo>
                    <a:cubicBezTo>
                      <a:pt x="51" y="272"/>
                      <a:pt x="36" y="260"/>
                      <a:pt x="23" y="253"/>
                    </a:cubicBezTo>
                    <a:cubicBezTo>
                      <a:pt x="8" y="238"/>
                      <a:pt x="0" y="218"/>
                      <a:pt x="0" y="196"/>
                    </a:cubicBezTo>
                    <a:cubicBezTo>
                      <a:pt x="0" y="175"/>
                      <a:pt x="8" y="137"/>
                      <a:pt x="55" y="114"/>
                    </a:cubicBezTo>
                    <a:cubicBezTo>
                      <a:pt x="85" y="99"/>
                      <a:pt x="131" y="99"/>
                      <a:pt x="158" y="99"/>
                    </a:cubicBezTo>
                    <a:cubicBezTo>
                      <a:pt x="158" y="84"/>
                      <a:pt x="158" y="76"/>
                      <a:pt x="154" y="65"/>
                    </a:cubicBezTo>
                    <a:cubicBezTo>
                      <a:pt x="146" y="45"/>
                      <a:pt x="127" y="42"/>
                      <a:pt x="120" y="42"/>
                    </a:cubicBezTo>
                    <a:cubicBezTo>
                      <a:pt x="108" y="42"/>
                      <a:pt x="97" y="45"/>
                      <a:pt x="93" y="57"/>
                    </a:cubicBezTo>
                    <a:cubicBezTo>
                      <a:pt x="89" y="65"/>
                      <a:pt x="89" y="72"/>
                      <a:pt x="89" y="80"/>
                    </a:cubicBezTo>
                    <a:lnTo>
                      <a:pt x="17" y="80"/>
                    </a:lnTo>
                    <a:cubicBezTo>
                      <a:pt x="17" y="65"/>
                      <a:pt x="19" y="38"/>
                      <a:pt x="47" y="19"/>
                    </a:cubicBezTo>
                    <a:cubicBezTo>
                      <a:pt x="70" y="2"/>
                      <a:pt x="102" y="0"/>
                      <a:pt x="124" y="0"/>
                    </a:cubicBezTo>
                    <a:cubicBezTo>
                      <a:pt x="147" y="0"/>
                      <a:pt x="189" y="2"/>
                      <a:pt x="215" y="34"/>
                    </a:cubicBezTo>
                    <a:cubicBezTo>
                      <a:pt x="232" y="53"/>
                      <a:pt x="234" y="84"/>
                      <a:pt x="234" y="95"/>
                    </a:cubicBezTo>
                    <a:lnTo>
                      <a:pt x="234" y="198"/>
                    </a:lnTo>
                    <a:cubicBezTo>
                      <a:pt x="234" y="222"/>
                      <a:pt x="234" y="241"/>
                      <a:pt x="243" y="264"/>
                    </a:cubicBezTo>
                    <a:lnTo>
                      <a:pt x="169" y="264"/>
                    </a:lnTo>
                    <a:close/>
                    <a:moveTo>
                      <a:pt x="78" y="183"/>
                    </a:moveTo>
                    <a:cubicBezTo>
                      <a:pt x="78" y="203"/>
                      <a:pt x="89" y="222"/>
                      <a:pt x="116" y="222"/>
                    </a:cubicBezTo>
                    <a:cubicBezTo>
                      <a:pt x="131" y="222"/>
                      <a:pt x="139" y="215"/>
                      <a:pt x="146" y="207"/>
                    </a:cubicBezTo>
                    <a:cubicBezTo>
                      <a:pt x="158" y="192"/>
                      <a:pt x="162" y="173"/>
                      <a:pt x="162" y="141"/>
                    </a:cubicBezTo>
                    <a:cubicBezTo>
                      <a:pt x="112" y="137"/>
                      <a:pt x="78" y="152"/>
                      <a:pt x="78" y="18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57">
                <a:extLst>
                  <a:ext uri="{FF2B5EF4-FFF2-40B4-BE49-F238E27FC236}">
                    <a16:creationId xmlns:a16="http://schemas.microsoft.com/office/drawing/2014/main" xmlns="" id="{7AA103FC-6EDB-5A46-A7F5-20168EFDF30C}"/>
                  </a:ext>
                </a:extLst>
              </p:cNvPr>
              <p:cNvSpPr>
                <a:spLocks noChangeArrowheads="1"/>
              </p:cNvSpPr>
              <p:nvPr/>
            </p:nvSpPr>
            <p:spPr bwMode="auto">
              <a:xfrm>
                <a:off x="8197850" y="3371850"/>
                <a:ext cx="82550" cy="98425"/>
              </a:xfrm>
              <a:custGeom>
                <a:avLst/>
                <a:gdLst>
                  <a:gd name="T0" fmla="*/ 120 w 228"/>
                  <a:gd name="T1" fmla="*/ 226 h 273"/>
                  <a:gd name="T2" fmla="*/ 158 w 228"/>
                  <a:gd name="T3" fmla="*/ 196 h 273"/>
                  <a:gd name="T4" fmla="*/ 124 w 228"/>
                  <a:gd name="T5" fmla="*/ 164 h 273"/>
                  <a:gd name="T6" fmla="*/ 77 w 228"/>
                  <a:gd name="T7" fmla="*/ 152 h 273"/>
                  <a:gd name="T8" fmla="*/ 12 w 228"/>
                  <a:gd name="T9" fmla="*/ 80 h 273"/>
                  <a:gd name="T10" fmla="*/ 124 w 228"/>
                  <a:gd name="T11" fmla="*/ 0 h 273"/>
                  <a:gd name="T12" fmla="*/ 219 w 228"/>
                  <a:gd name="T13" fmla="*/ 76 h 273"/>
                  <a:gd name="T14" fmla="*/ 150 w 228"/>
                  <a:gd name="T15" fmla="*/ 76 h 273"/>
                  <a:gd name="T16" fmla="*/ 111 w 228"/>
                  <a:gd name="T17" fmla="*/ 45 h 273"/>
                  <a:gd name="T18" fmla="*/ 77 w 228"/>
                  <a:gd name="T19" fmla="*/ 72 h 273"/>
                  <a:gd name="T20" fmla="*/ 111 w 228"/>
                  <a:gd name="T21" fmla="*/ 99 h 273"/>
                  <a:gd name="T22" fmla="*/ 158 w 228"/>
                  <a:gd name="T23" fmla="*/ 110 h 273"/>
                  <a:gd name="T24" fmla="*/ 227 w 228"/>
                  <a:gd name="T25" fmla="*/ 183 h 273"/>
                  <a:gd name="T26" fmla="*/ 107 w 228"/>
                  <a:gd name="T27" fmla="*/ 272 h 273"/>
                  <a:gd name="T28" fmla="*/ 19 w 228"/>
                  <a:gd name="T29" fmla="*/ 241 h 273"/>
                  <a:gd name="T30" fmla="*/ 0 w 228"/>
                  <a:gd name="T31" fmla="*/ 192 h 273"/>
                  <a:gd name="T32" fmla="*/ 77 w 228"/>
                  <a:gd name="T33" fmla="*/ 192 h 273"/>
                  <a:gd name="T34" fmla="*/ 120 w 228"/>
                  <a:gd name="T35" fmla="*/ 22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273">
                    <a:moveTo>
                      <a:pt x="120" y="226"/>
                    </a:moveTo>
                    <a:cubicBezTo>
                      <a:pt x="147" y="226"/>
                      <a:pt x="158" y="211"/>
                      <a:pt x="158" y="196"/>
                    </a:cubicBezTo>
                    <a:cubicBezTo>
                      <a:pt x="158" y="183"/>
                      <a:pt x="150" y="175"/>
                      <a:pt x="124" y="164"/>
                    </a:cubicBezTo>
                    <a:lnTo>
                      <a:pt x="77" y="152"/>
                    </a:lnTo>
                    <a:cubicBezTo>
                      <a:pt x="58" y="145"/>
                      <a:pt x="12" y="133"/>
                      <a:pt x="12" y="80"/>
                    </a:cubicBezTo>
                    <a:cubicBezTo>
                      <a:pt x="12" y="30"/>
                      <a:pt x="58" y="0"/>
                      <a:pt x="124" y="0"/>
                    </a:cubicBezTo>
                    <a:cubicBezTo>
                      <a:pt x="177" y="0"/>
                      <a:pt x="219" y="23"/>
                      <a:pt x="219" y="76"/>
                    </a:cubicBezTo>
                    <a:lnTo>
                      <a:pt x="150" y="76"/>
                    </a:lnTo>
                    <a:cubicBezTo>
                      <a:pt x="147" y="49"/>
                      <a:pt x="126" y="45"/>
                      <a:pt x="111" y="45"/>
                    </a:cubicBezTo>
                    <a:cubicBezTo>
                      <a:pt x="92" y="45"/>
                      <a:pt x="77" y="53"/>
                      <a:pt x="77" y="72"/>
                    </a:cubicBezTo>
                    <a:cubicBezTo>
                      <a:pt x="77" y="87"/>
                      <a:pt x="88" y="91"/>
                      <a:pt x="111" y="99"/>
                    </a:cubicBezTo>
                    <a:lnTo>
                      <a:pt x="158" y="110"/>
                    </a:lnTo>
                    <a:cubicBezTo>
                      <a:pt x="204" y="122"/>
                      <a:pt x="227" y="149"/>
                      <a:pt x="227" y="183"/>
                    </a:cubicBezTo>
                    <a:cubicBezTo>
                      <a:pt x="227" y="230"/>
                      <a:pt x="189" y="272"/>
                      <a:pt x="107" y="272"/>
                    </a:cubicBezTo>
                    <a:cubicBezTo>
                      <a:pt x="73" y="272"/>
                      <a:pt x="42" y="264"/>
                      <a:pt x="19" y="241"/>
                    </a:cubicBezTo>
                    <a:cubicBezTo>
                      <a:pt x="4" y="222"/>
                      <a:pt x="0" y="203"/>
                      <a:pt x="0" y="192"/>
                    </a:cubicBezTo>
                    <a:lnTo>
                      <a:pt x="77" y="192"/>
                    </a:lnTo>
                    <a:cubicBezTo>
                      <a:pt x="77" y="207"/>
                      <a:pt x="88" y="226"/>
                      <a:pt x="120" y="22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58">
                <a:extLst>
                  <a:ext uri="{FF2B5EF4-FFF2-40B4-BE49-F238E27FC236}">
                    <a16:creationId xmlns:a16="http://schemas.microsoft.com/office/drawing/2014/main" xmlns="" id="{3D569488-5AAB-6A48-B313-E8748ADA66D6}"/>
                  </a:ext>
                </a:extLst>
              </p:cNvPr>
              <p:cNvSpPr>
                <a:spLocks noChangeArrowheads="1"/>
              </p:cNvSpPr>
              <p:nvPr/>
            </p:nvSpPr>
            <p:spPr bwMode="auto">
              <a:xfrm>
                <a:off x="8304213" y="3373438"/>
                <a:ext cx="90487" cy="100012"/>
              </a:xfrm>
              <a:custGeom>
                <a:avLst/>
                <a:gdLst>
                  <a:gd name="T0" fmla="*/ 68 w 250"/>
                  <a:gd name="T1" fmla="*/ 154 h 279"/>
                  <a:gd name="T2" fmla="*/ 122 w 250"/>
                  <a:gd name="T3" fmla="*/ 224 h 279"/>
                  <a:gd name="T4" fmla="*/ 169 w 250"/>
                  <a:gd name="T5" fmla="*/ 190 h 279"/>
                  <a:gd name="T6" fmla="*/ 238 w 250"/>
                  <a:gd name="T7" fmla="*/ 190 h 279"/>
                  <a:gd name="T8" fmla="*/ 215 w 250"/>
                  <a:gd name="T9" fmla="*/ 247 h 279"/>
                  <a:gd name="T10" fmla="*/ 126 w 250"/>
                  <a:gd name="T11" fmla="*/ 278 h 279"/>
                  <a:gd name="T12" fmla="*/ 34 w 250"/>
                  <a:gd name="T13" fmla="*/ 247 h 279"/>
                  <a:gd name="T14" fmla="*/ 0 w 250"/>
                  <a:gd name="T15" fmla="*/ 147 h 279"/>
                  <a:gd name="T16" fmla="*/ 53 w 250"/>
                  <a:gd name="T17" fmla="*/ 23 h 279"/>
                  <a:gd name="T18" fmla="*/ 126 w 250"/>
                  <a:gd name="T19" fmla="*/ 0 h 279"/>
                  <a:gd name="T20" fmla="*/ 230 w 250"/>
                  <a:gd name="T21" fmla="*/ 63 h 279"/>
                  <a:gd name="T22" fmla="*/ 245 w 250"/>
                  <a:gd name="T23" fmla="*/ 154 h 279"/>
                  <a:gd name="T24" fmla="*/ 68 w 250"/>
                  <a:gd name="T25" fmla="*/ 154 h 279"/>
                  <a:gd name="T26" fmla="*/ 164 w 250"/>
                  <a:gd name="T27" fmla="*/ 105 h 279"/>
                  <a:gd name="T28" fmla="*/ 118 w 250"/>
                  <a:gd name="T29" fmla="*/ 47 h 279"/>
                  <a:gd name="T30" fmla="*/ 68 w 250"/>
                  <a:gd name="T31" fmla="*/ 105 h 279"/>
                  <a:gd name="T32" fmla="*/ 164 w 250"/>
                  <a:gd name="T33" fmla="*/ 10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79">
                    <a:moveTo>
                      <a:pt x="68" y="154"/>
                    </a:moveTo>
                    <a:cubicBezTo>
                      <a:pt x="68" y="171"/>
                      <a:pt x="68" y="224"/>
                      <a:pt x="122" y="224"/>
                    </a:cubicBezTo>
                    <a:cubicBezTo>
                      <a:pt x="141" y="224"/>
                      <a:pt x="160" y="216"/>
                      <a:pt x="169" y="190"/>
                    </a:cubicBezTo>
                    <a:lnTo>
                      <a:pt x="238" y="190"/>
                    </a:lnTo>
                    <a:cubicBezTo>
                      <a:pt x="238" y="201"/>
                      <a:pt x="234" y="224"/>
                      <a:pt x="215" y="247"/>
                    </a:cubicBezTo>
                    <a:cubicBezTo>
                      <a:pt x="196" y="266"/>
                      <a:pt x="160" y="278"/>
                      <a:pt x="126" y="278"/>
                    </a:cubicBezTo>
                    <a:cubicBezTo>
                      <a:pt x="103" y="278"/>
                      <a:pt x="61" y="274"/>
                      <a:pt x="34" y="247"/>
                    </a:cubicBezTo>
                    <a:cubicBezTo>
                      <a:pt x="11" y="224"/>
                      <a:pt x="0" y="190"/>
                      <a:pt x="0" y="147"/>
                    </a:cubicBezTo>
                    <a:cubicBezTo>
                      <a:pt x="0" y="105"/>
                      <a:pt x="11" y="55"/>
                      <a:pt x="53" y="23"/>
                    </a:cubicBezTo>
                    <a:cubicBezTo>
                      <a:pt x="72" y="13"/>
                      <a:pt x="99" y="0"/>
                      <a:pt x="126" y="0"/>
                    </a:cubicBezTo>
                    <a:cubicBezTo>
                      <a:pt x="164" y="0"/>
                      <a:pt x="207" y="17"/>
                      <a:pt x="230" y="63"/>
                    </a:cubicBezTo>
                    <a:cubicBezTo>
                      <a:pt x="249" y="97"/>
                      <a:pt x="245" y="135"/>
                      <a:pt x="245" y="154"/>
                    </a:cubicBezTo>
                    <a:lnTo>
                      <a:pt x="68" y="154"/>
                    </a:lnTo>
                    <a:close/>
                    <a:moveTo>
                      <a:pt x="164" y="105"/>
                    </a:moveTo>
                    <a:cubicBezTo>
                      <a:pt x="164" y="93"/>
                      <a:pt x="164" y="47"/>
                      <a:pt x="118" y="47"/>
                    </a:cubicBezTo>
                    <a:cubicBezTo>
                      <a:pt x="84" y="47"/>
                      <a:pt x="72" y="74"/>
                      <a:pt x="68" y="105"/>
                    </a:cubicBezTo>
                    <a:lnTo>
                      <a:pt x="164" y="10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59">
                <a:extLst>
                  <a:ext uri="{FF2B5EF4-FFF2-40B4-BE49-F238E27FC236}">
                    <a16:creationId xmlns:a16="http://schemas.microsoft.com/office/drawing/2014/main" xmlns="" id="{FEB35FC0-0FB7-9B45-993E-2C2877FE05DE}"/>
                  </a:ext>
                </a:extLst>
              </p:cNvPr>
              <p:cNvSpPr>
                <a:spLocks noChangeArrowheads="1"/>
              </p:cNvSpPr>
              <p:nvPr/>
            </p:nvSpPr>
            <p:spPr bwMode="auto">
              <a:xfrm>
                <a:off x="7615238" y="3551238"/>
                <a:ext cx="107950" cy="138112"/>
              </a:xfrm>
              <a:custGeom>
                <a:avLst/>
                <a:gdLst>
                  <a:gd name="T0" fmla="*/ 84 w 301"/>
                  <a:gd name="T1" fmla="*/ 259 h 382"/>
                  <a:gd name="T2" fmla="*/ 150 w 301"/>
                  <a:gd name="T3" fmla="*/ 327 h 382"/>
                  <a:gd name="T4" fmla="*/ 219 w 301"/>
                  <a:gd name="T5" fmla="*/ 278 h 382"/>
                  <a:gd name="T6" fmla="*/ 150 w 301"/>
                  <a:gd name="T7" fmla="*/ 227 h 382"/>
                  <a:gd name="T8" fmla="*/ 16 w 301"/>
                  <a:gd name="T9" fmla="*/ 116 h 382"/>
                  <a:gd name="T10" fmla="*/ 162 w 301"/>
                  <a:gd name="T11" fmla="*/ 0 h 382"/>
                  <a:gd name="T12" fmla="*/ 274 w 301"/>
                  <a:gd name="T13" fmla="*/ 42 h 382"/>
                  <a:gd name="T14" fmla="*/ 293 w 301"/>
                  <a:gd name="T15" fmla="*/ 112 h 382"/>
                  <a:gd name="T16" fmla="*/ 215 w 301"/>
                  <a:gd name="T17" fmla="*/ 112 h 382"/>
                  <a:gd name="T18" fmla="*/ 154 w 301"/>
                  <a:gd name="T19" fmla="*/ 54 h 382"/>
                  <a:gd name="T20" fmla="*/ 93 w 301"/>
                  <a:gd name="T21" fmla="*/ 105 h 382"/>
                  <a:gd name="T22" fmla="*/ 173 w 301"/>
                  <a:gd name="T23" fmla="*/ 158 h 382"/>
                  <a:gd name="T24" fmla="*/ 300 w 301"/>
                  <a:gd name="T25" fmla="*/ 261 h 382"/>
                  <a:gd name="T26" fmla="*/ 143 w 301"/>
                  <a:gd name="T27" fmla="*/ 381 h 382"/>
                  <a:gd name="T28" fmla="*/ 0 w 301"/>
                  <a:gd name="T29" fmla="*/ 255 h 382"/>
                  <a:gd name="T30" fmla="*/ 84 w 301"/>
                  <a:gd name="T31" fmla="*/ 255 h 382"/>
                  <a:gd name="T32" fmla="*/ 84 w 301"/>
                  <a:gd name="T33" fmla="*/ 2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382">
                    <a:moveTo>
                      <a:pt x="84" y="259"/>
                    </a:moveTo>
                    <a:cubicBezTo>
                      <a:pt x="84" y="274"/>
                      <a:pt x="84" y="327"/>
                      <a:pt x="150" y="327"/>
                    </a:cubicBezTo>
                    <a:cubicBezTo>
                      <a:pt x="192" y="327"/>
                      <a:pt x="219" y="308"/>
                      <a:pt x="219" y="278"/>
                    </a:cubicBezTo>
                    <a:cubicBezTo>
                      <a:pt x="219" y="247"/>
                      <a:pt x="196" y="238"/>
                      <a:pt x="150" y="227"/>
                    </a:cubicBezTo>
                    <a:cubicBezTo>
                      <a:pt x="61" y="204"/>
                      <a:pt x="16" y="181"/>
                      <a:pt x="16" y="116"/>
                    </a:cubicBezTo>
                    <a:cubicBezTo>
                      <a:pt x="16" y="54"/>
                      <a:pt x="59" y="0"/>
                      <a:pt x="162" y="0"/>
                    </a:cubicBezTo>
                    <a:cubicBezTo>
                      <a:pt x="200" y="0"/>
                      <a:pt x="247" y="8"/>
                      <a:pt x="274" y="42"/>
                    </a:cubicBezTo>
                    <a:cubicBezTo>
                      <a:pt x="293" y="69"/>
                      <a:pt x="293" y="101"/>
                      <a:pt x="293" y="112"/>
                    </a:cubicBezTo>
                    <a:lnTo>
                      <a:pt x="215" y="112"/>
                    </a:lnTo>
                    <a:cubicBezTo>
                      <a:pt x="215" y="101"/>
                      <a:pt x="211" y="54"/>
                      <a:pt x="154" y="54"/>
                    </a:cubicBezTo>
                    <a:cubicBezTo>
                      <a:pt x="116" y="54"/>
                      <a:pt x="93" y="74"/>
                      <a:pt x="93" y="105"/>
                    </a:cubicBezTo>
                    <a:cubicBezTo>
                      <a:pt x="93" y="139"/>
                      <a:pt x="120" y="143"/>
                      <a:pt x="173" y="158"/>
                    </a:cubicBezTo>
                    <a:cubicBezTo>
                      <a:pt x="238" y="173"/>
                      <a:pt x="300" y="189"/>
                      <a:pt x="300" y="261"/>
                    </a:cubicBezTo>
                    <a:cubicBezTo>
                      <a:pt x="300" y="327"/>
                      <a:pt x="247" y="381"/>
                      <a:pt x="143" y="381"/>
                    </a:cubicBezTo>
                    <a:cubicBezTo>
                      <a:pt x="0" y="381"/>
                      <a:pt x="0" y="289"/>
                      <a:pt x="0" y="255"/>
                    </a:cubicBezTo>
                    <a:lnTo>
                      <a:pt x="84" y="255"/>
                    </a:lnTo>
                    <a:lnTo>
                      <a:pt x="84" y="25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60">
                <a:extLst>
                  <a:ext uri="{FF2B5EF4-FFF2-40B4-BE49-F238E27FC236}">
                    <a16:creationId xmlns:a16="http://schemas.microsoft.com/office/drawing/2014/main" xmlns="" id="{F50046A6-0DF0-5646-A742-0AACE11A837C}"/>
                  </a:ext>
                </a:extLst>
              </p:cNvPr>
              <p:cNvSpPr>
                <a:spLocks noChangeArrowheads="1"/>
              </p:cNvSpPr>
              <p:nvPr/>
            </p:nvSpPr>
            <p:spPr bwMode="auto">
              <a:xfrm>
                <a:off x="7739063" y="3594100"/>
                <a:ext cx="98425" cy="128588"/>
              </a:xfrm>
              <a:custGeom>
                <a:avLst/>
                <a:gdLst>
                  <a:gd name="T0" fmla="*/ 84 w 275"/>
                  <a:gd name="T1" fmla="*/ 0 h 358"/>
                  <a:gd name="T2" fmla="*/ 143 w 275"/>
                  <a:gd name="T3" fmla="*/ 177 h 358"/>
                  <a:gd name="T4" fmla="*/ 200 w 275"/>
                  <a:gd name="T5" fmla="*/ 0 h 358"/>
                  <a:gd name="T6" fmla="*/ 274 w 275"/>
                  <a:gd name="T7" fmla="*/ 0 h 358"/>
                  <a:gd name="T8" fmla="*/ 177 w 275"/>
                  <a:gd name="T9" fmla="*/ 253 h 358"/>
                  <a:gd name="T10" fmla="*/ 146 w 275"/>
                  <a:gd name="T11" fmla="*/ 357 h 358"/>
                  <a:gd name="T12" fmla="*/ 69 w 275"/>
                  <a:gd name="T13" fmla="*/ 357 h 358"/>
                  <a:gd name="T14" fmla="*/ 101 w 275"/>
                  <a:gd name="T15" fmla="*/ 261 h 358"/>
                  <a:gd name="T16" fmla="*/ 0 w 275"/>
                  <a:gd name="T17" fmla="*/ 4 h 358"/>
                  <a:gd name="T18" fmla="*/ 84 w 275"/>
                  <a:gd name="T19" fmla="*/ 4 h 358"/>
                  <a:gd name="T20" fmla="*/ 84 w 275"/>
                  <a:gd name="T2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58">
                    <a:moveTo>
                      <a:pt x="84" y="0"/>
                    </a:moveTo>
                    <a:lnTo>
                      <a:pt x="143" y="177"/>
                    </a:lnTo>
                    <a:lnTo>
                      <a:pt x="200" y="0"/>
                    </a:lnTo>
                    <a:lnTo>
                      <a:pt x="274" y="0"/>
                    </a:lnTo>
                    <a:lnTo>
                      <a:pt x="177" y="253"/>
                    </a:lnTo>
                    <a:lnTo>
                      <a:pt x="146" y="357"/>
                    </a:lnTo>
                    <a:lnTo>
                      <a:pt x="69" y="357"/>
                    </a:lnTo>
                    <a:lnTo>
                      <a:pt x="101" y="261"/>
                    </a:lnTo>
                    <a:lnTo>
                      <a:pt x="0" y="4"/>
                    </a:lnTo>
                    <a:lnTo>
                      <a:pt x="84" y="4"/>
                    </a:lnTo>
                    <a:lnTo>
                      <a:pt x="8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61">
                <a:extLst>
                  <a:ext uri="{FF2B5EF4-FFF2-40B4-BE49-F238E27FC236}">
                    <a16:creationId xmlns:a16="http://schemas.microsoft.com/office/drawing/2014/main" xmlns="" id="{1DC61941-BB16-0844-A343-436E916DEA45}"/>
                  </a:ext>
                </a:extLst>
              </p:cNvPr>
              <p:cNvSpPr>
                <a:spLocks noChangeArrowheads="1"/>
              </p:cNvSpPr>
              <p:nvPr/>
            </p:nvSpPr>
            <p:spPr bwMode="auto">
              <a:xfrm>
                <a:off x="7851775" y="3590925"/>
                <a:ext cx="80963" cy="98425"/>
              </a:xfrm>
              <a:custGeom>
                <a:avLst/>
                <a:gdLst>
                  <a:gd name="T0" fmla="*/ 118 w 227"/>
                  <a:gd name="T1" fmla="*/ 227 h 274"/>
                  <a:gd name="T2" fmla="*/ 158 w 227"/>
                  <a:gd name="T3" fmla="*/ 196 h 274"/>
                  <a:gd name="T4" fmla="*/ 122 w 227"/>
                  <a:gd name="T5" fmla="*/ 166 h 274"/>
                  <a:gd name="T6" fmla="*/ 76 w 227"/>
                  <a:gd name="T7" fmla="*/ 153 h 274"/>
                  <a:gd name="T8" fmla="*/ 11 w 227"/>
                  <a:gd name="T9" fmla="*/ 81 h 274"/>
                  <a:gd name="T10" fmla="*/ 122 w 227"/>
                  <a:gd name="T11" fmla="*/ 0 h 274"/>
                  <a:gd name="T12" fmla="*/ 219 w 227"/>
                  <a:gd name="T13" fmla="*/ 77 h 274"/>
                  <a:gd name="T14" fmla="*/ 150 w 227"/>
                  <a:gd name="T15" fmla="*/ 77 h 274"/>
                  <a:gd name="T16" fmla="*/ 111 w 227"/>
                  <a:gd name="T17" fmla="*/ 46 h 274"/>
                  <a:gd name="T18" fmla="*/ 76 w 227"/>
                  <a:gd name="T19" fmla="*/ 73 h 274"/>
                  <a:gd name="T20" fmla="*/ 111 w 227"/>
                  <a:gd name="T21" fmla="*/ 100 h 274"/>
                  <a:gd name="T22" fmla="*/ 158 w 227"/>
                  <a:gd name="T23" fmla="*/ 111 h 274"/>
                  <a:gd name="T24" fmla="*/ 226 w 227"/>
                  <a:gd name="T25" fmla="*/ 185 h 274"/>
                  <a:gd name="T26" fmla="*/ 107 w 227"/>
                  <a:gd name="T27" fmla="*/ 273 h 274"/>
                  <a:gd name="T28" fmla="*/ 19 w 227"/>
                  <a:gd name="T29" fmla="*/ 242 h 274"/>
                  <a:gd name="T30" fmla="*/ 0 w 227"/>
                  <a:gd name="T31" fmla="*/ 193 h 274"/>
                  <a:gd name="T32" fmla="*/ 76 w 227"/>
                  <a:gd name="T33" fmla="*/ 193 h 274"/>
                  <a:gd name="T34" fmla="*/ 118 w 227"/>
                  <a:gd name="T35" fmla="*/ 22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274">
                    <a:moveTo>
                      <a:pt x="118" y="227"/>
                    </a:moveTo>
                    <a:cubicBezTo>
                      <a:pt x="145" y="227"/>
                      <a:pt x="158" y="212"/>
                      <a:pt x="158" y="196"/>
                    </a:cubicBezTo>
                    <a:cubicBezTo>
                      <a:pt x="158" y="185"/>
                      <a:pt x="150" y="177"/>
                      <a:pt x="122" y="166"/>
                    </a:cubicBezTo>
                    <a:lnTo>
                      <a:pt x="76" y="153"/>
                    </a:lnTo>
                    <a:cubicBezTo>
                      <a:pt x="57" y="147"/>
                      <a:pt x="11" y="134"/>
                      <a:pt x="11" y="81"/>
                    </a:cubicBezTo>
                    <a:cubicBezTo>
                      <a:pt x="11" y="31"/>
                      <a:pt x="57" y="0"/>
                      <a:pt x="122" y="0"/>
                    </a:cubicBezTo>
                    <a:cubicBezTo>
                      <a:pt x="177" y="0"/>
                      <a:pt x="219" y="23"/>
                      <a:pt x="219" y="77"/>
                    </a:cubicBezTo>
                    <a:lnTo>
                      <a:pt x="150" y="77"/>
                    </a:lnTo>
                    <a:cubicBezTo>
                      <a:pt x="145" y="50"/>
                      <a:pt x="126" y="46"/>
                      <a:pt x="111" y="46"/>
                    </a:cubicBezTo>
                    <a:cubicBezTo>
                      <a:pt x="92" y="46"/>
                      <a:pt x="76" y="54"/>
                      <a:pt x="76" y="73"/>
                    </a:cubicBezTo>
                    <a:cubicBezTo>
                      <a:pt x="76" y="88"/>
                      <a:pt x="88" y="92"/>
                      <a:pt x="111" y="100"/>
                    </a:cubicBezTo>
                    <a:lnTo>
                      <a:pt x="158" y="111"/>
                    </a:lnTo>
                    <a:cubicBezTo>
                      <a:pt x="203" y="124"/>
                      <a:pt x="226" y="151"/>
                      <a:pt x="226" y="185"/>
                    </a:cubicBezTo>
                    <a:cubicBezTo>
                      <a:pt x="226" y="231"/>
                      <a:pt x="188" y="273"/>
                      <a:pt x="107" y="273"/>
                    </a:cubicBezTo>
                    <a:cubicBezTo>
                      <a:pt x="72" y="273"/>
                      <a:pt x="42" y="265"/>
                      <a:pt x="19" y="242"/>
                    </a:cubicBezTo>
                    <a:cubicBezTo>
                      <a:pt x="4" y="223"/>
                      <a:pt x="0" y="204"/>
                      <a:pt x="0" y="193"/>
                    </a:cubicBezTo>
                    <a:lnTo>
                      <a:pt x="76" y="193"/>
                    </a:lnTo>
                    <a:cubicBezTo>
                      <a:pt x="76" y="208"/>
                      <a:pt x="88" y="227"/>
                      <a:pt x="118" y="2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62">
                <a:extLst>
                  <a:ext uri="{FF2B5EF4-FFF2-40B4-BE49-F238E27FC236}">
                    <a16:creationId xmlns:a16="http://schemas.microsoft.com/office/drawing/2014/main" xmlns="" id="{BADEF5F4-078A-154D-8B16-6540B8DD8767}"/>
                  </a:ext>
                </a:extLst>
              </p:cNvPr>
              <p:cNvSpPr>
                <a:spLocks noChangeArrowheads="1"/>
              </p:cNvSpPr>
              <p:nvPr/>
            </p:nvSpPr>
            <p:spPr bwMode="auto">
              <a:xfrm>
                <a:off x="7950200" y="3567113"/>
                <a:ext cx="66675" cy="122237"/>
              </a:xfrm>
              <a:custGeom>
                <a:avLst/>
                <a:gdLst>
                  <a:gd name="T0" fmla="*/ 185 w 186"/>
                  <a:gd name="T1" fmla="*/ 331 h 340"/>
                  <a:gd name="T2" fmla="*/ 127 w 186"/>
                  <a:gd name="T3" fmla="*/ 339 h 340"/>
                  <a:gd name="T4" fmla="*/ 50 w 186"/>
                  <a:gd name="T5" fmla="*/ 270 h 340"/>
                  <a:gd name="T6" fmla="*/ 50 w 186"/>
                  <a:gd name="T7" fmla="*/ 128 h 340"/>
                  <a:gd name="T8" fmla="*/ 0 w 186"/>
                  <a:gd name="T9" fmla="*/ 128 h 340"/>
                  <a:gd name="T10" fmla="*/ 0 w 186"/>
                  <a:gd name="T11" fmla="*/ 78 h 340"/>
                  <a:gd name="T12" fmla="*/ 50 w 186"/>
                  <a:gd name="T13" fmla="*/ 78 h 340"/>
                  <a:gd name="T14" fmla="*/ 50 w 186"/>
                  <a:gd name="T15" fmla="*/ 27 h 340"/>
                  <a:gd name="T16" fmla="*/ 124 w 186"/>
                  <a:gd name="T17" fmla="*/ 0 h 340"/>
                  <a:gd name="T18" fmla="*/ 124 w 186"/>
                  <a:gd name="T19" fmla="*/ 78 h 340"/>
                  <a:gd name="T20" fmla="*/ 185 w 186"/>
                  <a:gd name="T21" fmla="*/ 78 h 340"/>
                  <a:gd name="T22" fmla="*/ 185 w 186"/>
                  <a:gd name="T23" fmla="*/ 128 h 340"/>
                  <a:gd name="T24" fmla="*/ 124 w 186"/>
                  <a:gd name="T25" fmla="*/ 128 h 340"/>
                  <a:gd name="T26" fmla="*/ 124 w 186"/>
                  <a:gd name="T27" fmla="*/ 243 h 340"/>
                  <a:gd name="T28" fmla="*/ 158 w 186"/>
                  <a:gd name="T29" fmla="*/ 281 h 340"/>
                  <a:gd name="T30" fmla="*/ 185 w 186"/>
                  <a:gd name="T31" fmla="*/ 281 h 340"/>
                  <a:gd name="T32" fmla="*/ 185 w 186"/>
                  <a:gd name="T33" fmla="*/ 33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340">
                    <a:moveTo>
                      <a:pt x="185" y="331"/>
                    </a:moveTo>
                    <a:cubicBezTo>
                      <a:pt x="162" y="339"/>
                      <a:pt x="139" y="339"/>
                      <a:pt x="127" y="339"/>
                    </a:cubicBezTo>
                    <a:cubicBezTo>
                      <a:pt x="50" y="339"/>
                      <a:pt x="50" y="293"/>
                      <a:pt x="50" y="270"/>
                    </a:cubicBezTo>
                    <a:lnTo>
                      <a:pt x="50" y="128"/>
                    </a:lnTo>
                    <a:lnTo>
                      <a:pt x="0" y="128"/>
                    </a:lnTo>
                    <a:lnTo>
                      <a:pt x="0" y="78"/>
                    </a:lnTo>
                    <a:lnTo>
                      <a:pt x="50" y="78"/>
                    </a:lnTo>
                    <a:lnTo>
                      <a:pt x="50" y="27"/>
                    </a:lnTo>
                    <a:lnTo>
                      <a:pt x="124" y="0"/>
                    </a:lnTo>
                    <a:lnTo>
                      <a:pt x="124" y="78"/>
                    </a:lnTo>
                    <a:lnTo>
                      <a:pt x="185" y="78"/>
                    </a:lnTo>
                    <a:lnTo>
                      <a:pt x="185" y="128"/>
                    </a:lnTo>
                    <a:lnTo>
                      <a:pt x="124" y="128"/>
                    </a:lnTo>
                    <a:lnTo>
                      <a:pt x="124" y="243"/>
                    </a:lnTo>
                    <a:cubicBezTo>
                      <a:pt x="124" y="266"/>
                      <a:pt x="124" y="281"/>
                      <a:pt x="158" y="281"/>
                    </a:cubicBezTo>
                    <a:cubicBezTo>
                      <a:pt x="169" y="281"/>
                      <a:pt x="173" y="281"/>
                      <a:pt x="185" y="281"/>
                    </a:cubicBezTo>
                    <a:lnTo>
                      <a:pt x="185" y="3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63">
                <a:extLst>
                  <a:ext uri="{FF2B5EF4-FFF2-40B4-BE49-F238E27FC236}">
                    <a16:creationId xmlns:a16="http://schemas.microsoft.com/office/drawing/2014/main" xmlns="" id="{1191F988-E3D1-FF46-A5AC-4FFFA6CBC922}"/>
                  </a:ext>
                </a:extLst>
              </p:cNvPr>
              <p:cNvSpPr>
                <a:spLocks noChangeArrowheads="1"/>
              </p:cNvSpPr>
              <p:nvPr/>
            </p:nvSpPr>
            <p:spPr bwMode="auto">
              <a:xfrm>
                <a:off x="8034338" y="3592513"/>
                <a:ext cx="90487" cy="100012"/>
              </a:xfrm>
              <a:custGeom>
                <a:avLst/>
                <a:gdLst>
                  <a:gd name="T0" fmla="*/ 70 w 252"/>
                  <a:gd name="T1" fmla="*/ 154 h 277"/>
                  <a:gd name="T2" fmla="*/ 124 w 252"/>
                  <a:gd name="T3" fmla="*/ 223 h 277"/>
                  <a:gd name="T4" fmla="*/ 171 w 252"/>
                  <a:gd name="T5" fmla="*/ 189 h 277"/>
                  <a:gd name="T6" fmla="*/ 239 w 252"/>
                  <a:gd name="T7" fmla="*/ 189 h 277"/>
                  <a:gd name="T8" fmla="*/ 215 w 252"/>
                  <a:gd name="T9" fmla="*/ 246 h 277"/>
                  <a:gd name="T10" fmla="*/ 127 w 252"/>
                  <a:gd name="T11" fmla="*/ 276 h 277"/>
                  <a:gd name="T12" fmla="*/ 36 w 252"/>
                  <a:gd name="T13" fmla="*/ 246 h 277"/>
                  <a:gd name="T14" fmla="*/ 0 w 252"/>
                  <a:gd name="T15" fmla="*/ 147 h 277"/>
                  <a:gd name="T16" fmla="*/ 55 w 252"/>
                  <a:gd name="T17" fmla="*/ 23 h 277"/>
                  <a:gd name="T18" fmla="*/ 127 w 252"/>
                  <a:gd name="T19" fmla="*/ 0 h 277"/>
                  <a:gd name="T20" fmla="*/ 232 w 252"/>
                  <a:gd name="T21" fmla="*/ 61 h 277"/>
                  <a:gd name="T22" fmla="*/ 247 w 252"/>
                  <a:gd name="T23" fmla="*/ 154 h 277"/>
                  <a:gd name="T24" fmla="*/ 70 w 252"/>
                  <a:gd name="T25" fmla="*/ 154 h 277"/>
                  <a:gd name="T26" fmla="*/ 166 w 252"/>
                  <a:gd name="T27" fmla="*/ 107 h 277"/>
                  <a:gd name="T28" fmla="*/ 120 w 252"/>
                  <a:gd name="T29" fmla="*/ 50 h 277"/>
                  <a:gd name="T30" fmla="*/ 70 w 252"/>
                  <a:gd name="T31" fmla="*/ 107 h 277"/>
                  <a:gd name="T32" fmla="*/ 166 w 252"/>
                  <a:gd name="T33" fmla="*/ 10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77">
                    <a:moveTo>
                      <a:pt x="70" y="154"/>
                    </a:moveTo>
                    <a:cubicBezTo>
                      <a:pt x="70" y="169"/>
                      <a:pt x="70" y="223"/>
                      <a:pt x="124" y="223"/>
                    </a:cubicBezTo>
                    <a:cubicBezTo>
                      <a:pt x="143" y="223"/>
                      <a:pt x="162" y="215"/>
                      <a:pt x="171" y="189"/>
                    </a:cubicBezTo>
                    <a:lnTo>
                      <a:pt x="239" y="189"/>
                    </a:lnTo>
                    <a:cubicBezTo>
                      <a:pt x="239" y="200"/>
                      <a:pt x="236" y="223"/>
                      <a:pt x="215" y="246"/>
                    </a:cubicBezTo>
                    <a:cubicBezTo>
                      <a:pt x="196" y="265"/>
                      <a:pt x="162" y="276"/>
                      <a:pt x="127" y="276"/>
                    </a:cubicBezTo>
                    <a:cubicBezTo>
                      <a:pt x="105" y="276"/>
                      <a:pt x="63" y="273"/>
                      <a:pt x="36" y="246"/>
                    </a:cubicBezTo>
                    <a:cubicBezTo>
                      <a:pt x="13" y="223"/>
                      <a:pt x="0" y="190"/>
                      <a:pt x="0" y="147"/>
                    </a:cubicBezTo>
                    <a:cubicBezTo>
                      <a:pt x="0" y="104"/>
                      <a:pt x="13" y="54"/>
                      <a:pt x="55" y="23"/>
                    </a:cubicBezTo>
                    <a:cubicBezTo>
                      <a:pt x="74" y="12"/>
                      <a:pt x="101" y="0"/>
                      <a:pt x="127" y="0"/>
                    </a:cubicBezTo>
                    <a:cubicBezTo>
                      <a:pt x="166" y="0"/>
                      <a:pt x="209" y="16"/>
                      <a:pt x="232" y="61"/>
                    </a:cubicBezTo>
                    <a:cubicBezTo>
                      <a:pt x="251" y="96"/>
                      <a:pt x="247" y="134"/>
                      <a:pt x="247" y="154"/>
                    </a:cubicBezTo>
                    <a:lnTo>
                      <a:pt x="70" y="154"/>
                    </a:lnTo>
                    <a:close/>
                    <a:moveTo>
                      <a:pt x="166" y="107"/>
                    </a:moveTo>
                    <a:cubicBezTo>
                      <a:pt x="166" y="96"/>
                      <a:pt x="166" y="50"/>
                      <a:pt x="120" y="50"/>
                    </a:cubicBezTo>
                    <a:cubicBezTo>
                      <a:pt x="85" y="50"/>
                      <a:pt x="74" y="77"/>
                      <a:pt x="70" y="107"/>
                    </a:cubicBezTo>
                    <a:lnTo>
                      <a:pt x="166" y="10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64">
                <a:extLst>
                  <a:ext uri="{FF2B5EF4-FFF2-40B4-BE49-F238E27FC236}">
                    <a16:creationId xmlns:a16="http://schemas.microsoft.com/office/drawing/2014/main" xmlns="" id="{A88DFE24-1C35-EF44-9B9C-AFF8AF0968CD}"/>
                  </a:ext>
                </a:extLst>
              </p:cNvPr>
              <p:cNvSpPr>
                <a:spLocks noChangeArrowheads="1"/>
              </p:cNvSpPr>
              <p:nvPr/>
            </p:nvSpPr>
            <p:spPr bwMode="auto">
              <a:xfrm>
                <a:off x="8148638" y="3592513"/>
                <a:ext cx="149225" cy="98425"/>
              </a:xfrm>
              <a:custGeom>
                <a:avLst/>
                <a:gdLst>
                  <a:gd name="T0" fmla="*/ 4 w 413"/>
                  <a:gd name="T1" fmla="*/ 54 h 274"/>
                  <a:gd name="T2" fmla="*/ 0 w 413"/>
                  <a:gd name="T3" fmla="*/ 4 h 274"/>
                  <a:gd name="T4" fmla="*/ 72 w 413"/>
                  <a:gd name="T5" fmla="*/ 4 h 274"/>
                  <a:gd name="T6" fmla="*/ 77 w 413"/>
                  <a:gd name="T7" fmla="*/ 39 h 274"/>
                  <a:gd name="T8" fmla="*/ 157 w 413"/>
                  <a:gd name="T9" fmla="*/ 0 h 274"/>
                  <a:gd name="T10" fmla="*/ 239 w 413"/>
                  <a:gd name="T11" fmla="*/ 50 h 274"/>
                  <a:gd name="T12" fmla="*/ 319 w 413"/>
                  <a:gd name="T13" fmla="*/ 4 h 274"/>
                  <a:gd name="T14" fmla="*/ 395 w 413"/>
                  <a:gd name="T15" fmla="*/ 46 h 274"/>
                  <a:gd name="T16" fmla="*/ 407 w 413"/>
                  <a:gd name="T17" fmla="*/ 124 h 274"/>
                  <a:gd name="T18" fmla="*/ 407 w 413"/>
                  <a:gd name="T19" fmla="*/ 269 h 274"/>
                  <a:gd name="T20" fmla="*/ 330 w 413"/>
                  <a:gd name="T21" fmla="*/ 269 h 274"/>
                  <a:gd name="T22" fmla="*/ 330 w 413"/>
                  <a:gd name="T23" fmla="*/ 120 h 274"/>
                  <a:gd name="T24" fmla="*/ 288 w 413"/>
                  <a:gd name="T25" fmla="*/ 61 h 274"/>
                  <a:gd name="T26" fmla="*/ 243 w 413"/>
                  <a:gd name="T27" fmla="*/ 143 h 274"/>
                  <a:gd name="T28" fmla="*/ 243 w 413"/>
                  <a:gd name="T29" fmla="*/ 273 h 274"/>
                  <a:gd name="T30" fmla="*/ 165 w 413"/>
                  <a:gd name="T31" fmla="*/ 273 h 274"/>
                  <a:gd name="T32" fmla="*/ 165 w 413"/>
                  <a:gd name="T33" fmla="*/ 120 h 274"/>
                  <a:gd name="T34" fmla="*/ 123 w 413"/>
                  <a:gd name="T35" fmla="*/ 61 h 274"/>
                  <a:gd name="T36" fmla="*/ 77 w 413"/>
                  <a:gd name="T37" fmla="*/ 120 h 274"/>
                  <a:gd name="T38" fmla="*/ 77 w 413"/>
                  <a:gd name="T39" fmla="*/ 269 h 274"/>
                  <a:gd name="T40" fmla="*/ 0 w 413"/>
                  <a:gd name="T41" fmla="*/ 269 h 274"/>
                  <a:gd name="T42" fmla="*/ 0 w 413"/>
                  <a:gd name="T43" fmla="*/ 54 h 274"/>
                  <a:gd name="T44" fmla="*/ 4 w 413"/>
                  <a:gd name="T45" fmla="*/ 5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3" h="274">
                    <a:moveTo>
                      <a:pt x="4" y="54"/>
                    </a:moveTo>
                    <a:cubicBezTo>
                      <a:pt x="4" y="39"/>
                      <a:pt x="4" y="23"/>
                      <a:pt x="0" y="4"/>
                    </a:cubicBezTo>
                    <a:lnTo>
                      <a:pt x="72" y="4"/>
                    </a:lnTo>
                    <a:lnTo>
                      <a:pt x="77" y="39"/>
                    </a:lnTo>
                    <a:cubicBezTo>
                      <a:pt x="85" y="27"/>
                      <a:pt x="104" y="0"/>
                      <a:pt x="157" y="0"/>
                    </a:cubicBezTo>
                    <a:cubicBezTo>
                      <a:pt x="215" y="0"/>
                      <a:pt x="234" y="35"/>
                      <a:pt x="239" y="50"/>
                    </a:cubicBezTo>
                    <a:cubicBezTo>
                      <a:pt x="262" y="8"/>
                      <a:pt x="296" y="4"/>
                      <a:pt x="319" y="4"/>
                    </a:cubicBezTo>
                    <a:cubicBezTo>
                      <a:pt x="373" y="4"/>
                      <a:pt x="392" y="35"/>
                      <a:pt x="395" y="46"/>
                    </a:cubicBezTo>
                    <a:cubicBezTo>
                      <a:pt x="412" y="69"/>
                      <a:pt x="407" y="100"/>
                      <a:pt x="407" y="124"/>
                    </a:cubicBezTo>
                    <a:lnTo>
                      <a:pt x="407" y="269"/>
                    </a:lnTo>
                    <a:lnTo>
                      <a:pt x="330" y="269"/>
                    </a:lnTo>
                    <a:lnTo>
                      <a:pt x="330" y="120"/>
                    </a:lnTo>
                    <a:cubicBezTo>
                      <a:pt x="330" y="92"/>
                      <a:pt x="327" y="61"/>
                      <a:pt x="288" y="61"/>
                    </a:cubicBezTo>
                    <a:cubicBezTo>
                      <a:pt x="243" y="61"/>
                      <a:pt x="243" y="103"/>
                      <a:pt x="243" y="143"/>
                    </a:cubicBezTo>
                    <a:lnTo>
                      <a:pt x="243" y="273"/>
                    </a:lnTo>
                    <a:lnTo>
                      <a:pt x="165" y="273"/>
                    </a:lnTo>
                    <a:lnTo>
                      <a:pt x="165" y="120"/>
                    </a:lnTo>
                    <a:cubicBezTo>
                      <a:pt x="165" y="100"/>
                      <a:pt x="165" y="61"/>
                      <a:pt x="123" y="61"/>
                    </a:cubicBezTo>
                    <a:cubicBezTo>
                      <a:pt x="77" y="61"/>
                      <a:pt x="77" y="103"/>
                      <a:pt x="77" y="120"/>
                    </a:cubicBezTo>
                    <a:lnTo>
                      <a:pt x="77" y="269"/>
                    </a:lnTo>
                    <a:lnTo>
                      <a:pt x="0" y="269"/>
                    </a:lnTo>
                    <a:lnTo>
                      <a:pt x="0" y="54"/>
                    </a:lnTo>
                    <a:lnTo>
                      <a:pt x="4"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34" name="Group 33">
            <a:extLst>
              <a:ext uri="{FF2B5EF4-FFF2-40B4-BE49-F238E27FC236}">
                <a16:creationId xmlns:a16="http://schemas.microsoft.com/office/drawing/2014/main" xmlns="" id="{B78AEA0C-10D0-584A-AE73-AFC078C298B7}"/>
              </a:ext>
            </a:extLst>
          </p:cNvPr>
          <p:cNvGrpSpPr/>
          <p:nvPr/>
        </p:nvGrpSpPr>
        <p:grpSpPr>
          <a:xfrm>
            <a:off x="692587" y="2559098"/>
            <a:ext cx="805942" cy="904220"/>
            <a:chOff x="3598123" y="1468849"/>
            <a:chExt cx="805942" cy="904220"/>
          </a:xfrm>
        </p:grpSpPr>
        <p:grpSp>
          <p:nvGrpSpPr>
            <p:cNvPr id="35" name="Group 34">
              <a:extLst>
                <a:ext uri="{FF2B5EF4-FFF2-40B4-BE49-F238E27FC236}">
                  <a16:creationId xmlns:a16="http://schemas.microsoft.com/office/drawing/2014/main" xmlns="" id="{E2697F0F-4BD4-5D49-A18C-B25076E6C03A}"/>
                </a:ext>
              </a:extLst>
            </p:cNvPr>
            <p:cNvGrpSpPr/>
            <p:nvPr/>
          </p:nvGrpSpPr>
          <p:grpSpPr>
            <a:xfrm>
              <a:off x="3716745" y="1468849"/>
              <a:ext cx="582945" cy="635162"/>
              <a:chOff x="3716745" y="1758788"/>
              <a:chExt cx="582945" cy="635162"/>
            </a:xfrm>
          </p:grpSpPr>
          <p:sp>
            <p:nvSpPr>
              <p:cNvPr id="37" name="Rectangle 36">
                <a:extLst>
                  <a:ext uri="{FF2B5EF4-FFF2-40B4-BE49-F238E27FC236}">
                    <a16:creationId xmlns:a16="http://schemas.microsoft.com/office/drawing/2014/main" xmlns="" id="{BC707327-AC73-D64E-9730-AE1D3CA53A1D}"/>
                  </a:ext>
                </a:extLst>
              </p:cNvPr>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38" name="Group 37">
                <a:extLst>
                  <a:ext uri="{FF2B5EF4-FFF2-40B4-BE49-F238E27FC236}">
                    <a16:creationId xmlns:a16="http://schemas.microsoft.com/office/drawing/2014/main" xmlns="" id="{CFBEBDC5-730D-ED47-BF1F-7A723723728B}"/>
                  </a:ext>
                </a:extLst>
              </p:cNvPr>
              <p:cNvGrpSpPr/>
              <p:nvPr/>
            </p:nvGrpSpPr>
            <p:grpSpPr>
              <a:xfrm>
                <a:off x="3795657" y="1844483"/>
                <a:ext cx="425120" cy="464483"/>
                <a:chOff x="5838825" y="2987675"/>
                <a:chExt cx="514350" cy="561975"/>
              </a:xfrm>
            </p:grpSpPr>
            <p:sp>
              <p:nvSpPr>
                <p:cNvPr id="39" name="Freeform 39">
                  <a:extLst>
                    <a:ext uri="{FF2B5EF4-FFF2-40B4-BE49-F238E27FC236}">
                      <a16:creationId xmlns:a16="http://schemas.microsoft.com/office/drawing/2014/main" xmlns="" id="{8A93D67B-4CBA-0F4D-B923-8B7A7A26A2D1}"/>
                    </a:ext>
                  </a:extLst>
                </p:cNvPr>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40">
                  <a:extLst>
                    <a:ext uri="{FF2B5EF4-FFF2-40B4-BE49-F238E27FC236}">
                      <a16:creationId xmlns:a16="http://schemas.microsoft.com/office/drawing/2014/main" xmlns="" id="{64925CE6-FCF4-5E49-A627-9EADEED39C32}"/>
                    </a:ext>
                  </a:extLst>
                </p:cNvPr>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36" name="Rectangle 35">
              <a:extLst>
                <a:ext uri="{FF2B5EF4-FFF2-40B4-BE49-F238E27FC236}">
                  <a16:creationId xmlns:a16="http://schemas.microsoft.com/office/drawing/2014/main" xmlns="" id="{CB5B7C63-42AA-1B4C-9572-B025378C590F}"/>
                </a:ext>
              </a:extLst>
            </p:cNvPr>
            <p:cNvSpPr/>
            <p:nvPr/>
          </p:nvSpPr>
          <p:spPr>
            <a:xfrm>
              <a:off x="3598123" y="2034515"/>
              <a:ext cx="805942" cy="338554"/>
            </a:xfrm>
            <a:prstGeom prst="rect">
              <a:avLst/>
            </a:prstGeom>
          </p:spPr>
          <p:txBody>
            <a:bodyPr wrap="square">
              <a:spAutoFit/>
            </a:bodyPr>
            <a:lstStyle/>
            <a:p>
              <a:pPr algn="ctr"/>
              <a:r>
                <a:rPr lang="en-US" sz="800" b="1">
                  <a:solidFill>
                    <a:schemeClr val="accent1"/>
                  </a:solidFill>
                  <a:latin typeface="Arial" charset="0"/>
                  <a:ea typeface="Arial" charset="0"/>
                  <a:cs typeface="Arial" charset="0"/>
                </a:rPr>
                <a:t>Database System</a:t>
              </a:r>
              <a:endParaRPr lang="en-US" sz="800" b="1" dirty="0">
                <a:solidFill>
                  <a:schemeClr val="accent1"/>
                </a:solidFill>
                <a:latin typeface="Arial" charset="0"/>
                <a:ea typeface="Arial" charset="0"/>
                <a:cs typeface="Arial" charset="0"/>
              </a:endParaRPr>
            </a:p>
          </p:txBody>
        </p:sp>
      </p:grpSp>
      <p:grpSp>
        <p:nvGrpSpPr>
          <p:cNvPr id="41" name="Group 40">
            <a:extLst>
              <a:ext uri="{FF2B5EF4-FFF2-40B4-BE49-F238E27FC236}">
                <a16:creationId xmlns:a16="http://schemas.microsoft.com/office/drawing/2014/main" xmlns="" id="{0503F789-5736-1C40-B260-9D2714351224}"/>
              </a:ext>
            </a:extLst>
          </p:cNvPr>
          <p:cNvGrpSpPr/>
          <p:nvPr/>
        </p:nvGrpSpPr>
        <p:grpSpPr>
          <a:xfrm>
            <a:off x="2007641" y="2548789"/>
            <a:ext cx="805942" cy="918641"/>
            <a:chOff x="3598123" y="1185370"/>
            <a:chExt cx="805942" cy="918641"/>
          </a:xfrm>
        </p:grpSpPr>
        <p:grpSp>
          <p:nvGrpSpPr>
            <p:cNvPr id="42" name="Group 41">
              <a:extLst>
                <a:ext uri="{FF2B5EF4-FFF2-40B4-BE49-F238E27FC236}">
                  <a16:creationId xmlns:a16="http://schemas.microsoft.com/office/drawing/2014/main" xmlns="" id="{E6966D72-01AC-184F-89E8-342830D51FB4}"/>
                </a:ext>
              </a:extLst>
            </p:cNvPr>
            <p:cNvGrpSpPr/>
            <p:nvPr/>
          </p:nvGrpSpPr>
          <p:grpSpPr>
            <a:xfrm>
              <a:off x="3716745" y="1468849"/>
              <a:ext cx="582945" cy="635162"/>
              <a:chOff x="3716745" y="1758788"/>
              <a:chExt cx="582945" cy="635162"/>
            </a:xfrm>
          </p:grpSpPr>
          <p:sp>
            <p:nvSpPr>
              <p:cNvPr id="44" name="Rectangle 43">
                <a:extLst>
                  <a:ext uri="{FF2B5EF4-FFF2-40B4-BE49-F238E27FC236}">
                    <a16:creationId xmlns:a16="http://schemas.microsoft.com/office/drawing/2014/main" xmlns="" id="{B0F6D4ED-6362-2341-A032-E916B72C6729}"/>
                  </a:ext>
                </a:extLst>
              </p:cNvPr>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45" name="Group 44">
                <a:extLst>
                  <a:ext uri="{FF2B5EF4-FFF2-40B4-BE49-F238E27FC236}">
                    <a16:creationId xmlns:a16="http://schemas.microsoft.com/office/drawing/2014/main" xmlns="" id="{7715F690-A514-D546-9B10-E32CB6DCA94A}"/>
                  </a:ext>
                </a:extLst>
              </p:cNvPr>
              <p:cNvGrpSpPr/>
              <p:nvPr/>
            </p:nvGrpSpPr>
            <p:grpSpPr>
              <a:xfrm>
                <a:off x="3795657" y="1844483"/>
                <a:ext cx="425120" cy="464483"/>
                <a:chOff x="5838825" y="2987675"/>
                <a:chExt cx="514350" cy="561975"/>
              </a:xfrm>
            </p:grpSpPr>
            <p:sp>
              <p:nvSpPr>
                <p:cNvPr id="46" name="Freeform 39">
                  <a:extLst>
                    <a:ext uri="{FF2B5EF4-FFF2-40B4-BE49-F238E27FC236}">
                      <a16:creationId xmlns:a16="http://schemas.microsoft.com/office/drawing/2014/main" xmlns="" id="{CF68B57D-80A9-994D-88C0-20D09F672121}"/>
                    </a:ext>
                  </a:extLst>
                </p:cNvPr>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0">
                  <a:extLst>
                    <a:ext uri="{FF2B5EF4-FFF2-40B4-BE49-F238E27FC236}">
                      <a16:creationId xmlns:a16="http://schemas.microsoft.com/office/drawing/2014/main" xmlns="" id="{DB6D4CF4-998B-8746-9F47-A33265DB9C24}"/>
                    </a:ext>
                  </a:extLst>
                </p:cNvPr>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43" name="Rectangle 42">
              <a:extLst>
                <a:ext uri="{FF2B5EF4-FFF2-40B4-BE49-F238E27FC236}">
                  <a16:creationId xmlns:a16="http://schemas.microsoft.com/office/drawing/2014/main" xmlns="" id="{B2001DF8-77C8-E84D-AB5F-1ED5E57B341E}"/>
                </a:ext>
              </a:extLst>
            </p:cNvPr>
            <p:cNvSpPr/>
            <p:nvPr/>
          </p:nvSpPr>
          <p:spPr>
            <a:xfrm>
              <a:off x="3598123" y="1185370"/>
              <a:ext cx="805942" cy="338554"/>
            </a:xfrm>
            <a:prstGeom prst="rect">
              <a:avLst/>
            </a:prstGeom>
          </p:spPr>
          <p:txBody>
            <a:bodyPr wrap="square">
              <a:spAutoFit/>
            </a:bodyPr>
            <a:lstStyle/>
            <a:p>
              <a:pPr algn="ctr"/>
              <a:r>
                <a:rPr lang="en-US" sz="800" b="1">
                  <a:solidFill>
                    <a:schemeClr val="accent1"/>
                  </a:solidFill>
                  <a:latin typeface="Arial" charset="0"/>
                  <a:ea typeface="Arial" charset="0"/>
                  <a:cs typeface="Arial" charset="0"/>
                </a:rPr>
                <a:t>Database System</a:t>
              </a:r>
              <a:endParaRPr lang="en-US" sz="800" b="1" dirty="0">
                <a:solidFill>
                  <a:schemeClr val="accent1"/>
                </a:solidFill>
                <a:latin typeface="Arial" charset="0"/>
                <a:ea typeface="Arial" charset="0"/>
                <a:cs typeface="Arial" charset="0"/>
              </a:endParaRPr>
            </a:p>
          </p:txBody>
        </p:sp>
      </p:grpSp>
      <p:grpSp>
        <p:nvGrpSpPr>
          <p:cNvPr id="48" name="Group 47">
            <a:extLst>
              <a:ext uri="{FF2B5EF4-FFF2-40B4-BE49-F238E27FC236}">
                <a16:creationId xmlns:a16="http://schemas.microsoft.com/office/drawing/2014/main" xmlns="" id="{33A9C250-4328-CC4E-B6BF-25BF2C2FD115}"/>
              </a:ext>
            </a:extLst>
          </p:cNvPr>
          <p:cNvGrpSpPr/>
          <p:nvPr/>
        </p:nvGrpSpPr>
        <p:grpSpPr>
          <a:xfrm>
            <a:off x="3620128" y="2797543"/>
            <a:ext cx="1570601" cy="1762123"/>
            <a:chOff x="3598123" y="1468849"/>
            <a:chExt cx="805942" cy="904220"/>
          </a:xfrm>
        </p:grpSpPr>
        <p:grpSp>
          <p:nvGrpSpPr>
            <p:cNvPr id="49" name="Group 48">
              <a:extLst>
                <a:ext uri="{FF2B5EF4-FFF2-40B4-BE49-F238E27FC236}">
                  <a16:creationId xmlns:a16="http://schemas.microsoft.com/office/drawing/2014/main" xmlns="" id="{AC818242-5AD7-C743-B59D-75C8B98BC480}"/>
                </a:ext>
              </a:extLst>
            </p:cNvPr>
            <p:cNvGrpSpPr/>
            <p:nvPr/>
          </p:nvGrpSpPr>
          <p:grpSpPr>
            <a:xfrm>
              <a:off x="3716745" y="1468849"/>
              <a:ext cx="582945" cy="635162"/>
              <a:chOff x="3716745" y="1758788"/>
              <a:chExt cx="582945" cy="635162"/>
            </a:xfrm>
          </p:grpSpPr>
          <p:sp>
            <p:nvSpPr>
              <p:cNvPr id="51" name="Rectangle 50">
                <a:extLst>
                  <a:ext uri="{FF2B5EF4-FFF2-40B4-BE49-F238E27FC236}">
                    <a16:creationId xmlns:a16="http://schemas.microsoft.com/office/drawing/2014/main" xmlns="" id="{BEE8AEEE-D7A2-BB46-9DD2-70AD694FCC86}"/>
                  </a:ext>
                </a:extLst>
              </p:cNvPr>
              <p:cNvSpPr/>
              <p:nvPr/>
            </p:nvSpPr>
            <p:spPr>
              <a:xfrm>
                <a:off x="3716745" y="1758788"/>
                <a:ext cx="582945" cy="63516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52" name="Group 51">
                <a:extLst>
                  <a:ext uri="{FF2B5EF4-FFF2-40B4-BE49-F238E27FC236}">
                    <a16:creationId xmlns:a16="http://schemas.microsoft.com/office/drawing/2014/main" xmlns="" id="{82396813-4337-9C4D-A01A-B4CA2144DFB8}"/>
                  </a:ext>
                </a:extLst>
              </p:cNvPr>
              <p:cNvGrpSpPr/>
              <p:nvPr/>
            </p:nvGrpSpPr>
            <p:grpSpPr>
              <a:xfrm>
                <a:off x="3795657" y="1844483"/>
                <a:ext cx="425120" cy="464483"/>
                <a:chOff x="5838825" y="2987675"/>
                <a:chExt cx="514350" cy="561975"/>
              </a:xfrm>
            </p:grpSpPr>
            <p:sp>
              <p:nvSpPr>
                <p:cNvPr id="53" name="Freeform 39">
                  <a:extLst>
                    <a:ext uri="{FF2B5EF4-FFF2-40B4-BE49-F238E27FC236}">
                      <a16:creationId xmlns:a16="http://schemas.microsoft.com/office/drawing/2014/main" xmlns="" id="{F5C56949-BB90-604D-8E75-3724008A7786}"/>
                    </a:ext>
                  </a:extLst>
                </p:cNvPr>
                <p:cNvSpPr>
                  <a:spLocks noChangeArrowheads="1"/>
                </p:cNvSpPr>
                <p:nvPr/>
              </p:nvSpPr>
              <p:spPr bwMode="auto">
                <a:xfrm>
                  <a:off x="6105525" y="3278188"/>
                  <a:ext cx="125413" cy="130175"/>
                </a:xfrm>
                <a:custGeom>
                  <a:avLst/>
                  <a:gdLst>
                    <a:gd name="T0" fmla="*/ 236 w 349"/>
                    <a:gd name="T1" fmla="*/ 81 h 360"/>
                    <a:gd name="T2" fmla="*/ 236 w 349"/>
                    <a:gd name="T3" fmla="*/ 0 h 360"/>
                    <a:gd name="T4" fmla="*/ 113 w 349"/>
                    <a:gd name="T5" fmla="*/ 0 h 360"/>
                    <a:gd name="T6" fmla="*/ 113 w 349"/>
                    <a:gd name="T7" fmla="*/ 81 h 360"/>
                    <a:gd name="T8" fmla="*/ 81 w 349"/>
                    <a:gd name="T9" fmla="*/ 113 h 360"/>
                    <a:gd name="T10" fmla="*/ 0 w 349"/>
                    <a:gd name="T11" fmla="*/ 113 h 360"/>
                    <a:gd name="T12" fmla="*/ 0 w 349"/>
                    <a:gd name="T13" fmla="*/ 359 h 360"/>
                    <a:gd name="T14" fmla="*/ 236 w 349"/>
                    <a:gd name="T15" fmla="*/ 359 h 360"/>
                    <a:gd name="T16" fmla="*/ 236 w 349"/>
                    <a:gd name="T17" fmla="*/ 278 h 360"/>
                    <a:gd name="T18" fmla="*/ 267 w 349"/>
                    <a:gd name="T19" fmla="*/ 246 h 360"/>
                    <a:gd name="T20" fmla="*/ 348 w 349"/>
                    <a:gd name="T21" fmla="*/ 246 h 360"/>
                    <a:gd name="T22" fmla="*/ 348 w 349"/>
                    <a:gd name="T23" fmla="*/ 115 h 360"/>
                    <a:gd name="T24" fmla="*/ 267 w 349"/>
                    <a:gd name="T25" fmla="*/ 115 h 360"/>
                    <a:gd name="T26" fmla="*/ 236 w 349"/>
                    <a:gd name="T2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60">
                      <a:moveTo>
                        <a:pt x="236" y="81"/>
                      </a:moveTo>
                      <a:lnTo>
                        <a:pt x="236" y="0"/>
                      </a:lnTo>
                      <a:lnTo>
                        <a:pt x="113" y="0"/>
                      </a:lnTo>
                      <a:lnTo>
                        <a:pt x="113" y="81"/>
                      </a:lnTo>
                      <a:cubicBezTo>
                        <a:pt x="113" y="99"/>
                        <a:pt x="97" y="113"/>
                        <a:pt x="81" y="113"/>
                      </a:cubicBezTo>
                      <a:lnTo>
                        <a:pt x="0" y="113"/>
                      </a:lnTo>
                      <a:lnTo>
                        <a:pt x="0" y="359"/>
                      </a:lnTo>
                      <a:lnTo>
                        <a:pt x="236" y="359"/>
                      </a:lnTo>
                      <a:lnTo>
                        <a:pt x="236" y="278"/>
                      </a:lnTo>
                      <a:cubicBezTo>
                        <a:pt x="236" y="259"/>
                        <a:pt x="251" y="246"/>
                        <a:pt x="267" y="246"/>
                      </a:cubicBezTo>
                      <a:lnTo>
                        <a:pt x="348" y="246"/>
                      </a:lnTo>
                      <a:lnTo>
                        <a:pt x="348" y="115"/>
                      </a:lnTo>
                      <a:lnTo>
                        <a:pt x="267" y="115"/>
                      </a:lnTo>
                      <a:cubicBezTo>
                        <a:pt x="251" y="113"/>
                        <a:pt x="236" y="99"/>
                        <a:pt x="236" y="81"/>
                      </a:cubicBezTo>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40">
                  <a:extLst>
                    <a:ext uri="{FF2B5EF4-FFF2-40B4-BE49-F238E27FC236}">
                      <a16:creationId xmlns:a16="http://schemas.microsoft.com/office/drawing/2014/main" xmlns="" id="{E1E9C88A-6749-9449-BFCE-80CBB1AC966D}"/>
                    </a:ext>
                  </a:extLst>
                </p:cNvPr>
                <p:cNvSpPr>
                  <a:spLocks noChangeArrowheads="1"/>
                </p:cNvSpPr>
                <p:nvPr/>
              </p:nvSpPr>
              <p:spPr bwMode="auto">
                <a:xfrm>
                  <a:off x="5838825" y="2987675"/>
                  <a:ext cx="514350" cy="561975"/>
                </a:xfrm>
                <a:custGeom>
                  <a:avLst/>
                  <a:gdLst>
                    <a:gd name="T0" fmla="*/ 79 w 1430"/>
                    <a:gd name="T1" fmla="*/ 0 h 1563"/>
                    <a:gd name="T2" fmla="*/ 0 w 1430"/>
                    <a:gd name="T3" fmla="*/ 1484 h 1563"/>
                    <a:gd name="T4" fmla="*/ 1350 w 1430"/>
                    <a:gd name="T5" fmla="*/ 1562 h 1563"/>
                    <a:gd name="T6" fmla="*/ 1429 w 1430"/>
                    <a:gd name="T7" fmla="*/ 79 h 1563"/>
                    <a:gd name="T8" fmla="*/ 1245 w 1430"/>
                    <a:gd name="T9" fmla="*/ 886 h 1563"/>
                    <a:gd name="T10" fmla="*/ 1133 w 1430"/>
                    <a:gd name="T11" fmla="*/ 918 h 1563"/>
                    <a:gd name="T12" fmla="*/ 1214 w 1430"/>
                    <a:gd name="T13" fmla="*/ 1049 h 1563"/>
                    <a:gd name="T14" fmla="*/ 1245 w 1430"/>
                    <a:gd name="T15" fmla="*/ 1287 h 1563"/>
                    <a:gd name="T16" fmla="*/ 1007 w 1430"/>
                    <a:gd name="T17" fmla="*/ 1319 h 1563"/>
                    <a:gd name="T18" fmla="*/ 975 w 1430"/>
                    <a:gd name="T19" fmla="*/ 1206 h 1563"/>
                    <a:gd name="T20" fmla="*/ 695 w 1430"/>
                    <a:gd name="T21" fmla="*/ 915 h 1563"/>
                    <a:gd name="T22" fmla="*/ 582 w 1430"/>
                    <a:gd name="T23" fmla="*/ 883 h 1563"/>
                    <a:gd name="T24" fmla="*/ 459 w 1430"/>
                    <a:gd name="T25" fmla="*/ 802 h 1563"/>
                    <a:gd name="T26" fmla="*/ 427 w 1430"/>
                    <a:gd name="T27" fmla="*/ 915 h 1563"/>
                    <a:gd name="T28" fmla="*/ 346 w 1430"/>
                    <a:gd name="T29" fmla="*/ 1046 h 1563"/>
                    <a:gd name="T30" fmla="*/ 459 w 1430"/>
                    <a:gd name="T31" fmla="*/ 1077 h 1563"/>
                    <a:gd name="T32" fmla="*/ 427 w 1430"/>
                    <a:gd name="T33" fmla="*/ 1316 h 1563"/>
                    <a:gd name="T34" fmla="*/ 189 w 1430"/>
                    <a:gd name="T35" fmla="*/ 1285 h 1563"/>
                    <a:gd name="T36" fmla="*/ 220 w 1430"/>
                    <a:gd name="T37" fmla="*/ 1051 h 1563"/>
                    <a:gd name="T38" fmla="*/ 302 w 1430"/>
                    <a:gd name="T39" fmla="*/ 920 h 1563"/>
                    <a:gd name="T40" fmla="*/ 189 w 1430"/>
                    <a:gd name="T41" fmla="*/ 889 h 1563"/>
                    <a:gd name="T42" fmla="*/ 220 w 1430"/>
                    <a:gd name="T43" fmla="*/ 650 h 1563"/>
                    <a:gd name="T44" fmla="*/ 459 w 1430"/>
                    <a:gd name="T45" fmla="*/ 682 h 1563"/>
                    <a:gd name="T46" fmla="*/ 582 w 1430"/>
                    <a:gd name="T47" fmla="*/ 763 h 1563"/>
                    <a:gd name="T48" fmla="*/ 614 w 1430"/>
                    <a:gd name="T49" fmla="*/ 650 h 1563"/>
                    <a:gd name="T50" fmla="*/ 695 w 1430"/>
                    <a:gd name="T51" fmla="*/ 519 h 1563"/>
                    <a:gd name="T52" fmla="*/ 582 w 1430"/>
                    <a:gd name="T53" fmla="*/ 488 h 1563"/>
                    <a:gd name="T54" fmla="*/ 614 w 1430"/>
                    <a:gd name="T55" fmla="*/ 249 h 1563"/>
                    <a:gd name="T56" fmla="*/ 852 w 1430"/>
                    <a:gd name="T57" fmla="*/ 280 h 1563"/>
                    <a:gd name="T58" fmla="*/ 821 w 1430"/>
                    <a:gd name="T59" fmla="*/ 519 h 1563"/>
                    <a:gd name="T60" fmla="*/ 739 w 1430"/>
                    <a:gd name="T61" fmla="*/ 650 h 1563"/>
                    <a:gd name="T62" fmla="*/ 852 w 1430"/>
                    <a:gd name="T63" fmla="*/ 682 h 1563"/>
                    <a:gd name="T64" fmla="*/ 975 w 1430"/>
                    <a:gd name="T65" fmla="*/ 763 h 1563"/>
                    <a:gd name="T66" fmla="*/ 1007 w 1430"/>
                    <a:gd name="T67" fmla="*/ 650 h 1563"/>
                    <a:gd name="T68" fmla="*/ 1245 w 1430"/>
                    <a:gd name="T69" fmla="*/ 6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0" h="1563">
                      <a:moveTo>
                        <a:pt x="1350" y="0"/>
                      </a:moveTo>
                      <a:lnTo>
                        <a:pt x="79" y="0"/>
                      </a:lnTo>
                      <a:cubicBezTo>
                        <a:pt x="34" y="0"/>
                        <a:pt x="0" y="34"/>
                        <a:pt x="0" y="79"/>
                      </a:cubicBezTo>
                      <a:lnTo>
                        <a:pt x="0" y="1484"/>
                      </a:lnTo>
                      <a:cubicBezTo>
                        <a:pt x="0" y="1528"/>
                        <a:pt x="34" y="1562"/>
                        <a:pt x="79" y="1562"/>
                      </a:cubicBezTo>
                      <a:lnTo>
                        <a:pt x="1350" y="1562"/>
                      </a:lnTo>
                      <a:cubicBezTo>
                        <a:pt x="1395" y="1562"/>
                        <a:pt x="1429" y="1528"/>
                        <a:pt x="1429" y="1484"/>
                      </a:cubicBezTo>
                      <a:lnTo>
                        <a:pt x="1429" y="79"/>
                      </a:lnTo>
                      <a:cubicBezTo>
                        <a:pt x="1429" y="37"/>
                        <a:pt x="1395" y="0"/>
                        <a:pt x="1350" y="0"/>
                      </a:cubicBezTo>
                      <a:close/>
                      <a:moveTo>
                        <a:pt x="1245" y="886"/>
                      </a:moveTo>
                      <a:cubicBezTo>
                        <a:pt x="1245" y="904"/>
                        <a:pt x="1230" y="918"/>
                        <a:pt x="1214" y="918"/>
                      </a:cubicBezTo>
                      <a:lnTo>
                        <a:pt x="1133" y="918"/>
                      </a:lnTo>
                      <a:lnTo>
                        <a:pt x="1133" y="1049"/>
                      </a:lnTo>
                      <a:lnTo>
                        <a:pt x="1214" y="1049"/>
                      </a:lnTo>
                      <a:cubicBezTo>
                        <a:pt x="1232" y="1049"/>
                        <a:pt x="1245" y="1064"/>
                        <a:pt x="1245" y="1080"/>
                      </a:cubicBezTo>
                      <a:lnTo>
                        <a:pt x="1245" y="1287"/>
                      </a:lnTo>
                      <a:cubicBezTo>
                        <a:pt x="1245" y="1306"/>
                        <a:pt x="1230" y="1319"/>
                        <a:pt x="1214" y="1319"/>
                      </a:cubicBezTo>
                      <a:lnTo>
                        <a:pt x="1007" y="1319"/>
                      </a:lnTo>
                      <a:cubicBezTo>
                        <a:pt x="988" y="1319"/>
                        <a:pt x="975" y="1303"/>
                        <a:pt x="975" y="1287"/>
                      </a:cubicBezTo>
                      <a:lnTo>
                        <a:pt x="975" y="1206"/>
                      </a:lnTo>
                      <a:lnTo>
                        <a:pt x="695" y="1206"/>
                      </a:lnTo>
                      <a:lnTo>
                        <a:pt x="695" y="915"/>
                      </a:lnTo>
                      <a:lnTo>
                        <a:pt x="614" y="915"/>
                      </a:lnTo>
                      <a:cubicBezTo>
                        <a:pt x="595" y="915"/>
                        <a:pt x="582" y="899"/>
                        <a:pt x="582" y="883"/>
                      </a:cubicBezTo>
                      <a:lnTo>
                        <a:pt x="582" y="802"/>
                      </a:lnTo>
                      <a:lnTo>
                        <a:pt x="459" y="802"/>
                      </a:lnTo>
                      <a:lnTo>
                        <a:pt x="459" y="883"/>
                      </a:lnTo>
                      <a:cubicBezTo>
                        <a:pt x="459" y="902"/>
                        <a:pt x="443" y="915"/>
                        <a:pt x="427" y="915"/>
                      </a:cubicBezTo>
                      <a:lnTo>
                        <a:pt x="346" y="915"/>
                      </a:lnTo>
                      <a:lnTo>
                        <a:pt x="346" y="1046"/>
                      </a:lnTo>
                      <a:lnTo>
                        <a:pt x="427" y="1046"/>
                      </a:lnTo>
                      <a:cubicBezTo>
                        <a:pt x="446" y="1046"/>
                        <a:pt x="459" y="1062"/>
                        <a:pt x="459" y="1077"/>
                      </a:cubicBezTo>
                      <a:lnTo>
                        <a:pt x="459" y="1285"/>
                      </a:lnTo>
                      <a:cubicBezTo>
                        <a:pt x="459" y="1303"/>
                        <a:pt x="443" y="1316"/>
                        <a:pt x="427" y="1316"/>
                      </a:cubicBezTo>
                      <a:lnTo>
                        <a:pt x="220" y="1316"/>
                      </a:lnTo>
                      <a:cubicBezTo>
                        <a:pt x="202" y="1316"/>
                        <a:pt x="189" y="1300"/>
                        <a:pt x="189" y="1285"/>
                      </a:cubicBezTo>
                      <a:lnTo>
                        <a:pt x="189" y="1083"/>
                      </a:lnTo>
                      <a:cubicBezTo>
                        <a:pt x="189" y="1064"/>
                        <a:pt x="205" y="1051"/>
                        <a:pt x="220" y="1051"/>
                      </a:cubicBezTo>
                      <a:lnTo>
                        <a:pt x="302" y="1051"/>
                      </a:lnTo>
                      <a:lnTo>
                        <a:pt x="302" y="920"/>
                      </a:lnTo>
                      <a:lnTo>
                        <a:pt x="220" y="920"/>
                      </a:lnTo>
                      <a:cubicBezTo>
                        <a:pt x="202" y="920"/>
                        <a:pt x="189" y="904"/>
                        <a:pt x="189" y="889"/>
                      </a:cubicBezTo>
                      <a:lnTo>
                        <a:pt x="189" y="682"/>
                      </a:lnTo>
                      <a:cubicBezTo>
                        <a:pt x="189" y="663"/>
                        <a:pt x="205" y="650"/>
                        <a:pt x="220" y="650"/>
                      </a:cubicBezTo>
                      <a:lnTo>
                        <a:pt x="427" y="650"/>
                      </a:lnTo>
                      <a:cubicBezTo>
                        <a:pt x="446" y="650"/>
                        <a:pt x="459" y="666"/>
                        <a:pt x="459" y="682"/>
                      </a:cubicBezTo>
                      <a:lnTo>
                        <a:pt x="459" y="763"/>
                      </a:lnTo>
                      <a:lnTo>
                        <a:pt x="582" y="763"/>
                      </a:lnTo>
                      <a:lnTo>
                        <a:pt x="582" y="682"/>
                      </a:lnTo>
                      <a:cubicBezTo>
                        <a:pt x="582" y="663"/>
                        <a:pt x="598" y="650"/>
                        <a:pt x="614" y="650"/>
                      </a:cubicBezTo>
                      <a:lnTo>
                        <a:pt x="695" y="650"/>
                      </a:lnTo>
                      <a:lnTo>
                        <a:pt x="695" y="519"/>
                      </a:lnTo>
                      <a:lnTo>
                        <a:pt x="614" y="519"/>
                      </a:lnTo>
                      <a:cubicBezTo>
                        <a:pt x="595" y="519"/>
                        <a:pt x="582" y="503"/>
                        <a:pt x="582" y="488"/>
                      </a:cubicBezTo>
                      <a:lnTo>
                        <a:pt x="582" y="280"/>
                      </a:lnTo>
                      <a:cubicBezTo>
                        <a:pt x="582" y="262"/>
                        <a:pt x="598" y="249"/>
                        <a:pt x="614" y="249"/>
                      </a:cubicBezTo>
                      <a:lnTo>
                        <a:pt x="821" y="249"/>
                      </a:lnTo>
                      <a:cubicBezTo>
                        <a:pt x="839" y="249"/>
                        <a:pt x="852" y="265"/>
                        <a:pt x="852" y="280"/>
                      </a:cubicBezTo>
                      <a:lnTo>
                        <a:pt x="852" y="488"/>
                      </a:lnTo>
                      <a:cubicBezTo>
                        <a:pt x="852" y="506"/>
                        <a:pt x="836" y="519"/>
                        <a:pt x="821" y="519"/>
                      </a:cubicBezTo>
                      <a:lnTo>
                        <a:pt x="739" y="519"/>
                      </a:lnTo>
                      <a:lnTo>
                        <a:pt x="739" y="650"/>
                      </a:lnTo>
                      <a:lnTo>
                        <a:pt x="821" y="650"/>
                      </a:lnTo>
                      <a:cubicBezTo>
                        <a:pt x="839" y="650"/>
                        <a:pt x="852" y="666"/>
                        <a:pt x="852" y="682"/>
                      </a:cubicBezTo>
                      <a:lnTo>
                        <a:pt x="852" y="763"/>
                      </a:lnTo>
                      <a:lnTo>
                        <a:pt x="975" y="763"/>
                      </a:lnTo>
                      <a:lnTo>
                        <a:pt x="975" y="682"/>
                      </a:lnTo>
                      <a:cubicBezTo>
                        <a:pt x="975" y="663"/>
                        <a:pt x="991" y="650"/>
                        <a:pt x="1007" y="650"/>
                      </a:cubicBezTo>
                      <a:lnTo>
                        <a:pt x="1214" y="650"/>
                      </a:lnTo>
                      <a:cubicBezTo>
                        <a:pt x="1232" y="650"/>
                        <a:pt x="1245" y="666"/>
                        <a:pt x="1245" y="682"/>
                      </a:cubicBezTo>
                      <a:lnTo>
                        <a:pt x="1245" y="886"/>
                      </a:lnTo>
                      <a:close/>
                    </a:path>
                  </a:pathLst>
                </a:custGeom>
                <a:solidFill>
                  <a:srgbClr val="F8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50" name="Rectangle 49">
              <a:extLst>
                <a:ext uri="{FF2B5EF4-FFF2-40B4-BE49-F238E27FC236}">
                  <a16:creationId xmlns:a16="http://schemas.microsoft.com/office/drawing/2014/main" xmlns="" id="{3501A3F4-CA99-B947-9F8E-DDB4967B0A7B}"/>
                </a:ext>
              </a:extLst>
            </p:cNvPr>
            <p:cNvSpPr/>
            <p:nvPr/>
          </p:nvSpPr>
          <p:spPr>
            <a:xfrm>
              <a:off x="3598123" y="2034515"/>
              <a:ext cx="805942" cy="338554"/>
            </a:xfrm>
            <a:prstGeom prst="rect">
              <a:avLst/>
            </a:prstGeom>
          </p:spPr>
          <p:txBody>
            <a:bodyPr wrap="square">
              <a:spAutoFit/>
            </a:bodyPr>
            <a:lstStyle/>
            <a:p>
              <a:pPr algn="ctr"/>
              <a:r>
                <a:rPr lang="en-US" sz="800" b="1">
                  <a:solidFill>
                    <a:schemeClr val="accent1"/>
                  </a:solidFill>
                  <a:latin typeface="Arial" charset="0"/>
                  <a:ea typeface="Arial" charset="0"/>
                  <a:cs typeface="Arial" charset="0"/>
                </a:rPr>
                <a:t>Database System</a:t>
              </a:r>
              <a:endParaRPr lang="en-US" sz="800" b="1" dirty="0">
                <a:solidFill>
                  <a:schemeClr val="accent1"/>
                </a:solidFill>
                <a:latin typeface="Arial" charset="0"/>
                <a:ea typeface="Arial" charset="0"/>
                <a:cs typeface="Arial" charset="0"/>
              </a:endParaRPr>
            </a:p>
          </p:txBody>
        </p:sp>
      </p:grpSp>
      <p:sp>
        <p:nvSpPr>
          <p:cNvPr id="55" name="Rectangle 54">
            <a:extLst>
              <a:ext uri="{FF2B5EF4-FFF2-40B4-BE49-F238E27FC236}">
                <a16:creationId xmlns:a16="http://schemas.microsoft.com/office/drawing/2014/main" xmlns="" id="{874DEFEA-E60D-8F4F-834A-0235547B431F}"/>
              </a:ext>
            </a:extLst>
          </p:cNvPr>
          <p:cNvSpPr/>
          <p:nvPr/>
        </p:nvSpPr>
        <p:spPr>
          <a:xfrm>
            <a:off x="3539233" y="4202332"/>
            <a:ext cx="1720343" cy="400110"/>
          </a:xfrm>
          <a:prstGeom prst="rect">
            <a:avLst/>
          </a:prstGeom>
        </p:spPr>
        <p:txBody>
          <a:bodyPr wrap="none">
            <a:spAutoFit/>
          </a:bodyPr>
          <a:lstStyle/>
          <a:p>
            <a:pPr algn="ctr"/>
            <a:r>
              <a:rPr lang="en-US" sz="1000" dirty="0">
                <a:solidFill>
                  <a:srgbClr val="5F5F5F"/>
                </a:solidFill>
              </a:rPr>
              <a:t>Caption is editable and </a:t>
            </a:r>
            <a:br>
              <a:rPr lang="en-US" sz="1000" dirty="0">
                <a:solidFill>
                  <a:srgbClr val="5F5F5F"/>
                </a:solidFill>
              </a:rPr>
            </a:br>
            <a:r>
              <a:rPr lang="en-US" sz="1000" dirty="0">
                <a:solidFill>
                  <a:srgbClr val="5F5F5F"/>
                </a:solidFill>
              </a:rPr>
              <a:t>scalable to fit various layouts.</a:t>
            </a:r>
          </a:p>
        </p:txBody>
      </p:sp>
      <p:cxnSp>
        <p:nvCxnSpPr>
          <p:cNvPr id="56" name="Straight Connector 55">
            <a:extLst>
              <a:ext uri="{FF2B5EF4-FFF2-40B4-BE49-F238E27FC236}">
                <a16:creationId xmlns:a16="http://schemas.microsoft.com/office/drawing/2014/main" xmlns="" id="{60001E31-8332-534C-B321-CB2A4647D7B6}"/>
              </a:ext>
            </a:extLst>
          </p:cNvPr>
          <p:cNvCxnSpPr/>
          <p:nvPr/>
        </p:nvCxnSpPr>
        <p:spPr>
          <a:xfrm flipH="1">
            <a:off x="6021197" y="1389133"/>
            <a:ext cx="13942" cy="4291315"/>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9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xmlns="" id="{A5BF1901-DE2B-1847-AAF7-82D26DF26855}"/>
              </a:ext>
            </a:extLst>
          </p:cNvPr>
          <p:cNvGrpSpPr/>
          <p:nvPr/>
        </p:nvGrpSpPr>
        <p:grpSpPr>
          <a:xfrm>
            <a:off x="-573" y="-1"/>
            <a:ext cx="12189398" cy="6858001"/>
            <a:chOff x="0" y="-1"/>
            <a:chExt cx="12189398" cy="6858001"/>
          </a:xfrm>
        </p:grpSpPr>
        <p:grpSp>
          <p:nvGrpSpPr>
            <p:cNvPr id="177" name="Group 176">
              <a:extLst>
                <a:ext uri="{FF2B5EF4-FFF2-40B4-BE49-F238E27FC236}">
                  <a16:creationId xmlns:a16="http://schemas.microsoft.com/office/drawing/2014/main" xmlns="" id="{BCCF6F26-8E70-0D46-84D6-FD14609820F9}"/>
                </a:ext>
              </a:extLst>
            </p:cNvPr>
            <p:cNvGrpSpPr/>
            <p:nvPr/>
          </p:nvGrpSpPr>
          <p:grpSpPr>
            <a:xfrm>
              <a:off x="0" y="-1"/>
              <a:ext cx="12189398" cy="6858001"/>
              <a:chOff x="0" y="-1"/>
              <a:chExt cx="12189398" cy="6858001"/>
            </a:xfrm>
          </p:grpSpPr>
          <p:sp>
            <p:nvSpPr>
              <p:cNvPr id="179" name="Rectangle 178">
                <a:extLst>
                  <a:ext uri="{FF2B5EF4-FFF2-40B4-BE49-F238E27FC236}">
                    <a16:creationId xmlns:a16="http://schemas.microsoft.com/office/drawing/2014/main" xmlns="" id="{D9FF47F7-FF2C-5C4A-9FB4-161EFF59E3AC}"/>
                  </a:ext>
                </a:extLst>
              </p:cNvPr>
              <p:cNvSpPr/>
              <p:nvPr/>
            </p:nvSpPr>
            <p:spPr bwMode="gray">
              <a:xfrm>
                <a:off x="0" y="0"/>
                <a:ext cx="193962"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0" name="Rectangle 179">
                <a:extLst>
                  <a:ext uri="{FF2B5EF4-FFF2-40B4-BE49-F238E27FC236}">
                    <a16:creationId xmlns:a16="http://schemas.microsoft.com/office/drawing/2014/main" xmlns="" id="{60A298D8-42AC-9846-9011-BFFD8AE65DBA}"/>
                  </a:ext>
                </a:extLst>
              </p:cNvPr>
              <p:cNvSpPr/>
              <p:nvPr/>
            </p:nvSpPr>
            <p:spPr bwMode="gray">
              <a:xfrm>
                <a:off x="11995151" y="0"/>
                <a:ext cx="193960" cy="68580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1" name="Rectangle 180">
                <a:extLst>
                  <a:ext uri="{FF2B5EF4-FFF2-40B4-BE49-F238E27FC236}">
                    <a16:creationId xmlns:a16="http://schemas.microsoft.com/office/drawing/2014/main" xmlns="" id="{02BB0DE0-40C3-E645-B793-E3976654822C}"/>
                  </a:ext>
                </a:extLst>
              </p:cNvPr>
              <p:cNvSpPr/>
              <p:nvPr/>
            </p:nvSpPr>
            <p:spPr bwMode="gray">
              <a:xfrm>
                <a:off x="0" y="6400800"/>
                <a:ext cx="12189396" cy="457200"/>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2" name="Rectangle 181">
                <a:extLst>
                  <a:ext uri="{FF2B5EF4-FFF2-40B4-BE49-F238E27FC236}">
                    <a16:creationId xmlns:a16="http://schemas.microsoft.com/office/drawing/2014/main" xmlns="" id="{5187EEFB-EDB1-2847-9692-BB9C21CB4BC0}"/>
                  </a:ext>
                </a:extLst>
              </p:cNvPr>
              <p:cNvSpPr/>
              <p:nvPr/>
            </p:nvSpPr>
            <p:spPr bwMode="gray">
              <a:xfrm>
                <a:off x="0" y="-1"/>
                <a:ext cx="12189398" cy="6556249"/>
              </a:xfrm>
              <a:prstGeom prst="rect">
                <a:avLst/>
              </a:prstGeom>
              <a:solidFill>
                <a:srgbClr val="D8E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78" name="Picture 177" descr="Oracle logo in white on red staging background" title="Oracle red badge logo">
              <a:extLst>
                <a:ext uri="{FF2B5EF4-FFF2-40B4-BE49-F238E27FC236}">
                  <a16:creationId xmlns:a16="http://schemas.microsoft.com/office/drawing/2014/main" xmlns="" id="{4E457391-59D6-4845-A509-3C63E180B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grpSp>
      <p:sp>
        <p:nvSpPr>
          <p:cNvPr id="2" name="Slide Number Placeholder 1"/>
          <p:cNvSpPr>
            <a:spLocks noGrp="1"/>
          </p:cNvSpPr>
          <p:nvPr>
            <p:ph type="sldNum" sz="quarter" idx="12"/>
          </p:nvPr>
        </p:nvSpPr>
        <p:spPr>
          <a:xfrm>
            <a:off x="11289321" y="6556248"/>
            <a:ext cx="381661" cy="182880"/>
          </a:xfrm>
        </p:spPr>
        <p:txBody>
          <a:bodyPr/>
          <a:lstStyle/>
          <a:p>
            <a:fld id="{C51EAA63-D034-42AE-91FA-B13B9518C7BE}" type="slidenum">
              <a:rPr lang="uk-UA" smtClean="0"/>
              <a:t>9</a:t>
            </a:fld>
            <a:endParaRPr lang="uk-UA" dirty="0"/>
          </a:p>
        </p:txBody>
      </p:sp>
      <p:sp>
        <p:nvSpPr>
          <p:cNvPr id="321" name="Title 1"/>
          <p:cNvSpPr>
            <a:spLocks noGrp="1"/>
          </p:cNvSpPr>
          <p:nvPr>
            <p:ph type="title"/>
          </p:nvPr>
        </p:nvSpPr>
        <p:spPr>
          <a:xfrm>
            <a:off x="531812" y="2862326"/>
            <a:ext cx="11462392" cy="676148"/>
          </a:xfrm>
        </p:spPr>
        <p:txBody>
          <a:bodyPr anchor="ctr"/>
          <a:lstStyle/>
          <a:p>
            <a:r>
              <a:rPr lang="en-US" sz="3200" dirty="0"/>
              <a:t>OCI Icons – Red, Grey and White with Captions </a:t>
            </a:r>
          </a:p>
        </p:txBody>
      </p:sp>
      <p:sp>
        <p:nvSpPr>
          <p:cNvPr id="183" name="TextBox 182">
            <a:extLst>
              <a:ext uri="{FF2B5EF4-FFF2-40B4-BE49-F238E27FC236}">
                <a16:creationId xmlns:a16="http://schemas.microsoft.com/office/drawing/2014/main" xmlns="" id="{61A2DECE-1786-0049-8BD5-4085A748F227}"/>
              </a:ext>
            </a:extLst>
          </p:cNvPr>
          <p:cNvSpPr txBox="1"/>
          <p:nvPr/>
        </p:nvSpPr>
        <p:spPr>
          <a:xfrm>
            <a:off x="8170526"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2019,</a:t>
            </a:r>
            <a:r>
              <a:rPr sz="850" dirty="0">
                <a:solidFill>
                  <a:schemeClr val="tx1"/>
                </a:solidFill>
              </a:rPr>
              <a:t> Oracle and/or its affiliates. All rights reserved. </a:t>
            </a:r>
            <a:r>
              <a:rPr lang="en-US" sz="850" dirty="0">
                <a:solidFill>
                  <a:schemeClr val="tx1"/>
                </a:solidFill>
              </a:rPr>
              <a:t>   </a:t>
            </a:r>
            <a:r>
              <a:rPr sz="850" dirty="0">
                <a:solidFill>
                  <a:schemeClr val="tx1"/>
                </a:solidFill>
              </a:rPr>
              <a:t> |</a:t>
            </a:r>
          </a:p>
        </p:txBody>
      </p:sp>
    </p:spTree>
    <p:extLst>
      <p:ext uri="{BB962C8B-B14F-4D97-AF65-F5344CB8AC3E}">
        <p14:creationId xmlns:p14="http://schemas.microsoft.com/office/powerpoint/2010/main" val="41036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6">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Presentation2" id="{C1AF9DFF-BA3E-5A47-8862-1DF16BDD8B48}" vid="{FFA1B5A7-564E-D244-B071-0F5C6DE8EB8C}"/>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Aug 2016</Template>
  <TotalTime>16456</TotalTime>
  <Words>1239</Words>
  <Application>Microsoft Macintosh PowerPoint</Application>
  <PresentationFormat>Custom</PresentationFormat>
  <Paragraphs>373</Paragraphs>
  <Slides>22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Oracle_16x9_2016</vt:lpstr>
      <vt:lpstr>Oracle Cloud Infrastructure Icon Set  for Topologies and Diagrams</vt:lpstr>
      <vt:lpstr>Quick Guide: Introduction</vt:lpstr>
      <vt:lpstr>Quick Guide: Scaling and Colors</vt:lpstr>
      <vt:lpstr>Quick Guide: Groupings</vt:lpstr>
      <vt:lpstr>Quick Guide: Connectors</vt:lpstr>
      <vt:lpstr>Quick Guide: Adjusting Connectors</vt:lpstr>
      <vt:lpstr>Sample Diagram: Icons, Groupings and Connectors</vt:lpstr>
      <vt:lpstr>Quick Guide: Captions</vt:lpstr>
      <vt:lpstr>OCI Icons – Red, Grey and White with Captions </vt:lpstr>
      <vt:lpstr>PowerPoint Presentation</vt:lpstr>
      <vt:lpstr>OCI Icons – Red with Captions – Group 2</vt:lpstr>
      <vt:lpstr>PowerPoint Presentation</vt:lpstr>
      <vt:lpstr>OCI Icons – Grey with Captions – Group 2</vt:lpstr>
      <vt:lpstr>PowerPoint Presentation</vt:lpstr>
      <vt:lpstr>OCI Icons – White with Captions – Group 2</vt:lpstr>
      <vt:lpstr>OCI Icons – Red, Grey and White</vt:lpstr>
      <vt:lpstr>PowerPoint Presentation</vt:lpstr>
      <vt:lpstr>OCI Icons – Red – Group 2</vt:lpstr>
      <vt:lpstr>PowerPoint Presentation</vt:lpstr>
      <vt:lpstr>OCI Icons – Grey – Group 2</vt:lpstr>
      <vt:lpstr>PowerPoint Presentation</vt:lpstr>
      <vt:lpstr>OCI Icons – White – Group 2</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Corproate Presentation Template</dc:subject>
  <dc:creator>Microsoft Office User</dc:creator>
  <cp:keywords/>
  <dc:description/>
  <cp:lastModifiedBy>Leo Leung</cp:lastModifiedBy>
  <cp:revision>459</cp:revision>
  <cp:lastPrinted>2017-12-14T20:25:14Z</cp:lastPrinted>
  <dcterms:created xsi:type="dcterms:W3CDTF">2016-08-30T16:49:31Z</dcterms:created>
  <dcterms:modified xsi:type="dcterms:W3CDTF">2019-02-04T16:57:13Z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