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8" r:id="rId2"/>
  </p:sldMasterIdLst>
  <p:notesMasterIdLst>
    <p:notesMasterId r:id="rId28"/>
  </p:notesMasterIdLst>
  <p:handoutMasterIdLst>
    <p:handoutMasterId r:id="rId29"/>
  </p:handoutMasterIdLst>
  <p:sldIdLst>
    <p:sldId id="267" r:id="rId3"/>
    <p:sldId id="507" r:id="rId4"/>
    <p:sldId id="508" r:id="rId5"/>
    <p:sldId id="509" r:id="rId6"/>
    <p:sldId id="579" r:id="rId7"/>
    <p:sldId id="534" r:id="rId8"/>
    <p:sldId id="589" r:id="rId9"/>
    <p:sldId id="535" r:id="rId10"/>
    <p:sldId id="590" r:id="rId11"/>
    <p:sldId id="548" r:id="rId12"/>
    <p:sldId id="591" r:id="rId13"/>
    <p:sldId id="592" r:id="rId14"/>
    <p:sldId id="593" r:id="rId15"/>
    <p:sldId id="594" r:id="rId16"/>
    <p:sldId id="595" r:id="rId17"/>
    <p:sldId id="596" r:id="rId18"/>
    <p:sldId id="597" r:id="rId19"/>
    <p:sldId id="598" r:id="rId20"/>
    <p:sldId id="599" r:id="rId21"/>
    <p:sldId id="600" r:id="rId22"/>
    <p:sldId id="601" r:id="rId23"/>
    <p:sldId id="602" r:id="rId24"/>
    <p:sldId id="603" r:id="rId25"/>
    <p:sldId id="262" r:id="rId26"/>
    <p:sldId id="343" r:id="rId27"/>
  </p:sldIdLst>
  <p:sldSz cx="9144000" cy="5143500" type="screen16x9"/>
  <p:notesSz cx="9144000" cy="6858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414"/>
    <a:srgbClr val="00B050"/>
    <a:srgbClr val="FFB500"/>
    <a:srgbClr val="7A7A7A"/>
    <a:srgbClr val="B3B3B3"/>
    <a:srgbClr val="F3F3F3"/>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96074" autoAdjust="0"/>
  </p:normalViewPr>
  <p:slideViewPr>
    <p:cSldViewPr snapToGrid="0">
      <p:cViewPr varScale="1">
        <p:scale>
          <a:sx n="86" d="100"/>
          <a:sy n="86" d="100"/>
        </p:scale>
        <p:origin x="736" y="52"/>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75" d="100"/>
          <a:sy n="75" d="100"/>
        </p:scale>
        <p:origin x="-1890"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10" name="Rectangle 9"/>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userDrawn="1"/>
        </p:nvGrpSpPr>
        <p:grpSpPr>
          <a:xfrm>
            <a:off x="2103807" y="1774228"/>
            <a:ext cx="4936386" cy="1595045"/>
            <a:chOff x="2113332" y="1464413"/>
            <a:chExt cx="4936386" cy="1595045"/>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
        <p:nvSpPr>
          <p:cNvPr id="9" name="Rectangle 8"/>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Picture 10"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3C8807-7F24-485B-B4B4-170B13CC2B2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3C8807-7F24-485B-B4B4-170B13CC2B2F}"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3C8807-7F24-485B-B4B4-170B13CC2B2F}"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C8807-7F24-485B-B4B4-170B13CC2B2F}"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C8807-7F24-485B-B4B4-170B13CC2B2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
        <p:nvSpPr>
          <p:cNvPr id="13" name="Rectangle 12"/>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6" name="Rectangle 15"/>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C8807-7F24-485B-B4B4-170B13CC2B2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1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6" name="Group 15"/>
          <p:cNvGrpSpPr/>
          <p:nvPr userDrawn="1"/>
        </p:nvGrpSpPr>
        <p:grpSpPr>
          <a:xfrm>
            <a:off x="0" y="4629150"/>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0" name="Rectangle 19"/>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0" y="4629150"/>
            <a:ext cx="9144000" cy="168275"/>
            <a:chOff x="0" y="4629150"/>
            <a:chExt cx="9144000" cy="168275"/>
          </a:xfrm>
        </p:grpSpPr>
        <p:pic>
          <p:nvPicPr>
            <p:cNvPr id="14"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5"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0" y="4629150"/>
            <a:ext cx="9144000" cy="168275"/>
            <a:chOff x="0" y="4629150"/>
            <a:chExt cx="9144000" cy="168275"/>
          </a:xfrm>
        </p:grpSpPr>
        <p:pic>
          <p:nvPicPr>
            <p:cNvPr id="13"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4"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5" name="Rectangle 14"/>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0" y="4629150"/>
            <a:ext cx="9144000" cy="168275"/>
            <a:chOff x="0" y="4629150"/>
            <a:chExt cx="9144000" cy="168275"/>
          </a:xfrm>
        </p:grpSpPr>
        <p:pic>
          <p:nvPicPr>
            <p:cNvPr id="1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9" name="Rectangle 1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33"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smtClean="0">
                  <a:solidFill>
                    <a:schemeClr val="tx1"/>
                  </a:solidFill>
                </a:rPr>
                <a:t>©</a:t>
              </a:r>
              <a:r>
                <a:rPr lang="en-US" sz="600" baseline="0" smtClean="0">
                  <a:solidFill>
                    <a:schemeClr val="tx1"/>
                  </a:solidFill>
                </a:rPr>
                <a:t> 2019, </a:t>
              </a:r>
              <a:r>
                <a:rPr lang="en-US" sz="600" baseline="0" dirty="0" smtClean="0">
                  <a:solidFill>
                    <a:schemeClr val="tx1"/>
                  </a:solidFill>
                </a:rPr>
                <a:t>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14" name="Group 13"/>
          <p:cNvGrpSpPr/>
          <p:nvPr userDrawn="1"/>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2" name="Picture 20" descr="Oracle WHITE"/>
            <p:cNvPicPr>
              <a:picLocks noChangeArrowheads="1"/>
            </p:cNvPicPr>
            <p:nvPr userDrawn="1"/>
          </p:nvPicPr>
          <p:blipFill>
            <a:blip r:embed="rId3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23" name="Group 22"/>
          <p:cNvGrpSpPr/>
          <p:nvPr userDrawn="1"/>
        </p:nvGrpSpPr>
        <p:grpSpPr>
          <a:xfrm>
            <a:off x="597807" y="4935973"/>
            <a:ext cx="2306421" cy="100725"/>
            <a:chOff x="597807" y="4935973"/>
            <a:chExt cx="2306421" cy="100725"/>
          </a:xfrm>
        </p:grpSpPr>
        <p:cxnSp>
          <p:nvCxnSpPr>
            <p:cNvPr id="25" name="Straight Connector 24"/>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userDrawn="1"/>
          </p:nvCxnSpPr>
          <p:spPr>
            <a:xfrm flipH="1">
              <a:off x="2903136" y="4940075"/>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8" name="Rectangle 27"/>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25" r:id="rId19"/>
    <p:sldLayoutId id="2147483748" r:id="rId20"/>
    <p:sldLayoutId id="2147483740" r:id="rId21"/>
    <p:sldLayoutId id="2147483741" r:id="rId22"/>
    <p:sldLayoutId id="2147483733" r:id="rId23"/>
    <p:sldLayoutId id="2147483744" r:id="rId24"/>
    <p:sldLayoutId id="2147483694" r:id="rId25"/>
    <p:sldLayoutId id="2147483695" r:id="rId26"/>
    <p:sldLayoutId id="2147483701" r:id="rId27"/>
    <p:sldLayoutId id="2147483719" r:id="rId28"/>
    <p:sldLayoutId id="2147483700" r:id="rId29"/>
    <p:sldLayoutId id="2147483685" r:id="rId30"/>
    <p:sldLayoutId id="2147483686"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i="0" u="none"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b="0" i="0" u="none"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93C8807-7F24-485B-B4B4-170B13CC2B2F}" type="datetimeFigureOut">
              <a:rPr lang="en-US" smtClean="0"/>
              <a:pPr/>
              <a:t>4/19/2020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0BC007C-DD7F-41C0-B9F7-CDA5AB6C89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555892" y="1008598"/>
          <a:ext cx="7998448" cy="3622184"/>
        </p:xfrm>
        <a:graphic>
          <a:graphicData uri="http://schemas.openxmlformats.org/drawingml/2006/table">
            <a:tbl>
              <a:tblPr firstRow="1" bandRow="1">
                <a:tableStyleId>{5C22544A-7EE6-4342-B048-85BDC9FD1C3A}</a:tableStyleId>
              </a:tblPr>
              <a:tblGrid>
                <a:gridCol w="3999224">
                  <a:extLst>
                    <a:ext uri="{9D8B030D-6E8A-4147-A177-3AD203B41FA5}">
                      <a16:colId xmlns:a16="http://schemas.microsoft.com/office/drawing/2014/main" val="20000"/>
                    </a:ext>
                  </a:extLst>
                </a:gridCol>
                <a:gridCol w="3999224">
                  <a:extLst>
                    <a:ext uri="{9D8B030D-6E8A-4147-A177-3AD203B41FA5}">
                      <a16:colId xmlns:a16="http://schemas.microsoft.com/office/drawing/2014/main" val="20001"/>
                    </a:ext>
                  </a:extLst>
                </a:gridCol>
              </a:tblGrid>
              <a:tr h="252087">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Close On Maturity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Rate Chart Allowed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Rate chart tenor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Days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Interest rate based on cumulative amount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Repick account class tenor on 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Tenor modification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Holiday Calendar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Both branch &amp; Currency holidays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Holiday movement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Next working  day</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Movement across months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Allowed</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Adhoc holiday change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Change and generate advice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Applicable deposit tenor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Deposit tenor</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Allow Top-up of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163115">
                <a:tc>
                  <a:txBody>
                    <a:bodyPr/>
                    <a:lstStyle/>
                    <a:p>
                      <a:pPr marL="0" marR="0">
                        <a:spcBef>
                          <a:spcPts val="0"/>
                        </a:spcBef>
                        <a:spcAft>
                          <a:spcPts val="1000"/>
                        </a:spcAft>
                      </a:pPr>
                      <a:r>
                        <a:rPr lang="en-US" sz="1100">
                          <a:latin typeface="Calibri" pitchFamily="34" charset="0"/>
                          <a:ea typeface="Calibri"/>
                          <a:cs typeface="Calibri" pitchFamily="34" charset="0"/>
                        </a:rPr>
                        <a:t>Interest rate for top-up</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Top-up date</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63115">
                <a:tc>
                  <a:txBody>
                    <a:bodyPr/>
                    <a:lstStyle/>
                    <a:p>
                      <a:pPr marL="0" marR="0">
                        <a:spcBef>
                          <a:spcPts val="0"/>
                        </a:spcBef>
                        <a:spcAft>
                          <a:spcPts val="1000"/>
                        </a:spcAft>
                      </a:pPr>
                      <a:r>
                        <a:rPr lang="en-US" sz="1100">
                          <a:latin typeface="Calibri" pitchFamily="34" charset="0"/>
                          <a:ea typeface="Calibri"/>
                          <a:cs typeface="Calibri" pitchFamily="34" charset="0"/>
                        </a:rPr>
                        <a:t>Block duration after opening date</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 month</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Block duration before maturity date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15 days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77944">
                <a:tc>
                  <a:txBody>
                    <a:bodyPr/>
                    <a:lstStyle/>
                    <a:p>
                      <a:pPr marL="0" marR="0">
                        <a:spcBef>
                          <a:spcPts val="0"/>
                        </a:spcBef>
                        <a:spcAft>
                          <a:spcPts val="1000"/>
                        </a:spcAft>
                      </a:pPr>
                      <a:r>
                        <a:rPr lang="en-US" sz="1100" kern="1200" dirty="0" smtClean="0">
                          <a:solidFill>
                            <a:schemeClr val="dk1"/>
                          </a:solidFill>
                          <a:latin typeface="Calibri" pitchFamily="34" charset="0"/>
                          <a:ea typeface="Calibri"/>
                          <a:cs typeface="Calibri" pitchFamily="34" charset="0"/>
                        </a:rPr>
                        <a:t>Pre-Closure Factor ID</a:t>
                      </a:r>
                      <a:endParaRPr lang="en-US" sz="1100" kern="1200" dirty="0">
                        <a:solidFill>
                          <a:schemeClr val="dk1"/>
                        </a:solidFill>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kern="1200" dirty="0" smtClean="0">
                          <a:solidFill>
                            <a:schemeClr val="dk1"/>
                          </a:solidFill>
                          <a:latin typeface="Calibri" pitchFamily="34" charset="0"/>
                          <a:ea typeface="Calibri"/>
                          <a:cs typeface="Calibri" pitchFamily="34" charset="0"/>
                        </a:rPr>
                        <a:t>PREFACT1</a:t>
                      </a:r>
                      <a:endParaRPr lang="en-US" sz="1100" kern="1200" dirty="0">
                        <a:solidFill>
                          <a:schemeClr val="dk1"/>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r h="163115">
                <a:tc>
                  <a:txBody>
                    <a:bodyPr/>
                    <a:lstStyle/>
                    <a:p>
                      <a:pPr marL="0" marR="0" algn="l" defTabSz="914400" rtl="0" eaLnBrk="1" latinLnBrk="0" hangingPunct="1">
                        <a:spcBef>
                          <a:spcPts val="0"/>
                        </a:spcBef>
                        <a:spcAft>
                          <a:spcPts val="1000"/>
                        </a:spcAft>
                      </a:pPr>
                      <a:r>
                        <a:rPr lang="en-US" sz="1100" kern="1200" dirty="0" smtClean="0">
                          <a:solidFill>
                            <a:schemeClr val="dk1"/>
                          </a:solidFill>
                          <a:latin typeface="Calibri" pitchFamily="34" charset="0"/>
                          <a:ea typeface="Calibri"/>
                          <a:cs typeface="Calibri" pitchFamily="34" charset="0"/>
                        </a:rPr>
                        <a:t>Pre-Closure Factor Based On</a:t>
                      </a:r>
                      <a:endParaRPr lang="en-US" sz="1100" kern="1200" dirty="0">
                        <a:solidFill>
                          <a:schemeClr val="dk1"/>
                        </a:solidFill>
                        <a:latin typeface="Calibri" pitchFamily="34" charset="0"/>
                        <a:ea typeface="Calibri"/>
                        <a:cs typeface="Calibri" pitchFamily="34" charset="0"/>
                      </a:endParaRPr>
                    </a:p>
                  </a:txBody>
                  <a:tcPr marL="68580" marR="68580" marT="0" marB="0" anchor="ctr"/>
                </a:tc>
                <a:tc>
                  <a:txBody>
                    <a:bodyPr/>
                    <a:lstStyle/>
                    <a:p>
                      <a:pPr marL="0" marR="0" algn="l" defTabSz="914400" rtl="0" eaLnBrk="1" latinLnBrk="0" hangingPunct="1">
                        <a:spcBef>
                          <a:spcPts val="0"/>
                        </a:spcBef>
                        <a:spcAft>
                          <a:spcPts val="1000"/>
                        </a:spcAft>
                      </a:pPr>
                      <a:r>
                        <a:rPr lang="en-US" sz="1100" kern="1200" dirty="0" smtClean="0">
                          <a:solidFill>
                            <a:schemeClr val="dk1"/>
                          </a:solidFill>
                          <a:latin typeface="Calibri" pitchFamily="34" charset="0"/>
                          <a:ea typeface="Calibri"/>
                          <a:cs typeface="Calibri" pitchFamily="34" charset="0"/>
                        </a:rPr>
                        <a:t>Latest Effective date</a:t>
                      </a:r>
                      <a:endParaRPr lang="en-US" sz="1100" kern="1200" dirty="0">
                        <a:solidFill>
                          <a:schemeClr val="dk1"/>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8"/>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Rate for redemption amount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As on Redemption date</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9"/>
                  </a:ext>
                </a:extLst>
              </a:tr>
              <a:tr h="163115">
                <a:tc>
                  <a:txBody>
                    <a:bodyPr/>
                    <a:lstStyle/>
                    <a:p>
                      <a:pPr marL="0" marR="0">
                        <a:spcBef>
                          <a:spcPts val="0"/>
                        </a:spcBef>
                        <a:spcAft>
                          <a:spcPts val="1000"/>
                        </a:spcAft>
                      </a:pPr>
                      <a:r>
                        <a:rPr lang="en-US" sz="1100">
                          <a:latin typeface="Calibri" pitchFamily="34" charset="0"/>
                          <a:ea typeface="Calibri"/>
                          <a:cs typeface="Calibri" pitchFamily="34" charset="0"/>
                        </a:rPr>
                        <a:t>Rate for remaining amount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As on Revision events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20"/>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2 – Term deposit with float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769782" y="1138650"/>
            <a:ext cx="8229600" cy="3341407"/>
          </a:xfrm>
        </p:spPr>
        <p:txBody>
          <a:bodyPr/>
          <a:lstStyle/>
          <a:p>
            <a:pPr lvl="1" algn="just">
              <a:spcBef>
                <a:spcPct val="50000"/>
              </a:spcBef>
              <a:buClr>
                <a:srgbClr val="FF0000"/>
              </a:buClr>
              <a:buFont typeface="Wingdings" pitchFamily="2" charset="2"/>
              <a:buChar char="§"/>
            </a:pPr>
            <a:r>
              <a:rPr lang="en-US" sz="1600" dirty="0" smtClean="0"/>
              <a:t>Features of Rule – TDFL</a:t>
            </a:r>
          </a:p>
          <a:p>
            <a:pPr lvl="3"/>
            <a:r>
              <a:rPr lang="en-US" sz="1400" dirty="0" smtClean="0"/>
              <a:t>Floating interest rate based on LDMM float rate maintenance</a:t>
            </a:r>
          </a:p>
          <a:p>
            <a:pPr lvl="3"/>
            <a:r>
              <a:rPr lang="en-US" sz="1400" dirty="0" smtClean="0"/>
              <a:t>Interest adjustment based on Penalty rate factor</a:t>
            </a:r>
          </a:p>
          <a:p>
            <a:pPr lvl="3"/>
            <a:r>
              <a:rPr lang="en-US" sz="1400" dirty="0" smtClean="0"/>
              <a:t>Penalty of 2%</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TDFL</a:t>
            </a:r>
          </a:p>
          <a:p>
            <a:pPr lvl="3"/>
            <a:r>
              <a:rPr lang="en-US" sz="1400" dirty="0" smtClean="0"/>
              <a:t>Accrual frequency as monthly</a:t>
            </a:r>
          </a:p>
          <a:p>
            <a:pPr lvl="3"/>
            <a:r>
              <a:rPr lang="en-US" sz="1400" dirty="0" smtClean="0"/>
              <a:t>Product level accrual</a:t>
            </a:r>
          </a:p>
          <a:p>
            <a:pPr lvl="3"/>
            <a:r>
              <a:rPr lang="en-US" sz="1400" dirty="0" smtClean="0"/>
              <a:t>Liquidation frequency as  monthly</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Term deposit with float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66992"/>
          </a:xfrm>
        </p:spPr>
        <p:txBody>
          <a:bodyPr/>
          <a:lstStyle/>
          <a:p>
            <a:pPr lvl="1" algn="just">
              <a:spcBef>
                <a:spcPct val="50000"/>
              </a:spcBef>
              <a:buClr>
                <a:srgbClr val="FF0000"/>
              </a:buClr>
              <a:buFont typeface="Wingdings" pitchFamily="2" charset="2"/>
              <a:buChar char="§"/>
              <a:defRPr/>
            </a:pPr>
            <a:r>
              <a:rPr lang="en-US" sz="1600" dirty="0" smtClean="0"/>
              <a:t>This deposit provides customers compounding interest. The interest amount gets compounded to the principal monthly, based on the interest compounding frequency and the customer enjoys better interest compared to simple interest. It provides fixed interest rate, deducts tax on the interest paid.</a:t>
            </a:r>
          </a:p>
          <a:p>
            <a:pPr lvl="1" algn="just">
              <a:spcBef>
                <a:spcPct val="50000"/>
              </a:spcBef>
              <a:buClr>
                <a:srgbClr val="FF0000"/>
              </a:buClr>
              <a:buFont typeface="Wingdings" pitchFamily="2" charset="2"/>
              <a:buChar char="§"/>
              <a:defRPr/>
            </a:pPr>
            <a:r>
              <a:rPr lang="en-US" sz="1600" dirty="0" smtClean="0"/>
              <a:t>Features of Account class – TDCOMP</a:t>
            </a:r>
          </a:p>
          <a:p>
            <a:pPr lvl="3" algn="just">
              <a:lnSpc>
                <a:spcPts val="1680"/>
              </a:lnSpc>
              <a:spcBef>
                <a:spcPct val="50000"/>
              </a:spcBef>
              <a:defRPr/>
            </a:pPr>
            <a:r>
              <a:rPr lang="en-US" sz="1400" kern="100" dirty="0" smtClean="0"/>
              <a:t>Term Deposit Certificate generation as instrument is supported</a:t>
            </a:r>
          </a:p>
          <a:p>
            <a:pPr lvl="3" algn="just">
              <a:lnSpc>
                <a:spcPts val="1680"/>
              </a:lnSpc>
              <a:spcBef>
                <a:spcPct val="50000"/>
              </a:spcBef>
              <a:defRPr/>
            </a:pPr>
            <a:r>
              <a:rPr lang="en-US" sz="1400" kern="100" dirty="0" smtClean="0"/>
              <a:t>Maturity date will be not be adjusted if falling on holiday, since holiday treatment is ignore</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3 – Term deposit with compounding rate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41350" y="1179513"/>
          <a:ext cx="8075614" cy="2922468"/>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284934">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201983">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39282">
                <a:tc>
                  <a:txBody>
                    <a:bodyPr/>
                    <a:lstStyle/>
                    <a:p>
                      <a:pPr marL="0" marR="0">
                        <a:spcBef>
                          <a:spcPts val="0"/>
                        </a:spcBef>
                        <a:spcAft>
                          <a:spcPts val="1000"/>
                        </a:spcAft>
                      </a:pPr>
                      <a:r>
                        <a:rPr lang="en-US" sz="1100">
                          <a:latin typeface="Calibri"/>
                          <a:ea typeface="Calibri"/>
                        </a:rPr>
                        <a:t>Close On Maturity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13645">
                <a:tc>
                  <a:txBody>
                    <a:bodyPr/>
                    <a:lstStyle/>
                    <a:p>
                      <a:pPr marL="0" marR="0">
                        <a:spcBef>
                          <a:spcPts val="0"/>
                        </a:spcBef>
                        <a:spcAft>
                          <a:spcPts val="1000"/>
                        </a:spcAft>
                      </a:pPr>
                      <a:r>
                        <a:rPr lang="en-US" sz="1100">
                          <a:latin typeface="Calibri"/>
                          <a:ea typeface="Calibri"/>
                        </a:rPr>
                        <a:t>Allow Partial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16921">
                <a:tc>
                  <a:txBody>
                    <a:bodyPr/>
                    <a:lstStyle/>
                    <a:p>
                      <a:pPr marL="0" marR="0">
                        <a:spcBef>
                          <a:spcPts val="0"/>
                        </a:spcBef>
                        <a:spcAft>
                          <a:spcPts val="1000"/>
                        </a:spcAft>
                      </a:pPr>
                      <a:r>
                        <a:rPr lang="en-US" sz="1100">
                          <a:latin typeface="Calibri"/>
                          <a:ea typeface="Calibri"/>
                        </a:rPr>
                        <a:t>Allow Partial Liquidation with Amount Block</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210369">
                <a:tc>
                  <a:txBody>
                    <a:bodyPr/>
                    <a:lstStyle/>
                    <a:p>
                      <a:pPr marL="0" marR="0">
                        <a:spcBef>
                          <a:spcPts val="0"/>
                        </a:spcBef>
                        <a:spcAft>
                          <a:spcPts val="1000"/>
                        </a:spcAft>
                      </a:pPr>
                      <a:r>
                        <a:rPr lang="en-US" sz="1100" dirty="0">
                          <a:latin typeface="Calibri"/>
                          <a:ea typeface="Calibri"/>
                        </a:rPr>
                        <a:t>Tenor modification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47828">
                <a:tc>
                  <a:txBody>
                    <a:bodyPr/>
                    <a:lstStyle/>
                    <a:p>
                      <a:pPr marL="0" marR="0">
                        <a:spcBef>
                          <a:spcPts val="0"/>
                        </a:spcBef>
                        <a:spcAft>
                          <a:spcPts val="1000"/>
                        </a:spcAft>
                      </a:pPr>
                      <a:r>
                        <a:rPr lang="en-US" sz="1100">
                          <a:latin typeface="Calibri"/>
                          <a:ea typeface="Calibri"/>
                        </a:rPr>
                        <a:t>Repick account class tenor on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099">
                <a:tc>
                  <a:txBody>
                    <a:bodyPr/>
                    <a:lstStyle/>
                    <a:p>
                      <a:pPr marL="0" marR="0">
                        <a:spcBef>
                          <a:spcPts val="0"/>
                        </a:spcBef>
                        <a:spcAft>
                          <a:spcPts val="1000"/>
                        </a:spcAft>
                      </a:pPr>
                      <a:r>
                        <a:rPr lang="en-US" sz="1100">
                          <a:latin typeface="Calibri"/>
                          <a:ea typeface="Calibri"/>
                        </a:rPr>
                        <a:t>Rate Chart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39282">
                <a:tc>
                  <a:txBody>
                    <a:bodyPr/>
                    <a:lstStyle/>
                    <a:p>
                      <a:pPr marL="0" marR="0">
                        <a:spcBef>
                          <a:spcPts val="0"/>
                        </a:spcBef>
                        <a:spcAft>
                          <a:spcPts val="1000"/>
                        </a:spcAft>
                      </a:pPr>
                      <a:r>
                        <a:rPr lang="en-US" sz="1100">
                          <a:latin typeface="Calibri"/>
                          <a:ea typeface="Calibri"/>
                        </a:rPr>
                        <a:t>Holiday Calendar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Ignore</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179462">
                <a:tc>
                  <a:txBody>
                    <a:bodyPr/>
                    <a:lstStyle/>
                    <a:p>
                      <a:pPr marL="0" marR="0">
                        <a:spcBef>
                          <a:spcPts val="0"/>
                        </a:spcBef>
                        <a:spcAft>
                          <a:spcPts val="1000"/>
                        </a:spcAft>
                      </a:pPr>
                      <a:r>
                        <a:rPr lang="en-US" sz="1100" dirty="0">
                          <a:latin typeface="Calibri"/>
                          <a:ea typeface="Calibri"/>
                        </a:rPr>
                        <a:t>Holiday movement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 change</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247828">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 change</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230736">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 action</a:t>
                      </a:r>
                      <a:endParaRPr lang="en-US" sz="1200">
                        <a:latin typeface="Times New Roman"/>
                        <a:ea typeface="Calibri"/>
                      </a:endParaRPr>
                    </a:p>
                  </a:txBody>
                  <a:tcPr marL="68580" marR="68580" marT="0" marB="0" anchor="ctr"/>
                </a:tc>
                <a:extLst>
                  <a:ext uri="{0D108BD9-81ED-4DB2-BD59-A6C34878D82A}">
                    <a16:rowId xmlns:a16="http://schemas.microsoft.com/office/drawing/2014/main" val="10011"/>
                  </a:ext>
                </a:extLst>
              </a:tr>
              <a:tr h="205099">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Original tenor</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3 – Term deposit with compounding rate </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2"/>
            <a:ext cx="8229600" cy="3142793"/>
          </a:xfrm>
        </p:spPr>
        <p:txBody>
          <a:bodyPr/>
          <a:lstStyle/>
          <a:p>
            <a:pPr lvl="1" algn="just">
              <a:spcBef>
                <a:spcPct val="50000"/>
              </a:spcBef>
              <a:buClr>
                <a:srgbClr val="FF0000"/>
              </a:buClr>
              <a:buFont typeface="Wingdings" pitchFamily="2" charset="2"/>
              <a:buChar char="§"/>
            </a:pPr>
            <a:r>
              <a:rPr lang="en-US" sz="1600" dirty="0" smtClean="0"/>
              <a:t>Features of Rule – TDCP</a:t>
            </a:r>
          </a:p>
          <a:p>
            <a:pPr lvl="3"/>
            <a:r>
              <a:rPr lang="en-US" sz="1400" dirty="0" smtClean="0"/>
              <a:t>Fixed interest rate of 10%</a:t>
            </a:r>
          </a:p>
          <a:p>
            <a:pPr lvl="3"/>
            <a:r>
              <a:rPr lang="en-US" sz="1400" dirty="0" smtClean="0"/>
              <a:t>Compounding frequency as 30</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TDCP</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Term deposit with compounding rate </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66992"/>
          </a:xfrm>
        </p:spPr>
        <p:txBody>
          <a:bodyPr/>
          <a:lstStyle/>
          <a:p>
            <a:pPr lvl="1" algn="just">
              <a:spcBef>
                <a:spcPct val="50000"/>
              </a:spcBef>
              <a:buClr>
                <a:srgbClr val="FF0000"/>
              </a:buClr>
              <a:buFont typeface="Wingdings" pitchFamily="2" charset="2"/>
              <a:buChar char="§"/>
              <a:defRPr/>
            </a:pPr>
            <a:r>
              <a:rPr lang="en-US" sz="1600" dirty="0" smtClean="0"/>
              <a:t>The Recurring deposit provides a retail customer all basic features needed on a recurring deposit.  The customer, who likes to open a recurring deposit, pays a fixed amount as monthly installment. It provides fixed interest and deducts tax on the interest paid and deducts penalty on unpaid installments on due date.</a:t>
            </a:r>
          </a:p>
          <a:p>
            <a:pPr lvl="1" algn="just">
              <a:spcBef>
                <a:spcPct val="50000"/>
              </a:spcBef>
              <a:buClr>
                <a:srgbClr val="FF0000"/>
              </a:buClr>
              <a:buFont typeface="Wingdings" pitchFamily="2" charset="2"/>
              <a:buChar char="§"/>
              <a:defRPr/>
            </a:pPr>
            <a:r>
              <a:rPr lang="en-US" sz="1600" dirty="0" smtClean="0"/>
              <a:t>Features of Account class – RDACCT</a:t>
            </a:r>
          </a:p>
          <a:p>
            <a:pPr lvl="3" algn="just">
              <a:lnSpc>
                <a:spcPts val="1680"/>
              </a:lnSpc>
              <a:spcBef>
                <a:spcPct val="50000"/>
              </a:spcBef>
              <a:defRPr/>
            </a:pPr>
            <a:r>
              <a:rPr lang="en-US" sz="1400" kern="100" dirty="0" smtClean="0"/>
              <a:t>Term Deposit Certificate generation as instrument is supported</a:t>
            </a:r>
          </a:p>
          <a:p>
            <a:pPr lvl="3" algn="just">
              <a:lnSpc>
                <a:spcPts val="1680"/>
              </a:lnSpc>
              <a:spcBef>
                <a:spcPct val="50000"/>
              </a:spcBef>
              <a:defRPr/>
            </a:pPr>
            <a:r>
              <a:rPr lang="en-US" sz="1400" dirty="0" smtClean="0"/>
              <a:t>Account to be opened with minimum installment amount of 500 in account currency</a:t>
            </a:r>
          </a:p>
          <a:p>
            <a:pPr lvl="3" algn="just">
              <a:lnSpc>
                <a:spcPts val="1680"/>
              </a:lnSpc>
              <a:spcBef>
                <a:spcPct val="50000"/>
              </a:spcBef>
              <a:defRPr/>
            </a:pPr>
            <a:r>
              <a:rPr lang="en-US" sz="1400" dirty="0" smtClean="0"/>
              <a:t>Account will get closed on maturity</a:t>
            </a:r>
          </a:p>
          <a:p>
            <a:pPr lvl="3" algn="just">
              <a:lnSpc>
                <a:spcPts val="1680"/>
              </a:lnSpc>
              <a:spcBef>
                <a:spcPct val="50000"/>
              </a:spcBef>
              <a:defRPr/>
            </a:pPr>
            <a:endParaRPr lang="en-US" sz="1400" kern="100" dirty="0" smtClean="0"/>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4 – Recurring deposit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07167" y="1196605"/>
          <a:ext cx="8075614" cy="3255754"/>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284934">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193437">
                <a:tc>
                  <a:txBody>
                    <a:bodyPr/>
                    <a:lstStyle/>
                    <a:p>
                      <a:pPr marL="0" marR="0">
                        <a:spcBef>
                          <a:spcPts val="0"/>
                        </a:spcBef>
                        <a:spcAft>
                          <a:spcPts val="1000"/>
                        </a:spcAft>
                      </a:pPr>
                      <a:r>
                        <a:rPr lang="en-US" sz="1100" dirty="0">
                          <a:latin typeface="Calibri" pitchFamily="34" charset="0"/>
                          <a:ea typeface="Calibri"/>
                          <a:cs typeface="Calibri" pitchFamily="34" charset="0"/>
                        </a:rPr>
                        <a:t>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205099">
                <a:tc>
                  <a:txBody>
                    <a:bodyPr/>
                    <a:lstStyle/>
                    <a:p>
                      <a:pPr marL="0" marR="0">
                        <a:spcBef>
                          <a:spcPts val="0"/>
                        </a:spcBef>
                        <a:spcAft>
                          <a:spcPts val="1000"/>
                        </a:spcAft>
                      </a:pPr>
                      <a:r>
                        <a:rPr lang="en-US" sz="1100" dirty="0">
                          <a:latin typeface="Calibri" pitchFamily="34" charset="0"/>
                          <a:ea typeface="Calibri"/>
                          <a:cs typeface="Calibri" pitchFamily="34" charset="0"/>
                        </a:rPr>
                        <a:t>Close On Maturity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96553">
                <a:tc>
                  <a:txBody>
                    <a:bodyPr/>
                    <a:lstStyle/>
                    <a:p>
                      <a:pPr marL="0" marR="0">
                        <a:spcBef>
                          <a:spcPts val="0"/>
                        </a:spcBef>
                        <a:spcAft>
                          <a:spcPts val="1000"/>
                        </a:spcAft>
                      </a:pPr>
                      <a:r>
                        <a:rPr lang="en-US" sz="1100" dirty="0">
                          <a:latin typeface="Calibri" pitchFamily="34" charset="0"/>
                          <a:ea typeface="Calibri"/>
                          <a:cs typeface="Calibri" pitchFamily="34" charset="0"/>
                        </a:rPr>
                        <a:t>Allow Partial Liquidation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239283">
                <a:tc>
                  <a:txBody>
                    <a:bodyPr/>
                    <a:lstStyle/>
                    <a:p>
                      <a:pPr marL="0" marR="0">
                        <a:spcBef>
                          <a:spcPts val="0"/>
                        </a:spcBef>
                        <a:spcAft>
                          <a:spcPts val="1000"/>
                        </a:spcAft>
                      </a:pPr>
                      <a:r>
                        <a:rPr lang="en-US" sz="1100" dirty="0">
                          <a:latin typeface="Calibri" pitchFamily="34" charset="0"/>
                          <a:ea typeface="Calibri"/>
                          <a:cs typeface="Calibri" pitchFamily="34" charset="0"/>
                        </a:rPr>
                        <a:t>Allow Partial Liquidation with Amount Block</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No</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88007">
                <a:tc>
                  <a:txBody>
                    <a:bodyPr/>
                    <a:lstStyle/>
                    <a:p>
                      <a:pPr marL="0" marR="0">
                        <a:spcBef>
                          <a:spcPts val="0"/>
                        </a:spcBef>
                        <a:spcAft>
                          <a:spcPts val="1000"/>
                        </a:spcAft>
                      </a:pPr>
                      <a:r>
                        <a:rPr lang="en-US" sz="1100" dirty="0">
                          <a:latin typeface="Calibri" pitchFamily="34" charset="0"/>
                          <a:ea typeface="Calibri"/>
                          <a:cs typeface="Calibri" pitchFamily="34" charset="0"/>
                        </a:rPr>
                        <a:t>Rate Chart allowed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9462">
                <a:tc>
                  <a:txBody>
                    <a:bodyPr/>
                    <a:lstStyle/>
                    <a:p>
                      <a:pPr marL="0" marR="0">
                        <a:spcBef>
                          <a:spcPts val="0"/>
                        </a:spcBef>
                        <a:spcAft>
                          <a:spcPts val="1000"/>
                        </a:spcAft>
                      </a:pPr>
                      <a:r>
                        <a:rPr lang="en-US" sz="1100" dirty="0">
                          <a:latin typeface="Calibri" pitchFamily="34" charset="0"/>
                          <a:ea typeface="Calibri"/>
                          <a:cs typeface="Calibri" pitchFamily="34" charset="0"/>
                        </a:rPr>
                        <a:t>Holiday calendar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Ignore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96553">
                <a:tc>
                  <a:txBody>
                    <a:bodyPr/>
                    <a:lstStyle/>
                    <a:p>
                      <a:pPr marL="0" marR="0">
                        <a:spcBef>
                          <a:spcPts val="0"/>
                        </a:spcBef>
                        <a:spcAft>
                          <a:spcPts val="1000"/>
                        </a:spcAft>
                      </a:pPr>
                      <a:r>
                        <a:rPr lang="en-US" sz="1100" dirty="0">
                          <a:latin typeface="Calibri" pitchFamily="34" charset="0"/>
                          <a:ea typeface="Calibri"/>
                          <a:cs typeface="Calibri" pitchFamily="34" charset="0"/>
                        </a:rPr>
                        <a:t>Holiday movement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 change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96553">
                <a:tc>
                  <a:txBody>
                    <a:bodyPr/>
                    <a:lstStyle/>
                    <a:p>
                      <a:pPr marL="0" marR="0">
                        <a:spcBef>
                          <a:spcPts val="0"/>
                        </a:spcBef>
                        <a:spcAft>
                          <a:spcPts val="1000"/>
                        </a:spcAft>
                      </a:pPr>
                      <a:r>
                        <a:rPr lang="en-US" sz="1100" dirty="0">
                          <a:latin typeface="Calibri" pitchFamily="34" charset="0"/>
                          <a:ea typeface="Calibri"/>
                          <a:cs typeface="Calibri" pitchFamily="34" charset="0"/>
                        </a:rPr>
                        <a:t>Movement across months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 change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96554">
                <a:tc>
                  <a:txBody>
                    <a:bodyPr/>
                    <a:lstStyle/>
                    <a:p>
                      <a:pPr marL="0" marR="0">
                        <a:spcBef>
                          <a:spcPts val="0"/>
                        </a:spcBef>
                        <a:spcAft>
                          <a:spcPts val="1000"/>
                        </a:spcAft>
                      </a:pPr>
                      <a:r>
                        <a:rPr lang="en-US" sz="1100" dirty="0">
                          <a:latin typeface="Calibri" pitchFamily="34" charset="0"/>
                          <a:ea typeface="Calibri"/>
                          <a:cs typeface="Calibri" pitchFamily="34" charset="0"/>
                        </a:rPr>
                        <a:t>Adhoc holiday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No action</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88007">
                <a:tc>
                  <a:txBody>
                    <a:bodyPr/>
                    <a:lstStyle/>
                    <a:p>
                      <a:pPr marL="0" marR="0">
                        <a:spcBef>
                          <a:spcPts val="0"/>
                        </a:spcBef>
                        <a:spcAft>
                          <a:spcPts val="1000"/>
                        </a:spcAft>
                      </a:pPr>
                      <a:r>
                        <a:rPr lang="en-US" sz="1100" dirty="0">
                          <a:latin typeface="Calibri" pitchFamily="34" charset="0"/>
                          <a:ea typeface="Calibri"/>
                          <a:cs typeface="Calibri" pitchFamily="34" charset="0"/>
                        </a:rPr>
                        <a:t>Recurring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205099">
                <a:tc>
                  <a:txBody>
                    <a:bodyPr/>
                    <a:lstStyle/>
                    <a:p>
                      <a:pPr marL="0" marR="0">
                        <a:spcBef>
                          <a:spcPts val="0"/>
                        </a:spcBef>
                        <a:spcAft>
                          <a:spcPts val="1000"/>
                        </a:spcAft>
                      </a:pPr>
                      <a:r>
                        <a:rPr lang="en-US" sz="1100" dirty="0">
                          <a:solidFill>
                            <a:srgbClr val="000000"/>
                          </a:solidFill>
                          <a:latin typeface="Calibri" pitchFamily="34" charset="0"/>
                          <a:ea typeface="Calibri"/>
                          <a:cs typeface="Calibri" pitchFamily="34" charset="0"/>
                        </a:rPr>
                        <a:t>Move funds on overdraft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205099">
                <a:tc>
                  <a:txBody>
                    <a:bodyPr/>
                    <a:lstStyle/>
                    <a:p>
                      <a:pPr marL="0" marR="0">
                        <a:spcBef>
                          <a:spcPts val="0"/>
                        </a:spcBef>
                        <a:spcAft>
                          <a:spcPts val="1000"/>
                        </a:spcAft>
                      </a:pPr>
                      <a:r>
                        <a:rPr lang="en-US" sz="1100" dirty="0">
                          <a:solidFill>
                            <a:srgbClr val="000000"/>
                          </a:solidFill>
                          <a:latin typeface="Calibri" pitchFamily="34" charset="0"/>
                          <a:ea typeface="Calibri"/>
                          <a:cs typeface="Calibri" pitchFamily="34" charset="0"/>
                        </a:rPr>
                        <a:t>Minimum Schedule days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10</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79462">
                <a:tc>
                  <a:txBody>
                    <a:bodyPr/>
                    <a:lstStyle/>
                    <a:p>
                      <a:pPr marL="0" marR="0">
                        <a:spcBef>
                          <a:spcPts val="0"/>
                        </a:spcBef>
                        <a:spcAft>
                          <a:spcPts val="1000"/>
                        </a:spcAft>
                      </a:pPr>
                      <a:r>
                        <a:rPr lang="en-US" sz="1100" dirty="0">
                          <a:solidFill>
                            <a:srgbClr val="000000"/>
                          </a:solidFill>
                          <a:latin typeface="Calibri" pitchFamily="34" charset="0"/>
                          <a:ea typeface="Calibri"/>
                          <a:cs typeface="Calibri" pitchFamily="34" charset="0"/>
                        </a:rPr>
                        <a:t>Maximum Schedule days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100</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222191">
                <a:tc>
                  <a:txBody>
                    <a:bodyPr/>
                    <a:lstStyle/>
                    <a:p>
                      <a:pPr marL="0" marR="0">
                        <a:spcBef>
                          <a:spcPts val="0"/>
                        </a:spcBef>
                        <a:spcAft>
                          <a:spcPts val="1000"/>
                        </a:spcAft>
                      </a:pPr>
                      <a:r>
                        <a:rPr lang="en-US" sz="1100">
                          <a:latin typeface="Calibri" pitchFamily="34" charset="0"/>
                          <a:ea typeface="Calibri"/>
                          <a:cs typeface="Calibri" pitchFamily="34" charset="0"/>
                        </a:rPr>
                        <a:t>Minimum installment amount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500</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79461">
                <a:tc>
                  <a:txBody>
                    <a:bodyPr/>
                    <a:lstStyle/>
                    <a:p>
                      <a:pPr marL="0" marR="0">
                        <a:spcBef>
                          <a:spcPts val="0"/>
                        </a:spcBef>
                        <a:spcAft>
                          <a:spcPts val="1000"/>
                        </a:spcAft>
                      </a:pPr>
                      <a:r>
                        <a:rPr lang="en-US" sz="1100" dirty="0">
                          <a:latin typeface="Calibri" pitchFamily="34" charset="0"/>
                          <a:ea typeface="Calibri"/>
                          <a:cs typeface="Calibri" pitchFamily="34" charset="0"/>
                        </a:rPr>
                        <a:t>Installment frequency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 month</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4 – Recurring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2"/>
            <a:ext cx="8229600" cy="3142793"/>
          </a:xfrm>
        </p:spPr>
        <p:txBody>
          <a:bodyPr/>
          <a:lstStyle/>
          <a:p>
            <a:pPr lvl="1" algn="just">
              <a:spcBef>
                <a:spcPct val="50000"/>
              </a:spcBef>
              <a:buClr>
                <a:srgbClr val="FF0000"/>
              </a:buClr>
              <a:buFont typeface="Wingdings" pitchFamily="2" charset="2"/>
              <a:buChar char="§"/>
            </a:pPr>
            <a:r>
              <a:rPr lang="en-US" sz="1600" dirty="0" smtClean="0"/>
              <a:t>Features of Rule – RDAC</a:t>
            </a:r>
          </a:p>
          <a:p>
            <a:pPr lvl="3"/>
            <a:r>
              <a:rPr lang="en-US" sz="1400" dirty="0" smtClean="0"/>
              <a:t>Fixed interest rate of 10%</a:t>
            </a:r>
          </a:p>
          <a:p>
            <a:pPr lvl="3"/>
            <a:r>
              <a:rPr lang="en-US" sz="1400" dirty="0" smtClean="0"/>
              <a:t>Overdue penalty of 2%</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RDAC</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4 – Recurring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92630"/>
          </a:xfrm>
        </p:spPr>
        <p:txBody>
          <a:bodyPr/>
          <a:lstStyle/>
          <a:p>
            <a:pPr lvl="1" algn="just">
              <a:spcBef>
                <a:spcPct val="50000"/>
              </a:spcBef>
              <a:buClr>
                <a:srgbClr val="FF0000"/>
              </a:buClr>
              <a:buFont typeface="Wingdings" pitchFamily="2" charset="2"/>
              <a:buChar char="§"/>
              <a:defRPr/>
            </a:pPr>
            <a:r>
              <a:rPr lang="en-US" sz="1600" dirty="0" smtClean="0"/>
              <a:t>The Auto deposit facilitates customers to book and break deposits in case the savings account balance exceeds / falls below the minimum amount specified. If the savings account has more balance than the expected minimum balance defined, then the same would be swept out to book a deposit account for a fixed period of time based on the deposit instructions / tenor at account class. .</a:t>
            </a:r>
          </a:p>
          <a:p>
            <a:pPr lvl="1" algn="just">
              <a:spcBef>
                <a:spcPct val="50000"/>
              </a:spcBef>
              <a:buClr>
                <a:srgbClr val="FF0000"/>
              </a:buClr>
              <a:buFont typeface="Wingdings" pitchFamily="2" charset="2"/>
              <a:buChar char="§"/>
              <a:defRPr/>
            </a:pPr>
            <a:r>
              <a:rPr lang="en-US" sz="1600" dirty="0" smtClean="0"/>
              <a:t>Features of Account class – TDAUTO</a:t>
            </a:r>
          </a:p>
          <a:p>
            <a:pPr lvl="3" algn="just">
              <a:lnSpc>
                <a:spcPts val="1680"/>
              </a:lnSpc>
              <a:spcBef>
                <a:spcPct val="50000"/>
              </a:spcBef>
              <a:defRPr/>
            </a:pPr>
            <a:r>
              <a:rPr lang="en-US" sz="1400" dirty="0" smtClean="0"/>
              <a:t>Auto deposit instructions have to be maintained</a:t>
            </a:r>
          </a:p>
          <a:p>
            <a:pPr lvl="3" algn="just">
              <a:lnSpc>
                <a:spcPts val="1680"/>
              </a:lnSpc>
              <a:spcBef>
                <a:spcPct val="50000"/>
              </a:spcBef>
              <a:defRPr/>
            </a:pPr>
            <a:r>
              <a:rPr lang="en-US" sz="1400" dirty="0" smtClean="0"/>
              <a:t>Sweep parameters sweep-in and reverse sweep-in are enabled </a:t>
            </a:r>
          </a:p>
          <a:p>
            <a:pPr lvl="3" algn="just">
              <a:lnSpc>
                <a:spcPts val="1680"/>
              </a:lnSpc>
              <a:spcBef>
                <a:spcPct val="50000"/>
              </a:spcBef>
              <a:defRPr/>
            </a:pPr>
            <a:r>
              <a:rPr lang="en-US" sz="1400" kern="100" dirty="0" smtClean="0"/>
              <a:t>Linked to SAVCA &amp; SAVCAR saving account classes</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5 – Auto deposit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41350" y="1179513"/>
          <a:ext cx="8075614" cy="2401175"/>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284934">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184891">
                <a:tc>
                  <a:txBody>
                    <a:bodyPr/>
                    <a:lstStyle/>
                    <a:p>
                      <a:pPr marL="0" marR="0">
                        <a:spcBef>
                          <a:spcPts val="0"/>
                        </a:spcBef>
                        <a:spcAft>
                          <a:spcPts val="1000"/>
                        </a:spcAft>
                      </a:pPr>
                      <a:r>
                        <a:rPr lang="en-US" sz="1100" dirty="0">
                          <a:latin typeface="Calibri"/>
                          <a:ea typeface="Calibri"/>
                          <a:cs typeface="Arial"/>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cs typeface="Arial"/>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30737">
                <a:tc>
                  <a:txBody>
                    <a:bodyPr/>
                    <a:lstStyle/>
                    <a:p>
                      <a:pPr marL="0" marR="0">
                        <a:spcBef>
                          <a:spcPts val="0"/>
                        </a:spcBef>
                        <a:spcAft>
                          <a:spcPts val="1000"/>
                        </a:spcAft>
                      </a:pPr>
                      <a:r>
                        <a:rPr lang="en-US" sz="1100" dirty="0">
                          <a:latin typeface="Calibri"/>
                          <a:ea typeface="Calibri"/>
                          <a:cs typeface="Arial"/>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dirty="0">
                          <a:latin typeface="Calibri"/>
                          <a:ea typeface="Calibri"/>
                          <a:cs typeface="Arial"/>
                        </a:rPr>
                        <a:t>Allow Partial Liquidation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64919">
                <a:tc>
                  <a:txBody>
                    <a:bodyPr/>
                    <a:lstStyle/>
                    <a:p>
                      <a:pPr marL="0" marR="0">
                        <a:spcBef>
                          <a:spcPts val="0"/>
                        </a:spcBef>
                        <a:spcAft>
                          <a:spcPts val="1000"/>
                        </a:spcAft>
                      </a:pPr>
                      <a:r>
                        <a:rPr lang="en-US" sz="1100" dirty="0">
                          <a:latin typeface="Calibri"/>
                          <a:ea typeface="Calibri"/>
                          <a:cs typeface="Arial"/>
                        </a:rPr>
                        <a:t>Allow Partial Liquidation with Amount Block</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188008">
                <a:tc>
                  <a:txBody>
                    <a:bodyPr/>
                    <a:lstStyle/>
                    <a:p>
                      <a:pPr marL="0" marR="0">
                        <a:spcBef>
                          <a:spcPts val="0"/>
                        </a:spcBef>
                        <a:spcAft>
                          <a:spcPts val="1000"/>
                        </a:spcAft>
                      </a:pPr>
                      <a:r>
                        <a:rPr lang="en-US" sz="1100" dirty="0">
                          <a:latin typeface="Calibri"/>
                          <a:ea typeface="Calibri"/>
                          <a:cs typeface="Arial"/>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Branch</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13645">
                <a:tc>
                  <a:txBody>
                    <a:bodyPr/>
                    <a:lstStyle/>
                    <a:p>
                      <a:pPr marL="0" marR="0">
                        <a:spcBef>
                          <a:spcPts val="0"/>
                        </a:spcBef>
                        <a:spcAft>
                          <a:spcPts val="1000"/>
                        </a:spcAft>
                      </a:pPr>
                      <a:r>
                        <a:rPr lang="en-US" sz="1100" dirty="0">
                          <a:latin typeface="Calibri"/>
                          <a:ea typeface="Calibri"/>
                          <a:cs typeface="Arial"/>
                        </a:rPr>
                        <a:t>Holiday movement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Next working 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099">
                <a:tc>
                  <a:txBody>
                    <a:bodyPr/>
                    <a:lstStyle/>
                    <a:p>
                      <a:pPr marL="0" marR="0">
                        <a:spcBef>
                          <a:spcPts val="0"/>
                        </a:spcBef>
                        <a:spcAft>
                          <a:spcPts val="1000"/>
                        </a:spcAft>
                      </a:pPr>
                      <a:r>
                        <a:rPr lang="en-US" sz="1100" dirty="0">
                          <a:latin typeface="Calibri"/>
                          <a:ea typeface="Calibri"/>
                          <a:cs typeface="Arial"/>
                        </a:rPr>
                        <a:t>Movement across months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 change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39282">
                <a:tc>
                  <a:txBody>
                    <a:bodyPr/>
                    <a:lstStyle/>
                    <a:p>
                      <a:pPr marL="0" marR="0">
                        <a:spcBef>
                          <a:spcPts val="0"/>
                        </a:spcBef>
                        <a:spcAft>
                          <a:spcPts val="1000"/>
                        </a:spcAft>
                      </a:pPr>
                      <a:r>
                        <a:rPr lang="en-US" sz="1100">
                          <a:latin typeface="Calibri"/>
                          <a:ea typeface="Calibri"/>
                          <a:cs typeface="Arial"/>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 action</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188008">
                <a:tc>
                  <a:txBody>
                    <a:bodyPr/>
                    <a:lstStyle/>
                    <a:p>
                      <a:pPr marL="0" marR="0">
                        <a:spcBef>
                          <a:spcPts val="0"/>
                        </a:spcBef>
                        <a:spcAft>
                          <a:spcPts val="1000"/>
                        </a:spcAft>
                      </a:pPr>
                      <a:r>
                        <a:rPr lang="en-US" sz="1100">
                          <a:latin typeface="Calibri"/>
                          <a:ea typeface="Calibri"/>
                          <a:cs typeface="Arial"/>
                        </a:rPr>
                        <a:t>Rate Chart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196553">
                <a:tc>
                  <a:txBody>
                    <a:bodyPr/>
                    <a:lstStyle/>
                    <a:p>
                      <a:pPr marL="0" marR="0">
                        <a:spcBef>
                          <a:spcPts val="0"/>
                        </a:spcBef>
                        <a:spcAft>
                          <a:spcPts val="1000"/>
                        </a:spcAft>
                      </a:pPr>
                      <a:r>
                        <a:rPr lang="en-US" sz="1100" dirty="0">
                          <a:latin typeface="Calibri"/>
                          <a:ea typeface="Calibri"/>
                          <a:cs typeface="Arial"/>
                        </a:rPr>
                        <a:t>Allow top up of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5 – Auto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14.3.0.0.0</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Term Deposits</a:t>
            </a:r>
          </a:p>
          <a:p>
            <a:endParaRPr lang="en-US" dirty="0"/>
          </a:p>
        </p:txBody>
      </p:sp>
      <p:sp>
        <p:nvSpPr>
          <p:cNvPr id="10" name="Picture Placeholder 9"/>
          <p:cNvSpPr>
            <a:spLocks noGrp="1"/>
          </p:cNvSpPr>
          <p:nvPr>
            <p:ph type="pic" sz="quarter" idx="14"/>
          </p:nvPr>
        </p:nvSpPr>
        <p:spPr/>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1" name="Picture Placeholder 11" descr="ph-ind-buslife-017-cropped.bmp"/>
          <p:cNvPicPr>
            <a:picLocks noChangeAspect="1"/>
          </p:cNvPicPr>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prstGeom prst="rect">
            <a:avLst/>
          </a:prstGeom>
          <a:blipFill>
            <a:blip r:embed="rId4" cstate="print"/>
            <a:tile tx="0" ty="0" sx="100000" sy="100000" flip="none" algn="tl"/>
          </a:blipFill>
          <a:effectLst>
            <a:innerShdw blurRad="63500" dist="50800" dir="10800000">
              <a:prstClr val="black">
                <a:alpha val="50000"/>
              </a:prstClr>
            </a:innerShdw>
          </a:effectLst>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2"/>
            <a:ext cx="8229600" cy="3407713"/>
          </a:xfrm>
        </p:spPr>
        <p:txBody>
          <a:bodyPr/>
          <a:lstStyle/>
          <a:p>
            <a:pPr lvl="1" algn="just">
              <a:spcBef>
                <a:spcPct val="50000"/>
              </a:spcBef>
              <a:buClr>
                <a:srgbClr val="FF0000"/>
              </a:buClr>
              <a:buFont typeface="Wingdings" pitchFamily="2" charset="2"/>
              <a:buChar char="§"/>
            </a:pPr>
            <a:r>
              <a:rPr lang="en-US" sz="1600" dirty="0" smtClean="0"/>
              <a:t>Features of Rule – TDFX</a:t>
            </a:r>
          </a:p>
          <a:p>
            <a:pPr lvl="3"/>
            <a:r>
              <a:rPr lang="en-US" sz="1400" dirty="0" smtClean="0"/>
              <a:t>Fixed interest rate of 10%</a:t>
            </a:r>
          </a:p>
          <a:p>
            <a:pPr lvl="3"/>
            <a:r>
              <a:rPr lang="en-US" sz="1400" dirty="0" smtClean="0"/>
              <a:t>Penalty of 2%</a:t>
            </a:r>
          </a:p>
          <a:p>
            <a:pPr lvl="3"/>
            <a:r>
              <a:rPr lang="en-US" sz="1400" dirty="0" smtClean="0"/>
              <a:t>Tax rate of 5%</a:t>
            </a:r>
          </a:p>
          <a:p>
            <a:pPr lvl="3"/>
            <a:r>
              <a:rPr lang="en-US" sz="1400" dirty="0" smtClean="0"/>
              <a:t>FATCA rate of 30%</a:t>
            </a:r>
          </a:p>
          <a:p>
            <a:pPr lvl="3"/>
            <a:r>
              <a:rPr lang="en-US" sz="1400" dirty="0" smtClean="0"/>
              <a:t>Option available to waive current accrued interest, during pre-closure</a:t>
            </a:r>
          </a:p>
          <a:p>
            <a:pPr lvl="1" algn="just">
              <a:spcBef>
                <a:spcPct val="50000"/>
              </a:spcBef>
              <a:buClr>
                <a:srgbClr val="FF0000"/>
              </a:buClr>
              <a:buFont typeface="Wingdings" pitchFamily="2" charset="2"/>
              <a:buChar char="§"/>
            </a:pPr>
            <a:r>
              <a:rPr lang="en-US" sz="1600" dirty="0" smtClean="0"/>
              <a:t>Features of Product – TDFX</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5 – Auto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66992"/>
          </a:xfrm>
        </p:spPr>
        <p:txBody>
          <a:bodyPr/>
          <a:lstStyle/>
          <a:p>
            <a:pPr lvl="1" algn="just">
              <a:spcBef>
                <a:spcPct val="50000"/>
              </a:spcBef>
              <a:buClr>
                <a:srgbClr val="FF0000"/>
              </a:buClr>
              <a:buFont typeface="Wingdings" pitchFamily="2" charset="2"/>
              <a:buChar char="§"/>
              <a:defRPr/>
            </a:pPr>
            <a:r>
              <a:rPr lang="en-US" sz="1600" dirty="0" smtClean="0"/>
              <a:t>The Discounted deposits pay interest to the customers upfront for the defined tenor. Amount block placed on the advance interest paid, to avoid withdrawal. In case of premature redemption (full / partial), the excess interest paid is recovered from the customer. Penalty is charged on premature withdrawal. Tax is collected upfront on the interest paid.</a:t>
            </a:r>
          </a:p>
          <a:p>
            <a:pPr lvl="1" algn="just">
              <a:spcBef>
                <a:spcPct val="50000"/>
              </a:spcBef>
              <a:buClr>
                <a:srgbClr val="FF0000"/>
              </a:buClr>
              <a:buFont typeface="Wingdings" pitchFamily="2" charset="2"/>
              <a:buChar char="§"/>
              <a:defRPr/>
            </a:pPr>
            <a:r>
              <a:rPr lang="en-US" sz="1600" dirty="0" smtClean="0"/>
              <a:t>Features of Account class – TDDISC</a:t>
            </a:r>
          </a:p>
          <a:p>
            <a:pPr lvl="3" algn="just">
              <a:lnSpc>
                <a:spcPts val="1680"/>
              </a:lnSpc>
              <a:spcBef>
                <a:spcPct val="50000"/>
              </a:spcBef>
              <a:defRPr/>
            </a:pPr>
            <a:r>
              <a:rPr lang="en-US" sz="1400" dirty="0" smtClean="0"/>
              <a:t>Depositors get interest at the time of booking</a:t>
            </a:r>
          </a:p>
          <a:p>
            <a:pPr lvl="3" algn="just">
              <a:lnSpc>
                <a:spcPts val="1680"/>
              </a:lnSpc>
              <a:spcBef>
                <a:spcPct val="50000"/>
              </a:spcBef>
              <a:defRPr/>
            </a:pPr>
            <a:r>
              <a:rPr lang="en-US" sz="1400" dirty="0" smtClean="0"/>
              <a:t>Rollover with different tenor is supported</a:t>
            </a:r>
          </a:p>
          <a:p>
            <a:pPr lvl="3" algn="just">
              <a:lnSpc>
                <a:spcPts val="1680"/>
              </a:lnSpc>
              <a:spcBef>
                <a:spcPct val="50000"/>
              </a:spcBef>
              <a:defRPr/>
            </a:pPr>
            <a:r>
              <a:rPr lang="en-US" sz="1400" dirty="0" smtClean="0"/>
              <a:t>Maturity date will be adjusted to next working day based on the holiday treatment defined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6 – Discounted deposit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41350" y="1179513"/>
          <a:ext cx="8075614" cy="2495179"/>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0">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202200">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05099">
                <a:tc>
                  <a:txBody>
                    <a:bodyPr/>
                    <a:lstStyle/>
                    <a:p>
                      <a:pPr marL="0" marR="0">
                        <a:spcBef>
                          <a:spcPts val="0"/>
                        </a:spcBef>
                        <a:spcAft>
                          <a:spcPts val="1000"/>
                        </a:spcAft>
                      </a:pPr>
                      <a:r>
                        <a:rPr lang="en-US" sz="1100" dirty="0">
                          <a:latin typeface="Calibri"/>
                          <a:ea typeface="Calibri"/>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dirty="0">
                          <a:latin typeface="Calibri"/>
                          <a:ea typeface="Calibri"/>
                        </a:rPr>
                        <a:t>Allow Partial Liquidation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13645">
                <a:tc>
                  <a:txBody>
                    <a:bodyPr/>
                    <a:lstStyle/>
                    <a:p>
                      <a:pPr marL="0" marR="0">
                        <a:spcBef>
                          <a:spcPts val="0"/>
                        </a:spcBef>
                        <a:spcAft>
                          <a:spcPts val="1000"/>
                        </a:spcAft>
                      </a:pPr>
                      <a:r>
                        <a:rPr lang="en-US" sz="1100" dirty="0">
                          <a:latin typeface="Calibri"/>
                          <a:ea typeface="Calibri"/>
                        </a:rPr>
                        <a:t>Allow Partial Liquidation with Amount Block</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188007">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5"/>
                  </a:ext>
                </a:extLst>
              </a:tr>
              <a:tr h="205099">
                <a:tc>
                  <a:txBody>
                    <a:bodyPr/>
                    <a:lstStyle/>
                    <a:p>
                      <a:pPr marL="0" marR="0">
                        <a:spcBef>
                          <a:spcPts val="0"/>
                        </a:spcBef>
                        <a:spcAft>
                          <a:spcPts val="1000"/>
                        </a:spcAft>
                      </a:pPr>
                      <a:r>
                        <a:rPr lang="en-US" sz="1100" dirty="0">
                          <a:latin typeface="Calibri"/>
                          <a:ea typeface="Calibri"/>
                        </a:rPr>
                        <a:t>Month end maturing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dirty="0">
                          <a:latin typeface="Calibri"/>
                          <a:ea typeface="Calibri"/>
                        </a:rPr>
                        <a:t>Denominated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05099">
                <a:tc>
                  <a:txBody>
                    <a:bodyPr/>
                    <a:lstStyle/>
                    <a:p>
                      <a:pPr marL="0" marR="0">
                        <a:spcBef>
                          <a:spcPts val="0"/>
                        </a:spcBef>
                        <a:spcAft>
                          <a:spcPts val="1000"/>
                        </a:spcAft>
                      </a:pPr>
                      <a:r>
                        <a:rPr lang="en-US" sz="1100" dirty="0">
                          <a:latin typeface="Calibri"/>
                          <a:ea typeface="Calibri"/>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Branch holiday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205099">
                <a:tc>
                  <a:txBody>
                    <a:bodyPr/>
                    <a:lstStyle/>
                    <a:p>
                      <a:pPr marL="0" marR="0">
                        <a:spcBef>
                          <a:spcPts val="0"/>
                        </a:spcBef>
                        <a:spcAft>
                          <a:spcPts val="1000"/>
                        </a:spcAft>
                      </a:pPr>
                      <a:r>
                        <a:rPr lang="en-US" sz="1100" dirty="0">
                          <a:latin typeface="Calibri"/>
                          <a:ea typeface="Calibri"/>
                        </a:rPr>
                        <a:t>Holiday movement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Next working 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188007">
                <a:tc>
                  <a:txBody>
                    <a:bodyPr/>
                    <a:lstStyle/>
                    <a:p>
                      <a:pPr marL="0" marR="0">
                        <a:spcBef>
                          <a:spcPts val="0"/>
                        </a:spcBef>
                        <a:spcAft>
                          <a:spcPts val="1000"/>
                        </a:spcAft>
                      </a:pPr>
                      <a:r>
                        <a:rPr lang="en-US" sz="1100" dirty="0">
                          <a:latin typeface="Calibri"/>
                          <a:ea typeface="Calibri"/>
                        </a:rPr>
                        <a:t>Movement across months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Allowed</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230737">
                <a:tc>
                  <a:txBody>
                    <a:bodyPr/>
                    <a:lstStyle/>
                    <a:p>
                      <a:pPr marL="0" marR="0">
                        <a:spcBef>
                          <a:spcPts val="0"/>
                        </a:spcBef>
                        <a:spcAft>
                          <a:spcPts val="1000"/>
                        </a:spcAft>
                      </a:pPr>
                      <a:r>
                        <a:rPr lang="en-US" sz="1100" dirty="0">
                          <a:latin typeface="Calibri"/>
                          <a:ea typeface="Calibri"/>
                        </a:rPr>
                        <a:t>Adhoc holiday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Generate advice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6 – Discounted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3"/>
            <a:ext cx="8229600" cy="3108610"/>
          </a:xfrm>
        </p:spPr>
        <p:txBody>
          <a:bodyPr/>
          <a:lstStyle/>
          <a:p>
            <a:pPr lvl="1" algn="just">
              <a:spcBef>
                <a:spcPct val="50000"/>
              </a:spcBef>
              <a:buClr>
                <a:srgbClr val="FF0000"/>
              </a:buClr>
              <a:buFont typeface="Wingdings" pitchFamily="2" charset="2"/>
              <a:buChar char="§"/>
            </a:pPr>
            <a:r>
              <a:rPr lang="en-US" sz="1600" dirty="0" smtClean="0"/>
              <a:t>Features of Rule – TDDC</a:t>
            </a:r>
          </a:p>
          <a:p>
            <a:pPr lvl="3"/>
            <a:r>
              <a:rPr lang="en-US" sz="1400" dirty="0" smtClean="0"/>
              <a:t>Fixed interest rate of 10%</a:t>
            </a:r>
          </a:p>
          <a:p>
            <a:pPr lvl="3"/>
            <a:r>
              <a:rPr lang="en-US" sz="1400" dirty="0" smtClean="0"/>
              <a:t>Penalty of 2%</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TDDC</a:t>
            </a:r>
          </a:p>
          <a:p>
            <a:pPr lvl="3"/>
            <a:r>
              <a:rPr lang="en-US" sz="1400" dirty="0" smtClean="0"/>
              <a:t>Accrual frequency as daily</a:t>
            </a:r>
          </a:p>
          <a:p>
            <a:pPr lvl="3"/>
            <a:r>
              <a:rPr lang="en-US" sz="1400" dirty="0" smtClean="0"/>
              <a:t>Product level accrual</a:t>
            </a:r>
          </a:p>
          <a:p>
            <a:pPr lvl="3"/>
            <a:r>
              <a:rPr lang="en-US" sz="1400" dirty="0" smtClean="0"/>
              <a:t>Payment method as discounted</a:t>
            </a:r>
          </a:p>
          <a:p>
            <a:pPr lvl="3"/>
            <a:r>
              <a:rPr lang="en-US" sz="1400" dirty="0" smtClean="0"/>
              <a:t>Amount block placed on interest paid upfront</a:t>
            </a:r>
          </a:p>
          <a:p>
            <a:pPr lvl="3"/>
            <a:r>
              <a:rPr lang="en-US" sz="1400" dirty="0" smtClean="0"/>
              <a:t>Option available to continue variance on rollover</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6 – Discounted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38"/>
            <a:ext cx="7771752" cy="378305"/>
          </a:xfrm>
        </p:spPr>
        <p:txBody>
          <a:bodyPr/>
          <a:lstStyle/>
          <a:p>
            <a:r>
              <a:rPr lang="en-US" sz="2400" dirty="0" smtClean="0"/>
              <a:t>Accelerator Pack – Term Deposits</a:t>
            </a:r>
            <a:endParaRPr lang="en-US" sz="2400" dirty="0"/>
          </a:p>
        </p:txBody>
      </p:sp>
      <p:sp>
        <p:nvSpPr>
          <p:cNvPr id="3" name="Text Placeholder 2"/>
          <p:cNvSpPr>
            <a:spLocks noGrp="1"/>
          </p:cNvSpPr>
          <p:nvPr>
            <p:ph type="body" sz="quarter" idx="13"/>
          </p:nvPr>
        </p:nvSpPr>
        <p:spPr>
          <a:xfrm>
            <a:off x="830618" y="1380224"/>
            <a:ext cx="7771752" cy="2798669"/>
          </a:xfrm>
        </p:spPr>
        <p:txBody>
          <a:bodyPr/>
          <a:lstStyle/>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Products</a:t>
            </a: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3" action="ppaction://hlinksldjump" tooltip="ctrl+Click"/>
              </a:rPr>
              <a:t>Term deposit with fixed rate</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4" action="ppaction://hlinksldjump"/>
              </a:rPr>
              <a:t>Term deposit with float rate</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5" action="ppaction://hlinksldjump"/>
              </a:rPr>
              <a:t>Term deposit with compounding rate</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6" action="ppaction://hlinksldjump"/>
              </a:rPr>
              <a:t>Recurring deposit</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7" action="ppaction://hlinksldjump"/>
              </a:rPr>
              <a:t>Auto deposit</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8" action="ppaction://hlinksldjump"/>
              </a:rPr>
              <a:t>Discounted deposit</a:t>
            </a:r>
            <a:endParaRPr lang="en-US" sz="1400" dirty="0" smtClean="0">
              <a:ea typeface="ＭＳ Ｐゴシック" pitchFamily="127" charset="-128"/>
              <a:cs typeface="ＭＳ Ｐゴシック" pitchFamily="127" charset="-128"/>
            </a:endParaRPr>
          </a:p>
        </p:txBody>
      </p:sp>
      <p:sp>
        <p:nvSpPr>
          <p:cNvPr id="4" name="Rectangle 3"/>
          <p:cNvSpPr/>
          <p:nvPr/>
        </p:nvSpPr>
        <p:spPr>
          <a:xfrm>
            <a:off x="731648" y="700755"/>
            <a:ext cx="3493264" cy="341632"/>
          </a:xfrm>
          <a:prstGeom prst="rect">
            <a:avLst/>
          </a:prstGeom>
        </p:spPr>
        <p:txBody>
          <a:bodyPr wrap="squar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5767903" cy="350454"/>
          </a:xfrm>
        </p:spPr>
        <p:txBody>
          <a:bodyPr/>
          <a:lstStyle/>
          <a:p>
            <a:r>
              <a:rPr lang="en-US" sz="2400" dirty="0" smtClean="0"/>
              <a:t>Accelerator Pack – Term Deposits</a:t>
            </a:r>
            <a:endParaRPr lang="en-US" sz="2400" dirty="0"/>
          </a:p>
        </p:txBody>
      </p:sp>
      <p:sp>
        <p:nvSpPr>
          <p:cNvPr id="3" name="Content Placeholder 2"/>
          <p:cNvSpPr>
            <a:spLocks noGrp="1"/>
          </p:cNvSpPr>
          <p:nvPr>
            <p:ph sz="quarter" idx="12"/>
          </p:nvPr>
        </p:nvSpPr>
        <p:spPr>
          <a:xfrm>
            <a:off x="615576" y="1352864"/>
            <a:ext cx="8229600" cy="2468021"/>
          </a:xfrm>
        </p:spPr>
        <p:txBody>
          <a:bodyPr/>
          <a:lstStyle/>
          <a:p>
            <a:pPr lvl="0">
              <a:buNone/>
            </a:pPr>
            <a:r>
              <a:rPr lang="en-US" sz="1600" dirty="0" smtClean="0"/>
              <a:t>This document describes the sample TD products that are offered off-the-shelf</a:t>
            </a:r>
          </a:p>
          <a:p>
            <a:pPr lvl="0">
              <a:buNone/>
            </a:pPr>
            <a:endParaRPr lang="en-US" sz="1600" dirty="0" smtClean="0"/>
          </a:p>
          <a:p>
            <a:pPr lvl="0"/>
            <a:r>
              <a:rPr lang="en-US" sz="1600" dirty="0" smtClean="0"/>
              <a:t>Term Deposit module of FLEXCUBE supports processing of products like,</a:t>
            </a:r>
          </a:p>
          <a:p>
            <a:pPr lvl="1"/>
            <a:r>
              <a:rPr lang="en-US" sz="1400" dirty="0" smtClean="0"/>
              <a:t>Normal term Deposits</a:t>
            </a:r>
          </a:p>
          <a:p>
            <a:pPr lvl="1"/>
            <a:r>
              <a:rPr lang="en-US" sz="1400" dirty="0" smtClean="0"/>
              <a:t>Recurring Deposits</a:t>
            </a:r>
          </a:p>
          <a:p>
            <a:pPr lvl="1"/>
            <a:r>
              <a:rPr lang="en-US" sz="1400" dirty="0" smtClean="0"/>
              <a:t>Discounted Deposits</a:t>
            </a:r>
          </a:p>
          <a:p>
            <a:pPr lvl="1"/>
            <a:r>
              <a:rPr lang="en-US" sz="1400" dirty="0" smtClean="0"/>
              <a:t>Denominated Deposits </a:t>
            </a:r>
          </a:p>
          <a:p>
            <a:pPr lvl="1"/>
            <a:r>
              <a:rPr lang="en-US" sz="1400" dirty="0" smtClean="0"/>
              <a:t>Auto Deposits</a:t>
            </a:r>
          </a:p>
        </p:txBody>
      </p:sp>
      <p:sp>
        <p:nvSpPr>
          <p:cNvPr id="4" name="Text Placeholder 3"/>
          <p:cNvSpPr>
            <a:spLocks noGrp="1"/>
          </p:cNvSpPr>
          <p:nvPr>
            <p:ph type="body" sz="quarter" idx="13"/>
          </p:nvPr>
        </p:nvSpPr>
        <p:spPr>
          <a:xfrm>
            <a:off x="693251" y="781403"/>
            <a:ext cx="2058113" cy="304800"/>
          </a:xfrm>
        </p:spPr>
        <p:txBody>
          <a:bodyPr/>
          <a:lstStyle/>
          <a:p>
            <a:r>
              <a:rPr lang="en-US" b="1" dirty="0" smtClean="0"/>
              <a:t>Introduction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Accelerator Pack – Term Deposits</a:t>
            </a:r>
            <a:endParaRPr lang="en-US" sz="2400" dirty="0"/>
          </a:p>
        </p:txBody>
      </p:sp>
      <p:sp>
        <p:nvSpPr>
          <p:cNvPr id="3" name="Content Placeholder 2"/>
          <p:cNvSpPr>
            <a:spLocks noGrp="1"/>
          </p:cNvSpPr>
          <p:nvPr>
            <p:ph sz="quarter" idx="12"/>
          </p:nvPr>
        </p:nvSpPr>
        <p:spPr>
          <a:xfrm>
            <a:off x="804347" y="1522101"/>
            <a:ext cx="8229600" cy="2853346"/>
          </a:xfrm>
        </p:spPr>
        <p:txBody>
          <a:bodyPr/>
          <a:lstStyle/>
          <a:p>
            <a:pPr lvl="0"/>
            <a:r>
              <a:rPr lang="en-US" sz="1600" dirty="0" smtClean="0"/>
              <a:t>Options available to automate periodic processes such as :</a:t>
            </a:r>
          </a:p>
          <a:p>
            <a:pPr lvl="1"/>
            <a:r>
              <a:rPr lang="en-US" sz="1400" dirty="0" smtClean="0"/>
              <a:t>Accrual on term deposits</a:t>
            </a:r>
          </a:p>
          <a:p>
            <a:pPr lvl="1"/>
            <a:r>
              <a:rPr lang="en-US" sz="1400" dirty="0" smtClean="0"/>
              <a:t>Liquidation of interest</a:t>
            </a:r>
          </a:p>
          <a:p>
            <a:pPr lvl="1"/>
            <a:r>
              <a:rPr lang="en-US" sz="1400" dirty="0" smtClean="0"/>
              <a:t>Generation of advices</a:t>
            </a:r>
          </a:p>
          <a:p>
            <a:pPr lvl="1"/>
            <a:r>
              <a:rPr lang="en-US" sz="1400" dirty="0" smtClean="0"/>
              <a:t>Maturity processing and transfer of proceeds</a:t>
            </a:r>
          </a:p>
          <a:p>
            <a:pPr lvl="0"/>
            <a:r>
              <a:rPr lang="en-US" sz="1600" dirty="0" smtClean="0"/>
              <a:t>Different types of interest products are supported like, Fixed, Floating and Cumulative interest rates. Top-up facility on existing deposit is also supported - – during the tenor or during rollover</a:t>
            </a:r>
          </a:p>
          <a:p>
            <a:pPr lvl="0"/>
            <a:r>
              <a:rPr lang="en-US" sz="1600" dirty="0" smtClean="0"/>
              <a:t>When a cross currency TD is booked, exchange rate would be picked up with rate types/codes as Buy/Sell or Mid as per the maintenance in account class</a:t>
            </a:r>
          </a:p>
        </p:txBody>
      </p:sp>
      <p:sp>
        <p:nvSpPr>
          <p:cNvPr id="4" name="Text Placeholder 3"/>
          <p:cNvSpPr>
            <a:spLocks noGrp="1"/>
          </p:cNvSpPr>
          <p:nvPr>
            <p:ph type="body" sz="quarter" idx="13"/>
          </p:nvPr>
        </p:nvSpPr>
        <p:spPr/>
        <p:txBody>
          <a:bodyPr/>
          <a:lstStyle/>
          <a:p>
            <a:r>
              <a:rPr lang="en-US" b="1" dirty="0" smtClean="0"/>
              <a:t>Introduction…. contd</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59069" y="1180268"/>
            <a:ext cx="8229600" cy="3425915"/>
          </a:xfrm>
        </p:spPr>
        <p:txBody>
          <a:bodyPr/>
          <a:lstStyle/>
          <a:p>
            <a:pPr lvl="1" algn="just">
              <a:spcBef>
                <a:spcPct val="50000"/>
              </a:spcBef>
              <a:buClr>
                <a:srgbClr val="FF0000"/>
              </a:buClr>
              <a:buFont typeface="Wingdings" pitchFamily="2" charset="2"/>
              <a:buChar char="§"/>
              <a:defRPr/>
            </a:pPr>
            <a:r>
              <a:rPr lang="en-US" sz="1600" dirty="0" smtClean="0"/>
              <a:t>This Fixed Rate TD supports all basic features that are needed for a retail customer on a term deposit. It provides fixed interest rate, deducts tax on the interest paid and deducts penalty on pre-mature withdrawal</a:t>
            </a:r>
          </a:p>
          <a:p>
            <a:pPr lvl="1" algn="just">
              <a:spcBef>
                <a:spcPct val="50000"/>
              </a:spcBef>
              <a:buClr>
                <a:srgbClr val="FF0000"/>
              </a:buClr>
              <a:buFont typeface="Wingdings" pitchFamily="2" charset="2"/>
              <a:buChar char="§"/>
              <a:defRPr/>
            </a:pPr>
            <a:r>
              <a:rPr lang="en-US" sz="1600" dirty="0" smtClean="0"/>
              <a:t>Features of Account class – TDFIXD </a:t>
            </a:r>
          </a:p>
          <a:p>
            <a:pPr lvl="3">
              <a:lnSpc>
                <a:spcPct val="150000"/>
              </a:lnSpc>
            </a:pPr>
            <a:r>
              <a:rPr lang="en-US" sz="1400" dirty="0" smtClean="0"/>
              <a:t>Booking of term deposit with fixed deposit amount at a fixed rate for a certain tenor</a:t>
            </a:r>
          </a:p>
          <a:p>
            <a:pPr lvl="3">
              <a:lnSpc>
                <a:spcPct val="150000"/>
              </a:lnSpc>
            </a:pPr>
            <a:r>
              <a:rPr lang="en-US" sz="1400" dirty="0" smtClean="0"/>
              <a:t>Term Deposit Certificate generation in denominations is supported</a:t>
            </a:r>
          </a:p>
          <a:p>
            <a:pPr lvl="3">
              <a:lnSpc>
                <a:spcPct val="150000"/>
              </a:lnSpc>
            </a:pPr>
            <a:r>
              <a:rPr lang="en-US" sz="1400" dirty="0" smtClean="0"/>
              <a:t>Booking of deposits in cluster is supported</a:t>
            </a:r>
          </a:p>
          <a:p>
            <a:pPr lvl="3">
              <a:lnSpc>
                <a:spcPct val="150000"/>
              </a:lnSpc>
            </a:pPr>
            <a:r>
              <a:rPr lang="en-US" sz="1400" dirty="0" smtClean="0"/>
              <a:t>Month end maturity date is supported</a:t>
            </a:r>
          </a:p>
          <a:p>
            <a:pPr lvl="3">
              <a:lnSpc>
                <a:spcPct val="150000"/>
              </a:lnSpc>
            </a:pPr>
            <a:r>
              <a:rPr lang="en-US" sz="1400" dirty="0" smtClean="0"/>
              <a:t>Maturity date, if falls on a holiday will be automatically adjusted to previous working day based on the holiday treatment maintained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1 – Term deposit with fixed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Term Deposits</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193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pitchFamily="34" charset="0"/>
                          <a:cs typeface="Calibri" pitchFamily="34" charset="0"/>
                        </a:rPr>
                        <a:t>Rollover</a:t>
                      </a:r>
                      <a:endParaRPr lang="en-US" sz="1200" b="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No</a:t>
                      </a:r>
                      <a:endParaRPr lang="en-US" sz="1200" b="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239282">
                <a:tc>
                  <a:txBody>
                    <a:bodyPr/>
                    <a:lstStyle/>
                    <a:p>
                      <a:pPr marL="0" marR="0">
                        <a:spcBef>
                          <a:spcPts val="0"/>
                        </a:spcBef>
                        <a:spcAft>
                          <a:spcPts val="1000"/>
                        </a:spcAft>
                      </a:pPr>
                      <a:r>
                        <a:rPr lang="en-US" sz="1100" dirty="0">
                          <a:latin typeface="Calibri" pitchFamily="34" charset="0"/>
                          <a:cs typeface="Calibri" pitchFamily="34" charset="0"/>
                        </a:rPr>
                        <a:t>Close On Maturity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dirty="0">
                          <a:latin typeface="Calibri" pitchFamily="34" charset="0"/>
                          <a:cs typeface="Calibri" pitchFamily="34" charset="0"/>
                        </a:rPr>
                        <a:t>Allow Partial Liquidation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282012">
                <a:tc>
                  <a:txBody>
                    <a:bodyPr/>
                    <a:lstStyle/>
                    <a:p>
                      <a:pPr marL="0" marR="0">
                        <a:spcBef>
                          <a:spcPts val="0"/>
                        </a:spcBef>
                        <a:spcAft>
                          <a:spcPts val="1000"/>
                        </a:spcAft>
                      </a:pPr>
                      <a:r>
                        <a:rPr lang="en-US" sz="1100" dirty="0">
                          <a:latin typeface="Calibri" pitchFamily="34" charset="0"/>
                          <a:cs typeface="Calibri" pitchFamily="34" charset="0"/>
                        </a:rPr>
                        <a:t>Allow Partial Liquidation with Amount  Block</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213644">
                <a:tc>
                  <a:txBody>
                    <a:bodyPr/>
                    <a:lstStyle/>
                    <a:p>
                      <a:pPr marL="0" marR="0">
                        <a:spcBef>
                          <a:spcPts val="0"/>
                        </a:spcBef>
                        <a:spcAft>
                          <a:spcPts val="1000"/>
                        </a:spcAft>
                      </a:pPr>
                      <a:r>
                        <a:rPr lang="en-US" sz="1100" dirty="0">
                          <a:latin typeface="Calibri" pitchFamily="34" charset="0"/>
                          <a:cs typeface="Calibri" pitchFamily="34" charset="0"/>
                        </a:rPr>
                        <a:t>Denominated Deposits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88008">
                <a:tc>
                  <a:txBody>
                    <a:bodyPr/>
                    <a:lstStyle/>
                    <a:p>
                      <a:pPr marL="0" marR="0">
                        <a:spcBef>
                          <a:spcPts val="0"/>
                        </a:spcBef>
                        <a:spcAft>
                          <a:spcPts val="1000"/>
                        </a:spcAft>
                      </a:pPr>
                      <a:r>
                        <a:rPr lang="en-US" sz="1100" dirty="0">
                          <a:latin typeface="Calibri" pitchFamily="34" charset="0"/>
                          <a:cs typeface="Calibri" pitchFamily="34" charset="0"/>
                        </a:rPr>
                        <a:t>Holiday Calendar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Branch holiday</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247828">
                <a:tc>
                  <a:txBody>
                    <a:bodyPr/>
                    <a:lstStyle/>
                    <a:p>
                      <a:pPr marL="0" marR="0">
                        <a:spcBef>
                          <a:spcPts val="0"/>
                        </a:spcBef>
                        <a:spcAft>
                          <a:spcPts val="1000"/>
                        </a:spcAft>
                      </a:pPr>
                      <a:r>
                        <a:rPr lang="en-US" sz="1100" dirty="0">
                          <a:latin typeface="Calibri" pitchFamily="34" charset="0"/>
                          <a:cs typeface="Calibri" pitchFamily="34" charset="0"/>
                        </a:rPr>
                        <a:t>Holiday Movement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Previous working day</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222191">
                <a:tc>
                  <a:txBody>
                    <a:bodyPr/>
                    <a:lstStyle/>
                    <a:p>
                      <a:pPr marL="0" marR="0">
                        <a:spcBef>
                          <a:spcPts val="0"/>
                        </a:spcBef>
                        <a:spcAft>
                          <a:spcPts val="1000"/>
                        </a:spcAft>
                      </a:pPr>
                      <a:r>
                        <a:rPr lang="en-US" sz="1100" dirty="0">
                          <a:latin typeface="Calibri" pitchFamily="34" charset="0"/>
                          <a:cs typeface="Calibri" pitchFamily="34" charset="0"/>
                        </a:rPr>
                        <a:t>Movement across months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Previous / next working day of same month</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273465">
                <a:tc>
                  <a:txBody>
                    <a:bodyPr/>
                    <a:lstStyle/>
                    <a:p>
                      <a:pPr marL="0" marR="0">
                        <a:spcBef>
                          <a:spcPts val="0"/>
                        </a:spcBef>
                        <a:spcAft>
                          <a:spcPts val="1000"/>
                        </a:spcAft>
                      </a:pPr>
                      <a:r>
                        <a:rPr lang="en-US" sz="1100" dirty="0">
                          <a:latin typeface="Calibri" pitchFamily="34" charset="0"/>
                          <a:cs typeface="Calibri" pitchFamily="34" charset="0"/>
                        </a:rPr>
                        <a:t>Month end maturity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79462">
                <a:tc>
                  <a:txBody>
                    <a:bodyPr/>
                    <a:lstStyle/>
                    <a:p>
                      <a:pPr marL="0" marR="0">
                        <a:spcBef>
                          <a:spcPts val="0"/>
                        </a:spcBef>
                        <a:spcAft>
                          <a:spcPts val="1000"/>
                        </a:spcAft>
                      </a:pPr>
                      <a:r>
                        <a:rPr lang="en-US" sz="1100" kern="1200" dirty="0" smtClean="0">
                          <a:solidFill>
                            <a:schemeClr val="dk1"/>
                          </a:solidFill>
                          <a:latin typeface="Calibri" pitchFamily="34" charset="0"/>
                          <a:ea typeface="+mn-ea"/>
                          <a:cs typeface="Calibri" pitchFamily="34" charset="0"/>
                        </a:rPr>
                        <a:t>Maturity notice period</a:t>
                      </a:r>
                      <a:endParaRPr lang="en-US" sz="1100" kern="1200" dirty="0">
                        <a:solidFill>
                          <a:schemeClr val="dk1"/>
                        </a:solidFill>
                        <a:latin typeface="Calibri" pitchFamily="34" charset="0"/>
                        <a:ea typeface="+mn-ea"/>
                        <a:cs typeface="Calibri" pitchFamily="34" charset="0"/>
                      </a:endParaRPr>
                    </a:p>
                  </a:txBody>
                  <a:tcPr marL="68580" marR="68580" marT="0" marB="0" anchor="ctr"/>
                </a:tc>
                <a:tc>
                  <a:txBody>
                    <a:bodyPr/>
                    <a:lstStyle/>
                    <a:p>
                      <a:pPr marL="0" marR="0">
                        <a:spcBef>
                          <a:spcPts val="0"/>
                        </a:spcBef>
                        <a:spcAft>
                          <a:spcPts val="1000"/>
                        </a:spcAft>
                      </a:pPr>
                      <a:r>
                        <a:rPr lang="en-US" sz="1100" kern="1200" dirty="0" smtClean="0">
                          <a:solidFill>
                            <a:schemeClr val="dk1"/>
                          </a:solidFill>
                          <a:latin typeface="Calibri" pitchFamily="34" charset="0"/>
                          <a:ea typeface="+mn-ea"/>
                          <a:cs typeface="Calibri" pitchFamily="34" charset="0"/>
                        </a:rPr>
                        <a:t>2</a:t>
                      </a:r>
                      <a:endParaRPr lang="en-US" sz="1100" kern="1200" dirty="0">
                        <a:solidFill>
                          <a:schemeClr val="dk1"/>
                        </a:solidFill>
                        <a:latin typeface="Calibri" pitchFamily="34" charset="0"/>
                        <a:ea typeface="+mn-ea"/>
                        <a:cs typeface="Calibri" pitchFamily="34" charset="0"/>
                      </a:endParaRPr>
                    </a:p>
                  </a:txBody>
                  <a:tcPr marL="68580" marR="68580" marT="0" marB="0" anchor="ctr"/>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dirty="0">
                          <a:latin typeface="Calibri" pitchFamily="34" charset="0"/>
                          <a:cs typeface="Calibri" pitchFamily="34" charset="0"/>
                        </a:rPr>
                        <a:t>Adhoc holiday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No action</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dirty="0">
                          <a:latin typeface="Calibri" pitchFamily="34" charset="0"/>
                          <a:cs typeface="Calibri" pitchFamily="34" charset="0"/>
                        </a:rPr>
                        <a:t>Applicable deposit tenor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Original tenor</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Term deposit with fixed rate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769782" y="1138650"/>
            <a:ext cx="8229600" cy="3341407"/>
          </a:xfrm>
        </p:spPr>
        <p:txBody>
          <a:bodyPr/>
          <a:lstStyle/>
          <a:p>
            <a:pPr lvl="1" algn="just">
              <a:spcBef>
                <a:spcPct val="50000"/>
              </a:spcBef>
              <a:buClr>
                <a:srgbClr val="FF0000"/>
              </a:buClr>
              <a:buFont typeface="Wingdings" pitchFamily="2" charset="2"/>
              <a:buChar char="§"/>
            </a:pPr>
            <a:r>
              <a:rPr lang="en-US" sz="1600" dirty="0" smtClean="0"/>
              <a:t>Features of Rule – TDFX</a:t>
            </a:r>
          </a:p>
          <a:p>
            <a:pPr lvl="3"/>
            <a:r>
              <a:rPr lang="en-US" sz="1400" dirty="0" smtClean="0"/>
              <a:t>Fixed interest rate of 10%</a:t>
            </a:r>
          </a:p>
          <a:p>
            <a:pPr lvl="3"/>
            <a:r>
              <a:rPr lang="en-US" sz="1400" dirty="0" smtClean="0"/>
              <a:t>Penalty of 2%</a:t>
            </a:r>
          </a:p>
          <a:p>
            <a:pPr lvl="3"/>
            <a:r>
              <a:rPr lang="en-US" sz="1400" dirty="0" smtClean="0"/>
              <a:t>Tax rate of 5%</a:t>
            </a:r>
          </a:p>
          <a:p>
            <a:pPr lvl="3"/>
            <a:r>
              <a:rPr lang="en-US" sz="1400" dirty="0" smtClean="0"/>
              <a:t>FATCA rate of 30%</a:t>
            </a:r>
          </a:p>
          <a:p>
            <a:pPr lvl="3"/>
            <a:r>
              <a:rPr lang="en-US" sz="1400" dirty="0" smtClean="0"/>
              <a:t>Option available to waive current accrued interest, during pre-closure</a:t>
            </a:r>
          </a:p>
          <a:p>
            <a:pPr lvl="3"/>
            <a:r>
              <a:rPr lang="en-US" sz="1400" dirty="0" smtClean="0"/>
              <a:t>Option available to add a new debit formula for negative interest</a:t>
            </a:r>
          </a:p>
          <a:p>
            <a:pPr lvl="1" algn="just">
              <a:spcBef>
                <a:spcPct val="50000"/>
              </a:spcBef>
              <a:buClr>
                <a:srgbClr val="FF0000"/>
              </a:buClr>
              <a:buFont typeface="Wingdings" pitchFamily="2" charset="2"/>
              <a:buChar char="§"/>
            </a:pPr>
            <a:r>
              <a:rPr lang="en-US" sz="1600" dirty="0" smtClean="0"/>
              <a:t>Features of Product – TDFX</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Term deposit with fixed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323366"/>
          </a:xfrm>
        </p:spPr>
        <p:txBody>
          <a:bodyPr/>
          <a:lstStyle/>
          <a:p>
            <a:pPr lvl="1" algn="just">
              <a:spcBef>
                <a:spcPct val="50000"/>
              </a:spcBef>
              <a:buClr>
                <a:srgbClr val="FF0000"/>
              </a:buClr>
              <a:buFont typeface="Wingdings" pitchFamily="2" charset="2"/>
              <a:buChar char="§"/>
              <a:defRPr/>
            </a:pPr>
            <a:r>
              <a:rPr lang="en-US" sz="1600" dirty="0" smtClean="0"/>
              <a:t>The floating rate deposit provides fluctuating interest based on money market rates. The rates are maintained based on amount slab, effective date, tenor and currency of the deposit. Whenever a partial redemption or rollover or any rate pick up event happens on a TD, the current prevailing interest rate, from LDMM maintenance, is picked up and applied on the deposit.</a:t>
            </a:r>
          </a:p>
          <a:p>
            <a:pPr lvl="1" algn="just">
              <a:spcBef>
                <a:spcPct val="50000"/>
              </a:spcBef>
              <a:buClr>
                <a:srgbClr val="FF0000"/>
              </a:buClr>
              <a:buFont typeface="Wingdings" pitchFamily="2" charset="2"/>
              <a:buChar char="§"/>
              <a:defRPr/>
            </a:pPr>
            <a:r>
              <a:rPr lang="en-US" sz="1600" dirty="0" smtClean="0"/>
              <a:t>Features of Account class – TDFLOT</a:t>
            </a:r>
          </a:p>
          <a:p>
            <a:pPr lvl="3" algn="just">
              <a:lnSpc>
                <a:spcPts val="1680"/>
              </a:lnSpc>
              <a:spcBef>
                <a:spcPct val="50000"/>
              </a:spcBef>
              <a:defRPr/>
            </a:pPr>
            <a:r>
              <a:rPr lang="en-US" sz="1400" kern="100" dirty="0" smtClean="0"/>
              <a:t>Term Deposit Certificate generation as instrument is supported</a:t>
            </a:r>
          </a:p>
          <a:p>
            <a:pPr lvl="3" algn="just">
              <a:lnSpc>
                <a:spcPts val="1680"/>
              </a:lnSpc>
              <a:spcBef>
                <a:spcPct val="50000"/>
              </a:spcBef>
              <a:defRPr/>
            </a:pPr>
            <a:r>
              <a:rPr lang="en-US" sz="1400" kern="100" dirty="0" smtClean="0"/>
              <a:t>Maturity date will be adjusted to next working day automatically based on the holiday treatment defined</a:t>
            </a:r>
          </a:p>
          <a:p>
            <a:pPr lvl="3" algn="just">
              <a:lnSpc>
                <a:spcPts val="1680"/>
              </a:lnSpc>
              <a:spcBef>
                <a:spcPct val="50000"/>
              </a:spcBef>
              <a:defRPr/>
            </a:pPr>
            <a:r>
              <a:rPr lang="en-US" sz="1400" kern="100" dirty="0" smtClean="0"/>
              <a:t>Cumulative interest rates are supported </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2 – Term deposit with float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7&quot;/&gt;&lt;/object&gt;&lt;object type=&quot;3&quot; unique_id=&quot;10004&quot;&gt;&lt;property id=&quot;20148&quot; value=&quot;5&quot;/&gt;&lt;property id=&quot;20300&quot; value=&quot;Slide 2 - &amp;quot;Accelerator Pack 14.3.0.0.0&amp;quot;&quot;/&gt;&lt;property id=&quot;20307&quot; value=&quot;507&quot;/&gt;&lt;/object&gt;&lt;object type=&quot;3&quot; unique_id=&quot;10005&quot;&gt;&lt;property id=&quot;20148&quot; value=&quot;5&quot;/&gt;&lt;property id=&quot;20300&quot; value=&quot;Slide 3 - &amp;quot;Accelerator Pack – Term Deposits&amp;quot;&quot;/&gt;&lt;property id=&quot;20307&quot; value=&quot;508&quot;/&gt;&lt;/object&gt;&lt;object type=&quot;3&quot; unique_id=&quot;10006&quot;&gt;&lt;property id=&quot;20148&quot; value=&quot;5&quot;/&gt;&lt;property id=&quot;20300&quot; value=&quot;Slide 4 - &amp;quot;Accelerator Pack – Term Deposits&amp;quot;&quot;/&gt;&lt;property id=&quot;20307&quot; value=&quot;509&quot;/&gt;&lt;/object&gt;&lt;object type=&quot;3&quot; unique_id=&quot;10007&quot;&gt;&lt;property id=&quot;20148&quot; value=&quot;5&quot;/&gt;&lt;property id=&quot;20300&quot; value=&quot;Slide 5 - &amp;quot;Accelerator Pack – Term Deposits&amp;quot;&quot;/&gt;&lt;property id=&quot;20307&quot; value=&quot;579&quot;/&gt;&lt;/object&gt;&lt;object type=&quot;3&quot; unique_id=&quot;10008&quot;&gt;&lt;property id=&quot;20148&quot; value=&quot;5&quot;/&gt;&lt;property id=&quot;20300&quot; value=&quot;Slide 6 - &amp;quot;Accelerator Pack – Term Deposits&amp;quot;&quot;/&gt;&lt;property id=&quot;20307&quot; value=&quot;534&quot;/&gt;&lt;/object&gt;&lt;object type=&quot;3&quot; unique_id=&quot;10009&quot;&gt;&lt;property id=&quot;20148&quot; value=&quot;5&quot;/&gt;&lt;property id=&quot;20300&quot; value=&quot;Slide 7 - &amp;quot;Accelerator Pack – Term Deposits&amp;quot;&quot;/&gt;&lt;property id=&quot;20307&quot; value=&quot;589&quot;/&gt;&lt;/object&gt;&lt;object type=&quot;3&quot; unique_id=&quot;10010&quot;&gt;&lt;property id=&quot;20148&quot; value=&quot;5&quot;/&gt;&lt;property id=&quot;20300&quot; value=&quot;Slide 8 - &amp;quot;Accelerator Pack – Term Deposits&amp;quot;&quot;/&gt;&lt;property id=&quot;20307&quot; value=&quot;535&quot;/&gt;&lt;/object&gt;&lt;object type=&quot;3&quot; unique_id=&quot;10011&quot;&gt;&lt;property id=&quot;20148&quot; value=&quot;5&quot;/&gt;&lt;property id=&quot;20300&quot; value=&quot;Slide 9 - &amp;quot;Accelerator Pack – Term Deposits&amp;quot;&quot;/&gt;&lt;property id=&quot;20307&quot; value=&quot;590&quot;/&gt;&lt;/object&gt;&lt;object type=&quot;3&quot; unique_id=&quot;10012&quot;&gt;&lt;property id=&quot;20148&quot; value=&quot;5&quot;/&gt;&lt;property id=&quot;20300&quot; value=&quot;Slide 10 - &amp;quot;Accelerator Pack – Term Deposits &amp;quot;&quot;/&gt;&lt;property id=&quot;20307&quot; value=&quot;548&quot;/&gt;&lt;/object&gt;&lt;object type=&quot;3&quot; unique_id=&quot;10013&quot;&gt;&lt;property id=&quot;20148&quot; value=&quot;5&quot;/&gt;&lt;property id=&quot;20300&quot; value=&quot;Slide 11 - &amp;quot;Accelerator Pack – Term Deposits&amp;quot;&quot;/&gt;&lt;property id=&quot;20307&quot; value=&quot;591&quot;/&gt;&lt;/object&gt;&lt;object type=&quot;3&quot; unique_id=&quot;10014&quot;&gt;&lt;property id=&quot;20148&quot; value=&quot;5&quot;/&gt;&lt;property id=&quot;20300&quot; value=&quot;Slide 12 - &amp;quot;Accelerator Pack – Term Deposits&amp;quot;&quot;/&gt;&lt;property id=&quot;20307&quot; value=&quot;592&quot;/&gt;&lt;/object&gt;&lt;object type=&quot;3&quot; unique_id=&quot;10015&quot;&gt;&lt;property id=&quot;20148&quot; value=&quot;5&quot;/&gt;&lt;property id=&quot;20300&quot; value=&quot;Slide 13 - &amp;quot;Accelerator Pack – Term Deposits &amp;quot;&quot;/&gt;&lt;property id=&quot;20307&quot; value=&quot;593&quot;/&gt;&lt;/object&gt;&lt;object type=&quot;3&quot; unique_id=&quot;10016&quot;&gt;&lt;property id=&quot;20148&quot; value=&quot;5&quot;/&gt;&lt;property id=&quot;20300&quot; value=&quot;Slide 14 - &amp;quot;Accelerator Pack – Term Deposits&amp;quot;&quot;/&gt;&lt;property id=&quot;20307&quot; value=&quot;594&quot;/&gt;&lt;/object&gt;&lt;object type=&quot;3&quot; unique_id=&quot;10017&quot;&gt;&lt;property id=&quot;20148&quot; value=&quot;5&quot;/&gt;&lt;property id=&quot;20300&quot; value=&quot;Slide 15 - &amp;quot;Accelerator Pack – Term Deposits&amp;quot;&quot;/&gt;&lt;property id=&quot;20307&quot; value=&quot;595&quot;/&gt;&lt;/object&gt;&lt;object type=&quot;3&quot; unique_id=&quot;10018&quot;&gt;&lt;property id=&quot;20148&quot; value=&quot;5&quot;/&gt;&lt;property id=&quot;20300&quot; value=&quot;Slide 16 - &amp;quot;Accelerator Pack – Term Deposits &amp;quot;&quot;/&gt;&lt;property id=&quot;20307&quot; value=&quot;596&quot;/&gt;&lt;/object&gt;&lt;object type=&quot;3&quot; unique_id=&quot;10019&quot;&gt;&lt;property id=&quot;20148&quot; value=&quot;5&quot;/&gt;&lt;property id=&quot;20300&quot; value=&quot;Slide 17 - &amp;quot;Accelerator Pack – Term Deposits&amp;quot;&quot;/&gt;&lt;property id=&quot;20307&quot; value=&quot;597&quot;/&gt;&lt;/object&gt;&lt;object type=&quot;3&quot; unique_id=&quot;10020&quot;&gt;&lt;property id=&quot;20148&quot; value=&quot;5&quot;/&gt;&lt;property id=&quot;20300&quot; value=&quot;Slide 18 - &amp;quot;Accelerator Pack – Term Deposits&amp;quot;&quot;/&gt;&lt;property id=&quot;20307&quot; value=&quot;598&quot;/&gt;&lt;/object&gt;&lt;object type=&quot;3&quot; unique_id=&quot;10021&quot;&gt;&lt;property id=&quot;20148&quot; value=&quot;5&quot;/&gt;&lt;property id=&quot;20300&quot; value=&quot;Slide 19 - &amp;quot;Accelerator Pack – Term Deposits &amp;quot;&quot;/&gt;&lt;property id=&quot;20307&quot; value=&quot;599&quot;/&gt;&lt;/object&gt;&lt;object type=&quot;3&quot; unique_id=&quot;10022&quot;&gt;&lt;property id=&quot;20148&quot; value=&quot;5&quot;/&gt;&lt;property id=&quot;20300&quot; value=&quot;Slide 20 - &amp;quot;Accelerator Pack – Term Deposits&amp;quot;&quot;/&gt;&lt;property id=&quot;20307&quot; value=&quot;600&quot;/&gt;&lt;/object&gt;&lt;object type=&quot;3&quot; unique_id=&quot;10023&quot;&gt;&lt;property id=&quot;20148&quot; value=&quot;5&quot;/&gt;&lt;property id=&quot;20300&quot; value=&quot;Slide 21 - &amp;quot;Accelerator Pack – Term Deposits&amp;quot;&quot;/&gt;&lt;property id=&quot;20307&quot; value=&quot;601&quot;/&gt;&lt;/object&gt;&lt;object type=&quot;3&quot; unique_id=&quot;10024&quot;&gt;&lt;property id=&quot;20148&quot; value=&quot;5&quot;/&gt;&lt;property id=&quot;20300&quot; value=&quot;Slide 22 - &amp;quot;Accelerator Pack – Term Deposits &amp;quot;&quot;/&gt;&lt;property id=&quot;20307&quot; value=&quot;602&quot;/&gt;&lt;/object&gt;&lt;object type=&quot;3&quot; unique_id=&quot;10025&quot;&gt;&lt;property id=&quot;20148&quot; value=&quot;5&quot;/&gt;&lt;property id=&quot;20300&quot; value=&quot;Slide 23 - &amp;quot;Accelerator Pack – Term Deposits&amp;quot;&quot;/&gt;&lt;property id=&quot;20307&quot; value=&quot;603&quot;/&gt;&lt;/object&gt;&lt;object type=&quot;3&quot; unique_id=&quot;10026&quot;&gt;&lt;property id=&quot;20148&quot; value=&quot;5&quot;/&gt;&lt;property id=&quot;20300&quot; value=&quot;Slide 24&quot;/&gt;&lt;property id=&quot;20307&quot; value=&quot;262&quot;/&gt;&lt;/object&gt;&lt;object type=&quot;3&quot; unique_id=&quot;10027&quot;&gt;&lt;property id=&quot;20148&quot; value=&quot;5&quot;/&gt;&lt;property id=&quot;20300&quot; value=&quot;Slide 25&quot;/&gt;&lt;property id=&quot;20307&quot; value=&quot;343&quot;/&gt;&lt;/object&gt;&lt;/object&gt;&lt;object type=&quot;8&quot; unique_id=&quot;10054&quot;&gt;&lt;/object&gt;&lt;/object&gt;&lt;/database&gt;"/>
  <p:tag name="MMPROD_NEXTUNIQUEID" val="10009"/>
  <p:tag name="SECTOMILLISECCONVERTED" val="1"/>
</p:tagLst>
</file>

<file path=ppt/theme/theme1.xml><?xml version="1.0" encoding="utf-8"?>
<a:theme xmlns:a="http://schemas.openxmlformats.org/drawingml/2006/main" name="Oracle 2014">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 2014</Template>
  <TotalTime>11671</TotalTime>
  <Words>1652</Words>
  <Application>Microsoft Office PowerPoint</Application>
  <PresentationFormat>On-screen Show (16:9)</PresentationFormat>
  <Paragraphs>330</Paragraphs>
  <Slides>25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ＭＳ Ｐゴシック</vt:lpstr>
      <vt:lpstr>Arial</vt:lpstr>
      <vt:lpstr>Calibri</vt:lpstr>
      <vt:lpstr>Times New Roman</vt:lpstr>
      <vt:lpstr>Wingdings</vt:lpstr>
      <vt:lpstr>Oracle 2014</vt:lpstr>
      <vt:lpstr>Custom Design</vt:lpstr>
      <vt:lpstr>PowerPoint Presentation</vt:lpstr>
      <vt:lpstr>Accelerator Pack 14.3.0.0.0</vt:lpstr>
      <vt:lpstr>Accelerator Pack – Term Deposits</vt:lpstr>
      <vt:lpstr>Accelerator Pack – Term Deposits</vt:lpstr>
      <vt:lpstr>Accelerator Pack – Term Deposits</vt:lpstr>
      <vt:lpstr>Accelerator Pack – Term Deposits</vt:lpstr>
      <vt:lpstr>Accelerator Pack – Term Deposits</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1376</cp:revision>
  <cp:lastPrinted>2012-08-03T22:03:14Z</cp:lastPrinted>
  <dcterms:created xsi:type="dcterms:W3CDTF">2012-05-31T20:53:14Z</dcterms:created>
  <dcterms:modified xsi:type="dcterms:W3CDTF">2020-04-19T09:53:25Z</dcterms:modified>
</cp:coreProperties>
</file>